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43"/>
  </p:notesMasterIdLst>
  <p:sldIdLst>
    <p:sldId id="415" r:id="rId3"/>
    <p:sldId id="416" r:id="rId4"/>
    <p:sldId id="417" r:id="rId5"/>
    <p:sldId id="418" r:id="rId6"/>
    <p:sldId id="419" r:id="rId7"/>
    <p:sldId id="420" r:id="rId8"/>
    <p:sldId id="421" r:id="rId9"/>
    <p:sldId id="422" r:id="rId10"/>
    <p:sldId id="423" r:id="rId11"/>
    <p:sldId id="424" r:id="rId12"/>
    <p:sldId id="425" r:id="rId13"/>
    <p:sldId id="426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35" r:id="rId23"/>
    <p:sldId id="436" r:id="rId24"/>
    <p:sldId id="437" r:id="rId25"/>
    <p:sldId id="406" r:id="rId26"/>
    <p:sldId id="407" r:id="rId27"/>
    <p:sldId id="408" r:id="rId28"/>
    <p:sldId id="409" r:id="rId29"/>
    <p:sldId id="410" r:id="rId30"/>
    <p:sldId id="411" r:id="rId31"/>
    <p:sldId id="412" r:id="rId32"/>
    <p:sldId id="413" r:id="rId33"/>
    <p:sldId id="383" r:id="rId34"/>
    <p:sldId id="396" r:id="rId35"/>
    <p:sldId id="384" r:id="rId36"/>
    <p:sldId id="414" r:id="rId37"/>
    <p:sldId id="397" r:id="rId38"/>
    <p:sldId id="399" r:id="rId39"/>
    <p:sldId id="393" r:id="rId40"/>
    <p:sldId id="404" r:id="rId41"/>
    <p:sldId id="403" r:id="rId42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6A6A6"/>
    <a:srgbClr val="953735"/>
    <a:srgbClr val="4A7EBB"/>
    <a:srgbClr val="700000"/>
    <a:srgbClr val="DDDDDD"/>
    <a:srgbClr val="000000"/>
    <a:srgbClr val="1E0000"/>
    <a:srgbClr val="969696"/>
    <a:srgbClr val="5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4" autoAdjust="0"/>
    <p:restoredTop sz="70254" autoAdjust="0"/>
  </p:normalViewPr>
  <p:slideViewPr>
    <p:cSldViewPr snapToGrid="0">
      <p:cViewPr varScale="1">
        <p:scale>
          <a:sx n="56" d="100"/>
          <a:sy n="56" d="100"/>
        </p:scale>
        <p:origin x="-1524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54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C7171-95DC-4110-9C9F-EEFA968E28EA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F9871-20AF-4BF4-AA96-DE73F152D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952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Nous</a:t>
            </a:r>
            <a:r>
              <a:rPr lang="fr-FR" baseline="0" dirty="0" smtClean="0"/>
              <a:t> allons pendant quelques minutes vous parler de la mesure d’audience de la presse, de ses spécificités et de son évolution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F9871-20AF-4BF4-AA96-DE73F152DC8D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252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Nous avons donc une Obligation</a:t>
            </a:r>
            <a:r>
              <a:rPr lang="fr-FR" baseline="0" dirty="0" smtClean="0"/>
              <a:t> </a:t>
            </a:r>
            <a:r>
              <a:rPr lang="fr-FR" baseline="0" dirty="0" smtClean="0"/>
              <a:t>de rigueur</a:t>
            </a:r>
          </a:p>
          <a:p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 qualité de la mesure ne </a:t>
            </a:r>
            <a:r>
              <a:rPr lang="fr-F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souffrant </a:t>
            </a:r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d’aucune approximation (valeur d’échange)</a:t>
            </a:r>
          </a:p>
          <a:p>
            <a:endParaRPr lang="fr-FR" strike="sngStrike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trike="sngStrik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 rigueur doit être présente à tous les stades de la mesure :</a:t>
            </a:r>
          </a:p>
          <a:p>
            <a:pPr marL="434725" indent="-434725">
              <a:buFontTx/>
              <a:buChar char="-"/>
            </a:pPr>
            <a:r>
              <a:rPr lang="fr-FR" strike="sngStrik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Principes de mesure</a:t>
            </a:r>
          </a:p>
          <a:p>
            <a:pPr marL="434725" indent="-434725">
              <a:buFontTx/>
              <a:buChar char="-"/>
            </a:pPr>
            <a:r>
              <a:rPr lang="fr-FR" strike="sngStrik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Mise en place</a:t>
            </a:r>
          </a:p>
          <a:p>
            <a:pPr marL="434725" indent="-434725">
              <a:buFontTx/>
              <a:buChar char="-"/>
            </a:pPr>
            <a:r>
              <a:rPr lang="fr-FR" strike="sngStrik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Interviews</a:t>
            </a:r>
          </a:p>
          <a:p>
            <a:pPr marL="434725" indent="-434725">
              <a:buFontTx/>
              <a:buChar char="-"/>
            </a:pPr>
            <a:r>
              <a:rPr lang="fr-FR" strike="sngStrik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Traitement</a:t>
            </a:r>
          </a:p>
          <a:p>
            <a:pPr marL="434725" indent="-434725">
              <a:buFontTx/>
              <a:buChar char="-"/>
            </a:pPr>
            <a:r>
              <a:rPr lang="fr-FR" strike="sngStrik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Restitution 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F9871-20AF-4BF4-AA96-DE73F152DC8D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537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Nous avons une Obligation </a:t>
            </a:r>
            <a:r>
              <a:rPr lang="fr-FR" dirty="0" smtClean="0"/>
              <a:t>de </a:t>
            </a:r>
            <a:r>
              <a:rPr lang="fr-FR" dirty="0" smtClean="0"/>
              <a:t>stabilité ou à</a:t>
            </a:r>
            <a:r>
              <a:rPr lang="fr-FR" baseline="0" dirty="0" smtClean="0"/>
              <a:t> tout le moins de garantir que l’essentiel des évolutions mesurées correspondent à des phénomènes réel plus qu’à des effets de mesure</a:t>
            </a:r>
            <a:endParaRPr lang="fr-FR" dirty="0" smtClean="0"/>
          </a:p>
          <a:p>
            <a:r>
              <a:rPr lang="fr-FR" strike="sngStrik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 stabilité de la mesure dans le temps est le gage de la mesure des évolutions d’audience, </a:t>
            </a:r>
          </a:p>
          <a:p>
            <a:pPr marL="434725" indent="-434725">
              <a:buFontTx/>
              <a:buChar char="-"/>
            </a:pPr>
            <a:r>
              <a:rPr lang="fr-FR" strike="sngStrik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Pour un support</a:t>
            </a:r>
          </a:p>
          <a:p>
            <a:pPr marL="434725" indent="-434725">
              <a:buFontTx/>
              <a:buChar char="-"/>
            </a:pPr>
            <a:r>
              <a:rPr lang="fr-FR" strike="sngStrik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Entre les supports</a:t>
            </a:r>
          </a:p>
          <a:p>
            <a:pPr marL="434725" indent="-434725">
              <a:buFontTx/>
              <a:buChar char="-"/>
            </a:pPr>
            <a:endParaRPr lang="fr-FR" strike="sngStrike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trike="sngStrik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Tout changement de la méthode entraine une non comparabilité des résultats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F9871-20AF-4BF4-AA96-DE73F152DC8D}" type="slidenum">
              <a:rPr lang="fr-FR" smtClean="0">
                <a:solidFill>
                  <a:prstClr val="black"/>
                </a:solidFill>
              </a:rPr>
              <a:pPr/>
              <a:t>11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241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F9871-20AF-4BF4-AA96-DE73F152DC8D}" type="slidenum">
              <a:rPr lang="fr-FR" smtClean="0">
                <a:solidFill>
                  <a:prstClr val="black"/>
                </a:solidFill>
              </a:rPr>
              <a:pPr/>
              <a:t>12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35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 mesure d’audience</a:t>
            </a:r>
            <a:r>
              <a:rPr lang="fr-FR" baseline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de la presse est donc un sondage ATTENTION ce n’est pas un panel et cela pour éviter les phénomènes de rationalisation des réponses</a:t>
            </a:r>
          </a:p>
          <a:p>
            <a:r>
              <a:rPr lang="fr-FR" baseline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L’échantillon annuel est de 30.000 individus recrutés au téléphone et interrogés par internet</a:t>
            </a:r>
            <a:endParaRPr lang="fr-FR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fr-FR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Plus </a:t>
            </a:r>
            <a:r>
              <a:rPr lang="fr-F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500 titres étudiés</a:t>
            </a:r>
          </a:p>
          <a:p>
            <a:endParaRPr lang="fr-FR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34725" indent="-434725"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70 PQR et 50 PQR7</a:t>
            </a:r>
          </a:p>
          <a:p>
            <a:pPr marL="434725" indent="-434725"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 PQN et 5 PQN7</a:t>
            </a:r>
          </a:p>
          <a:p>
            <a:pPr marL="434725" indent="-434725"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 éditions de PGI</a:t>
            </a:r>
          </a:p>
          <a:p>
            <a:pPr marL="434725" indent="-434725"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250 PHR</a:t>
            </a:r>
          </a:p>
          <a:p>
            <a:pPr marL="434725" indent="-434725"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140 magazines</a:t>
            </a:r>
          </a:p>
          <a:p>
            <a:pPr marL="434725" indent="-434725"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60 éditions de TV Magazine</a:t>
            </a:r>
          </a:p>
          <a:p>
            <a:pPr marL="434725" indent="-434725"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40 éditions de Version Femina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F9871-20AF-4BF4-AA96-DE73F152DC8D}" type="slidenum">
              <a:rPr lang="fr-FR" smtClean="0">
                <a:solidFill>
                  <a:prstClr val="black"/>
                </a:solidFill>
              </a:rPr>
              <a:pPr/>
              <a:t>13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58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mesure est déclarative et est constitué d’une série des trois questions </a:t>
            </a:r>
          </a:p>
          <a:p>
            <a:pPr marL="162243" indent="-162243">
              <a:buFontTx/>
              <a:buChar char="-"/>
            </a:pPr>
            <a:r>
              <a:rPr lang="fr-FR" dirty="0" smtClean="0"/>
              <a:t>Le filtre qui permet de restreindre le champs du questionnement</a:t>
            </a:r>
          </a:p>
          <a:p>
            <a:pPr marL="162243" indent="-162243">
              <a:buFontTx/>
              <a:buChar char="-"/>
            </a:pPr>
            <a:r>
              <a:rPr lang="fr-FR" dirty="0" smtClean="0"/>
              <a:t>Les habitudes qui donne des éléments de cadrage à la </a:t>
            </a:r>
            <a:r>
              <a:rPr lang="fr-FR" dirty="0" err="1" smtClean="0"/>
              <a:t>probabilisation</a:t>
            </a:r>
            <a:r>
              <a:rPr lang="fr-FR" dirty="0" smtClean="0"/>
              <a:t> des audiences</a:t>
            </a:r>
          </a:p>
          <a:p>
            <a:pPr marL="162243" indent="-162243">
              <a:buFontTx/>
              <a:buChar char="-"/>
            </a:pPr>
            <a:r>
              <a:rPr lang="fr-FR" dirty="0" smtClean="0"/>
              <a:t>La date de dernière</a:t>
            </a:r>
            <a:r>
              <a:rPr lang="fr-FR" baseline="0" dirty="0" smtClean="0"/>
              <a:t> lecture qui est la question qui permet de quantifier l’audience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F9871-20AF-4BF4-AA96-DE73F152DC8D}" type="slidenum">
              <a:rPr lang="fr-FR" smtClean="0">
                <a:solidFill>
                  <a:prstClr val="black"/>
                </a:solidFill>
              </a:rPr>
              <a:pPr/>
              <a:t>14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58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Ainsi le</a:t>
            </a:r>
            <a:r>
              <a:rPr lang="fr-FR" baseline="0" dirty="0" smtClean="0"/>
              <a:t> lectorat est constitué des individus ayant lu le titre au cours de sa dernière période de parution soit la veille pour un quotidien, 7 jours pour un hebdomadaire, 30 pour un mensuel </a:t>
            </a:r>
            <a:r>
              <a:rPr lang="fr-FR" baseline="0" dirty="0" err="1" smtClean="0"/>
              <a:t>etc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F9871-20AF-4BF4-AA96-DE73F152DC8D}" type="slidenum">
              <a:rPr lang="fr-FR" smtClean="0">
                <a:solidFill>
                  <a:prstClr val="black"/>
                </a:solidFill>
              </a:rPr>
              <a:pPr/>
              <a:t>15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584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F9871-20AF-4BF4-AA96-DE73F152DC8D}" type="slidenum">
              <a:rPr lang="fr-FR" smtClean="0">
                <a:solidFill>
                  <a:prstClr val="black"/>
                </a:solidFill>
              </a:rPr>
              <a:pPr/>
              <a:t>16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584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F9871-20AF-4BF4-AA96-DE73F152DC8D}" type="slidenum">
              <a:rPr lang="fr-FR" smtClean="0">
                <a:solidFill>
                  <a:prstClr val="black"/>
                </a:solidFill>
              </a:rPr>
              <a:pPr/>
              <a:t>17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584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F9871-20AF-4BF4-AA96-DE73F152DC8D}" type="slidenum">
              <a:rPr lang="fr-FR" smtClean="0">
                <a:solidFill>
                  <a:prstClr val="black"/>
                </a:solidFill>
              </a:rPr>
              <a:pPr/>
              <a:t>18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584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Tout cela fonctionnait parfaitement jusqu’à ces</a:t>
            </a:r>
            <a:r>
              <a:rPr lang="fr-FR" baseline="0" dirty="0" smtClean="0"/>
              <a:t> 2 dernières années </a:t>
            </a:r>
          </a:p>
          <a:p>
            <a:r>
              <a:rPr lang="fr-FR" baseline="0" dirty="0" smtClean="0"/>
              <a:t>Le système a été bouleversé par la montée en puissance des consommations numériques</a:t>
            </a:r>
          </a:p>
          <a:p>
            <a:r>
              <a:rPr lang="fr-FR" baseline="0" dirty="0" smtClean="0"/>
              <a:t>Il nous faut donc le repenser entièrement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F9871-20AF-4BF4-AA96-DE73F152DC8D}" type="slidenum">
              <a:rPr lang="fr-FR" smtClean="0">
                <a:solidFill>
                  <a:prstClr val="black"/>
                </a:solidFill>
              </a:rPr>
              <a:pPr/>
              <a:t>19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027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Nous avons essayé de répondre dans ce papier à trois réponses , les deux premières éclairant naturellement la troisième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F9871-20AF-4BF4-AA96-DE73F152DC8D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9603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Evolution de l’étude en 2018 : une mesure …</a:t>
            </a:r>
          </a:p>
          <a:p>
            <a:pPr marL="326044" indent="-326044">
              <a:buFontTx/>
              <a:buChar char="-"/>
            </a:pPr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Accompagnant les évolutions de comportements de lectures </a:t>
            </a:r>
          </a:p>
          <a:p>
            <a:pPr marL="326044" indent="-326044">
              <a:buFontTx/>
              <a:buChar char="-"/>
            </a:pPr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Centrée sur la marque avec une entrée en matière </a:t>
            </a:r>
            <a:r>
              <a:rPr lang="fr-FR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print</a:t>
            </a:r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+ digital</a:t>
            </a:r>
          </a:p>
          <a:p>
            <a:pPr marL="326044" indent="-326044">
              <a:buFontTx/>
              <a:buChar char="-"/>
            </a:pPr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Plus intégrée avec une étude commune grand public / cibles cadres &amp; hauts revenus</a:t>
            </a:r>
          </a:p>
          <a:p>
            <a:pPr marL="326044" indent="-326044">
              <a:buFontTx/>
              <a:buChar char="-"/>
            </a:pPr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Plus digitalisée avec une mesure passive des consommations numériques de presse</a:t>
            </a:r>
          </a:p>
          <a:p>
            <a:pPr marL="326044" indent="-326044">
              <a:buFontTx/>
              <a:buChar char="-"/>
            </a:pPr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Plus temporalisée avec un panel dédié qui scannera sur 10 jours toutes ses lectures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F9871-20AF-4BF4-AA96-DE73F152DC8D}" type="slidenum">
              <a:rPr lang="fr-FR" smtClean="0">
                <a:solidFill>
                  <a:prstClr val="black"/>
                </a:solidFill>
              </a:rPr>
              <a:pPr/>
              <a:t>20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0017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Evolution de l’étude en 2018 : une mesure …</a:t>
            </a:r>
          </a:p>
          <a:p>
            <a:pPr marL="326044" indent="-326044">
              <a:buFontTx/>
              <a:buChar char="-"/>
            </a:pPr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Accompagnant les évolutions de comportements de lectures </a:t>
            </a:r>
          </a:p>
          <a:p>
            <a:pPr marL="326044" indent="-326044">
              <a:buFontTx/>
              <a:buChar char="-"/>
            </a:pPr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Centrée sur la marque avec une entrée en matière </a:t>
            </a:r>
            <a:r>
              <a:rPr lang="fr-FR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print</a:t>
            </a:r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+ digital</a:t>
            </a:r>
          </a:p>
          <a:p>
            <a:pPr marL="326044" indent="-326044">
              <a:buFontTx/>
              <a:buChar char="-"/>
            </a:pPr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Plus intégrée avec une étude commune grand public / cibles cadres &amp; hauts revenus</a:t>
            </a:r>
          </a:p>
          <a:p>
            <a:pPr marL="326044" indent="-326044">
              <a:buFontTx/>
              <a:buChar char="-"/>
            </a:pPr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Plus digitalisée avec une mesure passive des consommations numériques de presse</a:t>
            </a:r>
          </a:p>
          <a:p>
            <a:pPr marL="326044" indent="-326044">
              <a:buFontTx/>
              <a:buChar char="-"/>
            </a:pPr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Plus temporalisée avec un panel dédié qui scannera sur 10 jours toutes ses lectures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F9871-20AF-4BF4-AA96-DE73F152DC8D}" type="slidenum">
              <a:rPr lang="fr-FR" smtClean="0">
                <a:solidFill>
                  <a:prstClr val="black"/>
                </a:solidFill>
              </a:rPr>
              <a:pPr/>
              <a:t>21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0017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Evolution de l’étude en 2018 : une mesure …</a:t>
            </a:r>
          </a:p>
          <a:p>
            <a:pPr marL="326044" indent="-326044">
              <a:buFontTx/>
              <a:buChar char="-"/>
            </a:pPr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Accompagnant les évolutions de comportements de lectures </a:t>
            </a:r>
          </a:p>
          <a:p>
            <a:pPr marL="326044" indent="-326044">
              <a:buFontTx/>
              <a:buChar char="-"/>
            </a:pPr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Centrée sur la marque avec une entrée en matière </a:t>
            </a:r>
            <a:r>
              <a:rPr lang="fr-FR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print</a:t>
            </a:r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+ digital</a:t>
            </a:r>
          </a:p>
          <a:p>
            <a:pPr marL="326044" indent="-326044">
              <a:buFontTx/>
              <a:buChar char="-"/>
            </a:pPr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Plus intégrée avec une étude commune grand public / cibles cadres &amp; hauts revenus</a:t>
            </a:r>
          </a:p>
          <a:p>
            <a:pPr marL="326044" indent="-326044">
              <a:buFontTx/>
              <a:buChar char="-"/>
            </a:pPr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Plus digitalisée avec une mesure passive des consommations numériques de presse</a:t>
            </a:r>
          </a:p>
          <a:p>
            <a:pPr marL="326044" indent="-326044">
              <a:buFontTx/>
              <a:buChar char="-"/>
            </a:pPr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Plus temporalisée avec un panel dédié qui scannera sur 10 jours toutes ses lectures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F9871-20AF-4BF4-AA96-DE73F152DC8D}" type="slidenum">
              <a:rPr lang="fr-FR" smtClean="0">
                <a:solidFill>
                  <a:prstClr val="black"/>
                </a:solidFill>
              </a:rPr>
              <a:pPr/>
              <a:t>22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0017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Evolution de l’étude en 2018 : une mesure …</a:t>
            </a:r>
          </a:p>
          <a:p>
            <a:pPr marL="326044" indent="-326044">
              <a:buFontTx/>
              <a:buChar char="-"/>
            </a:pPr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Accompagnant les évolutions de comportements de lectures </a:t>
            </a:r>
          </a:p>
          <a:p>
            <a:pPr marL="326044" indent="-326044">
              <a:buFontTx/>
              <a:buChar char="-"/>
            </a:pPr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Centrée sur la marque avec une entrée en matière </a:t>
            </a:r>
            <a:r>
              <a:rPr lang="fr-FR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print</a:t>
            </a:r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+ digital</a:t>
            </a:r>
          </a:p>
          <a:p>
            <a:pPr marL="326044" indent="-326044">
              <a:buFontTx/>
              <a:buChar char="-"/>
            </a:pPr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Plus intégrée avec une étude commune grand public / cibles cadres &amp; hauts revenus</a:t>
            </a:r>
          </a:p>
          <a:p>
            <a:pPr marL="326044" indent="-326044">
              <a:buFontTx/>
              <a:buChar char="-"/>
            </a:pPr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Plus digitalisée avec une mesure passive des consommations numériques de presse</a:t>
            </a:r>
          </a:p>
          <a:p>
            <a:pPr marL="326044" indent="-326044">
              <a:buFontTx/>
              <a:buChar char="-"/>
            </a:pPr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Plus temporalisée avec un panel dédié qui scannera sur 10 jours toutes ses lectures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F9871-20AF-4BF4-AA96-DE73F152DC8D}" type="slidenum">
              <a:rPr lang="fr-FR" smtClean="0">
                <a:solidFill>
                  <a:prstClr val="black"/>
                </a:solidFill>
              </a:rPr>
              <a:pPr/>
              <a:t>23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001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Alors question presque </a:t>
            </a:r>
            <a:r>
              <a:rPr lang="fr-FR" dirty="0" err="1" smtClean="0"/>
              <a:t>naive</a:t>
            </a:r>
            <a:r>
              <a:rPr lang="fr-FR" dirty="0" smtClean="0"/>
              <a:t>, pourquoi mesure</a:t>
            </a:r>
            <a:r>
              <a:rPr lang="fr-FR" baseline="0" dirty="0" smtClean="0"/>
              <a:t> t on l’audience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F9871-20AF-4BF4-AA96-DE73F152DC8D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717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Bien </a:t>
            </a:r>
            <a:r>
              <a:rPr lang="fr-FR" dirty="0" err="1" smtClean="0"/>
              <a:t>evidement</a:t>
            </a:r>
            <a:r>
              <a:rPr lang="fr-FR" dirty="0" smtClean="0"/>
              <a:t> parce </a:t>
            </a:r>
            <a:r>
              <a:rPr lang="fr-FR" dirty="0" err="1" smtClean="0"/>
              <a:t>qu</a:t>
            </a:r>
            <a:r>
              <a:rPr lang="fr-FR" dirty="0" smtClean="0"/>
              <a:t> c’et une Source </a:t>
            </a:r>
            <a:r>
              <a:rPr lang="fr-FR" dirty="0" smtClean="0"/>
              <a:t>de connaissance :</a:t>
            </a:r>
          </a:p>
          <a:p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Elle donne Des 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éléments de compréhension des consommateurs du </a:t>
            </a: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média : combien sont ils et qui sont ils </a:t>
            </a:r>
            <a:endParaRPr lang="fr-FR" dirty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Au-delà de ce</a:t>
            </a:r>
            <a:r>
              <a:rPr lang="fr-FR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role</a:t>
            </a:r>
            <a:r>
              <a:rPr lang="fr-FR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descriptif l’</a:t>
            </a:r>
            <a:r>
              <a:rPr lang="fr-FR" baseline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etude</a:t>
            </a:r>
            <a:r>
              <a:rPr lang="fr-FR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d’audience permet aussi d’analyser les comportement de lecture dont en particulier les habitudes </a:t>
            </a:r>
          </a:p>
          <a:p>
            <a:r>
              <a:rPr lang="fr-FR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Enfin l’étude permet d’analyser les lectures conjointe de différents titres </a:t>
            </a:r>
            <a:endParaRPr lang="fr-FR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F9871-20AF-4BF4-AA96-DE73F152DC8D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067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Mais l’étude d’audience est surtout une Source </a:t>
            </a:r>
            <a:r>
              <a:rPr lang="fr-FR" dirty="0" smtClean="0"/>
              <a:t>de </a:t>
            </a:r>
            <a:r>
              <a:rPr lang="fr-FR" dirty="0" smtClean="0"/>
              <a:t>valorisation de l’espace publicitaire des titres</a:t>
            </a:r>
            <a:endParaRPr lang="fr-FR" dirty="0" smtClean="0"/>
          </a:p>
          <a:p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Être présent dans l’étude d’audience fait entrer un support dans l’univers de référence </a:t>
            </a:r>
            <a:r>
              <a:rPr lang="fr-F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du marché publicitaire</a:t>
            </a:r>
            <a:endParaRPr lang="fr-F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fr-F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&gt;&gt; facilite la commercialisation publicitaire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F9871-20AF-4BF4-AA96-DE73F152DC8D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847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L’audience devient donc une valeur d’échange </a:t>
            </a:r>
            <a:endParaRPr lang="fr-FR" dirty="0" smtClean="0"/>
          </a:p>
          <a:p>
            <a:r>
              <a:rPr lang="fr-FR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C’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lang="fr-FR" baseline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outil qui permet de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mesurer le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juste prix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auquel peuvent être commercialisés les espaces publicitaires dans le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titre</a:t>
            </a:r>
            <a:endParaRPr lang="fr-FR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Ainsi l’audience donne une valeur au titre pour lui-même et surtout relativement aux autres </a:t>
            </a:r>
            <a:endParaRPr lang="fr-FR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F9871-20AF-4BF4-AA96-DE73F152DC8D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827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Mais pour que cela fonctionne, il est nécessaire</a:t>
            </a:r>
            <a:r>
              <a:rPr lang="fr-FR" baseline="0" dirty="0" smtClean="0"/>
              <a:t> que la  </a:t>
            </a:r>
            <a:r>
              <a:rPr lang="fr-FR" dirty="0" smtClean="0"/>
              <a:t>Monnaie soit </a:t>
            </a:r>
            <a:r>
              <a:rPr lang="fr-FR" baseline="0" dirty="0" smtClean="0"/>
              <a:t> indiscutable</a:t>
            </a:r>
            <a:endParaRPr lang="fr-FR" baseline="0" dirty="0" smtClean="0"/>
          </a:p>
          <a:p>
            <a:r>
              <a:rPr lang="fr-FR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Cest</a:t>
            </a:r>
            <a:r>
              <a:rPr lang="fr-F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pourquoi Le </a:t>
            </a:r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mode de calcul de l’</a:t>
            </a:r>
            <a:r>
              <a:rPr lang="fr-FR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audience</a:t>
            </a:r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avec toutes ses imperfections et ses biais se doit d’être une </a:t>
            </a:r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convention</a:t>
            </a:r>
          </a:p>
          <a:p>
            <a:endParaRPr lang="fr-F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C’est une base de disc</a:t>
            </a:r>
            <a:r>
              <a:rPr lang="fr-FR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ussion</a:t>
            </a:r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commerciale qui ne doi</a:t>
            </a:r>
            <a:r>
              <a:rPr lang="fr-FR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 pas être</a:t>
            </a:r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remise en cause</a:t>
            </a:r>
          </a:p>
          <a:p>
            <a:r>
              <a:rPr lang="fr-F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Tous les acteurs du marché se retrouvent donc dans la structure de l’ACPM qui est une instance interprofessionnelle 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F9871-20AF-4BF4-AA96-DE73F152DC8D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990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Mesure doit naturellement être neutre </a:t>
            </a:r>
            <a:r>
              <a:rPr lang="fr-FR" dirty="0" smtClean="0"/>
              <a:t>et homogène</a:t>
            </a:r>
          </a:p>
          <a:p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Quelque soit le type de support, la famille auquel il appartient, son mode de diffusion, la mesure doit être réalisée </a:t>
            </a:r>
            <a:r>
              <a:rPr lang="fr-F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fr-F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34725" indent="-434725">
              <a:buFontTx/>
              <a:buChar char="-"/>
            </a:pPr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la même manière</a:t>
            </a:r>
          </a:p>
          <a:p>
            <a:pPr marL="434725" indent="-434725">
              <a:buFontTx/>
              <a:buChar char="-"/>
            </a:pPr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Sans discrimination</a:t>
            </a:r>
          </a:p>
          <a:p>
            <a:pPr marL="434725" indent="-434725">
              <a:buFontTx/>
              <a:buChar char="-"/>
            </a:pPr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Sur la base des mêmes indicateurs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F9871-20AF-4BF4-AA96-DE73F152DC8D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869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Difficulté supplémentaire, La </a:t>
            </a:r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mesure d’audience consiste à identifier des phénomènes rares :</a:t>
            </a:r>
          </a:p>
          <a:p>
            <a:endParaRPr lang="fr-F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34725" indent="-434725"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L’ audience moyenne d’un titre de presse est de </a:t>
            </a:r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 millions de personnes </a:t>
            </a:r>
            <a:r>
              <a:rPr lang="fr-F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 qui représente </a:t>
            </a:r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4% de la population adulte</a:t>
            </a:r>
          </a:p>
          <a:p>
            <a:pPr marL="434725" indent="-434725"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fr-FR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consequence</a:t>
            </a:r>
            <a:r>
              <a:rPr lang="fr-F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Une </a:t>
            </a:r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variation de 0,4% dans la mesure </a:t>
            </a:r>
            <a:r>
              <a:rPr lang="fr-F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ce qui à l’</a:t>
            </a:r>
            <a:r>
              <a:rPr lang="fr-FR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echelle</a:t>
            </a:r>
            <a:r>
              <a:rPr lang="fr-F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d’un sondage même doté d’un </a:t>
            </a:r>
            <a:r>
              <a:rPr lang="fr-FR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chantillon</a:t>
            </a:r>
            <a:r>
              <a:rPr lang="fr-F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conséquent représente </a:t>
            </a:r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 changement de 10% en plus ou en moins pour </a:t>
            </a:r>
            <a:r>
              <a:rPr lang="fr-F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l’audience et potentiellement</a:t>
            </a:r>
            <a:r>
              <a:rPr lang="fr-FR" baseline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baseline="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autantde</a:t>
            </a:r>
            <a:r>
              <a:rPr lang="fr-FR" baseline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risque pour le CA publicitaire du titre</a:t>
            </a:r>
            <a:endParaRPr lang="fr-F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F9871-20AF-4BF4-AA96-DE73F152DC8D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0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D358-BC87-4B3F-BBA1-A70895603204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EEE0-5F37-41CB-86E9-89A3606E71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9093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D358-BC87-4B3F-BBA1-A70895603204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EEE0-5F37-41CB-86E9-89A3606E71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40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D358-BC87-4B3F-BBA1-A70895603204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EEE0-5F37-41CB-86E9-89A3606E71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432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 userDrawn="1"/>
        </p:nvCxnSpPr>
        <p:spPr>
          <a:xfrm>
            <a:off x="0" y="1113235"/>
            <a:ext cx="9144000" cy="0"/>
          </a:xfrm>
          <a:prstGeom prst="line">
            <a:avLst/>
          </a:prstGeom>
          <a:ln w="76200">
            <a:solidFill>
              <a:srgbClr val="C0504D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 userDrawn="1"/>
        </p:nvCxnSpPr>
        <p:spPr>
          <a:xfrm>
            <a:off x="0" y="4677966"/>
            <a:ext cx="9144000" cy="0"/>
          </a:xfrm>
          <a:prstGeom prst="line">
            <a:avLst/>
          </a:prstGeom>
          <a:ln w="76200">
            <a:solidFill>
              <a:srgbClr val="C0504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9" descr="logo audipress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4786312"/>
            <a:ext cx="18811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66F0F-38F8-467B-87EE-040CCB62FA9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2B059-D7A1-4C84-A77E-8FF33A53EE2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617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D358-BC87-4B3F-BBA1-A7089560320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EEE0-5F37-41CB-86E9-89A3606E71D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037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D358-BC87-4B3F-BBA1-A7089560320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EEE0-5F37-41CB-86E9-89A3606E71D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31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D358-BC87-4B3F-BBA1-A7089560320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EEE0-5F37-41CB-86E9-89A3606E71D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743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D358-BC87-4B3F-BBA1-A7089560320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EEE0-5F37-41CB-86E9-89A3606E71D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427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D358-BC87-4B3F-BBA1-A7089560320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EEE0-5F37-41CB-86E9-89A3606E71D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314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D358-BC87-4B3F-BBA1-A7089560320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EEE0-5F37-41CB-86E9-89A3606E71D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608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D358-BC87-4B3F-BBA1-A7089560320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EEE0-5F37-41CB-86E9-89A3606E71D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D358-BC87-4B3F-BBA1-A70895603204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EEE0-5F37-41CB-86E9-89A3606E71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9654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D358-BC87-4B3F-BBA1-A7089560320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EEE0-5F37-41CB-86E9-89A3606E71D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412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D358-BC87-4B3F-BBA1-A7089560320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EEE0-5F37-41CB-86E9-89A3606E71D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084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D358-BC87-4B3F-BBA1-A7089560320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EEE0-5F37-41CB-86E9-89A3606E71D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933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D358-BC87-4B3F-BBA1-A7089560320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EEE0-5F37-41CB-86E9-89A3606E71D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622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 userDrawn="1"/>
        </p:nvCxnSpPr>
        <p:spPr>
          <a:xfrm>
            <a:off x="0" y="1113235"/>
            <a:ext cx="9144000" cy="0"/>
          </a:xfrm>
          <a:prstGeom prst="line">
            <a:avLst/>
          </a:prstGeom>
          <a:ln w="76200">
            <a:solidFill>
              <a:srgbClr val="C0504D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 userDrawn="1"/>
        </p:nvCxnSpPr>
        <p:spPr>
          <a:xfrm>
            <a:off x="0" y="4677966"/>
            <a:ext cx="9144000" cy="0"/>
          </a:xfrm>
          <a:prstGeom prst="line">
            <a:avLst/>
          </a:prstGeom>
          <a:ln w="76200">
            <a:solidFill>
              <a:srgbClr val="C0504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9" descr="logo audipress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4786312"/>
            <a:ext cx="18811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66F0F-38F8-467B-87EE-040CCB62FA9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2B059-D7A1-4C84-A77E-8FF33A53EE2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439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D358-BC87-4B3F-BBA1-A70895603204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EEE0-5F37-41CB-86E9-89A3606E71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777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D358-BC87-4B3F-BBA1-A70895603204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EEE0-5F37-41CB-86E9-89A3606E71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8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D358-BC87-4B3F-BBA1-A70895603204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EEE0-5F37-41CB-86E9-89A3606E71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555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D358-BC87-4B3F-BBA1-A70895603204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EEE0-5F37-41CB-86E9-89A3606E71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58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D358-BC87-4B3F-BBA1-A70895603204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EEE0-5F37-41CB-86E9-89A3606E71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12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D358-BC87-4B3F-BBA1-A70895603204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EEE0-5F37-41CB-86E9-89A3606E71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276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D358-BC87-4B3F-BBA1-A70895603204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EEE0-5F37-41CB-86E9-89A3606E71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530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4D358-BC87-4B3F-BBA1-A70895603204}" type="datetimeFigureOut">
              <a:rPr lang="fr-FR" smtClean="0"/>
              <a:t>25/10/2018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6EEE0-5F37-41CB-86E9-89A3606E71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42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4D358-BC87-4B3F-BBA1-A7089560320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6EEE0-5F37-41CB-86E9-89A3606E71D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1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emf"/><Relationship Id="rId4" Type="http://schemas.openxmlformats.org/officeDocument/2006/relationships/image" Target="../media/image1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emf"/><Relationship Id="rId4" Type="http://schemas.openxmlformats.org/officeDocument/2006/relationships/image" Target="../media/image1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emf"/><Relationship Id="rId4" Type="http://schemas.openxmlformats.org/officeDocument/2006/relationships/image" Target="../media/image1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14.jpg"/><Relationship Id="rId4" Type="http://schemas.openxmlformats.org/officeDocument/2006/relationships/image" Target="../media/image2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3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60" y="1304544"/>
            <a:ext cx="5102352" cy="3401568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0" y="194616"/>
            <a:ext cx="8842664" cy="8896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>
                <a:solidFill>
                  <a:srgbClr val="4F81BD">
                    <a:lumMod val="20000"/>
                    <a:lumOff val="80000"/>
                  </a:srgbClr>
                </a:solidFill>
              </a:rPr>
              <a:t>L’audience </a:t>
            </a:r>
            <a:r>
              <a:rPr lang="fr-FR" dirty="0" smtClean="0">
                <a:solidFill>
                  <a:srgbClr val="4F81BD">
                    <a:lumMod val="20000"/>
                    <a:lumOff val="80000"/>
                  </a:srgbClr>
                </a:solidFill>
              </a:rPr>
              <a:t>presse</a:t>
            </a:r>
            <a:endParaRPr lang="fr-FR" dirty="0">
              <a:solidFill>
                <a:srgbClr val="4F81BD">
                  <a:lumMod val="20000"/>
                  <a:lumOff val="80000"/>
                </a:srgbClr>
              </a:solidFill>
              <a:latin typeface="DejaVu Serif" pitchFamily="18" charset="0"/>
              <a:ea typeface="DejaVu Serif" pitchFamily="18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1F47438A-0FA1-4CC2-997C-DB147F5C9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871" y="4563679"/>
            <a:ext cx="427422" cy="46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41" y="4619872"/>
            <a:ext cx="422030" cy="42203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51467" y="4639736"/>
            <a:ext cx="2844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Gilbert Saint Joanis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097867" y="4622803"/>
            <a:ext cx="2844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prstClr val="black"/>
                </a:solidFill>
              </a:rPr>
              <a:t>Gael</a:t>
            </a:r>
            <a:r>
              <a:rPr lang="fr-FR" dirty="0" smtClean="0">
                <a:solidFill>
                  <a:prstClr val="black"/>
                </a:solidFill>
              </a:rPr>
              <a:t> Crochet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55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formation esp\rigueu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78000" contrast="-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4533" y="1762991"/>
            <a:ext cx="4199468" cy="262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92046"/>
            <a:ext cx="8229600" cy="857250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4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L’obligation de rigueur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1F47438A-0FA1-4CC2-997C-DB147F5C9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071" y="4563679"/>
            <a:ext cx="427422" cy="46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308" y="4595446"/>
            <a:ext cx="422030" cy="42203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1602" y="1778001"/>
            <a:ext cx="470746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</a:rPr>
              <a:t>La rigueur doit être </a:t>
            </a:r>
            <a:r>
              <a:rPr lang="fr-FR" sz="2400" b="1" dirty="0" smtClean="0">
                <a:solidFill>
                  <a:prstClr val="black"/>
                </a:solidFill>
              </a:rPr>
              <a:t>présente à tous les stades de la mesure</a:t>
            </a:r>
          </a:p>
          <a:p>
            <a:endParaRPr lang="fr-FR" sz="2000" dirty="0">
              <a:solidFill>
                <a:prstClr val="black"/>
              </a:solidFill>
            </a:endParaRPr>
          </a:p>
          <a:p>
            <a:r>
              <a:rPr lang="fr-FR" sz="2000" dirty="0" smtClean="0">
                <a:solidFill>
                  <a:prstClr val="black"/>
                </a:solidFill>
              </a:rPr>
              <a:t>	dans ses principes</a:t>
            </a:r>
          </a:p>
          <a:p>
            <a:r>
              <a:rPr lang="fr-FR" sz="2000" dirty="0">
                <a:solidFill>
                  <a:prstClr val="black"/>
                </a:solidFill>
              </a:rPr>
              <a:t>	</a:t>
            </a:r>
            <a:r>
              <a:rPr lang="fr-FR" sz="2000" dirty="0" smtClean="0">
                <a:solidFill>
                  <a:prstClr val="black"/>
                </a:solidFill>
              </a:rPr>
              <a:t>dans sa mise en place</a:t>
            </a:r>
          </a:p>
          <a:p>
            <a:r>
              <a:rPr lang="fr-FR" sz="2000" dirty="0">
                <a:solidFill>
                  <a:prstClr val="black"/>
                </a:solidFill>
              </a:rPr>
              <a:t>	</a:t>
            </a:r>
            <a:r>
              <a:rPr lang="fr-FR" sz="2000" dirty="0" smtClean="0">
                <a:solidFill>
                  <a:prstClr val="black"/>
                </a:solidFill>
              </a:rPr>
              <a:t>dans les interviews</a:t>
            </a:r>
          </a:p>
          <a:p>
            <a:r>
              <a:rPr lang="fr-FR" sz="2000" dirty="0">
                <a:solidFill>
                  <a:prstClr val="black"/>
                </a:solidFill>
              </a:rPr>
              <a:t>	</a:t>
            </a:r>
            <a:r>
              <a:rPr lang="fr-FR" sz="2000" dirty="0" smtClean="0">
                <a:solidFill>
                  <a:prstClr val="black"/>
                </a:solidFill>
              </a:rPr>
              <a:t>dans les traitements</a:t>
            </a:r>
          </a:p>
          <a:p>
            <a:r>
              <a:rPr lang="fr-FR" sz="2000" dirty="0">
                <a:solidFill>
                  <a:prstClr val="black"/>
                </a:solidFill>
              </a:rPr>
              <a:t>	</a:t>
            </a:r>
            <a:r>
              <a:rPr lang="fr-FR" sz="2000" dirty="0" smtClean="0">
                <a:solidFill>
                  <a:prstClr val="black"/>
                </a:solidFill>
              </a:rPr>
              <a:t>dans la restitution des </a:t>
            </a:r>
            <a:r>
              <a:rPr lang="fr-FR" sz="2000" dirty="0" err="1" smtClean="0">
                <a:solidFill>
                  <a:prstClr val="black"/>
                </a:solidFill>
              </a:rPr>
              <a:t>resultats</a:t>
            </a:r>
            <a:endParaRPr lang="fr-FR" sz="2000" dirty="0" smtClean="0">
              <a:solidFill>
                <a:prstClr val="black"/>
              </a:solidFill>
            </a:endParaRPr>
          </a:p>
          <a:p>
            <a:r>
              <a:rPr lang="fr-FR" sz="2000" dirty="0">
                <a:solidFill>
                  <a:prstClr val="black"/>
                </a:solidFill>
              </a:rPr>
              <a:t>	</a:t>
            </a:r>
            <a:endParaRPr lang="fr-FR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54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formation esp\stabilité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95"/>
          <a:stretch/>
        </p:blipFill>
        <p:spPr bwMode="auto">
          <a:xfrm>
            <a:off x="4932218" y="1221887"/>
            <a:ext cx="4211782" cy="352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33794"/>
            <a:ext cx="6909955" cy="857250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4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L’obligation de stabilité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1F47438A-0FA1-4CC2-997C-DB147F5C9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071" y="4563679"/>
            <a:ext cx="427422" cy="46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308" y="4595446"/>
            <a:ext cx="422030" cy="42203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1602" y="1778001"/>
            <a:ext cx="48429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</a:rPr>
              <a:t>Dans le temps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Pour un support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Entre les supports</a:t>
            </a:r>
          </a:p>
          <a:p>
            <a:endParaRPr lang="fr-FR" sz="2000" dirty="0">
              <a:solidFill>
                <a:prstClr val="black"/>
              </a:solidFill>
            </a:endParaRPr>
          </a:p>
          <a:p>
            <a:endParaRPr lang="fr-FR" sz="2000" dirty="0" smtClean="0">
              <a:solidFill>
                <a:prstClr val="black"/>
              </a:solidFill>
            </a:endParaRPr>
          </a:p>
          <a:p>
            <a:r>
              <a:rPr lang="fr-FR" sz="2000" dirty="0" smtClean="0">
                <a:solidFill>
                  <a:prstClr val="black"/>
                </a:solidFill>
              </a:rPr>
              <a:t>Toute </a:t>
            </a:r>
            <a:r>
              <a:rPr lang="fr-FR" sz="2400" b="1" dirty="0" smtClean="0">
                <a:solidFill>
                  <a:prstClr val="black"/>
                </a:solidFill>
              </a:rPr>
              <a:t>évolution de méthode </a:t>
            </a:r>
            <a:r>
              <a:rPr lang="fr-FR" sz="2000" dirty="0" smtClean="0">
                <a:solidFill>
                  <a:prstClr val="black"/>
                </a:solidFill>
              </a:rPr>
              <a:t>entraine une </a:t>
            </a:r>
            <a:r>
              <a:rPr lang="fr-FR" sz="2400" b="1" dirty="0" smtClean="0">
                <a:solidFill>
                  <a:prstClr val="black"/>
                </a:solidFill>
              </a:rPr>
              <a:t>non comparabilité </a:t>
            </a:r>
            <a:r>
              <a:rPr lang="fr-FR" sz="2000" dirty="0" smtClean="0">
                <a:solidFill>
                  <a:prstClr val="black"/>
                </a:solidFill>
              </a:rPr>
              <a:t>des résultats</a:t>
            </a:r>
            <a:endParaRPr lang="fr-F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95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 rot="16200000">
            <a:off x="6879723" y="1242718"/>
            <a:ext cx="3506993" cy="1021556"/>
          </a:xfrm>
        </p:spPr>
        <p:txBody>
          <a:bodyPr>
            <a:normAutofit/>
          </a:bodyPr>
          <a:lstStyle/>
          <a:p>
            <a:r>
              <a:rPr lang="fr-FR" sz="3600" cap="none" dirty="0">
                <a:latin typeface="Geometos" pitchFamily="2" charset="0"/>
              </a:rPr>
              <a:t>l’audience</a:t>
            </a:r>
            <a:endParaRPr lang="fr-FR" sz="4400" cap="none" dirty="0">
              <a:latin typeface="Geometos" pitchFamily="2" charset="0"/>
            </a:endParaRPr>
          </a:p>
        </p:txBody>
      </p:sp>
      <p:sp>
        <p:nvSpPr>
          <p:cNvPr id="4" name="Titre 2"/>
          <p:cNvSpPr txBox="1">
            <a:spLocks/>
          </p:cNvSpPr>
          <p:nvPr/>
        </p:nvSpPr>
        <p:spPr>
          <a:xfrm>
            <a:off x="-182887" y="3570121"/>
            <a:ext cx="9391427" cy="10215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400" dirty="0">
                <a:solidFill>
                  <a:srgbClr val="000000"/>
                </a:solidFill>
                <a:latin typeface="Geometos" pitchFamily="2" charset="0"/>
              </a:rPr>
              <a:t>comment</a:t>
            </a:r>
            <a:endParaRPr lang="fr-FR" sz="12400" cap="none" dirty="0">
              <a:solidFill>
                <a:srgbClr val="000000"/>
              </a:solidFill>
              <a:latin typeface="Geometos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4742" y="-792382"/>
            <a:ext cx="2624436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4400" dirty="0">
                <a:solidFill>
                  <a:srgbClr val="1F497D">
                    <a:lumMod val="50000"/>
                  </a:srgbClr>
                </a:solidFill>
                <a:latin typeface="Broadway" pitchFamily="82" charset="0"/>
              </a:rPr>
              <a:t>?</a:t>
            </a:r>
            <a:endParaRPr lang="fr-FR" sz="119400" b="1" dirty="0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6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200890"/>
            <a:ext cx="7245927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>
              <a:spcBef>
                <a:spcPct val="0"/>
              </a:spcBef>
              <a:buNone/>
              <a:defRPr sz="40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4F81BD">
                    <a:lumMod val="20000"/>
                    <a:lumOff val="80000"/>
                  </a:srgbClr>
                </a:solidFill>
              </a:rPr>
              <a:t>Un volume de titres mesurés important</a:t>
            </a:r>
            <a:endParaRPr lang="fr-FR" dirty="0">
              <a:solidFill>
                <a:srgbClr val="4F81BD">
                  <a:lumMod val="20000"/>
                  <a:lumOff val="80000"/>
                </a:srgbClr>
              </a:solidFill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1F47438A-0FA1-4CC2-997C-DB147F5C9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071" y="4563679"/>
            <a:ext cx="427422" cy="46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308" y="4595446"/>
            <a:ext cx="422030" cy="42203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60" y="1304544"/>
            <a:ext cx="5102352" cy="340156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1601" y="1778001"/>
            <a:ext cx="43010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</a:rPr>
              <a:t>Plus de </a:t>
            </a:r>
            <a:r>
              <a:rPr lang="fr-FR" sz="2400" b="1" dirty="0" smtClean="0">
                <a:solidFill>
                  <a:prstClr val="black"/>
                </a:solidFill>
              </a:rPr>
              <a:t>500 titres </a:t>
            </a:r>
            <a:r>
              <a:rPr lang="fr-FR" sz="2000" dirty="0" smtClean="0">
                <a:solidFill>
                  <a:prstClr val="black"/>
                </a:solidFill>
              </a:rPr>
              <a:t>étudiés</a:t>
            </a:r>
          </a:p>
          <a:p>
            <a:endParaRPr lang="fr-FR" sz="2000" dirty="0" smtClean="0">
              <a:solidFill>
                <a:prstClr val="black"/>
              </a:solidFill>
            </a:endParaRPr>
          </a:p>
          <a:p>
            <a:r>
              <a:rPr lang="fr-FR" sz="2000" dirty="0" smtClean="0">
                <a:solidFill>
                  <a:prstClr val="black"/>
                </a:solidFill>
              </a:rPr>
              <a:t>Du magazine le plus puissant 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À l’hebdomadaire d’information le plus local</a:t>
            </a:r>
          </a:p>
        </p:txBody>
      </p:sp>
    </p:spTree>
    <p:extLst>
      <p:ext uri="{BB962C8B-B14F-4D97-AF65-F5344CB8AC3E}">
        <p14:creationId xmlns:p14="http://schemas.microsoft.com/office/powerpoint/2010/main" val="403812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-3" y="103909"/>
            <a:ext cx="6604583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40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4F81BD">
                    <a:lumMod val="20000"/>
                    <a:lumOff val="80000"/>
                  </a:srgbClr>
                </a:solidFill>
              </a:rPr>
              <a:t>Un questionnement précis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23915" y="1313892"/>
            <a:ext cx="8279757" cy="3693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fr-F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1- Question filtre</a:t>
            </a:r>
          </a:p>
          <a:p>
            <a:endParaRPr lang="fr-F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2- Habitudes de lecture</a:t>
            </a:r>
          </a:p>
          <a:p>
            <a:endParaRPr lang="fr-F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3- Date de dernière lecture</a:t>
            </a:r>
          </a:p>
          <a:p>
            <a:endParaRPr lang="fr-F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4- Question de Lecture au </a:t>
            </a:r>
            <a:b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Numéro Moyen</a:t>
            </a:r>
            <a:b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fr-F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5- Modalités de lecture</a:t>
            </a:r>
          </a:p>
          <a:p>
            <a:endParaRPr lang="fr-F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Légende encadrée avec une bordure 2 1"/>
          <p:cNvSpPr/>
          <p:nvPr/>
        </p:nvSpPr>
        <p:spPr>
          <a:xfrm>
            <a:off x="4239489" y="1757548"/>
            <a:ext cx="3885212" cy="2125683"/>
          </a:xfrm>
          <a:prstGeom prst="accentBorderCallout2">
            <a:avLst>
              <a:gd name="adj1" fmla="val 50594"/>
              <a:gd name="adj2" fmla="val -4666"/>
              <a:gd name="adj3" fmla="val 50593"/>
              <a:gd name="adj4" fmla="val -22334"/>
              <a:gd name="adj5" fmla="val 16968"/>
              <a:gd name="adj6" fmla="val -523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« Avez-vous personnellement lu, parcouru ou consulté, </a:t>
            </a:r>
            <a:r>
              <a:rPr lang="fr-FR" b="1" dirty="0">
                <a:solidFill>
                  <a:prstClr val="white"/>
                </a:solidFill>
              </a:rPr>
              <a:t>au cours des 12 derniers mois </a:t>
            </a:r>
            <a:r>
              <a:rPr lang="fr-FR" dirty="0">
                <a:solidFill>
                  <a:prstClr val="white"/>
                </a:solidFill>
              </a:rPr>
              <a:t>que ce soit chez vous ou ailleurs ... ?</a:t>
            </a:r>
            <a:endParaRPr lang="en-US" dirty="0">
              <a:solidFill>
                <a:prstClr val="white"/>
              </a:solidFill>
            </a:endParaRP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Légende encadrée avec une bordure 2 6"/>
          <p:cNvSpPr/>
          <p:nvPr/>
        </p:nvSpPr>
        <p:spPr>
          <a:xfrm>
            <a:off x="4237510" y="1755569"/>
            <a:ext cx="3885212" cy="2125683"/>
          </a:xfrm>
          <a:prstGeom prst="accentBorderCallout2">
            <a:avLst>
              <a:gd name="adj1" fmla="val 50594"/>
              <a:gd name="adj2" fmla="val -4666"/>
              <a:gd name="adj3" fmla="val 41096"/>
              <a:gd name="adj4" fmla="val -22334"/>
              <a:gd name="adj5" fmla="val 41549"/>
              <a:gd name="adj6" fmla="val -358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prstClr val="white"/>
                </a:solidFill>
              </a:rPr>
              <a:t>«Avez-vous </a:t>
            </a:r>
            <a:r>
              <a:rPr lang="fr-FR" b="1" dirty="0">
                <a:solidFill>
                  <a:prstClr val="white"/>
                </a:solidFill>
              </a:rPr>
              <a:t>l'habitude </a:t>
            </a:r>
            <a:r>
              <a:rPr lang="fr-FR" dirty="0">
                <a:solidFill>
                  <a:prstClr val="white"/>
                </a:solidFill>
              </a:rPr>
              <a:t>personnellement de lire, parcourir ou consulter... ?</a:t>
            </a:r>
            <a:endParaRPr lang="en-US" dirty="0">
              <a:solidFill>
                <a:prstClr val="white"/>
              </a:solidFill>
            </a:endParaRPr>
          </a:p>
          <a:p>
            <a:r>
              <a:rPr lang="fr-FR" dirty="0">
                <a:solidFill>
                  <a:prstClr val="white"/>
                </a:solidFill>
              </a:rPr>
              <a:t>Tous les jours</a:t>
            </a:r>
            <a:endParaRPr lang="en-US" dirty="0">
              <a:solidFill>
                <a:prstClr val="white"/>
              </a:solidFill>
            </a:endParaRPr>
          </a:p>
          <a:p>
            <a:r>
              <a:rPr lang="fr-FR" dirty="0">
                <a:solidFill>
                  <a:prstClr val="white"/>
                </a:solidFill>
              </a:rPr>
              <a:t>3 à 5 fois par semaine</a:t>
            </a:r>
            <a:endParaRPr lang="en-US" dirty="0">
              <a:solidFill>
                <a:prstClr val="white"/>
              </a:solidFill>
            </a:endParaRPr>
          </a:p>
          <a:p>
            <a:r>
              <a:rPr lang="fr-FR" dirty="0">
                <a:solidFill>
                  <a:prstClr val="white"/>
                </a:solidFill>
              </a:rPr>
              <a:t>1 à 2 fois par semaine</a:t>
            </a:r>
            <a:endParaRPr lang="en-US" dirty="0">
              <a:solidFill>
                <a:prstClr val="white"/>
              </a:solidFill>
            </a:endParaRPr>
          </a:p>
          <a:p>
            <a:r>
              <a:rPr lang="fr-FR" dirty="0">
                <a:solidFill>
                  <a:prstClr val="white"/>
                </a:solidFill>
              </a:rPr>
              <a:t>2 à 3 fois par mois</a:t>
            </a:r>
            <a:endParaRPr lang="en-US" dirty="0">
              <a:solidFill>
                <a:prstClr val="white"/>
              </a:solidFill>
            </a:endParaRPr>
          </a:p>
          <a:p>
            <a:r>
              <a:rPr lang="fr-FR" dirty="0">
                <a:solidFill>
                  <a:prstClr val="white"/>
                </a:solidFill>
              </a:rPr>
              <a:t>Moins souvent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Légende encadrée avec une bordure 2 7"/>
          <p:cNvSpPr/>
          <p:nvPr/>
        </p:nvSpPr>
        <p:spPr>
          <a:xfrm>
            <a:off x="3954483" y="1753594"/>
            <a:ext cx="4500748" cy="3198416"/>
          </a:xfrm>
          <a:prstGeom prst="accentBorderCallout2">
            <a:avLst>
              <a:gd name="adj1" fmla="val 50594"/>
              <a:gd name="adj2" fmla="val -4666"/>
              <a:gd name="adj3" fmla="val 50406"/>
              <a:gd name="adj4" fmla="val -10460"/>
              <a:gd name="adj5" fmla="val 44599"/>
              <a:gd name="adj6" fmla="val -171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prstClr val="white"/>
                </a:solidFill>
              </a:rPr>
              <a:t>«Sans parler d’aujourd’hui,</a:t>
            </a:r>
            <a:r>
              <a:rPr lang="fr-FR" b="1" dirty="0">
                <a:solidFill>
                  <a:prstClr val="white"/>
                </a:solidFill>
              </a:rPr>
              <a:t> quand pour la dernière fois, </a:t>
            </a:r>
            <a:r>
              <a:rPr lang="fr-FR" dirty="0">
                <a:solidFill>
                  <a:prstClr val="white"/>
                </a:solidFill>
              </a:rPr>
              <a:t>avez-vous personnellement </a:t>
            </a:r>
            <a:r>
              <a:rPr lang="fr-FR" b="1" dirty="0">
                <a:solidFill>
                  <a:prstClr val="white"/>
                </a:solidFill>
              </a:rPr>
              <a:t>lu, parcouru ou consulté</a:t>
            </a:r>
            <a:r>
              <a:rPr lang="fr-FR" dirty="0">
                <a:solidFill>
                  <a:prstClr val="white"/>
                </a:solidFill>
              </a:rPr>
              <a:t>… ?</a:t>
            </a:r>
          </a:p>
          <a:p>
            <a:endParaRPr lang="en-US" b="1" dirty="0">
              <a:solidFill>
                <a:prstClr val="white"/>
              </a:solidFill>
            </a:endParaRPr>
          </a:p>
          <a:p>
            <a:r>
              <a:rPr lang="fr-FR" i="1" dirty="0">
                <a:solidFill>
                  <a:prstClr val="white"/>
                </a:solidFill>
              </a:rPr>
              <a:t> </a:t>
            </a:r>
            <a:r>
              <a:rPr lang="fr-FR" dirty="0">
                <a:solidFill>
                  <a:prstClr val="white"/>
                </a:solidFill>
              </a:rPr>
              <a:t>Hier (jour nommé)</a:t>
            </a:r>
            <a:endParaRPr lang="en-US" dirty="0">
              <a:solidFill>
                <a:prstClr val="white"/>
              </a:solidFill>
            </a:endParaRPr>
          </a:p>
          <a:p>
            <a:r>
              <a:rPr lang="fr-FR" dirty="0">
                <a:solidFill>
                  <a:prstClr val="white"/>
                </a:solidFill>
              </a:rPr>
              <a:t>Avant-hier</a:t>
            </a:r>
            <a:endParaRPr lang="en-US" dirty="0">
              <a:solidFill>
                <a:prstClr val="white"/>
              </a:solidFill>
            </a:endParaRPr>
          </a:p>
          <a:p>
            <a:r>
              <a:rPr lang="fr-FR" dirty="0">
                <a:solidFill>
                  <a:prstClr val="white"/>
                </a:solidFill>
              </a:rPr>
              <a:t>Il y a moins de 4 jours</a:t>
            </a:r>
            <a:endParaRPr lang="en-US" dirty="0">
              <a:solidFill>
                <a:prstClr val="white"/>
              </a:solidFill>
            </a:endParaRPr>
          </a:p>
          <a:p>
            <a:r>
              <a:rPr lang="fr-FR" dirty="0">
                <a:solidFill>
                  <a:prstClr val="white"/>
                </a:solidFill>
              </a:rPr>
              <a:t>Il y a moins de 8 jours</a:t>
            </a:r>
            <a:endParaRPr lang="en-US" dirty="0">
              <a:solidFill>
                <a:prstClr val="white"/>
              </a:solidFill>
            </a:endParaRPr>
          </a:p>
          <a:p>
            <a:r>
              <a:rPr lang="fr-FR" dirty="0">
                <a:solidFill>
                  <a:prstClr val="white"/>
                </a:solidFill>
              </a:rPr>
              <a:t>Il y a moins de 15 jours</a:t>
            </a:r>
            <a:endParaRPr lang="en-US" dirty="0">
              <a:solidFill>
                <a:prstClr val="white"/>
              </a:solidFill>
            </a:endParaRPr>
          </a:p>
          <a:p>
            <a:r>
              <a:rPr lang="fr-FR" dirty="0">
                <a:solidFill>
                  <a:prstClr val="white"/>
                </a:solidFill>
              </a:rPr>
              <a:t>Il y a moins d'un mois</a:t>
            </a:r>
            <a:endParaRPr lang="en-US" dirty="0">
              <a:solidFill>
                <a:prstClr val="white"/>
              </a:solidFill>
            </a:endParaRPr>
          </a:p>
          <a:p>
            <a:r>
              <a:rPr lang="fr-FR" dirty="0">
                <a:solidFill>
                  <a:prstClr val="white"/>
                </a:solidFill>
              </a:rPr>
              <a:t>Il y a plus d’un mois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Légende encadrée avec une bordure 2 10"/>
          <p:cNvSpPr/>
          <p:nvPr/>
        </p:nvSpPr>
        <p:spPr>
          <a:xfrm>
            <a:off x="3952508" y="1751619"/>
            <a:ext cx="4500748" cy="3198416"/>
          </a:xfrm>
          <a:prstGeom prst="accentBorderCallout2">
            <a:avLst>
              <a:gd name="adj1" fmla="val 50594"/>
              <a:gd name="adj2" fmla="val -4666"/>
              <a:gd name="adj3" fmla="val 50406"/>
              <a:gd name="adj4" fmla="val -10460"/>
              <a:gd name="adj5" fmla="val 60936"/>
              <a:gd name="adj6" fmla="val -179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prstClr val="white"/>
                </a:solidFill>
              </a:rPr>
              <a:t>«Au cours des 7 derniers jours, c’est-à-dire depuis [afficher le jour à J-7] dernier</a:t>
            </a:r>
            <a:r>
              <a:rPr lang="fr-FR" b="1" dirty="0">
                <a:solidFill>
                  <a:prstClr val="white"/>
                </a:solidFill>
              </a:rPr>
              <a:t>, il est paru 6 numéros</a:t>
            </a:r>
            <a:r>
              <a:rPr lang="fr-FR" dirty="0">
                <a:solidFill>
                  <a:prstClr val="white"/>
                </a:solidFill>
              </a:rPr>
              <a:t> de chacun des journaux suivants. Personnellement, </a:t>
            </a:r>
            <a:r>
              <a:rPr lang="fr-FR" b="1" dirty="0">
                <a:solidFill>
                  <a:prstClr val="white"/>
                </a:solidFill>
              </a:rPr>
              <a:t>combien en avez-vous lu, parcouru ou consulté</a:t>
            </a:r>
            <a:r>
              <a:rPr lang="fr-FR" dirty="0">
                <a:solidFill>
                  <a:prstClr val="white"/>
                </a:solidFill>
              </a:rPr>
              <a:t>… ?</a:t>
            </a:r>
            <a:endParaRPr lang="en-US" b="1" dirty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Légende encadrée avec une bordure 2 11"/>
          <p:cNvSpPr/>
          <p:nvPr/>
        </p:nvSpPr>
        <p:spPr>
          <a:xfrm>
            <a:off x="3950533" y="1749644"/>
            <a:ext cx="4500748" cy="3198416"/>
          </a:xfrm>
          <a:prstGeom prst="accentBorderCallout2">
            <a:avLst>
              <a:gd name="adj1" fmla="val 50594"/>
              <a:gd name="adj2" fmla="val -4666"/>
              <a:gd name="adj3" fmla="val 50406"/>
              <a:gd name="adj4" fmla="val -10460"/>
              <a:gd name="adj5" fmla="val 85812"/>
              <a:gd name="adj6" fmla="val -239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prstClr val="white"/>
                </a:solidFill>
              </a:rPr>
              <a:t>Si titre lu au cours de la dernière période de parution :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prstClr val="white"/>
                </a:solidFill>
              </a:rPr>
              <a:t>Provenance (achat, abonnement, autre – prêté trouvé…)</a:t>
            </a:r>
          </a:p>
          <a:p>
            <a:r>
              <a:rPr lang="fr-FR" dirty="0">
                <a:solidFill>
                  <a:prstClr val="white"/>
                </a:solidFill>
              </a:rPr>
              <a:t>Si titre lu la veille :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prstClr val="white"/>
                </a:solidFill>
              </a:rPr>
              <a:t>Nombre de prises en main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prstClr val="white"/>
                </a:solidFill>
              </a:rPr>
              <a:t>Heures de lectures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prstClr val="white"/>
                </a:solidFill>
              </a:rPr>
              <a:t>Lieux de lectures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prstClr val="white"/>
                </a:solidFill>
              </a:rPr>
              <a:t>Durées de lectures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xmlns="" id="{1F47438A-0FA1-4CC2-997C-DB147F5C9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071" y="4563679"/>
            <a:ext cx="427422" cy="46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308" y="4595446"/>
            <a:ext cx="422030" cy="42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4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6939" y="118531"/>
            <a:ext cx="5825061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40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4F81BD">
                    <a:lumMod val="20000"/>
                    <a:lumOff val="80000"/>
                  </a:srgbClr>
                </a:solidFill>
              </a:rPr>
              <a:t>Un indicateur fondateur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23915" y="1432423"/>
            <a:ext cx="8279757" cy="28315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fr-FR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LDP : Lecture Dernière Période</a:t>
            </a:r>
          </a:p>
          <a:p>
            <a:endParaRPr lang="fr-FR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 individu est considéré comme lecteur d’un titre s’il déclare avoir lu, parcouru ou consulté un numéro, même ancien du titre au cours de la période correspondant à la fréquence de parution du titre</a:t>
            </a:r>
          </a:p>
          <a:p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Quotidien = hier, hebdomadaire = moins de 8 jours, mensuel = moins de 30 jours…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1F47438A-0FA1-4CC2-997C-DB147F5C9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071" y="4563679"/>
            <a:ext cx="427422" cy="46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308" y="4595446"/>
            <a:ext cx="422030" cy="42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1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-3" y="103909"/>
            <a:ext cx="7975603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40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4F81BD">
                    <a:lumMod val="20000"/>
                    <a:lumOff val="80000"/>
                  </a:srgbClr>
                </a:solidFill>
              </a:rPr>
              <a:t>Des conditions d’études équitables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23915" y="1313892"/>
            <a:ext cx="8279757" cy="33239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4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Rotation générale</a:t>
            </a:r>
            <a:r>
              <a:rPr lang="fr-F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au filtre des titres </a:t>
            </a:r>
            <a:r>
              <a:rPr lang="fr-FR" sz="20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 sein de leur famille</a:t>
            </a:r>
            <a:r>
              <a:rPr lang="fr-F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des familles entre elles</a:t>
            </a:r>
          </a:p>
          <a:p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è"/>
            </a:pPr>
            <a:r>
              <a:rPr lang="fr-F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Homogénéité</a:t>
            </a:r>
            <a:r>
              <a:rPr lang="fr-F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: chaque titre a la même chance d’être présenté en premier dans le questionnaire pour limiter l’effet d’ordre</a:t>
            </a:r>
          </a:p>
          <a:p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è"/>
            </a:pPr>
            <a:r>
              <a:rPr lang="fr-F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Confusion</a:t>
            </a:r>
            <a:r>
              <a:rPr lang="fr-F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: les titres sont présentés en familles afin de limiter les effets de confusion </a:t>
            </a:r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1F47438A-0FA1-4CC2-997C-DB147F5C9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071" y="4563679"/>
            <a:ext cx="427422" cy="46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308" y="4595446"/>
            <a:ext cx="422030" cy="42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3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-2" y="103909"/>
            <a:ext cx="7586136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40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4F81BD">
                    <a:lumMod val="20000"/>
                    <a:lumOff val="80000"/>
                  </a:srgbClr>
                </a:solidFill>
              </a:rPr>
              <a:t>Un contrôle permanent du terrain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23915" y="1500155"/>
            <a:ext cx="8279757" cy="24314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Une </a:t>
            </a:r>
            <a:r>
              <a:rPr lang="fr-F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formation</a:t>
            </a:r>
            <a:r>
              <a:rPr lang="fr-F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générale des enquêteurs tous les ans</a:t>
            </a:r>
          </a:p>
          <a:p>
            <a:endParaRPr lang="fr-F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Des rappels de </a:t>
            </a:r>
            <a:r>
              <a:rPr lang="fr-F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consignes</a:t>
            </a:r>
            <a:r>
              <a:rPr lang="fr-F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tous les 6 mois</a:t>
            </a:r>
          </a:p>
          <a:p>
            <a:endParaRPr lang="fr-F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Des </a:t>
            </a:r>
            <a:r>
              <a:rPr lang="fr-F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écoutes</a:t>
            </a:r>
            <a:r>
              <a:rPr lang="fr-F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et des accompagnements</a:t>
            </a:r>
          </a:p>
          <a:p>
            <a:endParaRPr lang="fr-F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Des rappels de </a:t>
            </a:r>
            <a:r>
              <a:rPr lang="fr-F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contrôle</a:t>
            </a:r>
            <a:r>
              <a:rPr lang="fr-F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des interviewés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1F47438A-0FA1-4CC2-997C-DB147F5C9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071" y="4563679"/>
            <a:ext cx="427422" cy="46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308" y="4595446"/>
            <a:ext cx="422030" cy="42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5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-1" y="120844"/>
            <a:ext cx="9144001" cy="92902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40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>
                <a:solidFill>
                  <a:srgbClr val="4F81BD">
                    <a:lumMod val="20000"/>
                    <a:lumOff val="80000"/>
                  </a:srgbClr>
                </a:solidFill>
              </a:rPr>
              <a:t>Une mesure de toutes les lectures digitales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15321" y="1313891"/>
            <a:ext cx="8279757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Site web,  Site mobile,  Appli mobile,  Site tablette,  Appli tablette,  Edition PDF</a:t>
            </a:r>
          </a:p>
          <a:p>
            <a:endParaRPr lang="fr-F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fr-F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3600" dirty="0">
                <a:solidFill>
                  <a:prstClr val="black"/>
                </a:solidFill>
              </a:rPr>
              <a:t>Comme base de fusion avec les données internet de Médiamétrie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-498763" y="634604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1F47438A-0FA1-4CC2-997C-DB147F5C9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071" y="4563679"/>
            <a:ext cx="427422" cy="46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308" y="4595446"/>
            <a:ext cx="422030" cy="42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1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 rot="16200000">
            <a:off x="6879723" y="1242718"/>
            <a:ext cx="3506993" cy="1021556"/>
          </a:xfrm>
        </p:spPr>
        <p:txBody>
          <a:bodyPr>
            <a:normAutofit/>
          </a:bodyPr>
          <a:lstStyle/>
          <a:p>
            <a:r>
              <a:rPr lang="fr-FR" sz="3600" cap="none" dirty="0">
                <a:latin typeface="Geometos" pitchFamily="2" charset="0"/>
              </a:rPr>
              <a:t>l’audience</a:t>
            </a:r>
            <a:endParaRPr lang="fr-FR" sz="4400" cap="none" dirty="0">
              <a:latin typeface="Geometos" pitchFamily="2" charset="0"/>
            </a:endParaRPr>
          </a:p>
        </p:txBody>
      </p:sp>
      <p:sp>
        <p:nvSpPr>
          <p:cNvPr id="4" name="Titre 2"/>
          <p:cNvSpPr txBox="1">
            <a:spLocks/>
          </p:cNvSpPr>
          <p:nvPr/>
        </p:nvSpPr>
        <p:spPr>
          <a:xfrm>
            <a:off x="994788" y="3570121"/>
            <a:ext cx="9391427" cy="10215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400" dirty="0">
                <a:solidFill>
                  <a:srgbClr val="000000"/>
                </a:solidFill>
                <a:latin typeface="Geometos" pitchFamily="2" charset="0"/>
              </a:rPr>
              <a:t>DEMAIN</a:t>
            </a:r>
            <a:endParaRPr lang="fr-FR" sz="12400" cap="none" dirty="0">
              <a:solidFill>
                <a:srgbClr val="000000"/>
              </a:solidFill>
              <a:latin typeface="Geometos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4742" y="-792382"/>
            <a:ext cx="2310248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4400" dirty="0">
                <a:solidFill>
                  <a:prstClr val="black"/>
                </a:solidFill>
                <a:latin typeface="Cooper Black" pitchFamily="18" charset="0"/>
              </a:rPr>
              <a:t>?</a:t>
            </a:r>
            <a:endParaRPr lang="fr-FR" sz="3333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20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693" y="1321477"/>
            <a:ext cx="5102352" cy="340156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97879"/>
            <a:ext cx="3889248" cy="3862233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POURQUOI	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?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COMMENT	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Broadway" pitchFamily="82" charset="0"/>
              </a:rPr>
              <a:t>?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DEMAIN	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Cooper Black" pitchFamily="18" charset="0"/>
              </a:rPr>
              <a:t>?</a:t>
            </a:r>
            <a:endParaRPr lang="fr-FR" dirty="0">
              <a:solidFill>
                <a:schemeClr val="accent1">
                  <a:lumMod val="20000"/>
                  <a:lumOff val="80000"/>
                </a:schemeClr>
              </a:solidFill>
              <a:latin typeface="DejaVu Serif" pitchFamily="18" charset="0"/>
              <a:ea typeface="DejaVu Serif" pitchFamily="18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0" y="194616"/>
            <a:ext cx="8842664" cy="8896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>
                <a:solidFill>
                  <a:srgbClr val="4F81BD">
                    <a:lumMod val="20000"/>
                    <a:lumOff val="80000"/>
                  </a:srgbClr>
                </a:solidFill>
              </a:rPr>
              <a:t>L’audience </a:t>
            </a:r>
            <a:r>
              <a:rPr lang="fr-FR" dirty="0" smtClean="0">
                <a:solidFill>
                  <a:srgbClr val="4F81BD">
                    <a:lumMod val="20000"/>
                    <a:lumOff val="80000"/>
                  </a:srgbClr>
                </a:solidFill>
              </a:rPr>
              <a:t>presse</a:t>
            </a:r>
            <a:endParaRPr lang="fr-FR" dirty="0">
              <a:solidFill>
                <a:srgbClr val="4F81BD">
                  <a:lumMod val="20000"/>
                  <a:lumOff val="80000"/>
                </a:srgbClr>
              </a:solidFill>
              <a:latin typeface="DejaVu Serif" pitchFamily="18" charset="0"/>
              <a:ea typeface="DejaVu Serif" pitchFamily="18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1F47438A-0FA1-4CC2-997C-DB147F5C9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071" y="4563679"/>
            <a:ext cx="427422" cy="46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308" y="4595446"/>
            <a:ext cx="422030" cy="4220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71533" y="304291"/>
            <a:ext cx="44717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>
                <a:solidFill>
                  <a:srgbClr val="4F81BD">
                    <a:lumMod val="20000"/>
                    <a:lumOff val="80000"/>
                  </a:srgbClr>
                </a:solidFill>
              </a:rPr>
              <a:t>en 3 questions ? </a:t>
            </a:r>
            <a:r>
              <a:rPr lang="fr-FR" sz="4000" dirty="0">
                <a:solidFill>
                  <a:srgbClr val="4F81BD">
                    <a:lumMod val="20000"/>
                    <a:lumOff val="80000"/>
                  </a:srgbClr>
                </a:solidFill>
                <a:latin typeface="Broadway" pitchFamily="82" charset="0"/>
              </a:rPr>
              <a:t>? </a:t>
            </a:r>
            <a:r>
              <a:rPr lang="fr-FR" sz="4000" dirty="0">
                <a:solidFill>
                  <a:srgbClr val="4F81BD">
                    <a:lumMod val="20000"/>
                    <a:lumOff val="80000"/>
                  </a:srgbClr>
                </a:solidFill>
                <a:latin typeface="Cooper Black" pitchFamily="18" charset="0"/>
              </a:rPr>
              <a:t>? </a:t>
            </a:r>
            <a:endParaRPr lang="fr-FR" sz="4000" dirty="0">
              <a:solidFill>
                <a:srgbClr val="4F81BD">
                  <a:lumMod val="20000"/>
                  <a:lumOff val="80000"/>
                </a:srgbClr>
              </a:solidFill>
              <a:latin typeface="DejaVu Serif" pitchFamily="18" charset="0"/>
              <a:ea typeface="DejaVu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86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reviews.123rf.com/images/krishnacreations/krishnacreations1105/krishnacreations110500527/9625422-Digital-illustration-of-gene-in-colour-background-Stock-Illustration-genetic-mutation-dn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8" r="2036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436037"/>
            <a:ext cx="8158355" cy="857250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4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LA MESURE PRESSE EN MUTATION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87868" y="1542320"/>
            <a:ext cx="8263466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Evolution de l’étude en </a:t>
            </a:r>
            <a:r>
              <a:rPr lang="fr-F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fr-F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une mesure </a:t>
            </a:r>
            <a:r>
              <a:rPr lang="fr-F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endParaRPr lang="fr-FR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fr-F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Suivant l’évolution des comportements </a:t>
            </a:r>
          </a:p>
          <a:p>
            <a:pPr marL="342900" indent="-342900">
              <a:buFontTx/>
              <a:buChar char="-"/>
            </a:pPr>
            <a:r>
              <a:rPr lang="fr-FR" sz="2400" dirty="0" smtClean="0">
                <a:solidFill>
                  <a:srgbClr val="EEECE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Centrée </a:t>
            </a:r>
            <a:r>
              <a:rPr lang="fr-FR" sz="2400" dirty="0">
                <a:solidFill>
                  <a:srgbClr val="EEECE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sur la </a:t>
            </a:r>
            <a:r>
              <a:rPr lang="fr-FR" sz="2400" dirty="0" smtClean="0">
                <a:solidFill>
                  <a:srgbClr val="EEECE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marque</a:t>
            </a:r>
          </a:p>
          <a:p>
            <a:pPr marL="342900" indent="-342900">
              <a:buFontTx/>
              <a:buChar char="-"/>
            </a:pPr>
            <a:r>
              <a:rPr lang="fr-FR" sz="2400" dirty="0" smtClean="0">
                <a:solidFill>
                  <a:srgbClr val="EEECE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Plus </a:t>
            </a:r>
            <a:r>
              <a:rPr lang="fr-FR" sz="2400" dirty="0">
                <a:solidFill>
                  <a:srgbClr val="EEECE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digitalisée </a:t>
            </a:r>
            <a:endParaRPr lang="fr-FR" sz="2400" dirty="0" smtClean="0">
              <a:solidFill>
                <a:srgbClr val="EEECE1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fr-FR" sz="2400" dirty="0" smtClean="0">
                <a:solidFill>
                  <a:srgbClr val="EEECE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Plus temporalisée</a:t>
            </a:r>
            <a:endParaRPr lang="fr-FR" sz="2400" dirty="0">
              <a:solidFill>
                <a:srgbClr val="EEECE1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1F47438A-0FA1-4CC2-997C-DB147F5C9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071" y="4563679"/>
            <a:ext cx="427422" cy="46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308" y="4595446"/>
            <a:ext cx="422030" cy="422030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0" y="1405467"/>
            <a:ext cx="9144000" cy="3738033"/>
            <a:chOff x="0" y="1405467"/>
            <a:chExt cx="9144000" cy="3738033"/>
          </a:xfrm>
        </p:grpSpPr>
        <p:sp>
          <p:nvSpPr>
            <p:cNvPr id="3" name="Rectangle 2"/>
            <p:cNvSpPr/>
            <p:nvPr/>
          </p:nvSpPr>
          <p:spPr>
            <a:xfrm>
              <a:off x="0" y="1405467"/>
              <a:ext cx="9144000" cy="3738033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353734" y="1930400"/>
              <a:ext cx="5977466" cy="2827867"/>
            </a:xfrm>
            <a:prstGeom prst="rect">
              <a:avLst/>
            </a:prstGeom>
            <a:solidFill>
              <a:schemeClr val="bg1">
                <a:lumMod val="95000"/>
                <a:alpha val="67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Prise en compte de tous les modes d’accès au support</a:t>
              </a:r>
            </a:p>
            <a:p>
              <a:pPr algn="ctr"/>
              <a:endParaRPr lang="fr-FR" sz="2800" dirty="0" smtClean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  <a:p>
              <a:pPr algn="ctr"/>
              <a:r>
                <a:rPr lang="fr-FR" sz="280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Sur papier </a:t>
              </a:r>
            </a:p>
            <a:p>
              <a:pPr algn="ctr"/>
              <a:r>
                <a:rPr lang="fr-FR" sz="280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Sur ordinateur</a:t>
              </a:r>
            </a:p>
            <a:p>
              <a:pPr algn="ctr"/>
              <a:r>
                <a:rPr lang="fr-FR" sz="280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Sur téléphone mobile</a:t>
              </a:r>
              <a:endParaRPr lang="fr-FR" sz="280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337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reviews.123rf.com/images/krishnacreations/krishnacreations1105/krishnacreations110500527/9625422-Digital-illustration-of-gene-in-colour-background-Stock-Illustration-genetic-mutation-dn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8" r="2036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436037"/>
            <a:ext cx="8158355" cy="857250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4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LA MESURE PRESSE EN MUTATION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87868" y="1542320"/>
            <a:ext cx="8263466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Evolution de l’étude en </a:t>
            </a:r>
            <a:r>
              <a:rPr lang="fr-F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fr-F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une mesure </a:t>
            </a:r>
            <a:r>
              <a:rPr lang="fr-F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endParaRPr lang="fr-FR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EEECE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Suivant l’évolution des comportements </a:t>
            </a:r>
          </a:p>
          <a:p>
            <a:pPr marL="342900" indent="-342900">
              <a:buFontTx/>
              <a:buChar char="-"/>
            </a:pPr>
            <a:r>
              <a:rPr lang="fr-F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Centrée sur la marque</a:t>
            </a:r>
          </a:p>
          <a:p>
            <a:pPr marL="342900" indent="-342900">
              <a:buFontTx/>
              <a:buChar char="-"/>
            </a:pPr>
            <a:r>
              <a:rPr lang="fr-FR" sz="2400" dirty="0" smtClean="0">
                <a:solidFill>
                  <a:srgbClr val="EEECE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Plus </a:t>
            </a:r>
            <a:r>
              <a:rPr lang="fr-FR" sz="2400" dirty="0">
                <a:solidFill>
                  <a:srgbClr val="EEECE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digitalisée </a:t>
            </a:r>
            <a:endParaRPr lang="fr-FR" sz="2400" dirty="0" smtClean="0">
              <a:solidFill>
                <a:srgbClr val="EEECE1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fr-FR" sz="2400" dirty="0" smtClean="0">
                <a:solidFill>
                  <a:srgbClr val="EEECE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Plus temporalisée</a:t>
            </a:r>
            <a:endParaRPr lang="fr-FR" sz="2400" dirty="0">
              <a:solidFill>
                <a:srgbClr val="EEECE1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1F47438A-0FA1-4CC2-997C-DB147F5C9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071" y="4563679"/>
            <a:ext cx="427422" cy="46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308" y="4595446"/>
            <a:ext cx="422030" cy="422030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0" y="1405467"/>
            <a:ext cx="9144000" cy="3738033"/>
            <a:chOff x="0" y="1405467"/>
            <a:chExt cx="9144000" cy="3738033"/>
          </a:xfrm>
        </p:grpSpPr>
        <p:sp>
          <p:nvSpPr>
            <p:cNvPr id="3" name="Rectangle 2"/>
            <p:cNvSpPr/>
            <p:nvPr/>
          </p:nvSpPr>
          <p:spPr>
            <a:xfrm>
              <a:off x="0" y="1405467"/>
              <a:ext cx="9144000" cy="3738033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353734" y="1930400"/>
              <a:ext cx="5977466" cy="2827867"/>
            </a:xfrm>
            <a:prstGeom prst="rect">
              <a:avLst/>
            </a:prstGeom>
            <a:solidFill>
              <a:schemeClr val="bg1">
                <a:lumMod val="95000"/>
                <a:alpha val="67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Intégrant tous les modes de lectures</a:t>
              </a:r>
            </a:p>
            <a:p>
              <a:pPr algn="ctr"/>
              <a:endParaRPr lang="fr-FR" sz="2800" dirty="0" smtClean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  <a:p>
              <a:pPr algn="ctr"/>
              <a:r>
                <a:rPr lang="fr-FR" sz="280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Titre traditionnel</a:t>
              </a:r>
            </a:p>
            <a:p>
              <a:pPr algn="ctr"/>
              <a:r>
                <a:rPr lang="fr-FR" sz="280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PDF</a:t>
              </a:r>
            </a:p>
            <a:p>
              <a:pPr algn="ctr"/>
              <a:r>
                <a:rPr lang="fr-FR" sz="280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Articles sur internet</a:t>
              </a:r>
            </a:p>
            <a:p>
              <a:pPr algn="ctr"/>
              <a:r>
                <a:rPr lang="fr-FR" sz="280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Réseaux sociaux</a:t>
              </a:r>
              <a:endParaRPr lang="fr-FR" sz="280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237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reviews.123rf.com/images/krishnacreations/krishnacreations1105/krishnacreations110500527/9625422-Digital-illustration-of-gene-in-colour-background-Stock-Illustration-genetic-mutation-dn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8" r="2036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436037"/>
            <a:ext cx="8158355" cy="857250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4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LA MESURE PRESSE EN MUTATION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87868" y="1542320"/>
            <a:ext cx="8263466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Evolution de l’étude en </a:t>
            </a:r>
            <a:r>
              <a:rPr lang="fr-F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fr-F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une mesure </a:t>
            </a:r>
            <a:r>
              <a:rPr lang="fr-F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endParaRPr lang="fr-FR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EEECE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Suivant l’évolution des comportements </a:t>
            </a: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EEECE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Centrée sur la marque</a:t>
            </a:r>
          </a:p>
          <a:p>
            <a:pPr marL="342900" indent="-342900">
              <a:buFontTx/>
              <a:buChar char="-"/>
            </a:pPr>
            <a:r>
              <a:rPr lang="fr-F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Plus </a:t>
            </a:r>
            <a:r>
              <a:rPr lang="fr-F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digitalisée </a:t>
            </a:r>
          </a:p>
          <a:p>
            <a:pPr marL="342900" indent="-342900">
              <a:buFontTx/>
              <a:buChar char="-"/>
            </a:pPr>
            <a:r>
              <a:rPr lang="fr-FR" sz="2400" dirty="0" smtClean="0">
                <a:solidFill>
                  <a:srgbClr val="EEECE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Plus temporalisée</a:t>
            </a:r>
            <a:endParaRPr lang="fr-FR" sz="2400" dirty="0">
              <a:solidFill>
                <a:srgbClr val="EEECE1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1F47438A-0FA1-4CC2-997C-DB147F5C9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071" y="4563679"/>
            <a:ext cx="427422" cy="46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308" y="4595446"/>
            <a:ext cx="422030" cy="422030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0" y="1405467"/>
            <a:ext cx="9144000" cy="3738033"/>
            <a:chOff x="0" y="1405467"/>
            <a:chExt cx="9144000" cy="3738033"/>
          </a:xfrm>
        </p:grpSpPr>
        <p:sp>
          <p:nvSpPr>
            <p:cNvPr id="3" name="Rectangle 2"/>
            <p:cNvSpPr/>
            <p:nvPr/>
          </p:nvSpPr>
          <p:spPr>
            <a:xfrm>
              <a:off x="0" y="1405467"/>
              <a:ext cx="9144000" cy="3738033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353734" y="1913467"/>
              <a:ext cx="5977466" cy="2827867"/>
            </a:xfrm>
            <a:prstGeom prst="rect">
              <a:avLst/>
            </a:prstGeom>
            <a:solidFill>
              <a:schemeClr val="bg1">
                <a:lumMod val="95000"/>
                <a:alpha val="67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Réalisant une mesure passive des consommations numériques de presse</a:t>
              </a:r>
            </a:p>
            <a:p>
              <a:pPr algn="ctr"/>
              <a:endParaRPr lang="fr-FR" sz="280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  <a:p>
              <a:pPr algn="ctr"/>
              <a:r>
                <a:rPr lang="fr-FR" sz="280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Base </a:t>
              </a:r>
              <a:r>
                <a:rPr lang="fr-FR" sz="2800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de fusion plus fiable</a:t>
              </a:r>
            </a:p>
            <a:p>
              <a:pPr algn="ctr"/>
              <a:r>
                <a:rPr lang="fr-FR" sz="280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Utilisation </a:t>
              </a:r>
              <a:r>
                <a:rPr lang="fr-FR" sz="2800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d’un couple cookie/tag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799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reviews.123rf.com/images/krishnacreations/krishnacreations1105/krishnacreations110500527/9625422-Digital-illustration-of-gene-in-colour-background-Stock-Illustration-genetic-mutation-dn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8" r="2036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436037"/>
            <a:ext cx="8158355" cy="857250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4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LA MESURE PRESSE EN MUTATION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87868" y="1542320"/>
            <a:ext cx="8263466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Evolution de l’étude en </a:t>
            </a:r>
            <a:r>
              <a:rPr lang="fr-F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fr-F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une mesure </a:t>
            </a:r>
            <a:r>
              <a:rPr lang="fr-F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endParaRPr lang="fr-FR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EEECE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Suivant l’évolution des comportements </a:t>
            </a: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EEECE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Centrée sur la marque</a:t>
            </a: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EEECE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Plus digitalisée </a:t>
            </a:r>
          </a:p>
          <a:p>
            <a:pPr marL="342900" indent="-342900">
              <a:buFontTx/>
              <a:buChar char="-"/>
            </a:pPr>
            <a:r>
              <a:rPr lang="fr-F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Plus temporalisée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1F47438A-0FA1-4CC2-997C-DB147F5C9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071" y="4563679"/>
            <a:ext cx="427422" cy="46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308" y="4595446"/>
            <a:ext cx="422030" cy="422030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0" y="1405467"/>
            <a:ext cx="9144000" cy="3738033"/>
            <a:chOff x="0" y="1405467"/>
            <a:chExt cx="9144000" cy="3738033"/>
          </a:xfrm>
        </p:grpSpPr>
        <p:sp>
          <p:nvSpPr>
            <p:cNvPr id="3" name="Rectangle 2"/>
            <p:cNvSpPr/>
            <p:nvPr/>
          </p:nvSpPr>
          <p:spPr>
            <a:xfrm>
              <a:off x="0" y="1405467"/>
              <a:ext cx="9144000" cy="3738033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353734" y="1913467"/>
              <a:ext cx="5977466" cy="2827867"/>
            </a:xfrm>
            <a:prstGeom prst="rect">
              <a:avLst/>
            </a:prstGeom>
            <a:solidFill>
              <a:schemeClr val="bg1">
                <a:lumMod val="95000"/>
                <a:alpha val="67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Identifiant la durée de vie des titres </a:t>
              </a:r>
            </a:p>
            <a:p>
              <a:pPr algn="ctr"/>
              <a:r>
                <a:rPr lang="fr-FR" sz="280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Intégrant les reprises en main</a:t>
              </a:r>
            </a:p>
            <a:p>
              <a:pPr algn="ctr"/>
              <a:r>
                <a:rPr lang="fr-FR" sz="280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Permettant la mesure des lectures en plus de celles des lecteurs</a:t>
              </a:r>
            </a:p>
            <a:p>
              <a:pPr algn="ctr"/>
              <a:endParaRPr lang="fr-FR" sz="280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  <a:p>
              <a:pPr algn="ctr"/>
              <a:r>
                <a:rPr lang="fr-FR" sz="2800" dirty="0" smtClean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Panel dédié – scan des codes barres </a:t>
              </a:r>
              <a:endParaRPr lang="fr-FR" sz="280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482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B6451E0E-C52F-4D98-A95D-7185403E9D62}"/>
              </a:ext>
            </a:extLst>
          </p:cNvPr>
          <p:cNvSpPr txBox="1"/>
          <p:nvPr/>
        </p:nvSpPr>
        <p:spPr>
          <a:xfrm>
            <a:off x="941789" y="1305231"/>
            <a:ext cx="3062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Rappel des définitions de base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F5C4C336-6E24-4ECE-9148-379F39AD768E}"/>
              </a:ext>
            </a:extLst>
          </p:cNvPr>
          <p:cNvSpPr txBox="1"/>
          <p:nvPr/>
        </p:nvSpPr>
        <p:spPr>
          <a:xfrm>
            <a:off x="941789" y="2018069"/>
            <a:ext cx="786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GRP</a:t>
            </a:r>
            <a:r>
              <a:rPr lang="fr-FR" dirty="0"/>
              <a:t> = Nombre de contacts réalisés par 100 personnes de la cible sur le dispositif publicitaire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8E5E8C51-001B-4818-8D6C-36C7CBC70160}"/>
              </a:ext>
            </a:extLst>
          </p:cNvPr>
          <p:cNvSpPr txBox="1"/>
          <p:nvPr/>
        </p:nvSpPr>
        <p:spPr>
          <a:xfrm>
            <a:off x="941789" y="2652864"/>
            <a:ext cx="7865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Couverture</a:t>
            </a:r>
            <a:r>
              <a:rPr lang="fr-FR" dirty="0"/>
              <a:t> (%) = Pourcentage de la cible touché par le dispositif publicitaire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B29E838D-E828-4A0D-BB52-FC4F4D6B16BD}"/>
              </a:ext>
            </a:extLst>
          </p:cNvPr>
          <p:cNvSpPr txBox="1"/>
          <p:nvPr/>
        </p:nvSpPr>
        <p:spPr>
          <a:xfrm>
            <a:off x="-3" y="103909"/>
            <a:ext cx="9144003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</a:rPr>
              <a:t>Vers un nouveau Médiaplanning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85125998-7A0B-4C3B-AE6E-CE92EBCA73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15" y="4506418"/>
            <a:ext cx="427421" cy="427421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xmlns="" id="{81CB0B0C-DECF-428A-BC9B-D6FEDB762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78" y="4506418"/>
            <a:ext cx="427422" cy="46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E6C5D789-AFFD-464D-BBEF-8904384F18B3}"/>
              </a:ext>
            </a:extLst>
          </p:cNvPr>
          <p:cNvSpPr txBox="1"/>
          <p:nvPr/>
        </p:nvSpPr>
        <p:spPr>
          <a:xfrm>
            <a:off x="941789" y="3114529"/>
            <a:ext cx="786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LDP</a:t>
            </a:r>
            <a:r>
              <a:rPr lang="fr-FR" dirty="0"/>
              <a:t> = </a:t>
            </a:r>
            <a:r>
              <a:rPr lang="fr-FR" b="1" dirty="0"/>
              <a:t>L</a:t>
            </a:r>
            <a:r>
              <a:rPr lang="fr-FR" dirty="0"/>
              <a:t>ecture </a:t>
            </a:r>
            <a:r>
              <a:rPr lang="fr-FR" b="1" dirty="0"/>
              <a:t>D</a:t>
            </a:r>
            <a:r>
              <a:rPr lang="fr-FR" dirty="0"/>
              <a:t>ernière </a:t>
            </a:r>
            <a:r>
              <a:rPr lang="fr-FR" b="1" dirty="0"/>
              <a:t>P</a:t>
            </a:r>
            <a:r>
              <a:rPr lang="fr-FR" dirty="0"/>
              <a:t>ériode = indicateur de référence de l’audience Presse (hors quotidiens pour lesquels on parlera de </a:t>
            </a:r>
            <a:r>
              <a:rPr lang="fr-FR" b="1" dirty="0"/>
              <a:t>LNM</a:t>
            </a:r>
            <a:r>
              <a:rPr lang="fr-FR" dirty="0"/>
              <a:t> – </a:t>
            </a:r>
            <a:r>
              <a:rPr lang="fr-FR" b="1" dirty="0"/>
              <a:t>L</a:t>
            </a:r>
            <a:r>
              <a:rPr lang="fr-FR" dirty="0"/>
              <a:t>ecture </a:t>
            </a:r>
            <a:r>
              <a:rPr lang="fr-FR" b="1" dirty="0"/>
              <a:t>N</a:t>
            </a:r>
            <a:r>
              <a:rPr lang="fr-FR" dirty="0"/>
              <a:t>uméro </a:t>
            </a:r>
            <a:r>
              <a:rPr lang="fr-FR" b="1" dirty="0"/>
              <a:t>M</a:t>
            </a:r>
            <a:r>
              <a:rPr lang="fr-FR" dirty="0"/>
              <a:t>oyen)</a:t>
            </a:r>
          </a:p>
        </p:txBody>
      </p:sp>
    </p:spTree>
    <p:extLst>
      <p:ext uri="{BB962C8B-B14F-4D97-AF65-F5344CB8AC3E}">
        <p14:creationId xmlns:p14="http://schemas.microsoft.com/office/powerpoint/2010/main" val="384800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DB9509C3-C3D1-4444-AC53-012A2A53D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00150"/>
            <a:ext cx="4071257" cy="1593101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DD4AF7A9-3DDF-4BEF-A182-B2B4032BD970}"/>
              </a:ext>
            </a:extLst>
          </p:cNvPr>
          <p:cNvGrpSpPr/>
          <p:nvPr/>
        </p:nvGrpSpPr>
        <p:grpSpPr>
          <a:xfrm>
            <a:off x="1637071" y="1732935"/>
            <a:ext cx="2800087" cy="2143292"/>
            <a:chOff x="1637071" y="1732935"/>
            <a:chExt cx="2800087" cy="2143292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xmlns="" id="{60FF130F-CBAE-45DB-8711-834CD7FF8906}"/>
                </a:ext>
              </a:extLst>
            </p:cNvPr>
            <p:cNvSpPr/>
            <p:nvPr/>
          </p:nvSpPr>
          <p:spPr>
            <a:xfrm>
              <a:off x="1637071" y="1732935"/>
              <a:ext cx="582561" cy="1106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xmlns="" id="{83D29574-D76C-4814-88B8-1EB03F713EF4}"/>
                </a:ext>
              </a:extLst>
            </p:cNvPr>
            <p:cNvSpPr txBox="1"/>
            <p:nvPr/>
          </p:nvSpPr>
          <p:spPr>
            <a:xfrm>
              <a:off x="1693958" y="3229896"/>
              <a:ext cx="2743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1</a:t>
              </a:r>
              <a:r>
                <a:rPr lang="fr-FR" dirty="0"/>
                <a:t> publicité dans </a:t>
              </a:r>
              <a:r>
                <a:rPr lang="fr-FR" dirty="0">
                  <a:solidFill>
                    <a:srgbClr val="FF0000"/>
                  </a:solidFill>
                </a:rPr>
                <a:t>1</a:t>
              </a:r>
              <a:r>
                <a:rPr lang="fr-FR" dirty="0"/>
                <a:t> numéro d’un hebdomadaire</a:t>
              </a: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2711D9F8-3A6D-475B-A172-E62C74941CE4}"/>
              </a:ext>
            </a:extLst>
          </p:cNvPr>
          <p:cNvSpPr txBox="1"/>
          <p:nvPr/>
        </p:nvSpPr>
        <p:spPr>
          <a:xfrm>
            <a:off x="-3" y="103909"/>
            <a:ext cx="9144003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</a:rPr>
              <a:t>Vers un nouveau Médiaplanning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910FDB63-E422-49DE-8E36-1AA27660BDC2}"/>
              </a:ext>
            </a:extLst>
          </p:cNvPr>
          <p:cNvSpPr txBox="1"/>
          <p:nvPr/>
        </p:nvSpPr>
        <p:spPr>
          <a:xfrm rot="16200000">
            <a:off x="-294933" y="2608585"/>
            <a:ext cx="135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Aujourd’hui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D5FF0D90-62B7-433B-BCB1-6263CBC874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15" y="4506418"/>
            <a:ext cx="427421" cy="427421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xmlns="" id="{F0CC1211-4C53-4B51-9DAD-3F32D9589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78" y="4506418"/>
            <a:ext cx="427422" cy="46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54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267605CF-A736-43A7-B86C-4F1FAC96A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057" y="2568462"/>
            <a:ext cx="3649369" cy="219265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DB9509C3-C3D1-4444-AC53-012A2A53D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00150"/>
            <a:ext cx="4071257" cy="1593101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xmlns="" id="{60FF130F-CBAE-45DB-8711-834CD7FF8906}"/>
              </a:ext>
            </a:extLst>
          </p:cNvPr>
          <p:cNvSpPr/>
          <p:nvPr/>
        </p:nvSpPr>
        <p:spPr>
          <a:xfrm>
            <a:off x="1637071" y="1732935"/>
            <a:ext cx="582561" cy="110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lèche : courbe vers la droite 2">
            <a:extLst>
              <a:ext uri="{FF2B5EF4-FFF2-40B4-BE49-F238E27FC236}">
                <a16:creationId xmlns:a16="http://schemas.microsoft.com/office/drawing/2014/main" xmlns="" id="{6F3D9855-235F-4E4F-BB26-C4B1F815D95A}"/>
              </a:ext>
            </a:extLst>
          </p:cNvPr>
          <p:cNvSpPr/>
          <p:nvPr/>
        </p:nvSpPr>
        <p:spPr>
          <a:xfrm rot="19153297">
            <a:off x="4430312" y="2834389"/>
            <a:ext cx="479323" cy="108400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0744CFAD-19C6-4975-830E-7F10B33D61DF}"/>
              </a:ext>
            </a:extLst>
          </p:cNvPr>
          <p:cNvSpPr txBox="1"/>
          <p:nvPr/>
        </p:nvSpPr>
        <p:spPr>
          <a:xfrm>
            <a:off x="1693958" y="3229896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dirty="0"/>
              <a:t> publicité dans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dirty="0"/>
              <a:t> numéro d’un hebdomadaire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EC6543BB-1362-4181-B89B-23122828D0F3}"/>
              </a:ext>
            </a:extLst>
          </p:cNvPr>
          <p:cNvSpPr txBox="1"/>
          <p:nvPr/>
        </p:nvSpPr>
        <p:spPr>
          <a:xfrm>
            <a:off x="-3" y="103909"/>
            <a:ext cx="9144003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</a:rPr>
              <a:t>Vers un nouveau Médiaplanning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2BBF4433-F448-4068-A1C9-EDD85DEC18DB}"/>
              </a:ext>
            </a:extLst>
          </p:cNvPr>
          <p:cNvSpPr txBox="1"/>
          <p:nvPr/>
        </p:nvSpPr>
        <p:spPr>
          <a:xfrm rot="16200000">
            <a:off x="-294933" y="2608585"/>
            <a:ext cx="135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Aujourd’hui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A1C48828-7ECE-4E25-9051-CD62010A7B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15" y="4506418"/>
            <a:ext cx="427421" cy="427421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xmlns="" id="{A84243F1-6E36-4B29-8432-2E0772AD0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78" y="4506418"/>
            <a:ext cx="427422" cy="46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614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5B080E7C-54B0-42F5-AD88-70DA11ADE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057" y="2566988"/>
            <a:ext cx="3649369" cy="219265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F871B147-18E5-443F-855D-045821A2A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00150"/>
            <a:ext cx="4071257" cy="1593101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A56FC070-2E50-44E3-8CAD-C23306569469}"/>
              </a:ext>
            </a:extLst>
          </p:cNvPr>
          <p:cNvSpPr/>
          <p:nvPr/>
        </p:nvSpPr>
        <p:spPr>
          <a:xfrm>
            <a:off x="1637071" y="1732935"/>
            <a:ext cx="582561" cy="110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xmlns="" id="{D8371E77-725F-4377-95B8-1BDA7309841F}"/>
              </a:ext>
            </a:extLst>
          </p:cNvPr>
          <p:cNvSpPr/>
          <p:nvPr/>
        </p:nvSpPr>
        <p:spPr>
          <a:xfrm>
            <a:off x="2207342" y="1732935"/>
            <a:ext cx="582561" cy="110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CEFE846B-5D61-4503-B28D-5A67E998BCD3}"/>
              </a:ext>
            </a:extLst>
          </p:cNvPr>
          <p:cNvSpPr txBox="1"/>
          <p:nvPr/>
        </p:nvSpPr>
        <p:spPr>
          <a:xfrm>
            <a:off x="1693958" y="3229896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dirty="0"/>
              <a:t> publicité dans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dirty="0"/>
              <a:t> numéro d’un hebdomadaire</a:t>
            </a:r>
          </a:p>
        </p:txBody>
      </p:sp>
      <p:sp>
        <p:nvSpPr>
          <p:cNvPr id="16" name="Flèche : courbe vers la droite 15">
            <a:extLst>
              <a:ext uri="{FF2B5EF4-FFF2-40B4-BE49-F238E27FC236}">
                <a16:creationId xmlns:a16="http://schemas.microsoft.com/office/drawing/2014/main" xmlns="" id="{4EC4A1F4-D1B8-4CB5-A9B6-8D584F6229B1}"/>
              </a:ext>
            </a:extLst>
          </p:cNvPr>
          <p:cNvSpPr/>
          <p:nvPr/>
        </p:nvSpPr>
        <p:spPr>
          <a:xfrm rot="19153297">
            <a:off x="4430312" y="2834389"/>
            <a:ext cx="479323" cy="108400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66135B0D-5C13-4F62-954F-1E9CA5035741}"/>
              </a:ext>
            </a:extLst>
          </p:cNvPr>
          <p:cNvSpPr txBox="1"/>
          <p:nvPr/>
        </p:nvSpPr>
        <p:spPr>
          <a:xfrm>
            <a:off x="-3" y="103909"/>
            <a:ext cx="9144003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</a:rPr>
              <a:t>Vers un nouveau Médiaplanning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E7E7182A-A997-4947-924F-FD21FC8A3E06}"/>
              </a:ext>
            </a:extLst>
          </p:cNvPr>
          <p:cNvSpPr txBox="1"/>
          <p:nvPr/>
        </p:nvSpPr>
        <p:spPr>
          <a:xfrm rot="16200000">
            <a:off x="-294933" y="2608585"/>
            <a:ext cx="135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Aujourd’hui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4126FBA5-EDCB-459B-A5C9-133AB40D61C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15" y="4506418"/>
            <a:ext cx="427421" cy="427421"/>
          </a:xfrm>
          <a:prstGeom prst="rect">
            <a:avLst/>
          </a:prstGeom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xmlns="" id="{8500682F-18AA-4230-8CAF-F67013494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78" y="4506418"/>
            <a:ext cx="427422" cy="46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69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FF52981-443B-4CB0-A066-3D526E2D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057" y="2566989"/>
            <a:ext cx="3649369" cy="219265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E66D30E-7DAE-437B-BAC4-FBA6D54A4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00150"/>
            <a:ext cx="4071257" cy="1593101"/>
          </a:xfrm>
          <a:prstGeom prst="rect">
            <a:avLst/>
          </a:prstGeom>
        </p:spPr>
      </p:pic>
      <p:sp>
        <p:nvSpPr>
          <p:cNvPr id="9" name="Flèche : courbe vers la droite 8">
            <a:extLst>
              <a:ext uri="{FF2B5EF4-FFF2-40B4-BE49-F238E27FC236}">
                <a16:creationId xmlns:a16="http://schemas.microsoft.com/office/drawing/2014/main" xmlns="" id="{ED44FB55-3404-422F-8062-10AB72C15FAE}"/>
              </a:ext>
            </a:extLst>
          </p:cNvPr>
          <p:cNvSpPr/>
          <p:nvPr/>
        </p:nvSpPr>
        <p:spPr>
          <a:xfrm rot="19153297">
            <a:off x="4430312" y="2834389"/>
            <a:ext cx="479323" cy="108400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F2DCCD9A-1C61-4A7F-BD06-946CED1A63CE}"/>
              </a:ext>
            </a:extLst>
          </p:cNvPr>
          <p:cNvSpPr txBox="1"/>
          <p:nvPr/>
        </p:nvSpPr>
        <p:spPr>
          <a:xfrm>
            <a:off x="1693958" y="3229896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dirty="0"/>
              <a:t> publicité dans </a:t>
            </a:r>
            <a:r>
              <a:rPr lang="fr-FR" dirty="0">
                <a:solidFill>
                  <a:srgbClr val="FF0000"/>
                </a:solidFill>
              </a:rPr>
              <a:t>3</a:t>
            </a:r>
            <a:r>
              <a:rPr lang="fr-FR" dirty="0"/>
              <a:t> numéro d’un hebdomadaire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xmlns="" id="{0CDCD66C-3C70-4972-8F5C-878EA0B4270C}"/>
              </a:ext>
            </a:extLst>
          </p:cNvPr>
          <p:cNvSpPr/>
          <p:nvPr/>
        </p:nvSpPr>
        <p:spPr>
          <a:xfrm>
            <a:off x="1637071" y="1732935"/>
            <a:ext cx="582561" cy="110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xmlns="" id="{91856DA8-068D-40FD-9224-3FFFAD8D3688}"/>
              </a:ext>
            </a:extLst>
          </p:cNvPr>
          <p:cNvSpPr/>
          <p:nvPr/>
        </p:nvSpPr>
        <p:spPr>
          <a:xfrm>
            <a:off x="2207342" y="1732935"/>
            <a:ext cx="582561" cy="110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214D7209-06C6-4445-8D5F-0A8798880B1C}"/>
              </a:ext>
            </a:extLst>
          </p:cNvPr>
          <p:cNvSpPr/>
          <p:nvPr/>
        </p:nvSpPr>
        <p:spPr>
          <a:xfrm>
            <a:off x="2777613" y="1732934"/>
            <a:ext cx="582561" cy="110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42D9B2D3-6CD5-4E1B-8829-D6137DA0EAD9}"/>
              </a:ext>
            </a:extLst>
          </p:cNvPr>
          <p:cNvSpPr txBox="1"/>
          <p:nvPr/>
        </p:nvSpPr>
        <p:spPr>
          <a:xfrm>
            <a:off x="-3" y="103909"/>
            <a:ext cx="9144003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</a:rPr>
              <a:t>Vers un nouveau Médiaplanning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6A40A35D-C504-426F-A865-263E982A4294}"/>
              </a:ext>
            </a:extLst>
          </p:cNvPr>
          <p:cNvSpPr txBox="1"/>
          <p:nvPr/>
        </p:nvSpPr>
        <p:spPr>
          <a:xfrm rot="16200000">
            <a:off x="-294933" y="2608585"/>
            <a:ext cx="135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Aujourd’hui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D7BCE7AE-4D5C-4F19-ABDD-660FA22CBD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15" y="4506418"/>
            <a:ext cx="427421" cy="427421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xmlns="" id="{C06A0378-8BCB-40B3-AA09-EB60EFAF1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78" y="4506418"/>
            <a:ext cx="427422" cy="46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193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F2DCCD9A-1C61-4A7F-BD06-946CED1A63CE}"/>
              </a:ext>
            </a:extLst>
          </p:cNvPr>
          <p:cNvSpPr txBox="1"/>
          <p:nvPr/>
        </p:nvSpPr>
        <p:spPr>
          <a:xfrm>
            <a:off x="1439122" y="1744169"/>
            <a:ext cx="7082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</a:t>
            </a:r>
            <a:r>
              <a:rPr lang="fr-FR" b="1" dirty="0"/>
              <a:t>GRP</a:t>
            </a:r>
            <a:r>
              <a:rPr lang="fr-FR" dirty="0"/>
              <a:t> est basé sur un nombre de </a:t>
            </a:r>
            <a:r>
              <a:rPr lang="fr-FR" b="1" u="sng" dirty="0"/>
              <a:t>lecteurs</a:t>
            </a:r>
            <a:r>
              <a:rPr lang="fr-FR" dirty="0"/>
              <a:t> et non un nombre de </a:t>
            </a:r>
            <a:r>
              <a:rPr lang="fr-FR" b="1" u="sng" dirty="0"/>
              <a:t>lectures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42D9B2D3-6CD5-4E1B-8829-D6137DA0EAD9}"/>
              </a:ext>
            </a:extLst>
          </p:cNvPr>
          <p:cNvSpPr txBox="1"/>
          <p:nvPr/>
        </p:nvSpPr>
        <p:spPr>
          <a:xfrm>
            <a:off x="-3" y="103909"/>
            <a:ext cx="9144003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</a:rPr>
              <a:t>Vers un nouveau Médiaplanning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6A40A35D-C504-426F-A865-263E982A4294}"/>
              </a:ext>
            </a:extLst>
          </p:cNvPr>
          <p:cNvSpPr txBox="1"/>
          <p:nvPr/>
        </p:nvSpPr>
        <p:spPr>
          <a:xfrm rot="16200000">
            <a:off x="-294933" y="2608585"/>
            <a:ext cx="135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Aujourd’hui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F36FD5A2-7C55-42AA-8B87-97F9582C4CA7}"/>
              </a:ext>
            </a:extLst>
          </p:cNvPr>
          <p:cNvSpPr txBox="1"/>
          <p:nvPr/>
        </p:nvSpPr>
        <p:spPr>
          <a:xfrm>
            <a:off x="1439123" y="2272022"/>
            <a:ext cx="7082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</a:t>
            </a:r>
            <a:r>
              <a:rPr lang="fr-FR" b="1" dirty="0"/>
              <a:t>couverture</a:t>
            </a:r>
            <a:r>
              <a:rPr lang="fr-FR" dirty="0"/>
              <a:t> associée à un numéro est atteinte sans notion de vitesse d’accumulation dans le temps 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9559BF50-6F2E-4B6B-AA8B-304EB4DEF1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15" y="4506418"/>
            <a:ext cx="427421" cy="427421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xmlns="" id="{A127D0F4-C0A0-48FD-BFF6-82258B75D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78" y="4506418"/>
            <a:ext cx="427422" cy="46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89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 rot="16200000">
            <a:off x="6879723" y="1242718"/>
            <a:ext cx="3506993" cy="1021556"/>
          </a:xfrm>
        </p:spPr>
        <p:txBody>
          <a:bodyPr>
            <a:normAutofit/>
          </a:bodyPr>
          <a:lstStyle/>
          <a:p>
            <a:r>
              <a:rPr lang="fr-FR" sz="3600" cap="none" dirty="0">
                <a:latin typeface="Geometos" pitchFamily="2" charset="0"/>
              </a:rPr>
              <a:t>l’audience</a:t>
            </a:r>
            <a:endParaRPr lang="fr-FR" sz="4400" cap="none" dirty="0">
              <a:latin typeface="Geometos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4742" y="-792382"/>
            <a:ext cx="2162772" cy="5216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3300" b="1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" name="Titre 2"/>
          <p:cNvSpPr txBox="1">
            <a:spLocks/>
          </p:cNvSpPr>
          <p:nvPr/>
        </p:nvSpPr>
        <p:spPr>
          <a:xfrm>
            <a:off x="-182887" y="3570121"/>
            <a:ext cx="9391427" cy="10215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400" dirty="0" err="1">
                <a:solidFill>
                  <a:srgbClr val="000000"/>
                </a:solidFill>
                <a:latin typeface="Geometos" pitchFamily="2" charset="0"/>
              </a:rPr>
              <a:t>PourquoI</a:t>
            </a:r>
            <a:endParaRPr lang="fr-FR" sz="12400" cap="none" dirty="0">
              <a:solidFill>
                <a:srgbClr val="000000"/>
              </a:solidFill>
              <a:latin typeface="Geometo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34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FF52981-443B-4CB0-A066-3D526E2D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187" y="1337796"/>
            <a:ext cx="3649369" cy="2192656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42D9B2D3-6CD5-4E1B-8829-D6137DA0EAD9}"/>
              </a:ext>
            </a:extLst>
          </p:cNvPr>
          <p:cNvSpPr txBox="1"/>
          <p:nvPr/>
        </p:nvSpPr>
        <p:spPr>
          <a:xfrm>
            <a:off x="-3" y="103909"/>
            <a:ext cx="9144003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</a:rPr>
              <a:t>Vers un nouveau Médiaplanning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D3EC4870-0EDA-4D29-8D55-F3698F76A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925" y="2513070"/>
            <a:ext cx="3649369" cy="219350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FF07CD26-44E1-4CF1-ABEE-DB855B465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9894" y="4284702"/>
            <a:ext cx="3297004" cy="222154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AB8B74F8-A5EB-4083-BDFA-536C3CED6862}"/>
              </a:ext>
            </a:extLst>
          </p:cNvPr>
          <p:cNvGrpSpPr/>
          <p:nvPr/>
        </p:nvGrpSpPr>
        <p:grpSpPr>
          <a:xfrm>
            <a:off x="3904107" y="4419297"/>
            <a:ext cx="1507342" cy="646331"/>
            <a:chOff x="3904107" y="4419297"/>
            <a:chExt cx="1507342" cy="646331"/>
          </a:xfrm>
        </p:grpSpPr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xmlns="" id="{CE8D4BDA-F4B9-44A7-862F-02114638C1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07148" y="4506857"/>
              <a:ext cx="504301" cy="1345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xmlns="" id="{B68624D5-3ECF-4ECB-A393-353F9C54AEC6}"/>
                </a:ext>
              </a:extLst>
            </p:cNvPr>
            <p:cNvSpPr txBox="1"/>
            <p:nvPr/>
          </p:nvSpPr>
          <p:spPr>
            <a:xfrm>
              <a:off x="3904107" y="4419297"/>
              <a:ext cx="14082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Notion calendaire</a:t>
              </a:r>
            </a:p>
          </p:txBody>
        </p:sp>
      </p:grpSp>
      <p:sp>
        <p:nvSpPr>
          <p:cNvPr id="21" name="Flèche : courbe vers la droite 20">
            <a:extLst>
              <a:ext uri="{FF2B5EF4-FFF2-40B4-BE49-F238E27FC236}">
                <a16:creationId xmlns:a16="http://schemas.microsoft.com/office/drawing/2014/main" xmlns="" id="{61F7B14F-2655-4A4E-9BE6-8AEFE4AEB9F9}"/>
              </a:ext>
            </a:extLst>
          </p:cNvPr>
          <p:cNvSpPr/>
          <p:nvPr/>
        </p:nvSpPr>
        <p:spPr>
          <a:xfrm rot="19153297">
            <a:off x="3969652" y="2674733"/>
            <a:ext cx="516608" cy="108400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7C5A1154-17E7-4551-9CEF-7F8A373CB747}"/>
              </a:ext>
            </a:extLst>
          </p:cNvPr>
          <p:cNvGrpSpPr/>
          <p:nvPr/>
        </p:nvGrpSpPr>
        <p:grpSpPr>
          <a:xfrm>
            <a:off x="7398426" y="1667021"/>
            <a:ext cx="1815246" cy="971248"/>
            <a:chOff x="7398426" y="1667021"/>
            <a:chExt cx="1815246" cy="971248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xmlns="" id="{FCD0FF4F-AA59-4029-AE18-74415F1D6B39}"/>
                </a:ext>
              </a:extLst>
            </p:cNvPr>
            <p:cNvSpPr txBox="1"/>
            <p:nvPr/>
          </p:nvSpPr>
          <p:spPr>
            <a:xfrm>
              <a:off x="7398426" y="1667021"/>
              <a:ext cx="1815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GRP enrichi des reprises en main</a:t>
              </a:r>
            </a:p>
          </p:txBody>
        </p:sp>
        <p:cxnSp>
          <p:nvCxnSpPr>
            <p:cNvPr id="24" name="Connecteur droit avec flèche 23">
              <a:extLst>
                <a:ext uri="{FF2B5EF4-FFF2-40B4-BE49-F238E27FC236}">
                  <a16:creationId xmlns:a16="http://schemas.microsoft.com/office/drawing/2014/main" xmlns="" id="{EC7C2F27-FDA0-4E3A-B52C-2A28608BD580}"/>
                </a:ext>
              </a:extLst>
            </p:cNvPr>
            <p:cNvCxnSpPr>
              <a:cxnSpLocks/>
              <a:stCxn id="22" idx="2"/>
            </p:cNvCxnSpPr>
            <p:nvPr/>
          </p:nvCxnSpPr>
          <p:spPr>
            <a:xfrm>
              <a:off x="8306049" y="2313352"/>
              <a:ext cx="0" cy="3249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D82C94B-08AC-4645-A149-1E28AA75F388}"/>
              </a:ext>
            </a:extLst>
          </p:cNvPr>
          <p:cNvSpPr txBox="1"/>
          <p:nvPr/>
        </p:nvSpPr>
        <p:spPr>
          <a:xfrm>
            <a:off x="1825837" y="3283393"/>
            <a:ext cx="209409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Grace à un nouveau dispositif dédié (panel temporalité)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30C2DA05-A104-4ED8-A752-20536307D81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15" y="4506418"/>
            <a:ext cx="427421" cy="427421"/>
          </a:xfrm>
          <a:prstGeom prst="rect">
            <a:avLst/>
          </a:prstGeom>
        </p:spPr>
      </p:pic>
      <p:pic>
        <p:nvPicPr>
          <p:cNvPr id="33" name="Picture 3">
            <a:extLst>
              <a:ext uri="{FF2B5EF4-FFF2-40B4-BE49-F238E27FC236}">
                <a16:creationId xmlns:a16="http://schemas.microsoft.com/office/drawing/2014/main" xmlns="" id="{FEDF65E9-2197-4976-85A7-9CC29516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78" y="4506418"/>
            <a:ext cx="427422" cy="46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BF53502B-2878-478C-8E9D-B5A72B974E55}"/>
              </a:ext>
            </a:extLst>
          </p:cNvPr>
          <p:cNvSpPr txBox="1"/>
          <p:nvPr/>
        </p:nvSpPr>
        <p:spPr>
          <a:xfrm rot="16200000">
            <a:off x="-294933" y="2608585"/>
            <a:ext cx="135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trike="sngStrike" dirty="0">
                <a:solidFill>
                  <a:srgbClr val="FF0000"/>
                </a:solidFill>
              </a:rPr>
              <a:t>Aujourd’hui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258DCC3A-47B6-4313-B634-455007F7E384}"/>
              </a:ext>
            </a:extLst>
          </p:cNvPr>
          <p:cNvSpPr txBox="1"/>
          <p:nvPr/>
        </p:nvSpPr>
        <p:spPr>
          <a:xfrm rot="16200000">
            <a:off x="-3654" y="2598559"/>
            <a:ext cx="135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Demain</a:t>
            </a:r>
          </a:p>
        </p:txBody>
      </p:sp>
    </p:spTree>
    <p:extLst>
      <p:ext uri="{BB962C8B-B14F-4D97-AF65-F5344CB8AC3E}">
        <p14:creationId xmlns:p14="http://schemas.microsoft.com/office/powerpoint/2010/main" val="74172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F2DCCD9A-1C61-4A7F-BD06-946CED1A63CE}"/>
              </a:ext>
            </a:extLst>
          </p:cNvPr>
          <p:cNvSpPr txBox="1"/>
          <p:nvPr/>
        </p:nvSpPr>
        <p:spPr>
          <a:xfrm>
            <a:off x="1341686" y="2144057"/>
            <a:ext cx="7082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le </a:t>
            </a:r>
            <a:r>
              <a:rPr lang="fr-FR" b="1" dirty="0"/>
              <a:t>nouveau</a:t>
            </a:r>
            <a:r>
              <a:rPr lang="fr-FR" dirty="0"/>
              <a:t> </a:t>
            </a:r>
            <a:r>
              <a:rPr lang="fr-FR" b="1" dirty="0"/>
              <a:t>GRP</a:t>
            </a:r>
            <a:r>
              <a:rPr lang="fr-FR" dirty="0"/>
              <a:t> est basé sur un nombre de </a:t>
            </a:r>
            <a:r>
              <a:rPr lang="fr-FR" b="1" u="sng" dirty="0"/>
              <a:t>lectures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42D9B2D3-6CD5-4E1B-8829-D6137DA0EAD9}"/>
              </a:ext>
            </a:extLst>
          </p:cNvPr>
          <p:cNvSpPr txBox="1"/>
          <p:nvPr/>
        </p:nvSpPr>
        <p:spPr>
          <a:xfrm>
            <a:off x="-3" y="103909"/>
            <a:ext cx="9144003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</a:rPr>
              <a:t>Vers un nouveau Médiaplanning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F36FD5A2-7C55-42AA-8B87-97F9582C4CA7}"/>
              </a:ext>
            </a:extLst>
          </p:cNvPr>
          <p:cNvSpPr txBox="1"/>
          <p:nvPr/>
        </p:nvSpPr>
        <p:spPr>
          <a:xfrm>
            <a:off x="1341687" y="2671910"/>
            <a:ext cx="7082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La </a:t>
            </a:r>
            <a:r>
              <a:rPr lang="fr-FR" b="1" dirty="0"/>
              <a:t>couverture</a:t>
            </a:r>
            <a:r>
              <a:rPr lang="fr-FR" dirty="0"/>
              <a:t> associée à un numéro est identique à celle d’aujourd’hui mais elle n’est atteinte qu’après un certain temps qui dépend de la façon dont le titre est consommé par ses lecteurs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A12EAA4A-E945-424B-9009-10B6C2F55A7F}"/>
              </a:ext>
            </a:extLst>
          </p:cNvPr>
          <p:cNvSpPr txBox="1"/>
          <p:nvPr/>
        </p:nvSpPr>
        <p:spPr>
          <a:xfrm>
            <a:off x="1341686" y="3753761"/>
            <a:ext cx="7082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Le Médiaplanning Presse se rapproche du Médiaplanning digital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84F1EB12-1B7A-4994-8EEE-EF347DC58D87}"/>
              </a:ext>
            </a:extLst>
          </p:cNvPr>
          <p:cNvSpPr txBox="1"/>
          <p:nvPr/>
        </p:nvSpPr>
        <p:spPr>
          <a:xfrm>
            <a:off x="771850" y="1231926"/>
            <a:ext cx="631100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Grace à l’enrichissement du dispositif de mesure du Média par un dispositif dédié (panel temporalité)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F3D7521E-88CE-4B8F-98FA-DE09224FAD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15" y="4506418"/>
            <a:ext cx="427421" cy="427421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8B7F5D1E-719D-440E-8C46-9C8FCF175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78" y="4506418"/>
            <a:ext cx="427422" cy="46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23C0785F-42E5-46B2-B71D-F37E7734E582}"/>
              </a:ext>
            </a:extLst>
          </p:cNvPr>
          <p:cNvSpPr txBox="1"/>
          <p:nvPr/>
        </p:nvSpPr>
        <p:spPr>
          <a:xfrm rot="16200000">
            <a:off x="-294933" y="2608585"/>
            <a:ext cx="135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trike="sngStrike" dirty="0">
                <a:solidFill>
                  <a:srgbClr val="FF0000"/>
                </a:solidFill>
              </a:rPr>
              <a:t>Aujourd’hui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9FDAD18D-38C9-40AE-AF61-84A2C0B35175}"/>
              </a:ext>
            </a:extLst>
          </p:cNvPr>
          <p:cNvSpPr txBox="1"/>
          <p:nvPr/>
        </p:nvSpPr>
        <p:spPr>
          <a:xfrm rot="16200000">
            <a:off x="-3654" y="2598559"/>
            <a:ext cx="135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Demain</a:t>
            </a:r>
          </a:p>
        </p:txBody>
      </p:sp>
    </p:spTree>
    <p:extLst>
      <p:ext uri="{BB962C8B-B14F-4D97-AF65-F5344CB8AC3E}">
        <p14:creationId xmlns:p14="http://schemas.microsoft.com/office/powerpoint/2010/main" val="282045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42BEFC64-1E6A-455C-98CD-5CE4BB43CCE4}"/>
              </a:ext>
            </a:extLst>
          </p:cNvPr>
          <p:cNvSpPr txBox="1"/>
          <p:nvPr/>
        </p:nvSpPr>
        <p:spPr>
          <a:xfrm>
            <a:off x="242491" y="1725943"/>
            <a:ext cx="75807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Panel d’individus devant rendre compte de toutes leurs lectures au quotidien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071BCCC9-CBEF-4B20-8314-F938C1D1792C}"/>
              </a:ext>
            </a:extLst>
          </p:cNvPr>
          <p:cNvSpPr txBox="1"/>
          <p:nvPr/>
        </p:nvSpPr>
        <p:spPr>
          <a:xfrm>
            <a:off x="242492" y="2182710"/>
            <a:ext cx="631100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4000 personnes à l’année sur une durée minimum de 10 jours par panéliste  soit 40.000 journées observées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D9E0033C-92A2-48FB-8DF2-54293AA40523}"/>
              </a:ext>
            </a:extLst>
          </p:cNvPr>
          <p:cNvSpPr txBox="1"/>
          <p:nvPr/>
        </p:nvSpPr>
        <p:spPr>
          <a:xfrm>
            <a:off x="242492" y="3003553"/>
            <a:ext cx="631100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Mesure réalisée principalement par scan des codes barres des titres de presse / possibilité de remplir un carnet de lectures online en back up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46373577-E97A-411E-BAC4-B284742A2662}"/>
              </a:ext>
            </a:extLst>
          </p:cNvPr>
          <p:cNvSpPr txBox="1"/>
          <p:nvPr/>
        </p:nvSpPr>
        <p:spPr>
          <a:xfrm>
            <a:off x="242491" y="4002176"/>
            <a:ext cx="715739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Identification du titre pris en main, du numéro précis, horodatage,  possibilité de poser quelques questions d’environnement (lieu, durée de lecture, circonstances, provenance du titre 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5BE616D7-3748-49E9-8E0E-C2DBAA54041E}"/>
              </a:ext>
            </a:extLst>
          </p:cNvPr>
          <p:cNvSpPr txBox="1"/>
          <p:nvPr/>
        </p:nvSpPr>
        <p:spPr>
          <a:xfrm>
            <a:off x="-3" y="103909"/>
            <a:ext cx="9144003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</a:rPr>
              <a:t>Vers un nouveau Médiaplanning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8091D72A-4E13-4F9C-8144-453460D1CDBA}"/>
              </a:ext>
            </a:extLst>
          </p:cNvPr>
          <p:cNvSpPr txBox="1"/>
          <p:nvPr/>
        </p:nvSpPr>
        <p:spPr>
          <a:xfrm>
            <a:off x="839305" y="1178714"/>
            <a:ext cx="631100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dirty="0"/>
              <a:t>Le panel temporalité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xmlns="" id="{1F47438A-0FA1-4CC2-997C-DB147F5C9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578" y="4679885"/>
            <a:ext cx="427422" cy="46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815" y="4711652"/>
            <a:ext cx="422030" cy="42203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775" y="2194279"/>
            <a:ext cx="2444496" cy="182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640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233423F9-3771-47F3-9007-0B2A370E6F7B}"/>
              </a:ext>
            </a:extLst>
          </p:cNvPr>
          <p:cNvSpPr txBox="1"/>
          <p:nvPr/>
        </p:nvSpPr>
        <p:spPr>
          <a:xfrm>
            <a:off x="-3" y="103909"/>
            <a:ext cx="9144003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</a:rPr>
              <a:t>Vers une digitalisation de la mesure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7E72948-D613-42E2-B838-72A60A6327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15" y="4506418"/>
            <a:ext cx="427421" cy="427421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38FD77AF-FE4A-49DC-A1D3-2832AA737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78" y="4506418"/>
            <a:ext cx="427422" cy="46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8CC1406C-90DC-4882-BBC4-62988D14B7CC}"/>
              </a:ext>
            </a:extLst>
          </p:cNvPr>
          <p:cNvSpPr txBox="1"/>
          <p:nvPr/>
        </p:nvSpPr>
        <p:spPr>
          <a:xfrm rot="16200000">
            <a:off x="-294933" y="2608585"/>
            <a:ext cx="135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Aujourd’hui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0866317F-C8A3-4263-881E-F9D959BC79F1}"/>
              </a:ext>
            </a:extLst>
          </p:cNvPr>
          <p:cNvGrpSpPr/>
          <p:nvPr/>
        </p:nvGrpSpPr>
        <p:grpSpPr>
          <a:xfrm>
            <a:off x="1213110" y="1791368"/>
            <a:ext cx="2516042" cy="2331063"/>
            <a:chOff x="1213110" y="1791368"/>
            <a:chExt cx="2516042" cy="2331063"/>
          </a:xfrm>
        </p:grpSpPr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xmlns="" id="{89CFED56-930A-4D4E-B8F8-F903985EFE79}"/>
                </a:ext>
              </a:extLst>
            </p:cNvPr>
            <p:cNvSpPr txBox="1"/>
            <p:nvPr/>
          </p:nvSpPr>
          <p:spPr>
            <a:xfrm>
              <a:off x="1335732" y="1964832"/>
              <a:ext cx="1546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6E5F5F"/>
                  </a:solidFill>
                  <a:effectLst/>
                  <a:uLnTx/>
                  <a:uFillTx/>
                  <a:latin typeface="Mediametrie"/>
                </a:rPr>
                <a:t>Panel 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6E5F5F"/>
                  </a:solidFill>
                  <a:effectLst/>
                  <a:uLnTx/>
                  <a:uFillTx/>
                  <a:latin typeface="Mediametrie"/>
                </a:rPr>
                <a:t>Internet Global</a:t>
              </a:r>
            </a:p>
          </p:txBody>
        </p:sp>
        <p:grpSp>
          <p:nvGrpSpPr>
            <p:cNvPr id="107" name="Group 53">
              <a:extLst>
                <a:ext uri="{FF2B5EF4-FFF2-40B4-BE49-F238E27FC236}">
                  <a16:creationId xmlns:a16="http://schemas.microsoft.com/office/drawing/2014/main" xmlns="" id="{3B6FB5D1-A2A8-4BD0-A2BA-688826B08EB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20790" y="2001933"/>
              <a:ext cx="772668" cy="521726"/>
              <a:chOff x="1474" y="1388"/>
              <a:chExt cx="353" cy="269"/>
            </a:xfrm>
            <a:solidFill>
              <a:srgbClr val="E6007D"/>
            </a:solidFill>
          </p:grpSpPr>
          <p:sp>
            <p:nvSpPr>
              <p:cNvPr id="165" name="Oval 54">
                <a:extLst>
                  <a:ext uri="{FF2B5EF4-FFF2-40B4-BE49-F238E27FC236}">
                    <a16:creationId xmlns:a16="http://schemas.microsoft.com/office/drawing/2014/main" xmlns="" id="{B4AA34EF-2B2B-42B2-91AF-FA040BDDAA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2" y="1450"/>
                <a:ext cx="44" cy="4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6E5F5F"/>
                  </a:solidFill>
                  <a:effectLst/>
                  <a:uLnTx/>
                  <a:uFillTx/>
                  <a:latin typeface="Mediametrie"/>
                </a:endParaRPr>
              </a:p>
            </p:txBody>
          </p:sp>
          <p:sp>
            <p:nvSpPr>
              <p:cNvPr id="166" name="Oval 55">
                <a:extLst>
                  <a:ext uri="{FF2B5EF4-FFF2-40B4-BE49-F238E27FC236}">
                    <a16:creationId xmlns:a16="http://schemas.microsoft.com/office/drawing/2014/main" xmlns="" id="{68A6156D-93A2-4CD4-8060-87BB34679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6" y="1450"/>
                <a:ext cx="45" cy="4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6E5F5F"/>
                  </a:solidFill>
                  <a:effectLst/>
                  <a:uLnTx/>
                  <a:uFillTx/>
                  <a:latin typeface="Mediametrie"/>
                </a:endParaRPr>
              </a:p>
            </p:txBody>
          </p:sp>
          <p:sp>
            <p:nvSpPr>
              <p:cNvPr id="167" name="Oval 56">
                <a:extLst>
                  <a:ext uri="{FF2B5EF4-FFF2-40B4-BE49-F238E27FC236}">
                    <a16:creationId xmlns:a16="http://schemas.microsoft.com/office/drawing/2014/main" xmlns="" id="{4A3C891D-B9FC-48EE-85A2-08B3A912C3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1" y="1446"/>
                <a:ext cx="52" cy="5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6E5F5F"/>
                  </a:solidFill>
                  <a:effectLst/>
                  <a:uLnTx/>
                  <a:uFillTx/>
                  <a:latin typeface="Mediametrie"/>
                </a:endParaRPr>
              </a:p>
            </p:txBody>
          </p:sp>
          <p:sp>
            <p:nvSpPr>
              <p:cNvPr id="168" name="Freeform 57">
                <a:extLst>
                  <a:ext uri="{FF2B5EF4-FFF2-40B4-BE49-F238E27FC236}">
                    <a16:creationId xmlns:a16="http://schemas.microsoft.com/office/drawing/2014/main" xmlns="" id="{94EBF190-5F7E-4121-BDDC-36F3A11648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16" y="1388"/>
                <a:ext cx="269" cy="269"/>
              </a:xfrm>
              <a:custGeom>
                <a:avLst/>
                <a:gdLst>
                  <a:gd name="T0" fmla="*/ 209 w 218"/>
                  <a:gd name="T1" fmla="*/ 66 h 217"/>
                  <a:gd name="T2" fmla="*/ 185 w 218"/>
                  <a:gd name="T3" fmla="*/ 30 h 217"/>
                  <a:gd name="T4" fmla="*/ 149 w 218"/>
                  <a:gd name="T5" fmla="*/ 7 h 217"/>
                  <a:gd name="T6" fmla="*/ 109 w 218"/>
                  <a:gd name="T7" fmla="*/ 0 h 217"/>
                  <a:gd name="T8" fmla="*/ 107 w 218"/>
                  <a:gd name="T9" fmla="*/ 0 h 217"/>
                  <a:gd name="T10" fmla="*/ 66 w 218"/>
                  <a:gd name="T11" fmla="*/ 8 h 217"/>
                  <a:gd name="T12" fmla="*/ 32 w 218"/>
                  <a:gd name="T13" fmla="*/ 32 h 217"/>
                  <a:gd name="T14" fmla="*/ 1 w 218"/>
                  <a:gd name="T15" fmla="*/ 108 h 217"/>
                  <a:gd name="T16" fmla="*/ 1 w 218"/>
                  <a:gd name="T17" fmla="*/ 108 h 217"/>
                  <a:gd name="T18" fmla="*/ 32 w 218"/>
                  <a:gd name="T19" fmla="*/ 184 h 217"/>
                  <a:gd name="T20" fmla="*/ 66 w 218"/>
                  <a:gd name="T21" fmla="*/ 208 h 217"/>
                  <a:gd name="T22" fmla="*/ 107 w 218"/>
                  <a:gd name="T23" fmla="*/ 217 h 217"/>
                  <a:gd name="T24" fmla="*/ 109 w 218"/>
                  <a:gd name="T25" fmla="*/ 217 h 217"/>
                  <a:gd name="T26" fmla="*/ 149 w 218"/>
                  <a:gd name="T27" fmla="*/ 209 h 217"/>
                  <a:gd name="T28" fmla="*/ 185 w 218"/>
                  <a:gd name="T29" fmla="*/ 186 h 217"/>
                  <a:gd name="T30" fmla="*/ 209 w 218"/>
                  <a:gd name="T31" fmla="*/ 150 h 217"/>
                  <a:gd name="T32" fmla="*/ 218 w 218"/>
                  <a:gd name="T33" fmla="*/ 108 h 217"/>
                  <a:gd name="T34" fmla="*/ 209 w 218"/>
                  <a:gd name="T35" fmla="*/ 66 h 217"/>
                  <a:gd name="T36" fmla="*/ 173 w 218"/>
                  <a:gd name="T37" fmla="*/ 174 h 217"/>
                  <a:gd name="T38" fmla="*/ 143 w 218"/>
                  <a:gd name="T39" fmla="*/ 195 h 217"/>
                  <a:gd name="T40" fmla="*/ 107 w 218"/>
                  <a:gd name="T41" fmla="*/ 202 h 217"/>
                  <a:gd name="T42" fmla="*/ 106 w 218"/>
                  <a:gd name="T43" fmla="*/ 203 h 217"/>
                  <a:gd name="T44" fmla="*/ 71 w 218"/>
                  <a:gd name="T45" fmla="*/ 196 h 217"/>
                  <a:gd name="T46" fmla="*/ 40 w 218"/>
                  <a:gd name="T47" fmla="*/ 176 h 217"/>
                  <a:gd name="T48" fmla="*/ 19 w 218"/>
                  <a:gd name="T49" fmla="*/ 145 h 217"/>
                  <a:gd name="T50" fmla="*/ 11 w 218"/>
                  <a:gd name="T51" fmla="*/ 108 h 217"/>
                  <a:gd name="T52" fmla="*/ 11 w 218"/>
                  <a:gd name="T53" fmla="*/ 108 h 217"/>
                  <a:gd name="T54" fmla="*/ 19 w 218"/>
                  <a:gd name="T55" fmla="*/ 71 h 217"/>
                  <a:gd name="T56" fmla="*/ 40 w 218"/>
                  <a:gd name="T57" fmla="*/ 41 h 217"/>
                  <a:gd name="T58" fmla="*/ 71 w 218"/>
                  <a:gd name="T59" fmla="*/ 20 h 217"/>
                  <a:gd name="T60" fmla="*/ 106 w 218"/>
                  <a:gd name="T61" fmla="*/ 14 h 217"/>
                  <a:gd name="T62" fmla="*/ 107 w 218"/>
                  <a:gd name="T63" fmla="*/ 14 h 217"/>
                  <a:gd name="T64" fmla="*/ 143 w 218"/>
                  <a:gd name="T65" fmla="*/ 22 h 217"/>
                  <a:gd name="T66" fmla="*/ 173 w 218"/>
                  <a:gd name="T67" fmla="*/ 43 h 217"/>
                  <a:gd name="T68" fmla="*/ 200 w 218"/>
                  <a:gd name="T69" fmla="*/ 108 h 217"/>
                  <a:gd name="T70" fmla="*/ 173 w 218"/>
                  <a:gd name="T71" fmla="*/ 174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8" h="217">
                    <a:moveTo>
                      <a:pt x="209" y="66"/>
                    </a:moveTo>
                    <a:cubicBezTo>
                      <a:pt x="204" y="53"/>
                      <a:pt x="195" y="41"/>
                      <a:pt x="185" y="30"/>
                    </a:cubicBezTo>
                    <a:cubicBezTo>
                      <a:pt x="175" y="20"/>
                      <a:pt x="163" y="12"/>
                      <a:pt x="149" y="7"/>
                    </a:cubicBezTo>
                    <a:cubicBezTo>
                      <a:pt x="136" y="2"/>
                      <a:pt x="123" y="0"/>
                      <a:pt x="109" y="0"/>
                    </a:cubicBezTo>
                    <a:cubicBezTo>
                      <a:pt x="109" y="0"/>
                      <a:pt x="108" y="0"/>
                      <a:pt x="107" y="0"/>
                    </a:cubicBezTo>
                    <a:cubicBezTo>
                      <a:pt x="93" y="0"/>
                      <a:pt x="79" y="3"/>
                      <a:pt x="66" y="8"/>
                    </a:cubicBezTo>
                    <a:cubicBezTo>
                      <a:pt x="53" y="14"/>
                      <a:pt x="41" y="22"/>
                      <a:pt x="32" y="32"/>
                    </a:cubicBezTo>
                    <a:cubicBezTo>
                      <a:pt x="12" y="52"/>
                      <a:pt x="0" y="80"/>
                      <a:pt x="1" y="108"/>
                    </a:cubicBezTo>
                    <a:cubicBezTo>
                      <a:pt x="1" y="108"/>
                      <a:pt x="1" y="108"/>
                      <a:pt x="1" y="108"/>
                    </a:cubicBezTo>
                    <a:cubicBezTo>
                      <a:pt x="0" y="136"/>
                      <a:pt x="12" y="164"/>
                      <a:pt x="32" y="184"/>
                    </a:cubicBezTo>
                    <a:cubicBezTo>
                      <a:pt x="41" y="194"/>
                      <a:pt x="53" y="202"/>
                      <a:pt x="66" y="208"/>
                    </a:cubicBezTo>
                    <a:cubicBezTo>
                      <a:pt x="79" y="214"/>
                      <a:pt x="93" y="217"/>
                      <a:pt x="107" y="217"/>
                    </a:cubicBezTo>
                    <a:cubicBezTo>
                      <a:pt x="108" y="217"/>
                      <a:pt x="109" y="217"/>
                      <a:pt x="109" y="217"/>
                    </a:cubicBezTo>
                    <a:cubicBezTo>
                      <a:pt x="123" y="217"/>
                      <a:pt x="136" y="214"/>
                      <a:pt x="149" y="209"/>
                    </a:cubicBezTo>
                    <a:cubicBezTo>
                      <a:pt x="163" y="204"/>
                      <a:pt x="175" y="196"/>
                      <a:pt x="185" y="186"/>
                    </a:cubicBezTo>
                    <a:cubicBezTo>
                      <a:pt x="195" y="176"/>
                      <a:pt x="204" y="164"/>
                      <a:pt x="209" y="150"/>
                    </a:cubicBezTo>
                    <a:cubicBezTo>
                      <a:pt x="215" y="137"/>
                      <a:pt x="218" y="123"/>
                      <a:pt x="218" y="108"/>
                    </a:cubicBezTo>
                    <a:cubicBezTo>
                      <a:pt x="218" y="94"/>
                      <a:pt x="215" y="79"/>
                      <a:pt x="209" y="66"/>
                    </a:cubicBezTo>
                    <a:close/>
                    <a:moveTo>
                      <a:pt x="173" y="174"/>
                    </a:moveTo>
                    <a:cubicBezTo>
                      <a:pt x="165" y="183"/>
                      <a:pt x="154" y="190"/>
                      <a:pt x="143" y="195"/>
                    </a:cubicBezTo>
                    <a:cubicBezTo>
                      <a:pt x="132" y="200"/>
                      <a:pt x="120" y="202"/>
                      <a:pt x="107" y="202"/>
                    </a:cubicBezTo>
                    <a:cubicBezTo>
                      <a:pt x="107" y="202"/>
                      <a:pt x="106" y="203"/>
                      <a:pt x="106" y="203"/>
                    </a:cubicBezTo>
                    <a:cubicBezTo>
                      <a:pt x="94" y="203"/>
                      <a:pt x="82" y="200"/>
                      <a:pt x="71" y="196"/>
                    </a:cubicBezTo>
                    <a:cubicBezTo>
                      <a:pt x="59" y="191"/>
                      <a:pt x="49" y="185"/>
                      <a:pt x="40" y="176"/>
                    </a:cubicBezTo>
                    <a:cubicBezTo>
                      <a:pt x="31" y="167"/>
                      <a:pt x="24" y="157"/>
                      <a:pt x="19" y="145"/>
                    </a:cubicBezTo>
                    <a:cubicBezTo>
                      <a:pt x="14" y="133"/>
                      <a:pt x="11" y="121"/>
                      <a:pt x="11" y="108"/>
                    </a:cubicBezTo>
                    <a:cubicBezTo>
                      <a:pt x="11" y="108"/>
                      <a:pt x="11" y="108"/>
                      <a:pt x="11" y="108"/>
                    </a:cubicBezTo>
                    <a:cubicBezTo>
                      <a:pt x="11" y="96"/>
                      <a:pt x="14" y="83"/>
                      <a:pt x="19" y="71"/>
                    </a:cubicBezTo>
                    <a:cubicBezTo>
                      <a:pt x="24" y="60"/>
                      <a:pt x="31" y="49"/>
                      <a:pt x="40" y="41"/>
                    </a:cubicBezTo>
                    <a:cubicBezTo>
                      <a:pt x="49" y="32"/>
                      <a:pt x="59" y="25"/>
                      <a:pt x="71" y="20"/>
                    </a:cubicBezTo>
                    <a:cubicBezTo>
                      <a:pt x="82" y="16"/>
                      <a:pt x="94" y="14"/>
                      <a:pt x="106" y="14"/>
                    </a:cubicBezTo>
                    <a:cubicBezTo>
                      <a:pt x="106" y="14"/>
                      <a:pt x="107" y="14"/>
                      <a:pt x="107" y="14"/>
                    </a:cubicBezTo>
                    <a:cubicBezTo>
                      <a:pt x="120" y="14"/>
                      <a:pt x="132" y="17"/>
                      <a:pt x="143" y="22"/>
                    </a:cubicBezTo>
                    <a:cubicBezTo>
                      <a:pt x="154" y="27"/>
                      <a:pt x="165" y="34"/>
                      <a:pt x="173" y="43"/>
                    </a:cubicBezTo>
                    <a:cubicBezTo>
                      <a:pt x="190" y="60"/>
                      <a:pt x="200" y="84"/>
                      <a:pt x="200" y="108"/>
                    </a:cubicBezTo>
                    <a:cubicBezTo>
                      <a:pt x="200" y="132"/>
                      <a:pt x="190" y="157"/>
                      <a:pt x="173" y="1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6E5F5F"/>
                  </a:solidFill>
                  <a:effectLst/>
                  <a:uLnTx/>
                  <a:uFillTx/>
                  <a:latin typeface="Mediametrie"/>
                </a:endParaRPr>
              </a:p>
            </p:txBody>
          </p:sp>
          <p:sp>
            <p:nvSpPr>
              <p:cNvPr id="169" name="Freeform 58">
                <a:extLst>
                  <a:ext uri="{FF2B5EF4-FFF2-40B4-BE49-F238E27FC236}">
                    <a16:creationId xmlns:a16="http://schemas.microsoft.com/office/drawing/2014/main" xmlns="" id="{BFF9A6F8-0003-4029-8CEC-768CBDF7C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" y="1508"/>
                <a:ext cx="113" cy="96"/>
              </a:xfrm>
              <a:custGeom>
                <a:avLst/>
                <a:gdLst>
                  <a:gd name="T0" fmla="*/ 59 w 91"/>
                  <a:gd name="T1" fmla="*/ 0 h 77"/>
                  <a:gd name="T2" fmla="*/ 47 w 91"/>
                  <a:gd name="T3" fmla="*/ 0 h 77"/>
                  <a:gd name="T4" fmla="*/ 45 w 91"/>
                  <a:gd name="T5" fmla="*/ 0 h 77"/>
                  <a:gd name="T6" fmla="*/ 45 w 91"/>
                  <a:gd name="T7" fmla="*/ 0 h 77"/>
                  <a:gd name="T8" fmla="*/ 45 w 91"/>
                  <a:gd name="T9" fmla="*/ 0 h 77"/>
                  <a:gd name="T10" fmla="*/ 43 w 91"/>
                  <a:gd name="T11" fmla="*/ 0 h 77"/>
                  <a:gd name="T12" fmla="*/ 31 w 91"/>
                  <a:gd name="T13" fmla="*/ 0 h 77"/>
                  <a:gd name="T14" fmla="*/ 14 w 91"/>
                  <a:gd name="T15" fmla="*/ 7 h 77"/>
                  <a:gd name="T16" fmla="*/ 0 w 91"/>
                  <a:gd name="T17" fmla="*/ 77 h 77"/>
                  <a:gd name="T18" fmla="*/ 12 w 91"/>
                  <a:gd name="T19" fmla="*/ 77 h 77"/>
                  <a:gd name="T20" fmla="*/ 19 w 91"/>
                  <a:gd name="T21" fmla="*/ 39 h 77"/>
                  <a:gd name="T22" fmla="*/ 19 w 91"/>
                  <a:gd name="T23" fmla="*/ 77 h 77"/>
                  <a:gd name="T24" fmla="*/ 71 w 91"/>
                  <a:gd name="T25" fmla="*/ 77 h 77"/>
                  <a:gd name="T26" fmla="*/ 71 w 91"/>
                  <a:gd name="T27" fmla="*/ 39 h 77"/>
                  <a:gd name="T28" fmla="*/ 78 w 91"/>
                  <a:gd name="T29" fmla="*/ 77 h 77"/>
                  <a:gd name="T30" fmla="*/ 91 w 91"/>
                  <a:gd name="T31" fmla="*/ 77 h 77"/>
                  <a:gd name="T32" fmla="*/ 76 w 91"/>
                  <a:gd name="T33" fmla="*/ 7 h 77"/>
                  <a:gd name="T34" fmla="*/ 59 w 91"/>
                  <a:gd name="T3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1" h="77">
                    <a:moveTo>
                      <a:pt x="59" y="0"/>
                    </a:moveTo>
                    <a:cubicBezTo>
                      <a:pt x="55" y="0"/>
                      <a:pt x="51" y="0"/>
                      <a:pt x="47" y="0"/>
                    </a:cubicBezTo>
                    <a:cubicBezTo>
                      <a:pt x="46" y="0"/>
                      <a:pt x="46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4" y="0"/>
                      <a:pt x="44" y="0"/>
                      <a:pt x="43" y="0"/>
                    </a:cubicBezTo>
                    <a:cubicBezTo>
                      <a:pt x="39" y="0"/>
                      <a:pt x="35" y="0"/>
                      <a:pt x="31" y="0"/>
                    </a:cubicBezTo>
                    <a:cubicBezTo>
                      <a:pt x="23" y="0"/>
                      <a:pt x="17" y="4"/>
                      <a:pt x="14" y="7"/>
                    </a:cubicBezTo>
                    <a:cubicBezTo>
                      <a:pt x="8" y="15"/>
                      <a:pt x="0" y="77"/>
                      <a:pt x="0" y="77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71" y="77"/>
                      <a:pt x="71" y="77"/>
                      <a:pt x="71" y="77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8" y="77"/>
                      <a:pt x="78" y="77"/>
                      <a:pt x="78" y="77"/>
                    </a:cubicBezTo>
                    <a:cubicBezTo>
                      <a:pt x="91" y="77"/>
                      <a:pt x="91" y="77"/>
                      <a:pt x="91" y="77"/>
                    </a:cubicBezTo>
                    <a:cubicBezTo>
                      <a:pt x="91" y="73"/>
                      <a:pt x="82" y="15"/>
                      <a:pt x="76" y="7"/>
                    </a:cubicBezTo>
                    <a:cubicBezTo>
                      <a:pt x="74" y="4"/>
                      <a:pt x="67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6E5F5F"/>
                  </a:solidFill>
                  <a:effectLst/>
                  <a:uLnTx/>
                  <a:uFillTx/>
                  <a:latin typeface="Mediametrie"/>
                </a:endParaRPr>
              </a:p>
            </p:txBody>
          </p:sp>
          <p:sp>
            <p:nvSpPr>
              <p:cNvPr id="170" name="Freeform 59">
                <a:extLst>
                  <a:ext uri="{FF2B5EF4-FFF2-40B4-BE49-F238E27FC236}">
                    <a16:creationId xmlns:a16="http://schemas.microsoft.com/office/drawing/2014/main" xmlns="" id="{34D5BC0A-4A0A-49A0-9E48-BAB5CBF134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0" y="1504"/>
                <a:ext cx="72" cy="84"/>
              </a:xfrm>
              <a:custGeom>
                <a:avLst/>
                <a:gdLst>
                  <a:gd name="T0" fmla="*/ 24 w 58"/>
                  <a:gd name="T1" fmla="*/ 0 h 67"/>
                  <a:gd name="T2" fmla="*/ 23 w 58"/>
                  <a:gd name="T3" fmla="*/ 0 h 67"/>
                  <a:gd name="T4" fmla="*/ 22 w 58"/>
                  <a:gd name="T5" fmla="*/ 0 h 67"/>
                  <a:gd name="T6" fmla="*/ 22 w 58"/>
                  <a:gd name="T7" fmla="*/ 0 h 67"/>
                  <a:gd name="T8" fmla="*/ 21 w 58"/>
                  <a:gd name="T9" fmla="*/ 0 h 67"/>
                  <a:gd name="T10" fmla="*/ 10 w 58"/>
                  <a:gd name="T11" fmla="*/ 0 h 67"/>
                  <a:gd name="T12" fmla="*/ 0 w 58"/>
                  <a:gd name="T13" fmla="*/ 2 h 67"/>
                  <a:gd name="T14" fmla="*/ 7 w 58"/>
                  <a:gd name="T15" fmla="*/ 7 h 67"/>
                  <a:gd name="T16" fmla="*/ 21 w 58"/>
                  <a:gd name="T17" fmla="*/ 67 h 67"/>
                  <a:gd name="T18" fmla="*/ 44 w 58"/>
                  <a:gd name="T19" fmla="*/ 67 h 67"/>
                  <a:gd name="T20" fmla="*/ 45 w 58"/>
                  <a:gd name="T21" fmla="*/ 66 h 67"/>
                  <a:gd name="T22" fmla="*/ 45 w 58"/>
                  <a:gd name="T23" fmla="*/ 34 h 67"/>
                  <a:gd name="T24" fmla="*/ 50 w 58"/>
                  <a:gd name="T25" fmla="*/ 59 h 67"/>
                  <a:gd name="T26" fmla="*/ 58 w 58"/>
                  <a:gd name="T27" fmla="*/ 39 h 67"/>
                  <a:gd name="T28" fmla="*/ 50 w 58"/>
                  <a:gd name="T29" fmla="*/ 6 h 67"/>
                  <a:gd name="T30" fmla="*/ 35 w 58"/>
                  <a:gd name="T31" fmla="*/ 0 h 67"/>
                  <a:gd name="T32" fmla="*/ 24 w 58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67">
                    <a:moveTo>
                      <a:pt x="24" y="0"/>
                    </a:moveTo>
                    <a:cubicBezTo>
                      <a:pt x="24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1" y="0"/>
                      <a:pt x="21" y="0"/>
                    </a:cubicBezTo>
                    <a:cubicBezTo>
                      <a:pt x="17" y="0"/>
                      <a:pt x="14" y="0"/>
                      <a:pt x="10" y="0"/>
                    </a:cubicBezTo>
                    <a:cubicBezTo>
                      <a:pt x="6" y="0"/>
                      <a:pt x="3" y="1"/>
                      <a:pt x="0" y="2"/>
                    </a:cubicBezTo>
                    <a:cubicBezTo>
                      <a:pt x="3" y="4"/>
                      <a:pt x="5" y="5"/>
                      <a:pt x="7" y="7"/>
                    </a:cubicBezTo>
                    <a:cubicBezTo>
                      <a:pt x="12" y="14"/>
                      <a:pt x="18" y="49"/>
                      <a:pt x="21" y="67"/>
                    </a:cubicBezTo>
                    <a:cubicBezTo>
                      <a:pt x="44" y="67"/>
                      <a:pt x="44" y="67"/>
                      <a:pt x="44" y="67"/>
                    </a:cubicBezTo>
                    <a:cubicBezTo>
                      <a:pt x="45" y="67"/>
                      <a:pt x="45" y="67"/>
                      <a:pt x="45" y="66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50" y="59"/>
                      <a:pt x="50" y="59"/>
                      <a:pt x="50" y="59"/>
                    </a:cubicBezTo>
                    <a:cubicBezTo>
                      <a:pt x="54" y="53"/>
                      <a:pt x="56" y="46"/>
                      <a:pt x="58" y="39"/>
                    </a:cubicBezTo>
                    <a:cubicBezTo>
                      <a:pt x="56" y="24"/>
                      <a:pt x="53" y="9"/>
                      <a:pt x="50" y="6"/>
                    </a:cubicBezTo>
                    <a:cubicBezTo>
                      <a:pt x="48" y="3"/>
                      <a:pt x="42" y="0"/>
                      <a:pt x="35" y="0"/>
                    </a:cubicBezTo>
                    <a:cubicBezTo>
                      <a:pt x="31" y="0"/>
                      <a:pt x="2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6E5F5F"/>
                  </a:solidFill>
                  <a:effectLst/>
                  <a:uLnTx/>
                  <a:uFillTx/>
                  <a:latin typeface="Mediametrie"/>
                </a:endParaRPr>
              </a:p>
            </p:txBody>
          </p:sp>
          <p:sp>
            <p:nvSpPr>
              <p:cNvPr id="171" name="Freeform 60">
                <a:extLst>
                  <a:ext uri="{FF2B5EF4-FFF2-40B4-BE49-F238E27FC236}">
                    <a16:creationId xmlns:a16="http://schemas.microsoft.com/office/drawing/2014/main" xmlns="" id="{1910741D-CD46-441E-82B5-050CF31FCD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9" y="1504"/>
                <a:ext cx="72" cy="84"/>
              </a:xfrm>
              <a:custGeom>
                <a:avLst/>
                <a:gdLst>
                  <a:gd name="T0" fmla="*/ 58 w 58"/>
                  <a:gd name="T1" fmla="*/ 2 h 67"/>
                  <a:gd name="T2" fmla="*/ 48 w 58"/>
                  <a:gd name="T3" fmla="*/ 0 h 67"/>
                  <a:gd name="T4" fmla="*/ 37 w 58"/>
                  <a:gd name="T5" fmla="*/ 0 h 67"/>
                  <a:gd name="T6" fmla="*/ 36 w 58"/>
                  <a:gd name="T7" fmla="*/ 0 h 67"/>
                  <a:gd name="T8" fmla="*/ 35 w 58"/>
                  <a:gd name="T9" fmla="*/ 0 h 67"/>
                  <a:gd name="T10" fmla="*/ 35 w 58"/>
                  <a:gd name="T11" fmla="*/ 0 h 67"/>
                  <a:gd name="T12" fmla="*/ 34 w 58"/>
                  <a:gd name="T13" fmla="*/ 0 h 67"/>
                  <a:gd name="T14" fmla="*/ 23 w 58"/>
                  <a:gd name="T15" fmla="*/ 0 h 67"/>
                  <a:gd name="T16" fmla="*/ 8 w 58"/>
                  <a:gd name="T17" fmla="*/ 6 h 67"/>
                  <a:gd name="T18" fmla="*/ 0 w 58"/>
                  <a:gd name="T19" fmla="*/ 38 h 67"/>
                  <a:gd name="T20" fmla="*/ 3 w 58"/>
                  <a:gd name="T21" fmla="*/ 49 h 67"/>
                  <a:gd name="T22" fmla="*/ 8 w 58"/>
                  <a:gd name="T23" fmla="*/ 59 h 67"/>
                  <a:gd name="T24" fmla="*/ 13 w 58"/>
                  <a:gd name="T25" fmla="*/ 34 h 67"/>
                  <a:gd name="T26" fmla="*/ 13 w 58"/>
                  <a:gd name="T27" fmla="*/ 66 h 67"/>
                  <a:gd name="T28" fmla="*/ 14 w 58"/>
                  <a:gd name="T29" fmla="*/ 67 h 67"/>
                  <a:gd name="T30" fmla="*/ 38 w 58"/>
                  <a:gd name="T31" fmla="*/ 67 h 67"/>
                  <a:gd name="T32" fmla="*/ 52 w 58"/>
                  <a:gd name="T33" fmla="*/ 7 h 67"/>
                  <a:gd name="T34" fmla="*/ 58 w 58"/>
                  <a:gd name="T35" fmla="*/ 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" h="67">
                    <a:moveTo>
                      <a:pt x="58" y="2"/>
                    </a:moveTo>
                    <a:cubicBezTo>
                      <a:pt x="55" y="1"/>
                      <a:pt x="52" y="0"/>
                      <a:pt x="48" y="0"/>
                    </a:cubicBezTo>
                    <a:cubicBezTo>
                      <a:pt x="44" y="0"/>
                      <a:pt x="41" y="0"/>
                      <a:pt x="37" y="0"/>
                    </a:cubicBezTo>
                    <a:cubicBezTo>
                      <a:pt x="37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34" y="0"/>
                      <a:pt x="34" y="0"/>
                    </a:cubicBezTo>
                    <a:cubicBezTo>
                      <a:pt x="30" y="0"/>
                      <a:pt x="27" y="0"/>
                      <a:pt x="23" y="0"/>
                    </a:cubicBezTo>
                    <a:cubicBezTo>
                      <a:pt x="16" y="0"/>
                      <a:pt x="10" y="3"/>
                      <a:pt x="8" y="6"/>
                    </a:cubicBezTo>
                    <a:cubicBezTo>
                      <a:pt x="5" y="9"/>
                      <a:pt x="2" y="24"/>
                      <a:pt x="0" y="38"/>
                    </a:cubicBezTo>
                    <a:cubicBezTo>
                      <a:pt x="1" y="42"/>
                      <a:pt x="2" y="46"/>
                      <a:pt x="3" y="49"/>
                    </a:cubicBezTo>
                    <a:cubicBezTo>
                      <a:pt x="5" y="52"/>
                      <a:pt x="6" y="56"/>
                      <a:pt x="8" y="59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66"/>
                      <a:pt x="13" y="66"/>
                      <a:pt x="13" y="66"/>
                    </a:cubicBezTo>
                    <a:cubicBezTo>
                      <a:pt x="13" y="66"/>
                      <a:pt x="13" y="67"/>
                      <a:pt x="14" y="67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41" y="47"/>
                      <a:pt x="46" y="14"/>
                      <a:pt x="52" y="7"/>
                    </a:cubicBezTo>
                    <a:cubicBezTo>
                      <a:pt x="53" y="5"/>
                      <a:pt x="55" y="4"/>
                      <a:pt x="5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6E5F5F"/>
                  </a:solidFill>
                  <a:effectLst/>
                  <a:uLnTx/>
                  <a:uFillTx/>
                  <a:latin typeface="Mediametrie"/>
                </a:endParaRPr>
              </a:p>
            </p:txBody>
          </p:sp>
          <p:sp>
            <p:nvSpPr>
              <p:cNvPr id="172" name="Freeform 61">
                <a:extLst>
                  <a:ext uri="{FF2B5EF4-FFF2-40B4-BE49-F238E27FC236}">
                    <a16:creationId xmlns:a16="http://schemas.microsoft.com/office/drawing/2014/main" xmlns="" id="{BE50589F-18DB-4B67-B1D0-59D9E6F8A8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" y="1454"/>
                <a:ext cx="30" cy="38"/>
              </a:xfrm>
              <a:custGeom>
                <a:avLst/>
                <a:gdLst>
                  <a:gd name="T0" fmla="*/ 10 w 24"/>
                  <a:gd name="T1" fmla="*/ 31 h 31"/>
                  <a:gd name="T2" fmla="*/ 24 w 24"/>
                  <a:gd name="T3" fmla="*/ 16 h 31"/>
                  <a:gd name="T4" fmla="*/ 8 w 24"/>
                  <a:gd name="T5" fmla="*/ 0 h 31"/>
                  <a:gd name="T6" fmla="*/ 0 w 24"/>
                  <a:gd name="T7" fmla="*/ 3 h 31"/>
                  <a:gd name="T8" fmla="*/ 4 w 24"/>
                  <a:gd name="T9" fmla="*/ 11 h 31"/>
                  <a:gd name="T10" fmla="*/ 10 w 24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31">
                    <a:moveTo>
                      <a:pt x="10" y="31"/>
                    </a:moveTo>
                    <a:cubicBezTo>
                      <a:pt x="18" y="30"/>
                      <a:pt x="24" y="23"/>
                      <a:pt x="24" y="16"/>
                    </a:cubicBezTo>
                    <a:cubicBezTo>
                      <a:pt x="24" y="7"/>
                      <a:pt x="17" y="0"/>
                      <a:pt x="8" y="0"/>
                    </a:cubicBezTo>
                    <a:cubicBezTo>
                      <a:pt x="5" y="0"/>
                      <a:pt x="2" y="1"/>
                      <a:pt x="0" y="3"/>
                    </a:cubicBezTo>
                    <a:cubicBezTo>
                      <a:pt x="1" y="5"/>
                      <a:pt x="3" y="8"/>
                      <a:pt x="4" y="11"/>
                    </a:cubicBezTo>
                    <a:cubicBezTo>
                      <a:pt x="7" y="17"/>
                      <a:pt x="9" y="24"/>
                      <a:pt x="10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6E5F5F"/>
                  </a:solidFill>
                  <a:effectLst/>
                  <a:uLnTx/>
                  <a:uFillTx/>
                  <a:latin typeface="Mediametrie"/>
                </a:endParaRPr>
              </a:p>
            </p:txBody>
          </p:sp>
          <p:sp>
            <p:nvSpPr>
              <p:cNvPr id="173" name="Freeform 62">
                <a:extLst>
                  <a:ext uri="{FF2B5EF4-FFF2-40B4-BE49-F238E27FC236}">
                    <a16:creationId xmlns:a16="http://schemas.microsoft.com/office/drawing/2014/main" xmlns="" id="{353458EB-E212-482F-8CD0-38F8B7F2E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2" y="1499"/>
                <a:ext cx="45" cy="72"/>
              </a:xfrm>
              <a:custGeom>
                <a:avLst/>
                <a:gdLst>
                  <a:gd name="T0" fmla="*/ 26 w 37"/>
                  <a:gd name="T1" fmla="*/ 6 h 58"/>
                  <a:gd name="T2" fmla="*/ 13 w 37"/>
                  <a:gd name="T3" fmla="*/ 0 h 58"/>
                  <a:gd name="T4" fmla="*/ 5 w 37"/>
                  <a:gd name="T5" fmla="*/ 0 h 58"/>
                  <a:gd name="T6" fmla="*/ 7 w 37"/>
                  <a:gd name="T7" fmla="*/ 18 h 58"/>
                  <a:gd name="T8" fmla="*/ 0 w 37"/>
                  <a:gd name="T9" fmla="*/ 58 h 58"/>
                  <a:gd name="T10" fmla="*/ 22 w 37"/>
                  <a:gd name="T11" fmla="*/ 58 h 58"/>
                  <a:gd name="T12" fmla="*/ 22 w 37"/>
                  <a:gd name="T13" fmla="*/ 29 h 58"/>
                  <a:gd name="T14" fmla="*/ 27 w 37"/>
                  <a:gd name="T15" fmla="*/ 58 h 58"/>
                  <a:gd name="T16" fmla="*/ 37 w 37"/>
                  <a:gd name="T17" fmla="*/ 58 h 58"/>
                  <a:gd name="T18" fmla="*/ 26 w 37"/>
                  <a:gd name="T19" fmla="*/ 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58">
                    <a:moveTo>
                      <a:pt x="26" y="6"/>
                    </a:moveTo>
                    <a:cubicBezTo>
                      <a:pt x="24" y="3"/>
                      <a:pt x="19" y="1"/>
                      <a:pt x="13" y="0"/>
                    </a:cubicBezTo>
                    <a:cubicBezTo>
                      <a:pt x="10" y="0"/>
                      <a:pt x="8" y="0"/>
                      <a:pt x="5" y="0"/>
                    </a:cubicBezTo>
                    <a:cubicBezTo>
                      <a:pt x="6" y="6"/>
                      <a:pt x="7" y="12"/>
                      <a:pt x="7" y="18"/>
                    </a:cubicBezTo>
                    <a:cubicBezTo>
                      <a:pt x="7" y="32"/>
                      <a:pt x="4" y="45"/>
                      <a:pt x="0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55"/>
                      <a:pt x="31" y="12"/>
                      <a:pt x="2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6E5F5F"/>
                  </a:solidFill>
                  <a:effectLst/>
                  <a:uLnTx/>
                  <a:uFillTx/>
                  <a:latin typeface="Mediametrie"/>
                </a:endParaRPr>
              </a:p>
            </p:txBody>
          </p:sp>
          <p:sp>
            <p:nvSpPr>
              <p:cNvPr id="174" name="Freeform 63">
                <a:extLst>
                  <a:ext uri="{FF2B5EF4-FFF2-40B4-BE49-F238E27FC236}">
                    <a16:creationId xmlns:a16="http://schemas.microsoft.com/office/drawing/2014/main" xmlns="" id="{2BB366D0-CEEC-4AB2-BDA8-E4926200A3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4" y="1499"/>
                <a:ext cx="46" cy="72"/>
              </a:xfrm>
              <a:custGeom>
                <a:avLst/>
                <a:gdLst>
                  <a:gd name="T0" fmla="*/ 30 w 37"/>
                  <a:gd name="T1" fmla="*/ 18 h 58"/>
                  <a:gd name="T2" fmla="*/ 30 w 37"/>
                  <a:gd name="T3" fmla="*/ 18 h 58"/>
                  <a:gd name="T4" fmla="*/ 31 w 37"/>
                  <a:gd name="T5" fmla="*/ 0 h 58"/>
                  <a:gd name="T6" fmla="*/ 24 w 37"/>
                  <a:gd name="T7" fmla="*/ 1 h 58"/>
                  <a:gd name="T8" fmla="*/ 11 w 37"/>
                  <a:gd name="T9" fmla="*/ 6 h 58"/>
                  <a:gd name="T10" fmla="*/ 0 w 37"/>
                  <a:gd name="T11" fmla="*/ 58 h 58"/>
                  <a:gd name="T12" fmla="*/ 10 w 37"/>
                  <a:gd name="T13" fmla="*/ 58 h 58"/>
                  <a:gd name="T14" fmla="*/ 15 w 37"/>
                  <a:gd name="T15" fmla="*/ 30 h 58"/>
                  <a:gd name="T16" fmla="*/ 15 w 37"/>
                  <a:gd name="T17" fmla="*/ 58 h 58"/>
                  <a:gd name="T18" fmla="*/ 37 w 37"/>
                  <a:gd name="T19" fmla="*/ 58 h 58"/>
                  <a:gd name="T20" fmla="*/ 30 w 37"/>
                  <a:gd name="T21" fmla="*/ 1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58">
                    <a:moveTo>
                      <a:pt x="30" y="18"/>
                    </a:move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2"/>
                      <a:pt x="31" y="6"/>
                      <a:pt x="31" y="0"/>
                    </a:cubicBezTo>
                    <a:cubicBezTo>
                      <a:pt x="29" y="0"/>
                      <a:pt x="27" y="0"/>
                      <a:pt x="24" y="1"/>
                    </a:cubicBezTo>
                    <a:cubicBezTo>
                      <a:pt x="18" y="1"/>
                      <a:pt x="13" y="3"/>
                      <a:pt x="11" y="6"/>
                    </a:cubicBezTo>
                    <a:cubicBezTo>
                      <a:pt x="6" y="12"/>
                      <a:pt x="0" y="58"/>
                      <a:pt x="0" y="58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3" y="46"/>
                      <a:pt x="30" y="32"/>
                      <a:pt x="3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6E5F5F"/>
                  </a:solidFill>
                  <a:effectLst/>
                  <a:uLnTx/>
                  <a:uFillTx/>
                  <a:latin typeface="Mediametrie"/>
                </a:endParaRPr>
              </a:p>
            </p:txBody>
          </p:sp>
          <p:sp>
            <p:nvSpPr>
              <p:cNvPr id="175" name="Freeform 64">
                <a:extLst>
                  <a:ext uri="{FF2B5EF4-FFF2-40B4-BE49-F238E27FC236}">
                    <a16:creationId xmlns:a16="http://schemas.microsoft.com/office/drawing/2014/main" xmlns="" id="{12C56C3A-59E3-4B65-B461-665BAB5F3C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7" y="1454"/>
                <a:ext cx="30" cy="38"/>
              </a:xfrm>
              <a:custGeom>
                <a:avLst/>
                <a:gdLst>
                  <a:gd name="T0" fmla="*/ 14 w 24"/>
                  <a:gd name="T1" fmla="*/ 31 h 31"/>
                  <a:gd name="T2" fmla="*/ 24 w 24"/>
                  <a:gd name="T3" fmla="*/ 3 h 31"/>
                  <a:gd name="T4" fmla="*/ 16 w 24"/>
                  <a:gd name="T5" fmla="*/ 0 h 31"/>
                  <a:gd name="T6" fmla="*/ 0 w 24"/>
                  <a:gd name="T7" fmla="*/ 16 h 31"/>
                  <a:gd name="T8" fmla="*/ 14 w 24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1">
                    <a:moveTo>
                      <a:pt x="14" y="31"/>
                    </a:moveTo>
                    <a:cubicBezTo>
                      <a:pt x="16" y="21"/>
                      <a:pt x="19" y="12"/>
                      <a:pt x="24" y="3"/>
                    </a:cubicBezTo>
                    <a:cubicBezTo>
                      <a:pt x="22" y="1"/>
                      <a:pt x="19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3"/>
                      <a:pt x="6" y="30"/>
                      <a:pt x="14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6E5F5F"/>
                  </a:solidFill>
                  <a:effectLst/>
                  <a:uLnTx/>
                  <a:uFillTx/>
                  <a:latin typeface="Mediametrie"/>
                </a:endParaRPr>
              </a:p>
            </p:txBody>
          </p:sp>
        </p:grp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xmlns="" id="{0FBB6BE6-8ED9-4D0F-9F41-9E7814E495A4}"/>
                </a:ext>
              </a:extLst>
            </p:cNvPr>
            <p:cNvSpPr/>
            <p:nvPr/>
          </p:nvSpPr>
          <p:spPr>
            <a:xfrm>
              <a:off x="1213110" y="1791368"/>
              <a:ext cx="2516042" cy="930552"/>
            </a:xfrm>
            <a:prstGeom prst="rect">
              <a:avLst/>
            </a:prstGeom>
            <a:noFill/>
            <a:ln w="12700" cap="flat" cmpd="sng" algn="ctr">
              <a:solidFill>
                <a:srgbClr val="6E5F5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diametrie"/>
                <a:ea typeface="+mn-ea"/>
                <a:cs typeface="+mn-cs"/>
              </a:endParaRPr>
            </a:p>
          </p:txBody>
        </p:sp>
        <p:grpSp>
          <p:nvGrpSpPr>
            <p:cNvPr id="189" name="Groupe 348">
              <a:extLst>
                <a:ext uri="{FF2B5EF4-FFF2-40B4-BE49-F238E27FC236}">
                  <a16:creationId xmlns:a16="http://schemas.microsoft.com/office/drawing/2014/main" xmlns="" id="{B91E7734-6871-4C08-AD51-BBA72EAF513E}"/>
                </a:ext>
              </a:extLst>
            </p:cNvPr>
            <p:cNvGrpSpPr/>
            <p:nvPr/>
          </p:nvGrpSpPr>
          <p:grpSpPr>
            <a:xfrm>
              <a:off x="3225427" y="2862443"/>
              <a:ext cx="298740" cy="261766"/>
              <a:chOff x="5010724" y="5119567"/>
              <a:chExt cx="362804" cy="358773"/>
            </a:xfrm>
            <a:solidFill>
              <a:srgbClr val="37CDEB"/>
            </a:solidFill>
          </p:grpSpPr>
          <p:sp>
            <p:nvSpPr>
              <p:cNvPr id="190" name="Freeform 78">
                <a:extLst>
                  <a:ext uri="{FF2B5EF4-FFF2-40B4-BE49-F238E27FC236}">
                    <a16:creationId xmlns:a16="http://schemas.microsoft.com/office/drawing/2014/main" xmlns="" id="{608085DA-012C-490D-9641-11C254312F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10724" y="5119567"/>
                <a:ext cx="362804" cy="35877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3 w 114"/>
                  <a:gd name="T7" fmla="*/ 113 h 113"/>
                  <a:gd name="T8" fmla="*/ 113 w 114"/>
                  <a:gd name="T9" fmla="*/ 64 h 113"/>
                  <a:gd name="T10" fmla="*/ 114 w 114"/>
                  <a:gd name="T11" fmla="*/ 56 h 113"/>
                  <a:gd name="T12" fmla="*/ 57 w 114"/>
                  <a:gd name="T13" fmla="*/ 0 h 113"/>
                  <a:gd name="T14" fmla="*/ 105 w 114"/>
                  <a:gd name="T15" fmla="*/ 64 h 113"/>
                  <a:gd name="T16" fmla="*/ 105 w 114"/>
                  <a:gd name="T17" fmla="*/ 105 h 113"/>
                  <a:gd name="T18" fmla="*/ 58 w 114"/>
                  <a:gd name="T19" fmla="*/ 105 h 113"/>
                  <a:gd name="T20" fmla="*/ 11 w 114"/>
                  <a:gd name="T21" fmla="*/ 58 h 113"/>
                  <a:gd name="T22" fmla="*/ 58 w 114"/>
                  <a:gd name="T23" fmla="*/ 11 h 113"/>
                  <a:gd name="T24" fmla="*/ 105 w 114"/>
                  <a:gd name="T25" fmla="*/ 58 h 113"/>
                  <a:gd name="T26" fmla="*/ 105 w 114"/>
                  <a:gd name="T27" fmla="*/ 64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5" y="0"/>
                      <a:pt x="0" y="25"/>
                      <a:pt x="0" y="56"/>
                    </a:cubicBezTo>
                    <a:cubicBezTo>
                      <a:pt x="0" y="88"/>
                      <a:pt x="25" y="113"/>
                      <a:pt x="57" y="113"/>
                    </a:cubicBezTo>
                    <a:cubicBezTo>
                      <a:pt x="113" y="113"/>
                      <a:pt x="113" y="113"/>
                      <a:pt x="113" y="113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13" y="61"/>
                      <a:pt x="114" y="59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105" y="64"/>
                    </a:moveTo>
                    <a:cubicBezTo>
                      <a:pt x="105" y="105"/>
                      <a:pt x="105" y="105"/>
                      <a:pt x="105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2" y="105"/>
                      <a:pt x="11" y="84"/>
                      <a:pt x="11" y="58"/>
                    </a:cubicBezTo>
                    <a:cubicBezTo>
                      <a:pt x="11" y="32"/>
                      <a:pt x="32" y="11"/>
                      <a:pt x="58" y="11"/>
                    </a:cubicBezTo>
                    <a:cubicBezTo>
                      <a:pt x="84" y="11"/>
                      <a:pt x="105" y="32"/>
                      <a:pt x="105" y="58"/>
                    </a:cubicBezTo>
                    <a:cubicBezTo>
                      <a:pt x="105" y="60"/>
                      <a:pt x="105" y="62"/>
                      <a:pt x="105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6E5F5F"/>
                  </a:solidFill>
                  <a:effectLst/>
                  <a:uLnTx/>
                  <a:uFillTx/>
                  <a:latin typeface="Mediametrie"/>
                </a:endParaRPr>
              </a:p>
            </p:txBody>
          </p:sp>
          <p:sp>
            <p:nvSpPr>
              <p:cNvPr id="191" name="Freeform 79">
                <a:extLst>
                  <a:ext uri="{FF2B5EF4-FFF2-40B4-BE49-F238E27FC236}">
                    <a16:creationId xmlns:a16="http://schemas.microsoft.com/office/drawing/2014/main" xmlns="" id="{26B07E62-50D6-4178-9E31-D166D0ED57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84628" y="5198843"/>
                <a:ext cx="212307" cy="209620"/>
              </a:xfrm>
              <a:custGeom>
                <a:avLst/>
                <a:gdLst>
                  <a:gd name="T0" fmla="*/ 35 w 67"/>
                  <a:gd name="T1" fmla="*/ 0 h 66"/>
                  <a:gd name="T2" fmla="*/ 0 w 67"/>
                  <a:gd name="T3" fmla="*/ 35 h 66"/>
                  <a:gd name="T4" fmla="*/ 35 w 67"/>
                  <a:gd name="T5" fmla="*/ 66 h 66"/>
                  <a:gd name="T6" fmla="*/ 54 w 67"/>
                  <a:gd name="T7" fmla="*/ 63 h 66"/>
                  <a:gd name="T8" fmla="*/ 51 w 67"/>
                  <a:gd name="T9" fmla="*/ 54 h 66"/>
                  <a:gd name="T10" fmla="*/ 35 w 67"/>
                  <a:gd name="T11" fmla="*/ 57 h 66"/>
                  <a:gd name="T12" fmla="*/ 12 w 67"/>
                  <a:gd name="T13" fmla="*/ 34 h 66"/>
                  <a:gd name="T14" fmla="*/ 35 w 67"/>
                  <a:gd name="T15" fmla="*/ 9 h 66"/>
                  <a:gd name="T16" fmla="*/ 56 w 67"/>
                  <a:gd name="T17" fmla="*/ 29 h 66"/>
                  <a:gd name="T18" fmla="*/ 49 w 67"/>
                  <a:gd name="T19" fmla="*/ 45 h 66"/>
                  <a:gd name="T20" fmla="*/ 49 w 67"/>
                  <a:gd name="T21" fmla="*/ 28 h 66"/>
                  <a:gd name="T22" fmla="*/ 37 w 67"/>
                  <a:gd name="T23" fmla="*/ 16 h 66"/>
                  <a:gd name="T24" fmla="*/ 20 w 67"/>
                  <a:gd name="T25" fmla="*/ 21 h 66"/>
                  <a:gd name="T26" fmla="*/ 25 w 67"/>
                  <a:gd name="T27" fmla="*/ 27 h 66"/>
                  <a:gd name="T28" fmla="*/ 35 w 67"/>
                  <a:gd name="T29" fmla="*/ 24 h 66"/>
                  <a:gd name="T30" fmla="*/ 39 w 67"/>
                  <a:gd name="T31" fmla="*/ 28 h 66"/>
                  <a:gd name="T32" fmla="*/ 39 w 67"/>
                  <a:gd name="T33" fmla="*/ 30 h 66"/>
                  <a:gd name="T34" fmla="*/ 23 w 67"/>
                  <a:gd name="T35" fmla="*/ 31 h 66"/>
                  <a:gd name="T36" fmla="*/ 20 w 67"/>
                  <a:gd name="T37" fmla="*/ 39 h 66"/>
                  <a:gd name="T38" fmla="*/ 32 w 67"/>
                  <a:gd name="T39" fmla="*/ 51 h 66"/>
                  <a:gd name="T40" fmla="*/ 41 w 67"/>
                  <a:gd name="T41" fmla="*/ 48 h 66"/>
                  <a:gd name="T42" fmla="*/ 48 w 67"/>
                  <a:gd name="T43" fmla="*/ 51 h 66"/>
                  <a:gd name="T44" fmla="*/ 67 w 67"/>
                  <a:gd name="T45" fmla="*/ 26 h 66"/>
                  <a:gd name="T46" fmla="*/ 35 w 67"/>
                  <a:gd name="T47" fmla="*/ 0 h 66"/>
                  <a:gd name="T48" fmla="*/ 39 w 67"/>
                  <a:gd name="T49" fmla="*/ 43 h 66"/>
                  <a:gd name="T50" fmla="*/ 35 w 67"/>
                  <a:gd name="T51" fmla="*/ 44 h 66"/>
                  <a:gd name="T52" fmla="*/ 30 w 67"/>
                  <a:gd name="T53" fmla="*/ 40 h 66"/>
                  <a:gd name="T54" fmla="*/ 30 w 67"/>
                  <a:gd name="T55" fmla="*/ 36 h 66"/>
                  <a:gd name="T56" fmla="*/ 39 w 67"/>
                  <a:gd name="T57" fmla="*/ 35 h 66"/>
                  <a:gd name="T58" fmla="*/ 39 w 67"/>
                  <a:gd name="T59" fmla="*/ 4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7" h="66">
                    <a:moveTo>
                      <a:pt x="35" y="0"/>
                    </a:moveTo>
                    <a:cubicBezTo>
                      <a:pt x="16" y="0"/>
                      <a:pt x="0" y="14"/>
                      <a:pt x="0" y="35"/>
                    </a:cubicBezTo>
                    <a:cubicBezTo>
                      <a:pt x="0" y="50"/>
                      <a:pt x="11" y="66"/>
                      <a:pt x="35" y="66"/>
                    </a:cubicBezTo>
                    <a:cubicBezTo>
                      <a:pt x="41" y="66"/>
                      <a:pt x="47" y="65"/>
                      <a:pt x="54" y="63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46" y="56"/>
                      <a:pt x="41" y="57"/>
                      <a:pt x="35" y="57"/>
                    </a:cubicBezTo>
                    <a:cubicBezTo>
                      <a:pt x="18" y="57"/>
                      <a:pt x="12" y="45"/>
                      <a:pt x="12" y="34"/>
                    </a:cubicBezTo>
                    <a:cubicBezTo>
                      <a:pt x="12" y="19"/>
                      <a:pt x="22" y="9"/>
                      <a:pt x="35" y="9"/>
                    </a:cubicBezTo>
                    <a:cubicBezTo>
                      <a:pt x="48" y="9"/>
                      <a:pt x="56" y="17"/>
                      <a:pt x="56" y="29"/>
                    </a:cubicBezTo>
                    <a:cubicBezTo>
                      <a:pt x="56" y="36"/>
                      <a:pt x="53" y="42"/>
                      <a:pt x="49" y="45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49" y="20"/>
                      <a:pt x="45" y="16"/>
                      <a:pt x="37" y="16"/>
                    </a:cubicBezTo>
                    <a:cubicBezTo>
                      <a:pt x="31" y="16"/>
                      <a:pt x="26" y="17"/>
                      <a:pt x="20" y="21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7" y="25"/>
                      <a:pt x="31" y="24"/>
                      <a:pt x="35" y="24"/>
                    </a:cubicBezTo>
                    <a:cubicBezTo>
                      <a:pt x="37" y="24"/>
                      <a:pt x="39" y="25"/>
                      <a:pt x="39" y="28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5" y="30"/>
                      <a:pt x="28" y="30"/>
                      <a:pt x="23" y="31"/>
                    </a:cubicBezTo>
                    <a:cubicBezTo>
                      <a:pt x="21" y="33"/>
                      <a:pt x="20" y="36"/>
                      <a:pt x="20" y="39"/>
                    </a:cubicBezTo>
                    <a:cubicBezTo>
                      <a:pt x="20" y="45"/>
                      <a:pt x="23" y="51"/>
                      <a:pt x="32" y="51"/>
                    </a:cubicBezTo>
                    <a:cubicBezTo>
                      <a:pt x="36" y="51"/>
                      <a:pt x="39" y="49"/>
                      <a:pt x="41" y="48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56" y="49"/>
                      <a:pt x="67" y="41"/>
                      <a:pt x="67" y="26"/>
                    </a:cubicBezTo>
                    <a:cubicBezTo>
                      <a:pt x="67" y="11"/>
                      <a:pt x="54" y="0"/>
                      <a:pt x="35" y="0"/>
                    </a:cubicBezTo>
                    <a:close/>
                    <a:moveTo>
                      <a:pt x="39" y="43"/>
                    </a:moveTo>
                    <a:cubicBezTo>
                      <a:pt x="38" y="43"/>
                      <a:pt x="37" y="44"/>
                      <a:pt x="35" y="44"/>
                    </a:cubicBezTo>
                    <a:cubicBezTo>
                      <a:pt x="32" y="44"/>
                      <a:pt x="30" y="43"/>
                      <a:pt x="30" y="40"/>
                    </a:cubicBezTo>
                    <a:cubicBezTo>
                      <a:pt x="30" y="38"/>
                      <a:pt x="30" y="37"/>
                      <a:pt x="30" y="36"/>
                    </a:cubicBezTo>
                    <a:cubicBezTo>
                      <a:pt x="32" y="36"/>
                      <a:pt x="37" y="35"/>
                      <a:pt x="39" y="35"/>
                    </a:cubicBezTo>
                    <a:lnTo>
                      <a:pt x="39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6E5F5F"/>
                  </a:solidFill>
                  <a:effectLst/>
                  <a:uLnTx/>
                  <a:uFillTx/>
                  <a:latin typeface="Mediametrie"/>
                </a:endParaRPr>
              </a:p>
            </p:txBody>
          </p:sp>
        </p:grpSp>
        <p:grpSp>
          <p:nvGrpSpPr>
            <p:cNvPr id="192" name="Groupe 348">
              <a:extLst>
                <a:ext uri="{FF2B5EF4-FFF2-40B4-BE49-F238E27FC236}">
                  <a16:creationId xmlns:a16="http://schemas.microsoft.com/office/drawing/2014/main" xmlns="" id="{F7BF9C28-77F7-4028-B960-5114CDD0134A}"/>
                </a:ext>
              </a:extLst>
            </p:cNvPr>
            <p:cNvGrpSpPr/>
            <p:nvPr/>
          </p:nvGrpSpPr>
          <p:grpSpPr>
            <a:xfrm>
              <a:off x="3225427" y="3201209"/>
              <a:ext cx="298740" cy="261766"/>
              <a:chOff x="5010724" y="5119567"/>
              <a:chExt cx="362804" cy="358773"/>
            </a:xfrm>
            <a:solidFill>
              <a:srgbClr val="E6007D"/>
            </a:solidFill>
          </p:grpSpPr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xmlns="" id="{8A89B6CF-72E2-43D4-83F6-3FCB85ED3F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10724" y="5119567"/>
                <a:ext cx="362804" cy="35877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3 w 114"/>
                  <a:gd name="T7" fmla="*/ 113 h 113"/>
                  <a:gd name="T8" fmla="*/ 113 w 114"/>
                  <a:gd name="T9" fmla="*/ 64 h 113"/>
                  <a:gd name="T10" fmla="*/ 114 w 114"/>
                  <a:gd name="T11" fmla="*/ 56 h 113"/>
                  <a:gd name="T12" fmla="*/ 57 w 114"/>
                  <a:gd name="T13" fmla="*/ 0 h 113"/>
                  <a:gd name="T14" fmla="*/ 105 w 114"/>
                  <a:gd name="T15" fmla="*/ 64 h 113"/>
                  <a:gd name="T16" fmla="*/ 105 w 114"/>
                  <a:gd name="T17" fmla="*/ 105 h 113"/>
                  <a:gd name="T18" fmla="*/ 58 w 114"/>
                  <a:gd name="T19" fmla="*/ 105 h 113"/>
                  <a:gd name="T20" fmla="*/ 11 w 114"/>
                  <a:gd name="T21" fmla="*/ 58 h 113"/>
                  <a:gd name="T22" fmla="*/ 58 w 114"/>
                  <a:gd name="T23" fmla="*/ 11 h 113"/>
                  <a:gd name="T24" fmla="*/ 105 w 114"/>
                  <a:gd name="T25" fmla="*/ 58 h 113"/>
                  <a:gd name="T26" fmla="*/ 105 w 114"/>
                  <a:gd name="T27" fmla="*/ 64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5" y="0"/>
                      <a:pt x="0" y="25"/>
                      <a:pt x="0" y="56"/>
                    </a:cubicBezTo>
                    <a:cubicBezTo>
                      <a:pt x="0" y="88"/>
                      <a:pt x="25" y="113"/>
                      <a:pt x="57" y="113"/>
                    </a:cubicBezTo>
                    <a:cubicBezTo>
                      <a:pt x="113" y="113"/>
                      <a:pt x="113" y="113"/>
                      <a:pt x="113" y="113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13" y="61"/>
                      <a:pt x="114" y="59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105" y="64"/>
                    </a:moveTo>
                    <a:cubicBezTo>
                      <a:pt x="105" y="105"/>
                      <a:pt x="105" y="105"/>
                      <a:pt x="105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2" y="105"/>
                      <a:pt x="11" y="84"/>
                      <a:pt x="11" y="58"/>
                    </a:cubicBezTo>
                    <a:cubicBezTo>
                      <a:pt x="11" y="32"/>
                      <a:pt x="32" y="11"/>
                      <a:pt x="58" y="11"/>
                    </a:cubicBezTo>
                    <a:cubicBezTo>
                      <a:pt x="84" y="11"/>
                      <a:pt x="105" y="32"/>
                      <a:pt x="105" y="58"/>
                    </a:cubicBezTo>
                    <a:cubicBezTo>
                      <a:pt x="105" y="60"/>
                      <a:pt x="105" y="62"/>
                      <a:pt x="105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6E5F5F"/>
                  </a:solidFill>
                  <a:effectLst/>
                  <a:uLnTx/>
                  <a:uFillTx/>
                  <a:latin typeface="Mediametrie"/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xmlns="" id="{18CA8968-76BC-434C-B57F-B7FEB0E02C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84628" y="5198843"/>
                <a:ext cx="212307" cy="209620"/>
              </a:xfrm>
              <a:custGeom>
                <a:avLst/>
                <a:gdLst>
                  <a:gd name="T0" fmla="*/ 35 w 67"/>
                  <a:gd name="T1" fmla="*/ 0 h 66"/>
                  <a:gd name="T2" fmla="*/ 0 w 67"/>
                  <a:gd name="T3" fmla="*/ 35 h 66"/>
                  <a:gd name="T4" fmla="*/ 35 w 67"/>
                  <a:gd name="T5" fmla="*/ 66 h 66"/>
                  <a:gd name="T6" fmla="*/ 54 w 67"/>
                  <a:gd name="T7" fmla="*/ 63 h 66"/>
                  <a:gd name="T8" fmla="*/ 51 w 67"/>
                  <a:gd name="T9" fmla="*/ 54 h 66"/>
                  <a:gd name="T10" fmla="*/ 35 w 67"/>
                  <a:gd name="T11" fmla="*/ 57 h 66"/>
                  <a:gd name="T12" fmla="*/ 12 w 67"/>
                  <a:gd name="T13" fmla="*/ 34 h 66"/>
                  <a:gd name="T14" fmla="*/ 35 w 67"/>
                  <a:gd name="T15" fmla="*/ 9 h 66"/>
                  <a:gd name="T16" fmla="*/ 56 w 67"/>
                  <a:gd name="T17" fmla="*/ 29 h 66"/>
                  <a:gd name="T18" fmla="*/ 49 w 67"/>
                  <a:gd name="T19" fmla="*/ 45 h 66"/>
                  <a:gd name="T20" fmla="*/ 49 w 67"/>
                  <a:gd name="T21" fmla="*/ 28 h 66"/>
                  <a:gd name="T22" fmla="*/ 37 w 67"/>
                  <a:gd name="T23" fmla="*/ 16 h 66"/>
                  <a:gd name="T24" fmla="*/ 20 w 67"/>
                  <a:gd name="T25" fmla="*/ 21 h 66"/>
                  <a:gd name="T26" fmla="*/ 25 w 67"/>
                  <a:gd name="T27" fmla="*/ 27 h 66"/>
                  <a:gd name="T28" fmla="*/ 35 w 67"/>
                  <a:gd name="T29" fmla="*/ 24 h 66"/>
                  <a:gd name="T30" fmla="*/ 39 w 67"/>
                  <a:gd name="T31" fmla="*/ 28 h 66"/>
                  <a:gd name="T32" fmla="*/ 39 w 67"/>
                  <a:gd name="T33" fmla="*/ 30 h 66"/>
                  <a:gd name="T34" fmla="*/ 23 w 67"/>
                  <a:gd name="T35" fmla="*/ 31 h 66"/>
                  <a:gd name="T36" fmla="*/ 20 w 67"/>
                  <a:gd name="T37" fmla="*/ 39 h 66"/>
                  <a:gd name="T38" fmla="*/ 32 w 67"/>
                  <a:gd name="T39" fmla="*/ 51 h 66"/>
                  <a:gd name="T40" fmla="*/ 41 w 67"/>
                  <a:gd name="T41" fmla="*/ 48 h 66"/>
                  <a:gd name="T42" fmla="*/ 48 w 67"/>
                  <a:gd name="T43" fmla="*/ 51 h 66"/>
                  <a:gd name="T44" fmla="*/ 67 w 67"/>
                  <a:gd name="T45" fmla="*/ 26 h 66"/>
                  <a:gd name="T46" fmla="*/ 35 w 67"/>
                  <a:gd name="T47" fmla="*/ 0 h 66"/>
                  <a:gd name="T48" fmla="*/ 39 w 67"/>
                  <a:gd name="T49" fmla="*/ 43 h 66"/>
                  <a:gd name="T50" fmla="*/ 35 w 67"/>
                  <a:gd name="T51" fmla="*/ 44 h 66"/>
                  <a:gd name="T52" fmla="*/ 30 w 67"/>
                  <a:gd name="T53" fmla="*/ 40 h 66"/>
                  <a:gd name="T54" fmla="*/ 30 w 67"/>
                  <a:gd name="T55" fmla="*/ 36 h 66"/>
                  <a:gd name="T56" fmla="*/ 39 w 67"/>
                  <a:gd name="T57" fmla="*/ 35 h 66"/>
                  <a:gd name="T58" fmla="*/ 39 w 67"/>
                  <a:gd name="T59" fmla="*/ 4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7" h="66">
                    <a:moveTo>
                      <a:pt x="35" y="0"/>
                    </a:moveTo>
                    <a:cubicBezTo>
                      <a:pt x="16" y="0"/>
                      <a:pt x="0" y="14"/>
                      <a:pt x="0" y="35"/>
                    </a:cubicBezTo>
                    <a:cubicBezTo>
                      <a:pt x="0" y="50"/>
                      <a:pt x="11" y="66"/>
                      <a:pt x="35" y="66"/>
                    </a:cubicBezTo>
                    <a:cubicBezTo>
                      <a:pt x="41" y="66"/>
                      <a:pt x="47" y="65"/>
                      <a:pt x="54" y="63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46" y="56"/>
                      <a:pt x="41" y="57"/>
                      <a:pt x="35" y="57"/>
                    </a:cubicBezTo>
                    <a:cubicBezTo>
                      <a:pt x="18" y="57"/>
                      <a:pt x="12" y="45"/>
                      <a:pt x="12" y="34"/>
                    </a:cubicBezTo>
                    <a:cubicBezTo>
                      <a:pt x="12" y="19"/>
                      <a:pt x="22" y="9"/>
                      <a:pt x="35" y="9"/>
                    </a:cubicBezTo>
                    <a:cubicBezTo>
                      <a:pt x="48" y="9"/>
                      <a:pt x="56" y="17"/>
                      <a:pt x="56" y="29"/>
                    </a:cubicBezTo>
                    <a:cubicBezTo>
                      <a:pt x="56" y="36"/>
                      <a:pt x="53" y="42"/>
                      <a:pt x="49" y="45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49" y="20"/>
                      <a:pt x="45" y="16"/>
                      <a:pt x="37" y="16"/>
                    </a:cubicBezTo>
                    <a:cubicBezTo>
                      <a:pt x="31" y="16"/>
                      <a:pt x="26" y="17"/>
                      <a:pt x="20" y="21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7" y="25"/>
                      <a:pt x="31" y="24"/>
                      <a:pt x="35" y="24"/>
                    </a:cubicBezTo>
                    <a:cubicBezTo>
                      <a:pt x="37" y="24"/>
                      <a:pt x="39" y="25"/>
                      <a:pt x="39" y="28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5" y="30"/>
                      <a:pt x="28" y="30"/>
                      <a:pt x="23" y="31"/>
                    </a:cubicBezTo>
                    <a:cubicBezTo>
                      <a:pt x="21" y="33"/>
                      <a:pt x="20" y="36"/>
                      <a:pt x="20" y="39"/>
                    </a:cubicBezTo>
                    <a:cubicBezTo>
                      <a:pt x="20" y="45"/>
                      <a:pt x="23" y="51"/>
                      <a:pt x="32" y="51"/>
                    </a:cubicBezTo>
                    <a:cubicBezTo>
                      <a:pt x="36" y="51"/>
                      <a:pt x="39" y="49"/>
                      <a:pt x="41" y="48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56" y="49"/>
                      <a:pt x="67" y="41"/>
                      <a:pt x="67" y="26"/>
                    </a:cubicBezTo>
                    <a:cubicBezTo>
                      <a:pt x="67" y="11"/>
                      <a:pt x="54" y="0"/>
                      <a:pt x="35" y="0"/>
                    </a:cubicBezTo>
                    <a:close/>
                    <a:moveTo>
                      <a:pt x="39" y="43"/>
                    </a:moveTo>
                    <a:cubicBezTo>
                      <a:pt x="38" y="43"/>
                      <a:pt x="37" y="44"/>
                      <a:pt x="35" y="44"/>
                    </a:cubicBezTo>
                    <a:cubicBezTo>
                      <a:pt x="32" y="44"/>
                      <a:pt x="30" y="43"/>
                      <a:pt x="30" y="40"/>
                    </a:cubicBezTo>
                    <a:cubicBezTo>
                      <a:pt x="30" y="38"/>
                      <a:pt x="30" y="37"/>
                      <a:pt x="30" y="36"/>
                    </a:cubicBezTo>
                    <a:cubicBezTo>
                      <a:pt x="32" y="36"/>
                      <a:pt x="37" y="35"/>
                      <a:pt x="39" y="35"/>
                    </a:cubicBezTo>
                    <a:lnTo>
                      <a:pt x="39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6E5F5F"/>
                  </a:solidFill>
                  <a:effectLst/>
                  <a:uLnTx/>
                  <a:uFillTx/>
                  <a:latin typeface="Mediametrie"/>
                </a:endParaRPr>
              </a:p>
            </p:txBody>
          </p:sp>
        </p:grpSp>
        <p:grpSp>
          <p:nvGrpSpPr>
            <p:cNvPr id="195" name="Groupe 348">
              <a:extLst>
                <a:ext uri="{FF2B5EF4-FFF2-40B4-BE49-F238E27FC236}">
                  <a16:creationId xmlns:a16="http://schemas.microsoft.com/office/drawing/2014/main" xmlns="" id="{3CC54B33-9CA4-4F75-82EC-152FDB013672}"/>
                </a:ext>
              </a:extLst>
            </p:cNvPr>
            <p:cNvGrpSpPr/>
            <p:nvPr/>
          </p:nvGrpSpPr>
          <p:grpSpPr>
            <a:xfrm>
              <a:off x="3225427" y="3539964"/>
              <a:ext cx="298740" cy="261766"/>
              <a:chOff x="5010724" y="5119567"/>
              <a:chExt cx="362804" cy="358773"/>
            </a:xfrm>
            <a:solidFill>
              <a:srgbClr val="E65F28"/>
            </a:solidFill>
          </p:grpSpPr>
          <p:sp>
            <p:nvSpPr>
              <p:cNvPr id="196" name="Freeform 78">
                <a:extLst>
                  <a:ext uri="{FF2B5EF4-FFF2-40B4-BE49-F238E27FC236}">
                    <a16:creationId xmlns:a16="http://schemas.microsoft.com/office/drawing/2014/main" xmlns="" id="{1C203893-3583-40F9-973F-7291BCF453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10724" y="5119567"/>
                <a:ext cx="362804" cy="35877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3 w 114"/>
                  <a:gd name="T7" fmla="*/ 113 h 113"/>
                  <a:gd name="T8" fmla="*/ 113 w 114"/>
                  <a:gd name="T9" fmla="*/ 64 h 113"/>
                  <a:gd name="T10" fmla="*/ 114 w 114"/>
                  <a:gd name="T11" fmla="*/ 56 h 113"/>
                  <a:gd name="T12" fmla="*/ 57 w 114"/>
                  <a:gd name="T13" fmla="*/ 0 h 113"/>
                  <a:gd name="T14" fmla="*/ 105 w 114"/>
                  <a:gd name="T15" fmla="*/ 64 h 113"/>
                  <a:gd name="T16" fmla="*/ 105 w 114"/>
                  <a:gd name="T17" fmla="*/ 105 h 113"/>
                  <a:gd name="T18" fmla="*/ 58 w 114"/>
                  <a:gd name="T19" fmla="*/ 105 h 113"/>
                  <a:gd name="T20" fmla="*/ 11 w 114"/>
                  <a:gd name="T21" fmla="*/ 58 h 113"/>
                  <a:gd name="T22" fmla="*/ 58 w 114"/>
                  <a:gd name="T23" fmla="*/ 11 h 113"/>
                  <a:gd name="T24" fmla="*/ 105 w 114"/>
                  <a:gd name="T25" fmla="*/ 58 h 113"/>
                  <a:gd name="T26" fmla="*/ 105 w 114"/>
                  <a:gd name="T27" fmla="*/ 64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5" y="0"/>
                      <a:pt x="0" y="25"/>
                      <a:pt x="0" y="56"/>
                    </a:cubicBezTo>
                    <a:cubicBezTo>
                      <a:pt x="0" y="88"/>
                      <a:pt x="25" y="113"/>
                      <a:pt x="57" y="113"/>
                    </a:cubicBezTo>
                    <a:cubicBezTo>
                      <a:pt x="113" y="113"/>
                      <a:pt x="113" y="113"/>
                      <a:pt x="113" y="113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13" y="61"/>
                      <a:pt x="114" y="59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105" y="64"/>
                    </a:moveTo>
                    <a:cubicBezTo>
                      <a:pt x="105" y="105"/>
                      <a:pt x="105" y="105"/>
                      <a:pt x="105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2" y="105"/>
                      <a:pt x="11" y="84"/>
                      <a:pt x="11" y="58"/>
                    </a:cubicBezTo>
                    <a:cubicBezTo>
                      <a:pt x="11" y="32"/>
                      <a:pt x="32" y="11"/>
                      <a:pt x="58" y="11"/>
                    </a:cubicBezTo>
                    <a:cubicBezTo>
                      <a:pt x="84" y="11"/>
                      <a:pt x="105" y="32"/>
                      <a:pt x="105" y="58"/>
                    </a:cubicBezTo>
                    <a:cubicBezTo>
                      <a:pt x="105" y="60"/>
                      <a:pt x="105" y="62"/>
                      <a:pt x="105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6E5F5F"/>
                  </a:solidFill>
                  <a:effectLst/>
                  <a:uLnTx/>
                  <a:uFillTx/>
                  <a:latin typeface="Mediametrie"/>
                </a:endParaRPr>
              </a:p>
            </p:txBody>
          </p:sp>
          <p:sp>
            <p:nvSpPr>
              <p:cNvPr id="197" name="Freeform 79">
                <a:extLst>
                  <a:ext uri="{FF2B5EF4-FFF2-40B4-BE49-F238E27FC236}">
                    <a16:creationId xmlns:a16="http://schemas.microsoft.com/office/drawing/2014/main" xmlns="" id="{3AFCAF1A-EC59-417B-B99B-5DD08F7746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84628" y="5198843"/>
                <a:ext cx="212307" cy="209620"/>
              </a:xfrm>
              <a:custGeom>
                <a:avLst/>
                <a:gdLst>
                  <a:gd name="T0" fmla="*/ 35 w 67"/>
                  <a:gd name="T1" fmla="*/ 0 h 66"/>
                  <a:gd name="T2" fmla="*/ 0 w 67"/>
                  <a:gd name="T3" fmla="*/ 35 h 66"/>
                  <a:gd name="T4" fmla="*/ 35 w 67"/>
                  <a:gd name="T5" fmla="*/ 66 h 66"/>
                  <a:gd name="T6" fmla="*/ 54 w 67"/>
                  <a:gd name="T7" fmla="*/ 63 h 66"/>
                  <a:gd name="T8" fmla="*/ 51 w 67"/>
                  <a:gd name="T9" fmla="*/ 54 h 66"/>
                  <a:gd name="T10" fmla="*/ 35 w 67"/>
                  <a:gd name="T11" fmla="*/ 57 h 66"/>
                  <a:gd name="T12" fmla="*/ 12 w 67"/>
                  <a:gd name="T13" fmla="*/ 34 h 66"/>
                  <a:gd name="T14" fmla="*/ 35 w 67"/>
                  <a:gd name="T15" fmla="*/ 9 h 66"/>
                  <a:gd name="T16" fmla="*/ 56 w 67"/>
                  <a:gd name="T17" fmla="*/ 29 h 66"/>
                  <a:gd name="T18" fmla="*/ 49 w 67"/>
                  <a:gd name="T19" fmla="*/ 45 h 66"/>
                  <a:gd name="T20" fmla="*/ 49 w 67"/>
                  <a:gd name="T21" fmla="*/ 28 h 66"/>
                  <a:gd name="T22" fmla="*/ 37 w 67"/>
                  <a:gd name="T23" fmla="*/ 16 h 66"/>
                  <a:gd name="T24" fmla="*/ 20 w 67"/>
                  <a:gd name="T25" fmla="*/ 21 h 66"/>
                  <a:gd name="T26" fmla="*/ 25 w 67"/>
                  <a:gd name="T27" fmla="*/ 27 h 66"/>
                  <a:gd name="T28" fmla="*/ 35 w 67"/>
                  <a:gd name="T29" fmla="*/ 24 h 66"/>
                  <a:gd name="T30" fmla="*/ 39 w 67"/>
                  <a:gd name="T31" fmla="*/ 28 h 66"/>
                  <a:gd name="T32" fmla="*/ 39 w 67"/>
                  <a:gd name="T33" fmla="*/ 30 h 66"/>
                  <a:gd name="T34" fmla="*/ 23 w 67"/>
                  <a:gd name="T35" fmla="*/ 31 h 66"/>
                  <a:gd name="T36" fmla="*/ 20 w 67"/>
                  <a:gd name="T37" fmla="*/ 39 h 66"/>
                  <a:gd name="T38" fmla="*/ 32 w 67"/>
                  <a:gd name="T39" fmla="*/ 51 h 66"/>
                  <a:gd name="T40" fmla="*/ 41 w 67"/>
                  <a:gd name="T41" fmla="*/ 48 h 66"/>
                  <a:gd name="T42" fmla="*/ 48 w 67"/>
                  <a:gd name="T43" fmla="*/ 51 h 66"/>
                  <a:gd name="T44" fmla="*/ 67 w 67"/>
                  <a:gd name="T45" fmla="*/ 26 h 66"/>
                  <a:gd name="T46" fmla="*/ 35 w 67"/>
                  <a:gd name="T47" fmla="*/ 0 h 66"/>
                  <a:gd name="T48" fmla="*/ 39 w 67"/>
                  <a:gd name="T49" fmla="*/ 43 h 66"/>
                  <a:gd name="T50" fmla="*/ 35 w 67"/>
                  <a:gd name="T51" fmla="*/ 44 h 66"/>
                  <a:gd name="T52" fmla="*/ 30 w 67"/>
                  <a:gd name="T53" fmla="*/ 40 h 66"/>
                  <a:gd name="T54" fmla="*/ 30 w 67"/>
                  <a:gd name="T55" fmla="*/ 36 h 66"/>
                  <a:gd name="T56" fmla="*/ 39 w 67"/>
                  <a:gd name="T57" fmla="*/ 35 h 66"/>
                  <a:gd name="T58" fmla="*/ 39 w 67"/>
                  <a:gd name="T59" fmla="*/ 4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7" h="66">
                    <a:moveTo>
                      <a:pt x="35" y="0"/>
                    </a:moveTo>
                    <a:cubicBezTo>
                      <a:pt x="16" y="0"/>
                      <a:pt x="0" y="14"/>
                      <a:pt x="0" y="35"/>
                    </a:cubicBezTo>
                    <a:cubicBezTo>
                      <a:pt x="0" y="50"/>
                      <a:pt x="11" y="66"/>
                      <a:pt x="35" y="66"/>
                    </a:cubicBezTo>
                    <a:cubicBezTo>
                      <a:pt x="41" y="66"/>
                      <a:pt x="47" y="65"/>
                      <a:pt x="54" y="63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46" y="56"/>
                      <a:pt x="41" y="57"/>
                      <a:pt x="35" y="57"/>
                    </a:cubicBezTo>
                    <a:cubicBezTo>
                      <a:pt x="18" y="57"/>
                      <a:pt x="12" y="45"/>
                      <a:pt x="12" y="34"/>
                    </a:cubicBezTo>
                    <a:cubicBezTo>
                      <a:pt x="12" y="19"/>
                      <a:pt x="22" y="9"/>
                      <a:pt x="35" y="9"/>
                    </a:cubicBezTo>
                    <a:cubicBezTo>
                      <a:pt x="48" y="9"/>
                      <a:pt x="56" y="17"/>
                      <a:pt x="56" y="29"/>
                    </a:cubicBezTo>
                    <a:cubicBezTo>
                      <a:pt x="56" y="36"/>
                      <a:pt x="53" y="42"/>
                      <a:pt x="49" y="45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49" y="20"/>
                      <a:pt x="45" y="16"/>
                      <a:pt x="37" y="16"/>
                    </a:cubicBezTo>
                    <a:cubicBezTo>
                      <a:pt x="31" y="16"/>
                      <a:pt x="26" y="17"/>
                      <a:pt x="20" y="21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7" y="25"/>
                      <a:pt x="31" y="24"/>
                      <a:pt x="35" y="24"/>
                    </a:cubicBezTo>
                    <a:cubicBezTo>
                      <a:pt x="37" y="24"/>
                      <a:pt x="39" y="25"/>
                      <a:pt x="39" y="28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5" y="30"/>
                      <a:pt x="28" y="30"/>
                      <a:pt x="23" y="31"/>
                    </a:cubicBezTo>
                    <a:cubicBezTo>
                      <a:pt x="21" y="33"/>
                      <a:pt x="20" y="36"/>
                      <a:pt x="20" y="39"/>
                    </a:cubicBezTo>
                    <a:cubicBezTo>
                      <a:pt x="20" y="45"/>
                      <a:pt x="23" y="51"/>
                      <a:pt x="32" y="51"/>
                    </a:cubicBezTo>
                    <a:cubicBezTo>
                      <a:pt x="36" y="51"/>
                      <a:pt x="39" y="49"/>
                      <a:pt x="41" y="48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56" y="49"/>
                      <a:pt x="67" y="41"/>
                      <a:pt x="67" y="26"/>
                    </a:cubicBezTo>
                    <a:cubicBezTo>
                      <a:pt x="67" y="11"/>
                      <a:pt x="54" y="0"/>
                      <a:pt x="35" y="0"/>
                    </a:cubicBezTo>
                    <a:close/>
                    <a:moveTo>
                      <a:pt x="39" y="43"/>
                    </a:moveTo>
                    <a:cubicBezTo>
                      <a:pt x="38" y="43"/>
                      <a:pt x="37" y="44"/>
                      <a:pt x="35" y="44"/>
                    </a:cubicBezTo>
                    <a:cubicBezTo>
                      <a:pt x="32" y="44"/>
                      <a:pt x="30" y="43"/>
                      <a:pt x="30" y="40"/>
                    </a:cubicBezTo>
                    <a:cubicBezTo>
                      <a:pt x="30" y="38"/>
                      <a:pt x="30" y="37"/>
                      <a:pt x="30" y="36"/>
                    </a:cubicBezTo>
                    <a:cubicBezTo>
                      <a:pt x="32" y="36"/>
                      <a:pt x="37" y="35"/>
                      <a:pt x="39" y="35"/>
                    </a:cubicBezTo>
                    <a:lnTo>
                      <a:pt x="39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6E5F5F"/>
                  </a:solidFill>
                  <a:effectLst/>
                  <a:uLnTx/>
                  <a:uFillTx/>
                  <a:latin typeface="Mediametrie"/>
                </a:endParaRPr>
              </a:p>
            </p:txBody>
          </p:sp>
        </p:grpSp>
        <p:pic>
          <p:nvPicPr>
            <p:cNvPr id="207" name="Picture 3">
              <a:extLst>
                <a:ext uri="{FF2B5EF4-FFF2-40B4-BE49-F238E27FC236}">
                  <a16:creationId xmlns:a16="http://schemas.microsoft.com/office/drawing/2014/main" xmlns="" id="{18D94125-6CA3-477F-B747-99ABEBF0B2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1350" y="1972306"/>
              <a:ext cx="215444" cy="23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xmlns="" id="{3D6DC8C4-58AE-4051-9860-A2751FEC7ED1}"/>
                </a:ext>
              </a:extLst>
            </p:cNvPr>
            <p:cNvSpPr/>
            <p:nvPr/>
          </p:nvSpPr>
          <p:spPr>
            <a:xfrm>
              <a:off x="1358804" y="2737436"/>
              <a:ext cx="180355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b="1" kern="0" dirty="0">
                  <a:solidFill>
                    <a:srgbClr val="6E5F5F"/>
                  </a:solidFill>
                  <a:latin typeface="Mediametrie"/>
                </a:rPr>
                <a:t>mesure passive </a:t>
              </a:r>
              <a:r>
                <a:rPr lang="fr-FR" sz="1200" kern="0" dirty="0">
                  <a:solidFill>
                    <a:srgbClr val="6E5F5F"/>
                  </a:solidFill>
                  <a:latin typeface="Mediametrie"/>
                </a:rPr>
                <a:t>du surf (Ordinateur, Mobile et/ou Tablette) des individus sur les versions numériques des marques de Presse</a:t>
              </a:r>
              <a:endParaRPr lang="fr-FR" sz="1200" dirty="0"/>
            </a:p>
          </p:txBody>
        </p: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33E62E3C-6705-46EB-A828-2652EA466EA0}"/>
              </a:ext>
            </a:extLst>
          </p:cNvPr>
          <p:cNvSpPr/>
          <p:nvPr/>
        </p:nvSpPr>
        <p:spPr>
          <a:xfrm>
            <a:off x="4779537" y="1791369"/>
            <a:ext cx="1439916" cy="932928"/>
          </a:xfrm>
          <a:prstGeom prst="rect">
            <a:avLst/>
          </a:prstGeom>
          <a:noFill/>
          <a:ln w="12700" cap="flat" cmpd="sng" algn="ctr">
            <a:solidFill>
              <a:srgbClr val="6E5F5F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diametrie"/>
              <a:ea typeface="+mn-ea"/>
              <a:cs typeface="+mn-cs"/>
            </a:endParaRPr>
          </a:p>
        </p:txBody>
      </p:sp>
      <p:grpSp>
        <p:nvGrpSpPr>
          <p:cNvPr id="124" name="Group 53">
            <a:extLst>
              <a:ext uri="{FF2B5EF4-FFF2-40B4-BE49-F238E27FC236}">
                <a16:creationId xmlns:a16="http://schemas.microsoft.com/office/drawing/2014/main" xmlns="" id="{CC2A4CFF-2959-423F-A0C2-4DEECD3A752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10035" y="2085012"/>
            <a:ext cx="711515" cy="480434"/>
            <a:chOff x="1474" y="1388"/>
            <a:chExt cx="353" cy="269"/>
          </a:xfrm>
          <a:solidFill>
            <a:srgbClr val="6E5F5F"/>
          </a:solidFill>
        </p:grpSpPr>
        <p:sp>
          <p:nvSpPr>
            <p:cNvPr id="137" name="Oval 54">
              <a:extLst>
                <a:ext uri="{FF2B5EF4-FFF2-40B4-BE49-F238E27FC236}">
                  <a16:creationId xmlns:a16="http://schemas.microsoft.com/office/drawing/2014/main" xmlns="" id="{80443BCA-CA21-47BA-A682-0BE053AB2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2" y="1450"/>
              <a:ext cx="44" cy="4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38" name="Oval 55">
              <a:extLst>
                <a:ext uri="{FF2B5EF4-FFF2-40B4-BE49-F238E27FC236}">
                  <a16:creationId xmlns:a16="http://schemas.microsoft.com/office/drawing/2014/main" xmlns="" id="{62D6E460-CB3A-485D-97AC-10EA663CD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6" y="1450"/>
              <a:ext cx="45" cy="4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39" name="Oval 56">
              <a:extLst>
                <a:ext uri="{FF2B5EF4-FFF2-40B4-BE49-F238E27FC236}">
                  <a16:creationId xmlns:a16="http://schemas.microsoft.com/office/drawing/2014/main" xmlns="" id="{F7B71E40-BB69-4A63-A7F5-9488DC1F1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" y="1446"/>
              <a:ext cx="52" cy="5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40" name="Freeform 57">
              <a:extLst>
                <a:ext uri="{FF2B5EF4-FFF2-40B4-BE49-F238E27FC236}">
                  <a16:creationId xmlns:a16="http://schemas.microsoft.com/office/drawing/2014/main" xmlns="" id="{6981FC22-8B48-4B5C-8D42-E9FF21C6EC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6" y="1388"/>
              <a:ext cx="269" cy="269"/>
            </a:xfrm>
            <a:custGeom>
              <a:avLst/>
              <a:gdLst>
                <a:gd name="T0" fmla="*/ 209 w 218"/>
                <a:gd name="T1" fmla="*/ 66 h 217"/>
                <a:gd name="T2" fmla="*/ 185 w 218"/>
                <a:gd name="T3" fmla="*/ 30 h 217"/>
                <a:gd name="T4" fmla="*/ 149 w 218"/>
                <a:gd name="T5" fmla="*/ 7 h 217"/>
                <a:gd name="T6" fmla="*/ 109 w 218"/>
                <a:gd name="T7" fmla="*/ 0 h 217"/>
                <a:gd name="T8" fmla="*/ 107 w 218"/>
                <a:gd name="T9" fmla="*/ 0 h 217"/>
                <a:gd name="T10" fmla="*/ 66 w 218"/>
                <a:gd name="T11" fmla="*/ 8 h 217"/>
                <a:gd name="T12" fmla="*/ 32 w 218"/>
                <a:gd name="T13" fmla="*/ 32 h 217"/>
                <a:gd name="T14" fmla="*/ 1 w 218"/>
                <a:gd name="T15" fmla="*/ 108 h 217"/>
                <a:gd name="T16" fmla="*/ 1 w 218"/>
                <a:gd name="T17" fmla="*/ 108 h 217"/>
                <a:gd name="T18" fmla="*/ 32 w 218"/>
                <a:gd name="T19" fmla="*/ 184 h 217"/>
                <a:gd name="T20" fmla="*/ 66 w 218"/>
                <a:gd name="T21" fmla="*/ 208 h 217"/>
                <a:gd name="T22" fmla="*/ 107 w 218"/>
                <a:gd name="T23" fmla="*/ 217 h 217"/>
                <a:gd name="T24" fmla="*/ 109 w 218"/>
                <a:gd name="T25" fmla="*/ 217 h 217"/>
                <a:gd name="T26" fmla="*/ 149 w 218"/>
                <a:gd name="T27" fmla="*/ 209 h 217"/>
                <a:gd name="T28" fmla="*/ 185 w 218"/>
                <a:gd name="T29" fmla="*/ 186 h 217"/>
                <a:gd name="T30" fmla="*/ 209 w 218"/>
                <a:gd name="T31" fmla="*/ 150 h 217"/>
                <a:gd name="T32" fmla="*/ 218 w 218"/>
                <a:gd name="T33" fmla="*/ 108 h 217"/>
                <a:gd name="T34" fmla="*/ 209 w 218"/>
                <a:gd name="T35" fmla="*/ 66 h 217"/>
                <a:gd name="T36" fmla="*/ 173 w 218"/>
                <a:gd name="T37" fmla="*/ 174 h 217"/>
                <a:gd name="T38" fmla="*/ 143 w 218"/>
                <a:gd name="T39" fmla="*/ 195 h 217"/>
                <a:gd name="T40" fmla="*/ 107 w 218"/>
                <a:gd name="T41" fmla="*/ 202 h 217"/>
                <a:gd name="T42" fmla="*/ 106 w 218"/>
                <a:gd name="T43" fmla="*/ 203 h 217"/>
                <a:gd name="T44" fmla="*/ 71 w 218"/>
                <a:gd name="T45" fmla="*/ 196 h 217"/>
                <a:gd name="T46" fmla="*/ 40 w 218"/>
                <a:gd name="T47" fmla="*/ 176 h 217"/>
                <a:gd name="T48" fmla="*/ 19 w 218"/>
                <a:gd name="T49" fmla="*/ 145 h 217"/>
                <a:gd name="T50" fmla="*/ 11 w 218"/>
                <a:gd name="T51" fmla="*/ 108 h 217"/>
                <a:gd name="T52" fmla="*/ 11 w 218"/>
                <a:gd name="T53" fmla="*/ 108 h 217"/>
                <a:gd name="T54" fmla="*/ 19 w 218"/>
                <a:gd name="T55" fmla="*/ 71 h 217"/>
                <a:gd name="T56" fmla="*/ 40 w 218"/>
                <a:gd name="T57" fmla="*/ 41 h 217"/>
                <a:gd name="T58" fmla="*/ 71 w 218"/>
                <a:gd name="T59" fmla="*/ 20 h 217"/>
                <a:gd name="T60" fmla="*/ 106 w 218"/>
                <a:gd name="T61" fmla="*/ 14 h 217"/>
                <a:gd name="T62" fmla="*/ 107 w 218"/>
                <a:gd name="T63" fmla="*/ 14 h 217"/>
                <a:gd name="T64" fmla="*/ 143 w 218"/>
                <a:gd name="T65" fmla="*/ 22 h 217"/>
                <a:gd name="T66" fmla="*/ 173 w 218"/>
                <a:gd name="T67" fmla="*/ 43 h 217"/>
                <a:gd name="T68" fmla="*/ 200 w 218"/>
                <a:gd name="T69" fmla="*/ 108 h 217"/>
                <a:gd name="T70" fmla="*/ 173 w 218"/>
                <a:gd name="T71" fmla="*/ 17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8" h="217">
                  <a:moveTo>
                    <a:pt x="209" y="66"/>
                  </a:moveTo>
                  <a:cubicBezTo>
                    <a:pt x="204" y="53"/>
                    <a:pt x="195" y="41"/>
                    <a:pt x="185" y="30"/>
                  </a:cubicBezTo>
                  <a:cubicBezTo>
                    <a:pt x="175" y="20"/>
                    <a:pt x="163" y="12"/>
                    <a:pt x="149" y="7"/>
                  </a:cubicBezTo>
                  <a:cubicBezTo>
                    <a:pt x="136" y="2"/>
                    <a:pt x="123" y="0"/>
                    <a:pt x="109" y="0"/>
                  </a:cubicBezTo>
                  <a:cubicBezTo>
                    <a:pt x="109" y="0"/>
                    <a:pt x="108" y="0"/>
                    <a:pt x="107" y="0"/>
                  </a:cubicBezTo>
                  <a:cubicBezTo>
                    <a:pt x="93" y="0"/>
                    <a:pt x="79" y="3"/>
                    <a:pt x="66" y="8"/>
                  </a:cubicBezTo>
                  <a:cubicBezTo>
                    <a:pt x="53" y="14"/>
                    <a:pt x="41" y="22"/>
                    <a:pt x="32" y="32"/>
                  </a:cubicBezTo>
                  <a:cubicBezTo>
                    <a:pt x="12" y="52"/>
                    <a:pt x="0" y="80"/>
                    <a:pt x="1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0" y="136"/>
                    <a:pt x="12" y="164"/>
                    <a:pt x="32" y="184"/>
                  </a:cubicBezTo>
                  <a:cubicBezTo>
                    <a:pt x="41" y="194"/>
                    <a:pt x="53" y="202"/>
                    <a:pt x="66" y="208"/>
                  </a:cubicBezTo>
                  <a:cubicBezTo>
                    <a:pt x="79" y="214"/>
                    <a:pt x="93" y="217"/>
                    <a:pt x="107" y="217"/>
                  </a:cubicBezTo>
                  <a:cubicBezTo>
                    <a:pt x="108" y="217"/>
                    <a:pt x="109" y="217"/>
                    <a:pt x="109" y="217"/>
                  </a:cubicBezTo>
                  <a:cubicBezTo>
                    <a:pt x="123" y="217"/>
                    <a:pt x="136" y="214"/>
                    <a:pt x="149" y="209"/>
                  </a:cubicBezTo>
                  <a:cubicBezTo>
                    <a:pt x="163" y="204"/>
                    <a:pt x="175" y="196"/>
                    <a:pt x="185" y="186"/>
                  </a:cubicBezTo>
                  <a:cubicBezTo>
                    <a:pt x="195" y="176"/>
                    <a:pt x="204" y="164"/>
                    <a:pt x="209" y="150"/>
                  </a:cubicBezTo>
                  <a:cubicBezTo>
                    <a:pt x="215" y="137"/>
                    <a:pt x="218" y="123"/>
                    <a:pt x="218" y="108"/>
                  </a:cubicBezTo>
                  <a:cubicBezTo>
                    <a:pt x="218" y="94"/>
                    <a:pt x="215" y="79"/>
                    <a:pt x="209" y="66"/>
                  </a:cubicBezTo>
                  <a:close/>
                  <a:moveTo>
                    <a:pt x="173" y="174"/>
                  </a:moveTo>
                  <a:cubicBezTo>
                    <a:pt x="165" y="183"/>
                    <a:pt x="154" y="190"/>
                    <a:pt x="143" y="195"/>
                  </a:cubicBezTo>
                  <a:cubicBezTo>
                    <a:pt x="132" y="200"/>
                    <a:pt x="120" y="202"/>
                    <a:pt x="107" y="202"/>
                  </a:cubicBezTo>
                  <a:cubicBezTo>
                    <a:pt x="107" y="202"/>
                    <a:pt x="106" y="203"/>
                    <a:pt x="106" y="203"/>
                  </a:cubicBezTo>
                  <a:cubicBezTo>
                    <a:pt x="94" y="203"/>
                    <a:pt x="82" y="200"/>
                    <a:pt x="71" y="196"/>
                  </a:cubicBezTo>
                  <a:cubicBezTo>
                    <a:pt x="59" y="191"/>
                    <a:pt x="49" y="185"/>
                    <a:pt x="40" y="176"/>
                  </a:cubicBezTo>
                  <a:cubicBezTo>
                    <a:pt x="31" y="167"/>
                    <a:pt x="24" y="157"/>
                    <a:pt x="19" y="145"/>
                  </a:cubicBezTo>
                  <a:cubicBezTo>
                    <a:pt x="14" y="133"/>
                    <a:pt x="11" y="121"/>
                    <a:pt x="11" y="108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1" y="96"/>
                    <a:pt x="14" y="83"/>
                    <a:pt x="19" y="71"/>
                  </a:cubicBezTo>
                  <a:cubicBezTo>
                    <a:pt x="24" y="60"/>
                    <a:pt x="31" y="49"/>
                    <a:pt x="40" y="41"/>
                  </a:cubicBezTo>
                  <a:cubicBezTo>
                    <a:pt x="49" y="32"/>
                    <a:pt x="59" y="25"/>
                    <a:pt x="71" y="20"/>
                  </a:cubicBezTo>
                  <a:cubicBezTo>
                    <a:pt x="82" y="16"/>
                    <a:pt x="94" y="14"/>
                    <a:pt x="106" y="14"/>
                  </a:cubicBezTo>
                  <a:cubicBezTo>
                    <a:pt x="106" y="14"/>
                    <a:pt x="107" y="14"/>
                    <a:pt x="107" y="14"/>
                  </a:cubicBezTo>
                  <a:cubicBezTo>
                    <a:pt x="120" y="14"/>
                    <a:pt x="132" y="17"/>
                    <a:pt x="143" y="22"/>
                  </a:cubicBezTo>
                  <a:cubicBezTo>
                    <a:pt x="154" y="27"/>
                    <a:pt x="165" y="34"/>
                    <a:pt x="173" y="43"/>
                  </a:cubicBezTo>
                  <a:cubicBezTo>
                    <a:pt x="190" y="60"/>
                    <a:pt x="200" y="84"/>
                    <a:pt x="200" y="108"/>
                  </a:cubicBezTo>
                  <a:cubicBezTo>
                    <a:pt x="200" y="132"/>
                    <a:pt x="190" y="157"/>
                    <a:pt x="173" y="1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41" name="Freeform 58">
              <a:extLst>
                <a:ext uri="{FF2B5EF4-FFF2-40B4-BE49-F238E27FC236}">
                  <a16:creationId xmlns:a16="http://schemas.microsoft.com/office/drawing/2014/main" xmlns="" id="{D6627845-B82C-458A-A74B-E791E662E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" y="1508"/>
              <a:ext cx="113" cy="96"/>
            </a:xfrm>
            <a:custGeom>
              <a:avLst/>
              <a:gdLst>
                <a:gd name="T0" fmla="*/ 59 w 91"/>
                <a:gd name="T1" fmla="*/ 0 h 77"/>
                <a:gd name="T2" fmla="*/ 47 w 91"/>
                <a:gd name="T3" fmla="*/ 0 h 77"/>
                <a:gd name="T4" fmla="*/ 45 w 91"/>
                <a:gd name="T5" fmla="*/ 0 h 77"/>
                <a:gd name="T6" fmla="*/ 45 w 91"/>
                <a:gd name="T7" fmla="*/ 0 h 77"/>
                <a:gd name="T8" fmla="*/ 45 w 91"/>
                <a:gd name="T9" fmla="*/ 0 h 77"/>
                <a:gd name="T10" fmla="*/ 43 w 91"/>
                <a:gd name="T11" fmla="*/ 0 h 77"/>
                <a:gd name="T12" fmla="*/ 31 w 91"/>
                <a:gd name="T13" fmla="*/ 0 h 77"/>
                <a:gd name="T14" fmla="*/ 14 w 91"/>
                <a:gd name="T15" fmla="*/ 7 h 77"/>
                <a:gd name="T16" fmla="*/ 0 w 91"/>
                <a:gd name="T17" fmla="*/ 77 h 77"/>
                <a:gd name="T18" fmla="*/ 12 w 91"/>
                <a:gd name="T19" fmla="*/ 77 h 77"/>
                <a:gd name="T20" fmla="*/ 19 w 91"/>
                <a:gd name="T21" fmla="*/ 39 h 77"/>
                <a:gd name="T22" fmla="*/ 19 w 91"/>
                <a:gd name="T23" fmla="*/ 77 h 77"/>
                <a:gd name="T24" fmla="*/ 71 w 91"/>
                <a:gd name="T25" fmla="*/ 77 h 77"/>
                <a:gd name="T26" fmla="*/ 71 w 91"/>
                <a:gd name="T27" fmla="*/ 39 h 77"/>
                <a:gd name="T28" fmla="*/ 78 w 91"/>
                <a:gd name="T29" fmla="*/ 77 h 77"/>
                <a:gd name="T30" fmla="*/ 91 w 91"/>
                <a:gd name="T31" fmla="*/ 77 h 77"/>
                <a:gd name="T32" fmla="*/ 76 w 91"/>
                <a:gd name="T33" fmla="*/ 7 h 77"/>
                <a:gd name="T34" fmla="*/ 59 w 91"/>
                <a:gd name="T3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77">
                  <a:moveTo>
                    <a:pt x="59" y="0"/>
                  </a:moveTo>
                  <a:cubicBezTo>
                    <a:pt x="55" y="0"/>
                    <a:pt x="51" y="0"/>
                    <a:pt x="47" y="0"/>
                  </a:cubicBezTo>
                  <a:cubicBezTo>
                    <a:pt x="46" y="0"/>
                    <a:pt x="46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ubicBezTo>
                    <a:pt x="39" y="0"/>
                    <a:pt x="35" y="0"/>
                    <a:pt x="31" y="0"/>
                  </a:cubicBezTo>
                  <a:cubicBezTo>
                    <a:pt x="23" y="0"/>
                    <a:pt x="17" y="4"/>
                    <a:pt x="14" y="7"/>
                  </a:cubicBezTo>
                  <a:cubicBezTo>
                    <a:pt x="8" y="15"/>
                    <a:pt x="0" y="77"/>
                    <a:pt x="0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1" y="73"/>
                    <a:pt x="82" y="15"/>
                    <a:pt x="76" y="7"/>
                  </a:cubicBezTo>
                  <a:cubicBezTo>
                    <a:pt x="74" y="4"/>
                    <a:pt x="67" y="0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42" name="Freeform 59">
              <a:extLst>
                <a:ext uri="{FF2B5EF4-FFF2-40B4-BE49-F238E27FC236}">
                  <a16:creationId xmlns:a16="http://schemas.microsoft.com/office/drawing/2014/main" xmlns="" id="{999A3F62-110C-43E1-BF26-6EEFD4CB3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1504"/>
              <a:ext cx="72" cy="84"/>
            </a:xfrm>
            <a:custGeom>
              <a:avLst/>
              <a:gdLst>
                <a:gd name="T0" fmla="*/ 24 w 58"/>
                <a:gd name="T1" fmla="*/ 0 h 67"/>
                <a:gd name="T2" fmla="*/ 23 w 58"/>
                <a:gd name="T3" fmla="*/ 0 h 67"/>
                <a:gd name="T4" fmla="*/ 22 w 58"/>
                <a:gd name="T5" fmla="*/ 0 h 67"/>
                <a:gd name="T6" fmla="*/ 22 w 58"/>
                <a:gd name="T7" fmla="*/ 0 h 67"/>
                <a:gd name="T8" fmla="*/ 21 w 58"/>
                <a:gd name="T9" fmla="*/ 0 h 67"/>
                <a:gd name="T10" fmla="*/ 10 w 58"/>
                <a:gd name="T11" fmla="*/ 0 h 67"/>
                <a:gd name="T12" fmla="*/ 0 w 58"/>
                <a:gd name="T13" fmla="*/ 2 h 67"/>
                <a:gd name="T14" fmla="*/ 7 w 58"/>
                <a:gd name="T15" fmla="*/ 7 h 67"/>
                <a:gd name="T16" fmla="*/ 21 w 58"/>
                <a:gd name="T17" fmla="*/ 67 h 67"/>
                <a:gd name="T18" fmla="*/ 44 w 58"/>
                <a:gd name="T19" fmla="*/ 67 h 67"/>
                <a:gd name="T20" fmla="*/ 45 w 58"/>
                <a:gd name="T21" fmla="*/ 66 h 67"/>
                <a:gd name="T22" fmla="*/ 45 w 58"/>
                <a:gd name="T23" fmla="*/ 34 h 67"/>
                <a:gd name="T24" fmla="*/ 50 w 58"/>
                <a:gd name="T25" fmla="*/ 59 h 67"/>
                <a:gd name="T26" fmla="*/ 58 w 58"/>
                <a:gd name="T27" fmla="*/ 39 h 67"/>
                <a:gd name="T28" fmla="*/ 50 w 58"/>
                <a:gd name="T29" fmla="*/ 6 h 67"/>
                <a:gd name="T30" fmla="*/ 35 w 58"/>
                <a:gd name="T31" fmla="*/ 0 h 67"/>
                <a:gd name="T32" fmla="*/ 24 w 58"/>
                <a:gd name="T3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67">
                  <a:moveTo>
                    <a:pt x="24" y="0"/>
                  </a:moveTo>
                  <a:cubicBezTo>
                    <a:pt x="24" y="0"/>
                    <a:pt x="23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0"/>
                    <a:pt x="21" y="0"/>
                  </a:cubicBezTo>
                  <a:cubicBezTo>
                    <a:pt x="17" y="0"/>
                    <a:pt x="14" y="0"/>
                    <a:pt x="10" y="0"/>
                  </a:cubicBezTo>
                  <a:cubicBezTo>
                    <a:pt x="6" y="0"/>
                    <a:pt x="3" y="1"/>
                    <a:pt x="0" y="2"/>
                  </a:cubicBezTo>
                  <a:cubicBezTo>
                    <a:pt x="3" y="4"/>
                    <a:pt x="5" y="5"/>
                    <a:pt x="7" y="7"/>
                  </a:cubicBezTo>
                  <a:cubicBezTo>
                    <a:pt x="12" y="14"/>
                    <a:pt x="18" y="49"/>
                    <a:pt x="21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5" y="67"/>
                    <a:pt x="45" y="67"/>
                    <a:pt x="45" y="66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54" y="53"/>
                    <a:pt x="56" y="46"/>
                    <a:pt x="58" y="39"/>
                  </a:cubicBezTo>
                  <a:cubicBezTo>
                    <a:pt x="56" y="24"/>
                    <a:pt x="53" y="9"/>
                    <a:pt x="50" y="6"/>
                  </a:cubicBezTo>
                  <a:cubicBezTo>
                    <a:pt x="48" y="3"/>
                    <a:pt x="42" y="0"/>
                    <a:pt x="35" y="0"/>
                  </a:cubicBezTo>
                  <a:cubicBezTo>
                    <a:pt x="31" y="0"/>
                    <a:pt x="28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43" name="Freeform 60">
              <a:extLst>
                <a:ext uri="{FF2B5EF4-FFF2-40B4-BE49-F238E27FC236}">
                  <a16:creationId xmlns:a16="http://schemas.microsoft.com/office/drawing/2014/main" xmlns="" id="{961E2B63-DEE1-4349-91ED-F85EB1487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" y="1504"/>
              <a:ext cx="72" cy="84"/>
            </a:xfrm>
            <a:custGeom>
              <a:avLst/>
              <a:gdLst>
                <a:gd name="T0" fmla="*/ 58 w 58"/>
                <a:gd name="T1" fmla="*/ 2 h 67"/>
                <a:gd name="T2" fmla="*/ 48 w 58"/>
                <a:gd name="T3" fmla="*/ 0 h 67"/>
                <a:gd name="T4" fmla="*/ 37 w 58"/>
                <a:gd name="T5" fmla="*/ 0 h 67"/>
                <a:gd name="T6" fmla="*/ 36 w 58"/>
                <a:gd name="T7" fmla="*/ 0 h 67"/>
                <a:gd name="T8" fmla="*/ 35 w 58"/>
                <a:gd name="T9" fmla="*/ 0 h 67"/>
                <a:gd name="T10" fmla="*/ 35 w 58"/>
                <a:gd name="T11" fmla="*/ 0 h 67"/>
                <a:gd name="T12" fmla="*/ 34 w 58"/>
                <a:gd name="T13" fmla="*/ 0 h 67"/>
                <a:gd name="T14" fmla="*/ 23 w 58"/>
                <a:gd name="T15" fmla="*/ 0 h 67"/>
                <a:gd name="T16" fmla="*/ 8 w 58"/>
                <a:gd name="T17" fmla="*/ 6 h 67"/>
                <a:gd name="T18" fmla="*/ 0 w 58"/>
                <a:gd name="T19" fmla="*/ 38 h 67"/>
                <a:gd name="T20" fmla="*/ 3 w 58"/>
                <a:gd name="T21" fmla="*/ 49 h 67"/>
                <a:gd name="T22" fmla="*/ 8 w 58"/>
                <a:gd name="T23" fmla="*/ 59 h 67"/>
                <a:gd name="T24" fmla="*/ 13 w 58"/>
                <a:gd name="T25" fmla="*/ 34 h 67"/>
                <a:gd name="T26" fmla="*/ 13 w 58"/>
                <a:gd name="T27" fmla="*/ 66 h 67"/>
                <a:gd name="T28" fmla="*/ 14 w 58"/>
                <a:gd name="T29" fmla="*/ 67 h 67"/>
                <a:gd name="T30" fmla="*/ 38 w 58"/>
                <a:gd name="T31" fmla="*/ 67 h 67"/>
                <a:gd name="T32" fmla="*/ 52 w 58"/>
                <a:gd name="T33" fmla="*/ 7 h 67"/>
                <a:gd name="T34" fmla="*/ 58 w 58"/>
                <a:gd name="T35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67">
                  <a:moveTo>
                    <a:pt x="58" y="2"/>
                  </a:moveTo>
                  <a:cubicBezTo>
                    <a:pt x="55" y="1"/>
                    <a:pt x="52" y="0"/>
                    <a:pt x="48" y="0"/>
                  </a:cubicBezTo>
                  <a:cubicBezTo>
                    <a:pt x="44" y="0"/>
                    <a:pt x="41" y="0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4" y="0"/>
                    <a:pt x="34" y="0"/>
                  </a:cubicBezTo>
                  <a:cubicBezTo>
                    <a:pt x="30" y="0"/>
                    <a:pt x="27" y="0"/>
                    <a:pt x="23" y="0"/>
                  </a:cubicBezTo>
                  <a:cubicBezTo>
                    <a:pt x="16" y="0"/>
                    <a:pt x="10" y="3"/>
                    <a:pt x="8" y="6"/>
                  </a:cubicBezTo>
                  <a:cubicBezTo>
                    <a:pt x="5" y="9"/>
                    <a:pt x="2" y="24"/>
                    <a:pt x="0" y="38"/>
                  </a:cubicBezTo>
                  <a:cubicBezTo>
                    <a:pt x="1" y="42"/>
                    <a:pt x="2" y="46"/>
                    <a:pt x="3" y="49"/>
                  </a:cubicBezTo>
                  <a:cubicBezTo>
                    <a:pt x="5" y="52"/>
                    <a:pt x="6" y="56"/>
                    <a:pt x="8" y="59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13" y="67"/>
                    <a:pt x="14" y="67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1" y="47"/>
                    <a:pt x="46" y="14"/>
                    <a:pt x="52" y="7"/>
                  </a:cubicBezTo>
                  <a:cubicBezTo>
                    <a:pt x="53" y="5"/>
                    <a:pt x="55" y="4"/>
                    <a:pt x="5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44" name="Freeform 61">
              <a:extLst>
                <a:ext uri="{FF2B5EF4-FFF2-40B4-BE49-F238E27FC236}">
                  <a16:creationId xmlns:a16="http://schemas.microsoft.com/office/drawing/2014/main" xmlns="" id="{1679EBA9-B26D-4A1E-B05A-3C19A387C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1454"/>
              <a:ext cx="30" cy="38"/>
            </a:xfrm>
            <a:custGeom>
              <a:avLst/>
              <a:gdLst>
                <a:gd name="T0" fmla="*/ 10 w 24"/>
                <a:gd name="T1" fmla="*/ 31 h 31"/>
                <a:gd name="T2" fmla="*/ 24 w 24"/>
                <a:gd name="T3" fmla="*/ 16 h 31"/>
                <a:gd name="T4" fmla="*/ 8 w 24"/>
                <a:gd name="T5" fmla="*/ 0 h 31"/>
                <a:gd name="T6" fmla="*/ 0 w 24"/>
                <a:gd name="T7" fmla="*/ 3 h 31"/>
                <a:gd name="T8" fmla="*/ 4 w 24"/>
                <a:gd name="T9" fmla="*/ 11 h 31"/>
                <a:gd name="T10" fmla="*/ 10 w 24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0" y="31"/>
                  </a:moveTo>
                  <a:cubicBezTo>
                    <a:pt x="18" y="30"/>
                    <a:pt x="24" y="23"/>
                    <a:pt x="24" y="16"/>
                  </a:cubicBezTo>
                  <a:cubicBezTo>
                    <a:pt x="24" y="7"/>
                    <a:pt x="17" y="0"/>
                    <a:pt x="8" y="0"/>
                  </a:cubicBezTo>
                  <a:cubicBezTo>
                    <a:pt x="5" y="0"/>
                    <a:pt x="2" y="1"/>
                    <a:pt x="0" y="3"/>
                  </a:cubicBezTo>
                  <a:cubicBezTo>
                    <a:pt x="1" y="5"/>
                    <a:pt x="3" y="8"/>
                    <a:pt x="4" y="11"/>
                  </a:cubicBezTo>
                  <a:cubicBezTo>
                    <a:pt x="7" y="17"/>
                    <a:pt x="9" y="24"/>
                    <a:pt x="1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45" name="Freeform 62">
              <a:extLst>
                <a:ext uri="{FF2B5EF4-FFF2-40B4-BE49-F238E27FC236}">
                  <a16:creationId xmlns:a16="http://schemas.microsoft.com/office/drawing/2014/main" xmlns="" id="{83B2D57D-1EA3-4A2D-8621-DF0C4E8CD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" y="1499"/>
              <a:ext cx="45" cy="72"/>
            </a:xfrm>
            <a:custGeom>
              <a:avLst/>
              <a:gdLst>
                <a:gd name="T0" fmla="*/ 26 w 37"/>
                <a:gd name="T1" fmla="*/ 6 h 58"/>
                <a:gd name="T2" fmla="*/ 13 w 37"/>
                <a:gd name="T3" fmla="*/ 0 h 58"/>
                <a:gd name="T4" fmla="*/ 5 w 37"/>
                <a:gd name="T5" fmla="*/ 0 h 58"/>
                <a:gd name="T6" fmla="*/ 7 w 37"/>
                <a:gd name="T7" fmla="*/ 18 h 58"/>
                <a:gd name="T8" fmla="*/ 0 w 37"/>
                <a:gd name="T9" fmla="*/ 58 h 58"/>
                <a:gd name="T10" fmla="*/ 22 w 37"/>
                <a:gd name="T11" fmla="*/ 58 h 58"/>
                <a:gd name="T12" fmla="*/ 22 w 37"/>
                <a:gd name="T13" fmla="*/ 29 h 58"/>
                <a:gd name="T14" fmla="*/ 27 w 37"/>
                <a:gd name="T15" fmla="*/ 58 h 58"/>
                <a:gd name="T16" fmla="*/ 37 w 37"/>
                <a:gd name="T17" fmla="*/ 58 h 58"/>
                <a:gd name="T18" fmla="*/ 26 w 37"/>
                <a:gd name="T19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8">
                  <a:moveTo>
                    <a:pt x="26" y="6"/>
                  </a:moveTo>
                  <a:cubicBezTo>
                    <a:pt x="24" y="3"/>
                    <a:pt x="19" y="1"/>
                    <a:pt x="13" y="0"/>
                  </a:cubicBezTo>
                  <a:cubicBezTo>
                    <a:pt x="10" y="0"/>
                    <a:pt x="8" y="0"/>
                    <a:pt x="5" y="0"/>
                  </a:cubicBezTo>
                  <a:cubicBezTo>
                    <a:pt x="6" y="6"/>
                    <a:pt x="7" y="12"/>
                    <a:pt x="7" y="18"/>
                  </a:cubicBezTo>
                  <a:cubicBezTo>
                    <a:pt x="7" y="32"/>
                    <a:pt x="4" y="45"/>
                    <a:pt x="0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5"/>
                    <a:pt x="31" y="12"/>
                    <a:pt x="2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46" name="Freeform 63">
              <a:extLst>
                <a:ext uri="{FF2B5EF4-FFF2-40B4-BE49-F238E27FC236}">
                  <a16:creationId xmlns:a16="http://schemas.microsoft.com/office/drawing/2014/main" xmlns="" id="{2FEEF2B7-90FC-41A6-A296-68C9AEA92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" y="1499"/>
              <a:ext cx="46" cy="72"/>
            </a:xfrm>
            <a:custGeom>
              <a:avLst/>
              <a:gdLst>
                <a:gd name="T0" fmla="*/ 30 w 37"/>
                <a:gd name="T1" fmla="*/ 18 h 58"/>
                <a:gd name="T2" fmla="*/ 30 w 37"/>
                <a:gd name="T3" fmla="*/ 18 h 58"/>
                <a:gd name="T4" fmla="*/ 31 w 37"/>
                <a:gd name="T5" fmla="*/ 0 h 58"/>
                <a:gd name="T6" fmla="*/ 24 w 37"/>
                <a:gd name="T7" fmla="*/ 1 h 58"/>
                <a:gd name="T8" fmla="*/ 11 w 37"/>
                <a:gd name="T9" fmla="*/ 6 h 58"/>
                <a:gd name="T10" fmla="*/ 0 w 37"/>
                <a:gd name="T11" fmla="*/ 58 h 58"/>
                <a:gd name="T12" fmla="*/ 10 w 37"/>
                <a:gd name="T13" fmla="*/ 58 h 58"/>
                <a:gd name="T14" fmla="*/ 15 w 37"/>
                <a:gd name="T15" fmla="*/ 30 h 58"/>
                <a:gd name="T16" fmla="*/ 15 w 37"/>
                <a:gd name="T17" fmla="*/ 58 h 58"/>
                <a:gd name="T18" fmla="*/ 37 w 37"/>
                <a:gd name="T19" fmla="*/ 58 h 58"/>
                <a:gd name="T20" fmla="*/ 30 w 37"/>
                <a:gd name="T21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58">
                  <a:moveTo>
                    <a:pt x="30" y="18"/>
                  </a:moveTo>
                  <a:cubicBezTo>
                    <a:pt x="30" y="18"/>
                    <a:pt x="30" y="18"/>
                    <a:pt x="30" y="18"/>
                  </a:cubicBezTo>
                  <a:cubicBezTo>
                    <a:pt x="30" y="12"/>
                    <a:pt x="31" y="6"/>
                    <a:pt x="31" y="0"/>
                  </a:cubicBezTo>
                  <a:cubicBezTo>
                    <a:pt x="29" y="0"/>
                    <a:pt x="27" y="0"/>
                    <a:pt x="24" y="1"/>
                  </a:cubicBezTo>
                  <a:cubicBezTo>
                    <a:pt x="18" y="1"/>
                    <a:pt x="13" y="3"/>
                    <a:pt x="11" y="6"/>
                  </a:cubicBezTo>
                  <a:cubicBezTo>
                    <a:pt x="6" y="12"/>
                    <a:pt x="0" y="58"/>
                    <a:pt x="0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3" y="46"/>
                    <a:pt x="30" y="32"/>
                    <a:pt x="3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47" name="Freeform 64">
              <a:extLst>
                <a:ext uri="{FF2B5EF4-FFF2-40B4-BE49-F238E27FC236}">
                  <a16:creationId xmlns:a16="http://schemas.microsoft.com/office/drawing/2014/main" xmlns="" id="{E2F105D1-CAC4-4126-B08D-0ECD03B35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" y="1454"/>
              <a:ext cx="30" cy="38"/>
            </a:xfrm>
            <a:custGeom>
              <a:avLst/>
              <a:gdLst>
                <a:gd name="T0" fmla="*/ 14 w 24"/>
                <a:gd name="T1" fmla="*/ 31 h 31"/>
                <a:gd name="T2" fmla="*/ 24 w 24"/>
                <a:gd name="T3" fmla="*/ 3 h 31"/>
                <a:gd name="T4" fmla="*/ 16 w 24"/>
                <a:gd name="T5" fmla="*/ 0 h 31"/>
                <a:gd name="T6" fmla="*/ 0 w 24"/>
                <a:gd name="T7" fmla="*/ 16 h 31"/>
                <a:gd name="T8" fmla="*/ 14 w 24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1">
                  <a:moveTo>
                    <a:pt x="14" y="31"/>
                  </a:moveTo>
                  <a:cubicBezTo>
                    <a:pt x="16" y="21"/>
                    <a:pt x="19" y="12"/>
                    <a:pt x="24" y="3"/>
                  </a:cubicBezTo>
                  <a:cubicBezTo>
                    <a:pt x="22" y="1"/>
                    <a:pt x="19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3"/>
                    <a:pt x="6" y="30"/>
                    <a:pt x="1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</p:grpSp>
      <p:pic>
        <p:nvPicPr>
          <p:cNvPr id="208" name="Image 207">
            <a:extLst>
              <a:ext uri="{FF2B5EF4-FFF2-40B4-BE49-F238E27FC236}">
                <a16:creationId xmlns:a16="http://schemas.microsoft.com/office/drawing/2014/main" xmlns="" id="{C4A03BC2-2754-446D-9072-9E8408854D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5203" y="2270756"/>
            <a:ext cx="427421" cy="427421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338E78B9-47D3-4928-A873-2195E63DD83D}"/>
              </a:ext>
            </a:extLst>
          </p:cNvPr>
          <p:cNvGrpSpPr/>
          <p:nvPr/>
        </p:nvGrpSpPr>
        <p:grpSpPr>
          <a:xfrm>
            <a:off x="4672954" y="2738184"/>
            <a:ext cx="2136751" cy="1384995"/>
            <a:chOff x="4672954" y="2738184"/>
            <a:chExt cx="2136751" cy="1384995"/>
          </a:xfrm>
        </p:grpSpPr>
        <p:grpSp>
          <p:nvGrpSpPr>
            <p:cNvPr id="198" name="Groupe 348">
              <a:extLst>
                <a:ext uri="{FF2B5EF4-FFF2-40B4-BE49-F238E27FC236}">
                  <a16:creationId xmlns:a16="http://schemas.microsoft.com/office/drawing/2014/main" xmlns="" id="{583BA0C8-6B00-46B9-95B9-2A3BDE7077FF}"/>
                </a:ext>
              </a:extLst>
            </p:cNvPr>
            <p:cNvGrpSpPr/>
            <p:nvPr/>
          </p:nvGrpSpPr>
          <p:grpSpPr>
            <a:xfrm>
              <a:off x="4675168" y="2869043"/>
              <a:ext cx="298740" cy="261766"/>
              <a:chOff x="5010724" y="5119567"/>
              <a:chExt cx="362804" cy="358773"/>
            </a:xfrm>
            <a:solidFill>
              <a:srgbClr val="37CDEB"/>
            </a:solidFill>
          </p:grpSpPr>
          <p:sp>
            <p:nvSpPr>
              <p:cNvPr id="199" name="Freeform 78">
                <a:extLst>
                  <a:ext uri="{FF2B5EF4-FFF2-40B4-BE49-F238E27FC236}">
                    <a16:creationId xmlns:a16="http://schemas.microsoft.com/office/drawing/2014/main" xmlns="" id="{A908DA00-C4FC-4BAF-9069-7BB9C0274A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10724" y="5119567"/>
                <a:ext cx="362804" cy="35877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3 w 114"/>
                  <a:gd name="T7" fmla="*/ 113 h 113"/>
                  <a:gd name="T8" fmla="*/ 113 w 114"/>
                  <a:gd name="T9" fmla="*/ 64 h 113"/>
                  <a:gd name="T10" fmla="*/ 114 w 114"/>
                  <a:gd name="T11" fmla="*/ 56 h 113"/>
                  <a:gd name="T12" fmla="*/ 57 w 114"/>
                  <a:gd name="T13" fmla="*/ 0 h 113"/>
                  <a:gd name="T14" fmla="*/ 105 w 114"/>
                  <a:gd name="T15" fmla="*/ 64 h 113"/>
                  <a:gd name="T16" fmla="*/ 105 w 114"/>
                  <a:gd name="T17" fmla="*/ 105 h 113"/>
                  <a:gd name="T18" fmla="*/ 58 w 114"/>
                  <a:gd name="T19" fmla="*/ 105 h 113"/>
                  <a:gd name="T20" fmla="*/ 11 w 114"/>
                  <a:gd name="T21" fmla="*/ 58 h 113"/>
                  <a:gd name="T22" fmla="*/ 58 w 114"/>
                  <a:gd name="T23" fmla="*/ 11 h 113"/>
                  <a:gd name="T24" fmla="*/ 105 w 114"/>
                  <a:gd name="T25" fmla="*/ 58 h 113"/>
                  <a:gd name="T26" fmla="*/ 105 w 114"/>
                  <a:gd name="T27" fmla="*/ 64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5" y="0"/>
                      <a:pt x="0" y="25"/>
                      <a:pt x="0" y="56"/>
                    </a:cubicBezTo>
                    <a:cubicBezTo>
                      <a:pt x="0" y="88"/>
                      <a:pt x="25" y="113"/>
                      <a:pt x="57" y="113"/>
                    </a:cubicBezTo>
                    <a:cubicBezTo>
                      <a:pt x="113" y="113"/>
                      <a:pt x="113" y="113"/>
                      <a:pt x="113" y="113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13" y="61"/>
                      <a:pt x="114" y="59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105" y="64"/>
                    </a:moveTo>
                    <a:cubicBezTo>
                      <a:pt x="105" y="105"/>
                      <a:pt x="105" y="105"/>
                      <a:pt x="105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2" y="105"/>
                      <a:pt x="11" y="84"/>
                      <a:pt x="11" y="58"/>
                    </a:cubicBezTo>
                    <a:cubicBezTo>
                      <a:pt x="11" y="32"/>
                      <a:pt x="32" y="11"/>
                      <a:pt x="58" y="11"/>
                    </a:cubicBezTo>
                    <a:cubicBezTo>
                      <a:pt x="84" y="11"/>
                      <a:pt x="105" y="32"/>
                      <a:pt x="105" y="58"/>
                    </a:cubicBezTo>
                    <a:cubicBezTo>
                      <a:pt x="105" y="60"/>
                      <a:pt x="105" y="62"/>
                      <a:pt x="105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6E5F5F"/>
                  </a:solidFill>
                  <a:effectLst/>
                  <a:uLnTx/>
                  <a:uFillTx/>
                  <a:latin typeface="Mediametrie"/>
                </a:endParaRPr>
              </a:p>
            </p:txBody>
          </p:sp>
          <p:sp>
            <p:nvSpPr>
              <p:cNvPr id="200" name="Freeform 79">
                <a:extLst>
                  <a:ext uri="{FF2B5EF4-FFF2-40B4-BE49-F238E27FC236}">
                    <a16:creationId xmlns:a16="http://schemas.microsoft.com/office/drawing/2014/main" xmlns="" id="{CA5B2DA1-3B21-4608-B1D2-91962D1236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84628" y="5198846"/>
                <a:ext cx="212307" cy="209620"/>
              </a:xfrm>
              <a:custGeom>
                <a:avLst/>
                <a:gdLst>
                  <a:gd name="T0" fmla="*/ 35 w 67"/>
                  <a:gd name="T1" fmla="*/ 0 h 66"/>
                  <a:gd name="T2" fmla="*/ 0 w 67"/>
                  <a:gd name="T3" fmla="*/ 35 h 66"/>
                  <a:gd name="T4" fmla="*/ 35 w 67"/>
                  <a:gd name="T5" fmla="*/ 66 h 66"/>
                  <a:gd name="T6" fmla="*/ 54 w 67"/>
                  <a:gd name="T7" fmla="*/ 63 h 66"/>
                  <a:gd name="T8" fmla="*/ 51 w 67"/>
                  <a:gd name="T9" fmla="*/ 54 h 66"/>
                  <a:gd name="T10" fmla="*/ 35 w 67"/>
                  <a:gd name="T11" fmla="*/ 57 h 66"/>
                  <a:gd name="T12" fmla="*/ 12 w 67"/>
                  <a:gd name="T13" fmla="*/ 34 h 66"/>
                  <a:gd name="T14" fmla="*/ 35 w 67"/>
                  <a:gd name="T15" fmla="*/ 9 h 66"/>
                  <a:gd name="T16" fmla="*/ 56 w 67"/>
                  <a:gd name="T17" fmla="*/ 29 h 66"/>
                  <a:gd name="T18" fmla="*/ 49 w 67"/>
                  <a:gd name="T19" fmla="*/ 45 h 66"/>
                  <a:gd name="T20" fmla="*/ 49 w 67"/>
                  <a:gd name="T21" fmla="*/ 28 h 66"/>
                  <a:gd name="T22" fmla="*/ 37 w 67"/>
                  <a:gd name="T23" fmla="*/ 16 h 66"/>
                  <a:gd name="T24" fmla="*/ 20 w 67"/>
                  <a:gd name="T25" fmla="*/ 21 h 66"/>
                  <a:gd name="T26" fmla="*/ 25 w 67"/>
                  <a:gd name="T27" fmla="*/ 27 h 66"/>
                  <a:gd name="T28" fmla="*/ 35 w 67"/>
                  <a:gd name="T29" fmla="*/ 24 h 66"/>
                  <a:gd name="T30" fmla="*/ 39 w 67"/>
                  <a:gd name="T31" fmla="*/ 28 h 66"/>
                  <a:gd name="T32" fmla="*/ 39 w 67"/>
                  <a:gd name="T33" fmla="*/ 30 h 66"/>
                  <a:gd name="T34" fmla="*/ 23 w 67"/>
                  <a:gd name="T35" fmla="*/ 31 h 66"/>
                  <a:gd name="T36" fmla="*/ 20 w 67"/>
                  <a:gd name="T37" fmla="*/ 39 h 66"/>
                  <a:gd name="T38" fmla="*/ 32 w 67"/>
                  <a:gd name="T39" fmla="*/ 51 h 66"/>
                  <a:gd name="T40" fmla="*/ 41 w 67"/>
                  <a:gd name="T41" fmla="*/ 48 h 66"/>
                  <a:gd name="T42" fmla="*/ 48 w 67"/>
                  <a:gd name="T43" fmla="*/ 51 h 66"/>
                  <a:gd name="T44" fmla="*/ 67 w 67"/>
                  <a:gd name="T45" fmla="*/ 26 h 66"/>
                  <a:gd name="T46" fmla="*/ 35 w 67"/>
                  <a:gd name="T47" fmla="*/ 0 h 66"/>
                  <a:gd name="T48" fmla="*/ 39 w 67"/>
                  <a:gd name="T49" fmla="*/ 43 h 66"/>
                  <a:gd name="T50" fmla="*/ 35 w 67"/>
                  <a:gd name="T51" fmla="*/ 44 h 66"/>
                  <a:gd name="T52" fmla="*/ 30 w 67"/>
                  <a:gd name="T53" fmla="*/ 40 h 66"/>
                  <a:gd name="T54" fmla="*/ 30 w 67"/>
                  <a:gd name="T55" fmla="*/ 36 h 66"/>
                  <a:gd name="T56" fmla="*/ 39 w 67"/>
                  <a:gd name="T57" fmla="*/ 35 h 66"/>
                  <a:gd name="T58" fmla="*/ 39 w 67"/>
                  <a:gd name="T59" fmla="*/ 4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7" h="66">
                    <a:moveTo>
                      <a:pt x="35" y="0"/>
                    </a:moveTo>
                    <a:cubicBezTo>
                      <a:pt x="16" y="0"/>
                      <a:pt x="0" y="14"/>
                      <a:pt x="0" y="35"/>
                    </a:cubicBezTo>
                    <a:cubicBezTo>
                      <a:pt x="0" y="50"/>
                      <a:pt x="11" y="66"/>
                      <a:pt x="35" y="66"/>
                    </a:cubicBezTo>
                    <a:cubicBezTo>
                      <a:pt x="41" y="66"/>
                      <a:pt x="47" y="65"/>
                      <a:pt x="54" y="63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46" y="56"/>
                      <a:pt x="41" y="57"/>
                      <a:pt x="35" y="57"/>
                    </a:cubicBezTo>
                    <a:cubicBezTo>
                      <a:pt x="18" y="57"/>
                      <a:pt x="12" y="45"/>
                      <a:pt x="12" y="34"/>
                    </a:cubicBezTo>
                    <a:cubicBezTo>
                      <a:pt x="12" y="19"/>
                      <a:pt x="22" y="9"/>
                      <a:pt x="35" y="9"/>
                    </a:cubicBezTo>
                    <a:cubicBezTo>
                      <a:pt x="48" y="9"/>
                      <a:pt x="56" y="17"/>
                      <a:pt x="56" y="29"/>
                    </a:cubicBezTo>
                    <a:cubicBezTo>
                      <a:pt x="56" y="36"/>
                      <a:pt x="53" y="42"/>
                      <a:pt x="49" y="45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49" y="20"/>
                      <a:pt x="45" y="16"/>
                      <a:pt x="37" y="16"/>
                    </a:cubicBezTo>
                    <a:cubicBezTo>
                      <a:pt x="31" y="16"/>
                      <a:pt x="26" y="17"/>
                      <a:pt x="20" y="21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7" y="25"/>
                      <a:pt x="31" y="24"/>
                      <a:pt x="35" y="24"/>
                    </a:cubicBezTo>
                    <a:cubicBezTo>
                      <a:pt x="37" y="24"/>
                      <a:pt x="39" y="25"/>
                      <a:pt x="39" y="28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5" y="30"/>
                      <a:pt x="28" y="30"/>
                      <a:pt x="23" y="31"/>
                    </a:cubicBezTo>
                    <a:cubicBezTo>
                      <a:pt x="21" y="33"/>
                      <a:pt x="20" y="36"/>
                      <a:pt x="20" y="39"/>
                    </a:cubicBezTo>
                    <a:cubicBezTo>
                      <a:pt x="20" y="45"/>
                      <a:pt x="23" y="51"/>
                      <a:pt x="32" y="51"/>
                    </a:cubicBezTo>
                    <a:cubicBezTo>
                      <a:pt x="36" y="51"/>
                      <a:pt x="39" y="49"/>
                      <a:pt x="41" y="48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56" y="49"/>
                      <a:pt x="67" y="41"/>
                      <a:pt x="67" y="26"/>
                    </a:cubicBezTo>
                    <a:cubicBezTo>
                      <a:pt x="67" y="11"/>
                      <a:pt x="54" y="0"/>
                      <a:pt x="35" y="0"/>
                    </a:cubicBezTo>
                    <a:close/>
                    <a:moveTo>
                      <a:pt x="39" y="43"/>
                    </a:moveTo>
                    <a:cubicBezTo>
                      <a:pt x="38" y="43"/>
                      <a:pt x="37" y="44"/>
                      <a:pt x="35" y="44"/>
                    </a:cubicBezTo>
                    <a:cubicBezTo>
                      <a:pt x="32" y="44"/>
                      <a:pt x="30" y="43"/>
                      <a:pt x="30" y="40"/>
                    </a:cubicBezTo>
                    <a:cubicBezTo>
                      <a:pt x="30" y="38"/>
                      <a:pt x="30" y="37"/>
                      <a:pt x="30" y="36"/>
                    </a:cubicBezTo>
                    <a:cubicBezTo>
                      <a:pt x="32" y="36"/>
                      <a:pt x="37" y="35"/>
                      <a:pt x="39" y="35"/>
                    </a:cubicBezTo>
                    <a:lnTo>
                      <a:pt x="39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6E5F5F"/>
                  </a:solidFill>
                  <a:effectLst/>
                  <a:uLnTx/>
                  <a:uFillTx/>
                  <a:latin typeface="Mediametrie"/>
                </a:endParaRPr>
              </a:p>
            </p:txBody>
          </p:sp>
        </p:grpSp>
        <p:grpSp>
          <p:nvGrpSpPr>
            <p:cNvPr id="201" name="Groupe 348">
              <a:extLst>
                <a:ext uri="{FF2B5EF4-FFF2-40B4-BE49-F238E27FC236}">
                  <a16:creationId xmlns:a16="http://schemas.microsoft.com/office/drawing/2014/main" xmlns="" id="{B4FE0B88-2D17-4337-8010-3090FA3EA5AD}"/>
                </a:ext>
              </a:extLst>
            </p:cNvPr>
            <p:cNvGrpSpPr/>
            <p:nvPr/>
          </p:nvGrpSpPr>
          <p:grpSpPr>
            <a:xfrm>
              <a:off x="4674061" y="3341830"/>
              <a:ext cx="298740" cy="261766"/>
              <a:chOff x="5010724" y="5119567"/>
              <a:chExt cx="362804" cy="358773"/>
            </a:xfrm>
            <a:solidFill>
              <a:srgbClr val="E6007D"/>
            </a:solidFill>
          </p:grpSpPr>
          <p:sp>
            <p:nvSpPr>
              <p:cNvPr id="202" name="Freeform 78">
                <a:extLst>
                  <a:ext uri="{FF2B5EF4-FFF2-40B4-BE49-F238E27FC236}">
                    <a16:creationId xmlns:a16="http://schemas.microsoft.com/office/drawing/2014/main" xmlns="" id="{CD8EB31D-71BC-401F-BF0F-A65501E813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10724" y="5119567"/>
                <a:ext cx="362804" cy="35877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3 w 114"/>
                  <a:gd name="T7" fmla="*/ 113 h 113"/>
                  <a:gd name="T8" fmla="*/ 113 w 114"/>
                  <a:gd name="T9" fmla="*/ 64 h 113"/>
                  <a:gd name="T10" fmla="*/ 114 w 114"/>
                  <a:gd name="T11" fmla="*/ 56 h 113"/>
                  <a:gd name="T12" fmla="*/ 57 w 114"/>
                  <a:gd name="T13" fmla="*/ 0 h 113"/>
                  <a:gd name="T14" fmla="*/ 105 w 114"/>
                  <a:gd name="T15" fmla="*/ 64 h 113"/>
                  <a:gd name="T16" fmla="*/ 105 w 114"/>
                  <a:gd name="T17" fmla="*/ 105 h 113"/>
                  <a:gd name="T18" fmla="*/ 58 w 114"/>
                  <a:gd name="T19" fmla="*/ 105 h 113"/>
                  <a:gd name="T20" fmla="*/ 11 w 114"/>
                  <a:gd name="T21" fmla="*/ 58 h 113"/>
                  <a:gd name="T22" fmla="*/ 58 w 114"/>
                  <a:gd name="T23" fmla="*/ 11 h 113"/>
                  <a:gd name="T24" fmla="*/ 105 w 114"/>
                  <a:gd name="T25" fmla="*/ 58 h 113"/>
                  <a:gd name="T26" fmla="*/ 105 w 114"/>
                  <a:gd name="T27" fmla="*/ 64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5" y="0"/>
                      <a:pt x="0" y="25"/>
                      <a:pt x="0" y="56"/>
                    </a:cubicBezTo>
                    <a:cubicBezTo>
                      <a:pt x="0" y="88"/>
                      <a:pt x="25" y="113"/>
                      <a:pt x="57" y="113"/>
                    </a:cubicBezTo>
                    <a:cubicBezTo>
                      <a:pt x="113" y="113"/>
                      <a:pt x="113" y="113"/>
                      <a:pt x="113" y="113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13" y="61"/>
                      <a:pt x="114" y="59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105" y="64"/>
                    </a:moveTo>
                    <a:cubicBezTo>
                      <a:pt x="105" y="105"/>
                      <a:pt x="105" y="105"/>
                      <a:pt x="105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2" y="105"/>
                      <a:pt x="11" y="84"/>
                      <a:pt x="11" y="58"/>
                    </a:cubicBezTo>
                    <a:cubicBezTo>
                      <a:pt x="11" y="32"/>
                      <a:pt x="32" y="11"/>
                      <a:pt x="58" y="11"/>
                    </a:cubicBezTo>
                    <a:cubicBezTo>
                      <a:pt x="84" y="11"/>
                      <a:pt x="105" y="32"/>
                      <a:pt x="105" y="58"/>
                    </a:cubicBezTo>
                    <a:cubicBezTo>
                      <a:pt x="105" y="60"/>
                      <a:pt x="105" y="62"/>
                      <a:pt x="105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6E5F5F"/>
                  </a:solidFill>
                  <a:effectLst/>
                  <a:uLnTx/>
                  <a:uFillTx/>
                  <a:latin typeface="Mediametrie"/>
                </a:endParaRPr>
              </a:p>
            </p:txBody>
          </p:sp>
          <p:sp>
            <p:nvSpPr>
              <p:cNvPr id="203" name="Freeform 79">
                <a:extLst>
                  <a:ext uri="{FF2B5EF4-FFF2-40B4-BE49-F238E27FC236}">
                    <a16:creationId xmlns:a16="http://schemas.microsoft.com/office/drawing/2014/main" xmlns="" id="{81F54AE9-0D14-41BC-B01A-520296A0DB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84628" y="5198846"/>
                <a:ext cx="212307" cy="209620"/>
              </a:xfrm>
              <a:custGeom>
                <a:avLst/>
                <a:gdLst>
                  <a:gd name="T0" fmla="*/ 35 w 67"/>
                  <a:gd name="T1" fmla="*/ 0 h 66"/>
                  <a:gd name="T2" fmla="*/ 0 w 67"/>
                  <a:gd name="T3" fmla="*/ 35 h 66"/>
                  <a:gd name="T4" fmla="*/ 35 w 67"/>
                  <a:gd name="T5" fmla="*/ 66 h 66"/>
                  <a:gd name="T6" fmla="*/ 54 w 67"/>
                  <a:gd name="T7" fmla="*/ 63 h 66"/>
                  <a:gd name="T8" fmla="*/ 51 w 67"/>
                  <a:gd name="T9" fmla="*/ 54 h 66"/>
                  <a:gd name="T10" fmla="*/ 35 w 67"/>
                  <a:gd name="T11" fmla="*/ 57 h 66"/>
                  <a:gd name="T12" fmla="*/ 12 w 67"/>
                  <a:gd name="T13" fmla="*/ 34 h 66"/>
                  <a:gd name="T14" fmla="*/ 35 w 67"/>
                  <a:gd name="T15" fmla="*/ 9 h 66"/>
                  <a:gd name="T16" fmla="*/ 56 w 67"/>
                  <a:gd name="T17" fmla="*/ 29 h 66"/>
                  <a:gd name="T18" fmla="*/ 49 w 67"/>
                  <a:gd name="T19" fmla="*/ 45 h 66"/>
                  <a:gd name="T20" fmla="*/ 49 w 67"/>
                  <a:gd name="T21" fmla="*/ 28 h 66"/>
                  <a:gd name="T22" fmla="*/ 37 w 67"/>
                  <a:gd name="T23" fmla="*/ 16 h 66"/>
                  <a:gd name="T24" fmla="*/ 20 w 67"/>
                  <a:gd name="T25" fmla="*/ 21 h 66"/>
                  <a:gd name="T26" fmla="*/ 25 w 67"/>
                  <a:gd name="T27" fmla="*/ 27 h 66"/>
                  <a:gd name="T28" fmla="*/ 35 w 67"/>
                  <a:gd name="T29" fmla="*/ 24 h 66"/>
                  <a:gd name="T30" fmla="*/ 39 w 67"/>
                  <a:gd name="T31" fmla="*/ 28 h 66"/>
                  <a:gd name="T32" fmla="*/ 39 w 67"/>
                  <a:gd name="T33" fmla="*/ 30 h 66"/>
                  <a:gd name="T34" fmla="*/ 23 w 67"/>
                  <a:gd name="T35" fmla="*/ 31 h 66"/>
                  <a:gd name="T36" fmla="*/ 20 w 67"/>
                  <a:gd name="T37" fmla="*/ 39 h 66"/>
                  <a:gd name="T38" fmla="*/ 32 w 67"/>
                  <a:gd name="T39" fmla="*/ 51 h 66"/>
                  <a:gd name="T40" fmla="*/ 41 w 67"/>
                  <a:gd name="T41" fmla="*/ 48 h 66"/>
                  <a:gd name="T42" fmla="*/ 48 w 67"/>
                  <a:gd name="T43" fmla="*/ 51 h 66"/>
                  <a:gd name="T44" fmla="*/ 67 w 67"/>
                  <a:gd name="T45" fmla="*/ 26 h 66"/>
                  <a:gd name="T46" fmla="*/ 35 w 67"/>
                  <a:gd name="T47" fmla="*/ 0 h 66"/>
                  <a:gd name="T48" fmla="*/ 39 w 67"/>
                  <a:gd name="T49" fmla="*/ 43 h 66"/>
                  <a:gd name="T50" fmla="*/ 35 w 67"/>
                  <a:gd name="T51" fmla="*/ 44 h 66"/>
                  <a:gd name="T52" fmla="*/ 30 w 67"/>
                  <a:gd name="T53" fmla="*/ 40 h 66"/>
                  <a:gd name="T54" fmla="*/ 30 w 67"/>
                  <a:gd name="T55" fmla="*/ 36 h 66"/>
                  <a:gd name="T56" fmla="*/ 39 w 67"/>
                  <a:gd name="T57" fmla="*/ 35 h 66"/>
                  <a:gd name="T58" fmla="*/ 39 w 67"/>
                  <a:gd name="T59" fmla="*/ 4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7" h="66">
                    <a:moveTo>
                      <a:pt x="35" y="0"/>
                    </a:moveTo>
                    <a:cubicBezTo>
                      <a:pt x="16" y="0"/>
                      <a:pt x="0" y="14"/>
                      <a:pt x="0" y="35"/>
                    </a:cubicBezTo>
                    <a:cubicBezTo>
                      <a:pt x="0" y="50"/>
                      <a:pt x="11" y="66"/>
                      <a:pt x="35" y="66"/>
                    </a:cubicBezTo>
                    <a:cubicBezTo>
                      <a:pt x="41" y="66"/>
                      <a:pt x="47" y="65"/>
                      <a:pt x="54" y="63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46" y="56"/>
                      <a:pt x="41" y="57"/>
                      <a:pt x="35" y="57"/>
                    </a:cubicBezTo>
                    <a:cubicBezTo>
                      <a:pt x="18" y="57"/>
                      <a:pt x="12" y="45"/>
                      <a:pt x="12" y="34"/>
                    </a:cubicBezTo>
                    <a:cubicBezTo>
                      <a:pt x="12" y="19"/>
                      <a:pt x="22" y="9"/>
                      <a:pt x="35" y="9"/>
                    </a:cubicBezTo>
                    <a:cubicBezTo>
                      <a:pt x="48" y="9"/>
                      <a:pt x="56" y="17"/>
                      <a:pt x="56" y="29"/>
                    </a:cubicBezTo>
                    <a:cubicBezTo>
                      <a:pt x="56" y="36"/>
                      <a:pt x="53" y="42"/>
                      <a:pt x="49" y="45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49" y="20"/>
                      <a:pt x="45" y="16"/>
                      <a:pt x="37" y="16"/>
                    </a:cubicBezTo>
                    <a:cubicBezTo>
                      <a:pt x="31" y="16"/>
                      <a:pt x="26" y="17"/>
                      <a:pt x="20" y="21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7" y="25"/>
                      <a:pt x="31" y="24"/>
                      <a:pt x="35" y="24"/>
                    </a:cubicBezTo>
                    <a:cubicBezTo>
                      <a:pt x="37" y="24"/>
                      <a:pt x="39" y="25"/>
                      <a:pt x="39" y="28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5" y="30"/>
                      <a:pt x="28" y="30"/>
                      <a:pt x="23" y="31"/>
                    </a:cubicBezTo>
                    <a:cubicBezTo>
                      <a:pt x="21" y="33"/>
                      <a:pt x="20" y="36"/>
                      <a:pt x="20" y="39"/>
                    </a:cubicBezTo>
                    <a:cubicBezTo>
                      <a:pt x="20" y="45"/>
                      <a:pt x="23" y="51"/>
                      <a:pt x="32" y="51"/>
                    </a:cubicBezTo>
                    <a:cubicBezTo>
                      <a:pt x="36" y="51"/>
                      <a:pt x="39" y="49"/>
                      <a:pt x="41" y="48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56" y="49"/>
                      <a:pt x="67" y="41"/>
                      <a:pt x="67" y="26"/>
                    </a:cubicBezTo>
                    <a:cubicBezTo>
                      <a:pt x="67" y="11"/>
                      <a:pt x="54" y="0"/>
                      <a:pt x="35" y="0"/>
                    </a:cubicBezTo>
                    <a:close/>
                    <a:moveTo>
                      <a:pt x="39" y="43"/>
                    </a:moveTo>
                    <a:cubicBezTo>
                      <a:pt x="38" y="43"/>
                      <a:pt x="37" y="44"/>
                      <a:pt x="35" y="44"/>
                    </a:cubicBezTo>
                    <a:cubicBezTo>
                      <a:pt x="32" y="44"/>
                      <a:pt x="30" y="43"/>
                      <a:pt x="30" y="40"/>
                    </a:cubicBezTo>
                    <a:cubicBezTo>
                      <a:pt x="30" y="38"/>
                      <a:pt x="30" y="37"/>
                      <a:pt x="30" y="36"/>
                    </a:cubicBezTo>
                    <a:cubicBezTo>
                      <a:pt x="32" y="36"/>
                      <a:pt x="37" y="35"/>
                      <a:pt x="39" y="35"/>
                    </a:cubicBezTo>
                    <a:lnTo>
                      <a:pt x="39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6E5F5F"/>
                  </a:solidFill>
                  <a:effectLst/>
                  <a:uLnTx/>
                  <a:uFillTx/>
                  <a:latin typeface="Mediametrie"/>
                </a:endParaRPr>
              </a:p>
            </p:txBody>
          </p:sp>
        </p:grpSp>
        <p:grpSp>
          <p:nvGrpSpPr>
            <p:cNvPr id="204" name="Groupe 348">
              <a:extLst>
                <a:ext uri="{FF2B5EF4-FFF2-40B4-BE49-F238E27FC236}">
                  <a16:creationId xmlns:a16="http://schemas.microsoft.com/office/drawing/2014/main" xmlns="" id="{746B81B0-7DD4-430B-901D-70C1DAC794F2}"/>
                </a:ext>
              </a:extLst>
            </p:cNvPr>
            <p:cNvGrpSpPr/>
            <p:nvPr/>
          </p:nvGrpSpPr>
          <p:grpSpPr>
            <a:xfrm>
              <a:off x="4672954" y="3630523"/>
              <a:ext cx="298740" cy="261766"/>
              <a:chOff x="5010724" y="5119567"/>
              <a:chExt cx="362804" cy="358773"/>
            </a:xfrm>
            <a:solidFill>
              <a:srgbClr val="E65F28"/>
            </a:solidFill>
          </p:grpSpPr>
          <p:sp>
            <p:nvSpPr>
              <p:cNvPr id="205" name="Freeform 78">
                <a:extLst>
                  <a:ext uri="{FF2B5EF4-FFF2-40B4-BE49-F238E27FC236}">
                    <a16:creationId xmlns:a16="http://schemas.microsoft.com/office/drawing/2014/main" xmlns="" id="{F21C098D-70FD-4060-B56A-86165DBF49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10724" y="5119567"/>
                <a:ext cx="362804" cy="35877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3 w 114"/>
                  <a:gd name="T7" fmla="*/ 113 h 113"/>
                  <a:gd name="T8" fmla="*/ 113 w 114"/>
                  <a:gd name="T9" fmla="*/ 64 h 113"/>
                  <a:gd name="T10" fmla="*/ 114 w 114"/>
                  <a:gd name="T11" fmla="*/ 56 h 113"/>
                  <a:gd name="T12" fmla="*/ 57 w 114"/>
                  <a:gd name="T13" fmla="*/ 0 h 113"/>
                  <a:gd name="T14" fmla="*/ 105 w 114"/>
                  <a:gd name="T15" fmla="*/ 64 h 113"/>
                  <a:gd name="T16" fmla="*/ 105 w 114"/>
                  <a:gd name="T17" fmla="*/ 105 h 113"/>
                  <a:gd name="T18" fmla="*/ 58 w 114"/>
                  <a:gd name="T19" fmla="*/ 105 h 113"/>
                  <a:gd name="T20" fmla="*/ 11 w 114"/>
                  <a:gd name="T21" fmla="*/ 58 h 113"/>
                  <a:gd name="T22" fmla="*/ 58 w 114"/>
                  <a:gd name="T23" fmla="*/ 11 h 113"/>
                  <a:gd name="T24" fmla="*/ 105 w 114"/>
                  <a:gd name="T25" fmla="*/ 58 h 113"/>
                  <a:gd name="T26" fmla="*/ 105 w 114"/>
                  <a:gd name="T27" fmla="*/ 64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5" y="0"/>
                      <a:pt x="0" y="25"/>
                      <a:pt x="0" y="56"/>
                    </a:cubicBezTo>
                    <a:cubicBezTo>
                      <a:pt x="0" y="88"/>
                      <a:pt x="25" y="113"/>
                      <a:pt x="57" y="113"/>
                    </a:cubicBezTo>
                    <a:cubicBezTo>
                      <a:pt x="113" y="113"/>
                      <a:pt x="113" y="113"/>
                      <a:pt x="113" y="113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13" y="61"/>
                      <a:pt x="114" y="59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105" y="64"/>
                    </a:moveTo>
                    <a:cubicBezTo>
                      <a:pt x="105" y="105"/>
                      <a:pt x="105" y="105"/>
                      <a:pt x="105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2" y="105"/>
                      <a:pt x="11" y="84"/>
                      <a:pt x="11" y="58"/>
                    </a:cubicBezTo>
                    <a:cubicBezTo>
                      <a:pt x="11" y="32"/>
                      <a:pt x="32" y="11"/>
                      <a:pt x="58" y="11"/>
                    </a:cubicBezTo>
                    <a:cubicBezTo>
                      <a:pt x="84" y="11"/>
                      <a:pt x="105" y="32"/>
                      <a:pt x="105" y="58"/>
                    </a:cubicBezTo>
                    <a:cubicBezTo>
                      <a:pt x="105" y="60"/>
                      <a:pt x="105" y="62"/>
                      <a:pt x="105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6E5F5F"/>
                  </a:solidFill>
                  <a:effectLst/>
                  <a:uLnTx/>
                  <a:uFillTx/>
                  <a:latin typeface="Mediametrie"/>
                </a:endParaRPr>
              </a:p>
            </p:txBody>
          </p:sp>
          <p:sp>
            <p:nvSpPr>
              <p:cNvPr id="206" name="Freeform 79">
                <a:extLst>
                  <a:ext uri="{FF2B5EF4-FFF2-40B4-BE49-F238E27FC236}">
                    <a16:creationId xmlns:a16="http://schemas.microsoft.com/office/drawing/2014/main" xmlns="" id="{BA005F53-FE30-43C9-B861-1A3BA0BAD4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84628" y="5198846"/>
                <a:ext cx="212307" cy="209620"/>
              </a:xfrm>
              <a:custGeom>
                <a:avLst/>
                <a:gdLst>
                  <a:gd name="T0" fmla="*/ 35 w 67"/>
                  <a:gd name="T1" fmla="*/ 0 h 66"/>
                  <a:gd name="T2" fmla="*/ 0 w 67"/>
                  <a:gd name="T3" fmla="*/ 35 h 66"/>
                  <a:gd name="T4" fmla="*/ 35 w 67"/>
                  <a:gd name="T5" fmla="*/ 66 h 66"/>
                  <a:gd name="T6" fmla="*/ 54 w 67"/>
                  <a:gd name="T7" fmla="*/ 63 h 66"/>
                  <a:gd name="T8" fmla="*/ 51 w 67"/>
                  <a:gd name="T9" fmla="*/ 54 h 66"/>
                  <a:gd name="T10" fmla="*/ 35 w 67"/>
                  <a:gd name="T11" fmla="*/ 57 h 66"/>
                  <a:gd name="T12" fmla="*/ 12 w 67"/>
                  <a:gd name="T13" fmla="*/ 34 h 66"/>
                  <a:gd name="T14" fmla="*/ 35 w 67"/>
                  <a:gd name="T15" fmla="*/ 9 h 66"/>
                  <a:gd name="T16" fmla="*/ 56 w 67"/>
                  <a:gd name="T17" fmla="*/ 29 h 66"/>
                  <a:gd name="T18" fmla="*/ 49 w 67"/>
                  <a:gd name="T19" fmla="*/ 45 h 66"/>
                  <a:gd name="T20" fmla="*/ 49 w 67"/>
                  <a:gd name="T21" fmla="*/ 28 h 66"/>
                  <a:gd name="T22" fmla="*/ 37 w 67"/>
                  <a:gd name="T23" fmla="*/ 16 h 66"/>
                  <a:gd name="T24" fmla="*/ 20 w 67"/>
                  <a:gd name="T25" fmla="*/ 21 h 66"/>
                  <a:gd name="T26" fmla="*/ 25 w 67"/>
                  <a:gd name="T27" fmla="*/ 27 h 66"/>
                  <a:gd name="T28" fmla="*/ 35 w 67"/>
                  <a:gd name="T29" fmla="*/ 24 h 66"/>
                  <a:gd name="T30" fmla="*/ 39 w 67"/>
                  <a:gd name="T31" fmla="*/ 28 h 66"/>
                  <a:gd name="T32" fmla="*/ 39 w 67"/>
                  <a:gd name="T33" fmla="*/ 30 h 66"/>
                  <a:gd name="T34" fmla="*/ 23 w 67"/>
                  <a:gd name="T35" fmla="*/ 31 h 66"/>
                  <a:gd name="T36" fmla="*/ 20 w 67"/>
                  <a:gd name="T37" fmla="*/ 39 h 66"/>
                  <a:gd name="T38" fmla="*/ 32 w 67"/>
                  <a:gd name="T39" fmla="*/ 51 h 66"/>
                  <a:gd name="T40" fmla="*/ 41 w 67"/>
                  <a:gd name="T41" fmla="*/ 48 h 66"/>
                  <a:gd name="T42" fmla="*/ 48 w 67"/>
                  <a:gd name="T43" fmla="*/ 51 h 66"/>
                  <a:gd name="T44" fmla="*/ 67 w 67"/>
                  <a:gd name="T45" fmla="*/ 26 h 66"/>
                  <a:gd name="T46" fmla="*/ 35 w 67"/>
                  <a:gd name="T47" fmla="*/ 0 h 66"/>
                  <a:gd name="T48" fmla="*/ 39 w 67"/>
                  <a:gd name="T49" fmla="*/ 43 h 66"/>
                  <a:gd name="T50" fmla="*/ 35 w 67"/>
                  <a:gd name="T51" fmla="*/ 44 h 66"/>
                  <a:gd name="T52" fmla="*/ 30 w 67"/>
                  <a:gd name="T53" fmla="*/ 40 h 66"/>
                  <a:gd name="T54" fmla="*/ 30 w 67"/>
                  <a:gd name="T55" fmla="*/ 36 h 66"/>
                  <a:gd name="T56" fmla="*/ 39 w 67"/>
                  <a:gd name="T57" fmla="*/ 35 h 66"/>
                  <a:gd name="T58" fmla="*/ 39 w 67"/>
                  <a:gd name="T59" fmla="*/ 4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7" h="66">
                    <a:moveTo>
                      <a:pt x="35" y="0"/>
                    </a:moveTo>
                    <a:cubicBezTo>
                      <a:pt x="16" y="0"/>
                      <a:pt x="0" y="14"/>
                      <a:pt x="0" y="35"/>
                    </a:cubicBezTo>
                    <a:cubicBezTo>
                      <a:pt x="0" y="50"/>
                      <a:pt x="11" y="66"/>
                      <a:pt x="35" y="66"/>
                    </a:cubicBezTo>
                    <a:cubicBezTo>
                      <a:pt x="41" y="66"/>
                      <a:pt x="47" y="65"/>
                      <a:pt x="54" y="63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46" y="56"/>
                      <a:pt x="41" y="57"/>
                      <a:pt x="35" y="57"/>
                    </a:cubicBezTo>
                    <a:cubicBezTo>
                      <a:pt x="18" y="57"/>
                      <a:pt x="12" y="45"/>
                      <a:pt x="12" y="34"/>
                    </a:cubicBezTo>
                    <a:cubicBezTo>
                      <a:pt x="12" y="19"/>
                      <a:pt x="22" y="9"/>
                      <a:pt x="35" y="9"/>
                    </a:cubicBezTo>
                    <a:cubicBezTo>
                      <a:pt x="48" y="9"/>
                      <a:pt x="56" y="17"/>
                      <a:pt x="56" y="29"/>
                    </a:cubicBezTo>
                    <a:cubicBezTo>
                      <a:pt x="56" y="36"/>
                      <a:pt x="53" y="42"/>
                      <a:pt x="49" y="45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49" y="20"/>
                      <a:pt x="45" y="16"/>
                      <a:pt x="37" y="16"/>
                    </a:cubicBezTo>
                    <a:cubicBezTo>
                      <a:pt x="31" y="16"/>
                      <a:pt x="26" y="17"/>
                      <a:pt x="20" y="21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7" y="25"/>
                      <a:pt x="31" y="24"/>
                      <a:pt x="35" y="24"/>
                    </a:cubicBezTo>
                    <a:cubicBezTo>
                      <a:pt x="37" y="24"/>
                      <a:pt x="39" y="25"/>
                      <a:pt x="39" y="28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5" y="30"/>
                      <a:pt x="28" y="30"/>
                      <a:pt x="23" y="31"/>
                    </a:cubicBezTo>
                    <a:cubicBezTo>
                      <a:pt x="21" y="33"/>
                      <a:pt x="20" y="36"/>
                      <a:pt x="20" y="39"/>
                    </a:cubicBezTo>
                    <a:cubicBezTo>
                      <a:pt x="20" y="45"/>
                      <a:pt x="23" y="51"/>
                      <a:pt x="32" y="51"/>
                    </a:cubicBezTo>
                    <a:cubicBezTo>
                      <a:pt x="36" y="51"/>
                      <a:pt x="39" y="49"/>
                      <a:pt x="41" y="48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56" y="49"/>
                      <a:pt x="67" y="41"/>
                      <a:pt x="67" y="26"/>
                    </a:cubicBezTo>
                    <a:cubicBezTo>
                      <a:pt x="67" y="11"/>
                      <a:pt x="54" y="0"/>
                      <a:pt x="35" y="0"/>
                    </a:cubicBezTo>
                    <a:close/>
                    <a:moveTo>
                      <a:pt x="39" y="43"/>
                    </a:moveTo>
                    <a:cubicBezTo>
                      <a:pt x="38" y="43"/>
                      <a:pt x="37" y="44"/>
                      <a:pt x="35" y="44"/>
                    </a:cubicBezTo>
                    <a:cubicBezTo>
                      <a:pt x="32" y="44"/>
                      <a:pt x="30" y="43"/>
                      <a:pt x="30" y="40"/>
                    </a:cubicBezTo>
                    <a:cubicBezTo>
                      <a:pt x="30" y="38"/>
                      <a:pt x="30" y="37"/>
                      <a:pt x="30" y="36"/>
                    </a:cubicBezTo>
                    <a:cubicBezTo>
                      <a:pt x="32" y="36"/>
                      <a:pt x="37" y="35"/>
                      <a:pt x="39" y="35"/>
                    </a:cubicBezTo>
                    <a:lnTo>
                      <a:pt x="39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6E5F5F"/>
                  </a:solidFill>
                  <a:effectLst/>
                  <a:uLnTx/>
                  <a:uFillTx/>
                  <a:latin typeface="Mediametrie"/>
                </a:endParaRPr>
              </a:p>
            </p:txBody>
          </p:sp>
        </p:grp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xmlns="" id="{A6F2C109-89BC-4A26-9A6C-35E231D6D4E3}"/>
                </a:ext>
              </a:extLst>
            </p:cNvPr>
            <p:cNvSpPr/>
            <p:nvPr/>
          </p:nvSpPr>
          <p:spPr>
            <a:xfrm>
              <a:off x="5006150" y="2738184"/>
              <a:ext cx="180355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b="1" kern="0" dirty="0">
                  <a:solidFill>
                    <a:srgbClr val="6E5F5F"/>
                  </a:solidFill>
                  <a:latin typeface="Mediametrie"/>
                </a:rPr>
                <a:t>mesure déclarative </a:t>
              </a:r>
              <a:r>
                <a:rPr lang="fr-FR" sz="1200" kern="0" dirty="0">
                  <a:solidFill>
                    <a:srgbClr val="6E5F5F"/>
                  </a:solidFill>
                  <a:latin typeface="Mediametrie"/>
                </a:rPr>
                <a:t>du surf (Ordinateur, Mobile et/ou Tablette) des individus sur les versions numériques des marques de Presse</a:t>
              </a:r>
              <a:endParaRPr lang="fr-FR" sz="1200" dirty="0"/>
            </a:p>
          </p:txBody>
        </p:sp>
      </p:grpSp>
      <p:sp>
        <p:nvSpPr>
          <p:cNvPr id="220" name="Freeform 23">
            <a:extLst>
              <a:ext uri="{FF2B5EF4-FFF2-40B4-BE49-F238E27FC236}">
                <a16:creationId xmlns:a16="http://schemas.microsoft.com/office/drawing/2014/main" xmlns="" id="{AB35943A-9C74-480F-BC08-7E47A01ED008}"/>
              </a:ext>
            </a:extLst>
          </p:cNvPr>
          <p:cNvSpPr>
            <a:spLocks noEditPoints="1"/>
          </p:cNvSpPr>
          <p:nvPr/>
        </p:nvSpPr>
        <p:spPr bwMode="auto">
          <a:xfrm>
            <a:off x="5719305" y="1797804"/>
            <a:ext cx="263940" cy="325040"/>
          </a:xfrm>
          <a:custGeom>
            <a:avLst/>
            <a:gdLst>
              <a:gd name="T0" fmla="*/ 132 w 147"/>
              <a:gd name="T1" fmla="*/ 18 h 201"/>
              <a:gd name="T2" fmla="*/ 132 w 147"/>
              <a:gd name="T3" fmla="*/ 0 h 201"/>
              <a:gd name="T4" fmla="*/ 0 w 147"/>
              <a:gd name="T5" fmla="*/ 7 h 201"/>
              <a:gd name="T6" fmla="*/ 0 w 147"/>
              <a:gd name="T7" fmla="*/ 201 h 201"/>
              <a:gd name="T8" fmla="*/ 15 w 147"/>
              <a:gd name="T9" fmla="*/ 200 h 201"/>
              <a:gd name="T10" fmla="*/ 144 w 147"/>
              <a:gd name="T11" fmla="*/ 201 h 201"/>
              <a:gd name="T12" fmla="*/ 147 w 147"/>
              <a:gd name="T13" fmla="*/ 18 h 201"/>
              <a:gd name="T14" fmla="*/ 132 w 147"/>
              <a:gd name="T15" fmla="*/ 18 h 201"/>
              <a:gd name="T16" fmla="*/ 12 w 147"/>
              <a:gd name="T17" fmla="*/ 189 h 201"/>
              <a:gd name="T18" fmla="*/ 12 w 147"/>
              <a:gd name="T19" fmla="*/ 19 h 201"/>
              <a:gd name="T20" fmla="*/ 121 w 147"/>
              <a:gd name="T21" fmla="*/ 12 h 201"/>
              <a:gd name="T22" fmla="*/ 124 w 147"/>
              <a:gd name="T23" fmla="*/ 183 h 201"/>
              <a:gd name="T24" fmla="*/ 12 w 147"/>
              <a:gd name="T25" fmla="*/ 189 h 201"/>
              <a:gd name="T26" fmla="*/ 108 w 147"/>
              <a:gd name="T27" fmla="*/ 192 h 201"/>
              <a:gd name="T28" fmla="*/ 131 w 147"/>
              <a:gd name="T29" fmla="*/ 190 h 201"/>
              <a:gd name="T30" fmla="*/ 132 w 147"/>
              <a:gd name="T31" fmla="*/ 29 h 201"/>
              <a:gd name="T32" fmla="*/ 136 w 147"/>
              <a:gd name="T33" fmla="*/ 29 h 201"/>
              <a:gd name="T34" fmla="*/ 137 w 147"/>
              <a:gd name="T35" fmla="*/ 194 h 201"/>
              <a:gd name="T36" fmla="*/ 108 w 147"/>
              <a:gd name="T37" fmla="*/ 192 h 201"/>
              <a:gd name="T38" fmla="*/ 111 w 147"/>
              <a:gd name="T39" fmla="*/ 52 h 201"/>
              <a:gd name="T40" fmla="*/ 63 w 147"/>
              <a:gd name="T41" fmla="*/ 55 h 201"/>
              <a:gd name="T42" fmla="*/ 63 w 147"/>
              <a:gd name="T43" fmla="*/ 26 h 201"/>
              <a:gd name="T44" fmla="*/ 111 w 147"/>
              <a:gd name="T45" fmla="*/ 23 h 201"/>
              <a:gd name="T46" fmla="*/ 111 w 147"/>
              <a:gd name="T47" fmla="*/ 52 h 201"/>
              <a:gd name="T48" fmla="*/ 69 w 147"/>
              <a:gd name="T49" fmla="*/ 158 h 201"/>
              <a:gd name="T50" fmla="*/ 114 w 147"/>
              <a:gd name="T51" fmla="*/ 155 h 201"/>
              <a:gd name="T52" fmla="*/ 114 w 147"/>
              <a:gd name="T53" fmla="*/ 173 h 201"/>
              <a:gd name="T54" fmla="*/ 69 w 147"/>
              <a:gd name="T55" fmla="*/ 176 h 201"/>
              <a:gd name="T56" fmla="*/ 69 w 147"/>
              <a:gd name="T57" fmla="*/ 158 h 201"/>
              <a:gd name="T58" fmla="*/ 22 w 147"/>
              <a:gd name="T59" fmla="*/ 29 h 201"/>
              <a:gd name="T60" fmla="*/ 29 w 147"/>
              <a:gd name="T61" fmla="*/ 28 h 201"/>
              <a:gd name="T62" fmla="*/ 38 w 147"/>
              <a:gd name="T63" fmla="*/ 37 h 201"/>
              <a:gd name="T64" fmla="*/ 47 w 147"/>
              <a:gd name="T65" fmla="*/ 26 h 201"/>
              <a:gd name="T66" fmla="*/ 54 w 147"/>
              <a:gd name="T67" fmla="*/ 26 h 201"/>
              <a:gd name="T68" fmla="*/ 54 w 147"/>
              <a:gd name="T69" fmla="*/ 56 h 201"/>
              <a:gd name="T70" fmla="*/ 46 w 147"/>
              <a:gd name="T71" fmla="*/ 57 h 201"/>
              <a:gd name="T72" fmla="*/ 46 w 147"/>
              <a:gd name="T73" fmla="*/ 37 h 201"/>
              <a:gd name="T74" fmla="*/ 38 w 147"/>
              <a:gd name="T75" fmla="*/ 47 h 201"/>
              <a:gd name="T76" fmla="*/ 30 w 147"/>
              <a:gd name="T77" fmla="*/ 38 h 201"/>
              <a:gd name="T78" fmla="*/ 30 w 147"/>
              <a:gd name="T79" fmla="*/ 58 h 201"/>
              <a:gd name="T80" fmla="*/ 22 w 147"/>
              <a:gd name="T81" fmla="*/ 59 h 201"/>
              <a:gd name="T82" fmla="*/ 22 w 147"/>
              <a:gd name="T83" fmla="*/ 29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7" h="201">
                <a:moveTo>
                  <a:pt x="132" y="18"/>
                </a:moveTo>
                <a:cubicBezTo>
                  <a:pt x="132" y="0"/>
                  <a:pt x="132" y="0"/>
                  <a:pt x="132" y="0"/>
                </a:cubicBezTo>
                <a:cubicBezTo>
                  <a:pt x="0" y="7"/>
                  <a:pt x="0" y="7"/>
                  <a:pt x="0" y="7"/>
                </a:cubicBezTo>
                <a:cubicBezTo>
                  <a:pt x="0" y="201"/>
                  <a:pt x="0" y="201"/>
                  <a:pt x="0" y="201"/>
                </a:cubicBezTo>
                <a:cubicBezTo>
                  <a:pt x="0" y="201"/>
                  <a:pt x="12" y="201"/>
                  <a:pt x="15" y="200"/>
                </a:cubicBezTo>
                <a:cubicBezTo>
                  <a:pt x="34" y="201"/>
                  <a:pt x="144" y="201"/>
                  <a:pt x="144" y="201"/>
                </a:cubicBezTo>
                <a:cubicBezTo>
                  <a:pt x="147" y="18"/>
                  <a:pt x="147" y="18"/>
                  <a:pt x="147" y="18"/>
                </a:cubicBezTo>
                <a:cubicBezTo>
                  <a:pt x="147" y="18"/>
                  <a:pt x="135" y="18"/>
                  <a:pt x="132" y="18"/>
                </a:cubicBezTo>
                <a:close/>
                <a:moveTo>
                  <a:pt x="12" y="189"/>
                </a:moveTo>
                <a:cubicBezTo>
                  <a:pt x="12" y="19"/>
                  <a:pt x="12" y="19"/>
                  <a:pt x="12" y="19"/>
                </a:cubicBezTo>
                <a:cubicBezTo>
                  <a:pt x="12" y="19"/>
                  <a:pt x="103" y="13"/>
                  <a:pt x="121" y="12"/>
                </a:cubicBezTo>
                <a:cubicBezTo>
                  <a:pt x="124" y="183"/>
                  <a:pt x="124" y="183"/>
                  <a:pt x="124" y="183"/>
                </a:cubicBezTo>
                <a:cubicBezTo>
                  <a:pt x="105" y="184"/>
                  <a:pt x="13" y="189"/>
                  <a:pt x="12" y="189"/>
                </a:cubicBezTo>
                <a:close/>
                <a:moveTo>
                  <a:pt x="108" y="192"/>
                </a:moveTo>
                <a:cubicBezTo>
                  <a:pt x="114" y="192"/>
                  <a:pt x="131" y="190"/>
                  <a:pt x="131" y="190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133" y="29"/>
                  <a:pt x="135" y="29"/>
                  <a:pt x="136" y="29"/>
                </a:cubicBezTo>
                <a:cubicBezTo>
                  <a:pt x="137" y="194"/>
                  <a:pt x="137" y="194"/>
                  <a:pt x="137" y="194"/>
                </a:cubicBezTo>
                <a:cubicBezTo>
                  <a:pt x="127" y="193"/>
                  <a:pt x="117" y="193"/>
                  <a:pt x="108" y="192"/>
                </a:cubicBezTo>
                <a:close/>
                <a:moveTo>
                  <a:pt x="111" y="52"/>
                </a:moveTo>
                <a:cubicBezTo>
                  <a:pt x="63" y="55"/>
                  <a:pt x="63" y="55"/>
                  <a:pt x="63" y="55"/>
                </a:cubicBezTo>
                <a:cubicBezTo>
                  <a:pt x="63" y="26"/>
                  <a:pt x="63" y="26"/>
                  <a:pt x="63" y="26"/>
                </a:cubicBezTo>
                <a:cubicBezTo>
                  <a:pt x="111" y="23"/>
                  <a:pt x="111" y="23"/>
                  <a:pt x="111" y="23"/>
                </a:cubicBezTo>
                <a:lnTo>
                  <a:pt x="111" y="52"/>
                </a:lnTo>
                <a:close/>
                <a:moveTo>
                  <a:pt x="69" y="158"/>
                </a:moveTo>
                <a:cubicBezTo>
                  <a:pt x="114" y="155"/>
                  <a:pt x="114" y="155"/>
                  <a:pt x="114" y="155"/>
                </a:cubicBezTo>
                <a:cubicBezTo>
                  <a:pt x="114" y="173"/>
                  <a:pt x="114" y="173"/>
                  <a:pt x="114" y="173"/>
                </a:cubicBezTo>
                <a:cubicBezTo>
                  <a:pt x="69" y="176"/>
                  <a:pt x="69" y="176"/>
                  <a:pt x="69" y="176"/>
                </a:cubicBezTo>
                <a:lnTo>
                  <a:pt x="69" y="158"/>
                </a:lnTo>
                <a:close/>
                <a:moveTo>
                  <a:pt x="22" y="29"/>
                </a:moveTo>
                <a:cubicBezTo>
                  <a:pt x="29" y="28"/>
                  <a:pt x="29" y="28"/>
                  <a:pt x="29" y="28"/>
                </a:cubicBezTo>
                <a:cubicBezTo>
                  <a:pt x="38" y="37"/>
                  <a:pt x="38" y="37"/>
                  <a:pt x="38" y="37"/>
                </a:cubicBezTo>
                <a:cubicBezTo>
                  <a:pt x="47" y="26"/>
                  <a:pt x="47" y="26"/>
                  <a:pt x="47" y="26"/>
                </a:cubicBezTo>
                <a:cubicBezTo>
                  <a:pt x="54" y="26"/>
                  <a:pt x="54" y="26"/>
                  <a:pt x="54" y="26"/>
                </a:cubicBezTo>
                <a:cubicBezTo>
                  <a:pt x="54" y="56"/>
                  <a:pt x="54" y="56"/>
                  <a:pt x="54" y="56"/>
                </a:cubicBezTo>
                <a:cubicBezTo>
                  <a:pt x="46" y="57"/>
                  <a:pt x="46" y="57"/>
                  <a:pt x="46" y="57"/>
                </a:cubicBezTo>
                <a:cubicBezTo>
                  <a:pt x="46" y="37"/>
                  <a:pt x="46" y="37"/>
                  <a:pt x="46" y="37"/>
                </a:cubicBezTo>
                <a:cubicBezTo>
                  <a:pt x="38" y="47"/>
                  <a:pt x="38" y="47"/>
                  <a:pt x="38" y="47"/>
                </a:cubicBezTo>
                <a:cubicBezTo>
                  <a:pt x="30" y="38"/>
                  <a:pt x="30" y="38"/>
                  <a:pt x="30" y="38"/>
                </a:cubicBezTo>
                <a:cubicBezTo>
                  <a:pt x="30" y="58"/>
                  <a:pt x="30" y="58"/>
                  <a:pt x="30" y="58"/>
                </a:cubicBezTo>
                <a:cubicBezTo>
                  <a:pt x="22" y="59"/>
                  <a:pt x="22" y="59"/>
                  <a:pt x="22" y="59"/>
                </a:cubicBezTo>
                <a:lnTo>
                  <a:pt x="22" y="29"/>
                </a:lnTo>
                <a:close/>
              </a:path>
            </a:pathLst>
          </a:custGeom>
          <a:solidFill>
            <a:srgbClr val="6E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21" name="Freeform 27">
            <a:extLst>
              <a:ext uri="{FF2B5EF4-FFF2-40B4-BE49-F238E27FC236}">
                <a16:creationId xmlns:a16="http://schemas.microsoft.com/office/drawing/2014/main" xmlns="" id="{D18F6966-969B-4CA9-8F8D-4C0178D73FC7}"/>
              </a:ext>
            </a:extLst>
          </p:cNvPr>
          <p:cNvSpPr>
            <a:spLocks noEditPoints="1"/>
          </p:cNvSpPr>
          <p:nvPr/>
        </p:nvSpPr>
        <p:spPr bwMode="auto">
          <a:xfrm>
            <a:off x="5805189" y="1707623"/>
            <a:ext cx="405148" cy="255985"/>
          </a:xfrm>
          <a:custGeom>
            <a:avLst/>
            <a:gdLst>
              <a:gd name="T0" fmla="*/ 19 w 226"/>
              <a:gd name="T1" fmla="*/ 0 h 158"/>
              <a:gd name="T2" fmla="*/ 19 w 226"/>
              <a:gd name="T3" fmla="*/ 16 h 158"/>
              <a:gd name="T4" fmla="*/ 0 w 226"/>
              <a:gd name="T5" fmla="*/ 16 h 158"/>
              <a:gd name="T6" fmla="*/ 7 w 226"/>
              <a:gd name="T7" fmla="*/ 158 h 158"/>
              <a:gd name="T8" fmla="*/ 216 w 226"/>
              <a:gd name="T9" fmla="*/ 158 h 158"/>
              <a:gd name="T10" fmla="*/ 222 w 226"/>
              <a:gd name="T11" fmla="*/ 158 h 158"/>
              <a:gd name="T12" fmla="*/ 226 w 226"/>
              <a:gd name="T13" fmla="*/ 3 h 158"/>
              <a:gd name="T14" fmla="*/ 19 w 226"/>
              <a:gd name="T15" fmla="*/ 0 h 158"/>
              <a:gd name="T16" fmla="*/ 11 w 226"/>
              <a:gd name="T17" fmla="*/ 27 h 158"/>
              <a:gd name="T18" fmla="*/ 198 w 226"/>
              <a:gd name="T19" fmla="*/ 24 h 158"/>
              <a:gd name="T20" fmla="*/ 205 w 226"/>
              <a:gd name="T21" fmla="*/ 146 h 158"/>
              <a:gd name="T22" fmla="*/ 19 w 226"/>
              <a:gd name="T23" fmla="*/ 146 h 158"/>
              <a:gd name="T24" fmla="*/ 11 w 226"/>
              <a:gd name="T25" fmla="*/ 27 h 158"/>
              <a:gd name="T26" fmla="*/ 213 w 226"/>
              <a:gd name="T27" fmla="*/ 105 h 158"/>
              <a:gd name="T28" fmla="*/ 205 w 226"/>
              <a:gd name="T29" fmla="*/ 17 h 158"/>
              <a:gd name="T30" fmla="*/ 30 w 226"/>
              <a:gd name="T31" fmla="*/ 16 h 158"/>
              <a:gd name="T32" fmla="*/ 30 w 226"/>
              <a:gd name="T33" fmla="*/ 11 h 158"/>
              <a:gd name="T34" fmla="*/ 219 w 226"/>
              <a:gd name="T35" fmla="*/ 10 h 158"/>
              <a:gd name="T36" fmla="*/ 213 w 226"/>
              <a:gd name="T37" fmla="*/ 105 h 158"/>
              <a:gd name="T38" fmla="*/ 185 w 226"/>
              <a:gd name="T39" fmla="*/ 76 h 158"/>
              <a:gd name="T40" fmla="*/ 80 w 226"/>
              <a:gd name="T41" fmla="*/ 76 h 158"/>
              <a:gd name="T42" fmla="*/ 79 w 226"/>
              <a:gd name="T43" fmla="*/ 40 h 158"/>
              <a:gd name="T44" fmla="*/ 184 w 226"/>
              <a:gd name="T45" fmla="*/ 39 h 158"/>
              <a:gd name="T46" fmla="*/ 185 w 226"/>
              <a:gd name="T47" fmla="*/ 76 h 158"/>
              <a:gd name="T48" fmla="*/ 30 w 226"/>
              <a:gd name="T49" fmla="*/ 99 h 158"/>
              <a:gd name="T50" fmla="*/ 185 w 226"/>
              <a:gd name="T51" fmla="*/ 97 h 158"/>
              <a:gd name="T52" fmla="*/ 185 w 226"/>
              <a:gd name="T53" fmla="*/ 101 h 158"/>
              <a:gd name="T54" fmla="*/ 30 w 226"/>
              <a:gd name="T55" fmla="*/ 108 h 158"/>
              <a:gd name="T56" fmla="*/ 30 w 226"/>
              <a:gd name="T57" fmla="*/ 99 h 158"/>
              <a:gd name="T58" fmla="*/ 30 w 226"/>
              <a:gd name="T59" fmla="*/ 122 h 158"/>
              <a:gd name="T60" fmla="*/ 185 w 226"/>
              <a:gd name="T61" fmla="*/ 120 h 158"/>
              <a:gd name="T62" fmla="*/ 185 w 226"/>
              <a:gd name="T63" fmla="*/ 124 h 158"/>
              <a:gd name="T64" fmla="*/ 30 w 226"/>
              <a:gd name="T65" fmla="*/ 131 h 158"/>
              <a:gd name="T66" fmla="*/ 30 w 226"/>
              <a:gd name="T67" fmla="*/ 122 h 158"/>
              <a:gd name="T68" fmla="*/ 32 w 226"/>
              <a:gd name="T69" fmla="*/ 43 h 158"/>
              <a:gd name="T70" fmla="*/ 39 w 226"/>
              <a:gd name="T71" fmla="*/ 43 h 158"/>
              <a:gd name="T72" fmla="*/ 49 w 226"/>
              <a:gd name="T73" fmla="*/ 53 h 158"/>
              <a:gd name="T74" fmla="*/ 58 w 226"/>
              <a:gd name="T75" fmla="*/ 43 h 158"/>
              <a:gd name="T76" fmla="*/ 65 w 226"/>
              <a:gd name="T77" fmla="*/ 43 h 158"/>
              <a:gd name="T78" fmla="*/ 65 w 226"/>
              <a:gd name="T79" fmla="*/ 74 h 158"/>
              <a:gd name="T80" fmla="*/ 57 w 226"/>
              <a:gd name="T81" fmla="*/ 74 h 158"/>
              <a:gd name="T82" fmla="*/ 57 w 226"/>
              <a:gd name="T83" fmla="*/ 54 h 158"/>
              <a:gd name="T84" fmla="*/ 49 w 226"/>
              <a:gd name="T85" fmla="*/ 63 h 158"/>
              <a:gd name="T86" fmla="*/ 40 w 226"/>
              <a:gd name="T87" fmla="*/ 54 h 158"/>
              <a:gd name="T88" fmla="*/ 40 w 226"/>
              <a:gd name="T89" fmla="*/ 74 h 158"/>
              <a:gd name="T90" fmla="*/ 32 w 226"/>
              <a:gd name="T91" fmla="*/ 74 h 158"/>
              <a:gd name="T92" fmla="*/ 32 w 226"/>
              <a:gd name="T93" fmla="*/ 43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26" h="158">
                <a:moveTo>
                  <a:pt x="19" y="0"/>
                </a:moveTo>
                <a:cubicBezTo>
                  <a:pt x="19" y="0"/>
                  <a:pt x="19" y="13"/>
                  <a:pt x="19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7" y="158"/>
                  <a:pt x="7" y="158"/>
                  <a:pt x="7" y="158"/>
                </a:cubicBezTo>
                <a:cubicBezTo>
                  <a:pt x="216" y="158"/>
                  <a:pt x="216" y="158"/>
                  <a:pt x="216" y="158"/>
                </a:cubicBezTo>
                <a:cubicBezTo>
                  <a:pt x="222" y="158"/>
                  <a:pt x="222" y="158"/>
                  <a:pt x="222" y="158"/>
                </a:cubicBezTo>
                <a:cubicBezTo>
                  <a:pt x="226" y="3"/>
                  <a:pt x="226" y="3"/>
                  <a:pt x="226" y="3"/>
                </a:cubicBezTo>
                <a:lnTo>
                  <a:pt x="19" y="0"/>
                </a:lnTo>
                <a:close/>
                <a:moveTo>
                  <a:pt x="11" y="27"/>
                </a:moveTo>
                <a:cubicBezTo>
                  <a:pt x="198" y="24"/>
                  <a:pt x="198" y="24"/>
                  <a:pt x="198" y="24"/>
                </a:cubicBezTo>
                <a:cubicBezTo>
                  <a:pt x="199" y="45"/>
                  <a:pt x="205" y="146"/>
                  <a:pt x="205" y="146"/>
                </a:cubicBezTo>
                <a:cubicBezTo>
                  <a:pt x="19" y="146"/>
                  <a:pt x="19" y="146"/>
                  <a:pt x="19" y="146"/>
                </a:cubicBezTo>
                <a:cubicBezTo>
                  <a:pt x="19" y="146"/>
                  <a:pt x="13" y="47"/>
                  <a:pt x="11" y="27"/>
                </a:cubicBezTo>
                <a:close/>
                <a:moveTo>
                  <a:pt x="213" y="105"/>
                </a:moveTo>
                <a:cubicBezTo>
                  <a:pt x="212" y="99"/>
                  <a:pt x="205" y="17"/>
                  <a:pt x="205" y="17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5"/>
                  <a:pt x="30" y="13"/>
                  <a:pt x="30" y="11"/>
                </a:cubicBezTo>
                <a:cubicBezTo>
                  <a:pt x="219" y="10"/>
                  <a:pt x="219" y="10"/>
                  <a:pt x="219" y="10"/>
                </a:cubicBezTo>
                <a:cubicBezTo>
                  <a:pt x="217" y="33"/>
                  <a:pt x="213" y="96"/>
                  <a:pt x="213" y="105"/>
                </a:cubicBezTo>
                <a:close/>
                <a:moveTo>
                  <a:pt x="185" y="76"/>
                </a:moveTo>
                <a:cubicBezTo>
                  <a:pt x="80" y="76"/>
                  <a:pt x="80" y="76"/>
                  <a:pt x="80" y="76"/>
                </a:cubicBezTo>
                <a:cubicBezTo>
                  <a:pt x="79" y="40"/>
                  <a:pt x="79" y="40"/>
                  <a:pt x="79" y="40"/>
                </a:cubicBezTo>
                <a:cubicBezTo>
                  <a:pt x="184" y="39"/>
                  <a:pt x="184" y="39"/>
                  <a:pt x="184" y="39"/>
                </a:cubicBezTo>
                <a:lnTo>
                  <a:pt x="185" y="76"/>
                </a:lnTo>
                <a:close/>
                <a:moveTo>
                  <a:pt x="30" y="99"/>
                </a:moveTo>
                <a:cubicBezTo>
                  <a:pt x="185" y="97"/>
                  <a:pt x="185" y="97"/>
                  <a:pt x="185" y="97"/>
                </a:cubicBezTo>
                <a:cubicBezTo>
                  <a:pt x="185" y="101"/>
                  <a:pt x="185" y="101"/>
                  <a:pt x="185" y="101"/>
                </a:cubicBezTo>
                <a:cubicBezTo>
                  <a:pt x="30" y="108"/>
                  <a:pt x="30" y="108"/>
                  <a:pt x="30" y="108"/>
                </a:cubicBezTo>
                <a:lnTo>
                  <a:pt x="30" y="99"/>
                </a:lnTo>
                <a:close/>
                <a:moveTo>
                  <a:pt x="30" y="122"/>
                </a:moveTo>
                <a:cubicBezTo>
                  <a:pt x="185" y="120"/>
                  <a:pt x="185" y="120"/>
                  <a:pt x="185" y="120"/>
                </a:cubicBezTo>
                <a:cubicBezTo>
                  <a:pt x="185" y="124"/>
                  <a:pt x="185" y="124"/>
                  <a:pt x="185" y="124"/>
                </a:cubicBezTo>
                <a:cubicBezTo>
                  <a:pt x="30" y="131"/>
                  <a:pt x="30" y="131"/>
                  <a:pt x="30" y="131"/>
                </a:cubicBezTo>
                <a:lnTo>
                  <a:pt x="30" y="122"/>
                </a:lnTo>
                <a:close/>
                <a:moveTo>
                  <a:pt x="32" y="43"/>
                </a:moveTo>
                <a:cubicBezTo>
                  <a:pt x="39" y="43"/>
                  <a:pt x="39" y="43"/>
                  <a:pt x="39" y="43"/>
                </a:cubicBezTo>
                <a:cubicBezTo>
                  <a:pt x="49" y="53"/>
                  <a:pt x="49" y="53"/>
                  <a:pt x="49" y="53"/>
                </a:cubicBezTo>
                <a:cubicBezTo>
                  <a:pt x="58" y="43"/>
                  <a:pt x="58" y="43"/>
                  <a:pt x="58" y="43"/>
                </a:cubicBezTo>
                <a:cubicBezTo>
                  <a:pt x="65" y="43"/>
                  <a:pt x="65" y="43"/>
                  <a:pt x="65" y="43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74"/>
                  <a:pt x="57" y="74"/>
                  <a:pt x="57" y="74"/>
                </a:cubicBezTo>
                <a:cubicBezTo>
                  <a:pt x="57" y="54"/>
                  <a:pt x="57" y="54"/>
                  <a:pt x="57" y="54"/>
                </a:cubicBezTo>
                <a:cubicBezTo>
                  <a:pt x="49" y="63"/>
                  <a:pt x="49" y="63"/>
                  <a:pt x="49" y="63"/>
                </a:cubicBezTo>
                <a:cubicBezTo>
                  <a:pt x="40" y="54"/>
                  <a:pt x="40" y="54"/>
                  <a:pt x="40" y="54"/>
                </a:cubicBezTo>
                <a:cubicBezTo>
                  <a:pt x="40" y="74"/>
                  <a:pt x="40" y="74"/>
                  <a:pt x="40" y="74"/>
                </a:cubicBezTo>
                <a:cubicBezTo>
                  <a:pt x="32" y="74"/>
                  <a:pt x="32" y="74"/>
                  <a:pt x="32" y="74"/>
                </a:cubicBezTo>
                <a:lnTo>
                  <a:pt x="32" y="43"/>
                </a:lnTo>
                <a:close/>
              </a:path>
            </a:pathLst>
          </a:custGeom>
          <a:solidFill>
            <a:srgbClr val="FFD73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latin typeface="Verdana" charset="0"/>
              <a:ea typeface="Verdana" charset="0"/>
              <a:cs typeface="Verdana" charset="0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11906185-5D78-4262-B38D-C02FB5625253}"/>
              </a:ext>
            </a:extLst>
          </p:cNvPr>
          <p:cNvGrpSpPr/>
          <p:nvPr/>
        </p:nvGrpSpPr>
        <p:grpSpPr>
          <a:xfrm>
            <a:off x="1075800" y="1434985"/>
            <a:ext cx="4722653" cy="1156698"/>
            <a:chOff x="1075800" y="1434985"/>
            <a:chExt cx="4722653" cy="1156698"/>
          </a:xfrm>
        </p:grpSpPr>
        <p:sp>
          <p:nvSpPr>
            <p:cNvPr id="104" name="ZoneTexte 103">
              <a:extLst>
                <a:ext uri="{FF2B5EF4-FFF2-40B4-BE49-F238E27FC236}">
                  <a16:creationId xmlns:a16="http://schemas.microsoft.com/office/drawing/2014/main" xmlns="" id="{42E714B1-5DE6-4F99-A25F-1A78229BFC8E}"/>
                </a:ext>
              </a:extLst>
            </p:cNvPr>
            <p:cNvSpPr txBox="1"/>
            <p:nvPr/>
          </p:nvSpPr>
          <p:spPr>
            <a:xfrm>
              <a:off x="1075800" y="1434985"/>
              <a:ext cx="1016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6E5F5F"/>
                  </a:solidFill>
                  <a:effectLst/>
                  <a:uLnTx/>
                  <a:uFillTx/>
                  <a:latin typeface="Mediametrie"/>
                </a:rPr>
                <a:t>Donneurs</a:t>
              </a:r>
            </a:p>
          </p:txBody>
        </p:sp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xmlns="" id="{CA8C7387-643E-47D4-91E6-96B39656E261}"/>
                </a:ext>
              </a:extLst>
            </p:cNvPr>
            <p:cNvSpPr txBox="1"/>
            <p:nvPr/>
          </p:nvSpPr>
          <p:spPr>
            <a:xfrm>
              <a:off x="4689241" y="1434985"/>
              <a:ext cx="1109212" cy="224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6E5F5F"/>
                  </a:solidFill>
                  <a:effectLst/>
                  <a:uLnTx/>
                  <a:uFillTx/>
                  <a:latin typeface="Mediametrie"/>
                </a:rPr>
                <a:t>Receveurs</a:t>
              </a:r>
            </a:p>
          </p:txBody>
        </p:sp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xmlns="" id="{6AC4AA70-BBD0-4D63-928B-3CD556010576}"/>
                </a:ext>
              </a:extLst>
            </p:cNvPr>
            <p:cNvSpPr txBox="1"/>
            <p:nvPr/>
          </p:nvSpPr>
          <p:spPr>
            <a:xfrm>
              <a:off x="3534434" y="2006908"/>
              <a:ext cx="134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i="0" u="none" strike="noStrike" kern="0" cap="none" spc="0" normalizeH="0" baseline="0" noProof="0" dirty="0">
                  <a:ln>
                    <a:noFill/>
                  </a:ln>
                  <a:solidFill>
                    <a:srgbClr val="BE0091"/>
                  </a:solidFill>
                  <a:effectLst/>
                  <a:uLnTx/>
                  <a:uFillTx/>
                  <a:latin typeface="Mediametrie"/>
                </a:rPr>
                <a:t>Fusion statistique</a:t>
              </a:r>
            </a:p>
          </p:txBody>
        </p:sp>
        <p:cxnSp>
          <p:nvCxnSpPr>
            <p:cNvPr id="111" name="Connecteur droit avec flèche 110">
              <a:extLst>
                <a:ext uri="{FF2B5EF4-FFF2-40B4-BE49-F238E27FC236}">
                  <a16:creationId xmlns:a16="http://schemas.microsoft.com/office/drawing/2014/main" xmlns="" id="{938F2D49-8343-42BA-8E8D-B62A5FAFCEB3}"/>
                </a:ext>
              </a:extLst>
            </p:cNvPr>
            <p:cNvCxnSpPr/>
            <p:nvPr/>
          </p:nvCxnSpPr>
          <p:spPr>
            <a:xfrm flipV="1">
              <a:off x="3783723" y="2307186"/>
              <a:ext cx="973499" cy="1188"/>
            </a:xfrm>
            <a:prstGeom prst="straightConnector1">
              <a:avLst/>
            </a:prstGeom>
            <a:noFill/>
            <a:ln w="25400" cap="flat" cmpd="sng" algn="ctr">
              <a:solidFill>
                <a:srgbClr val="6E5F5F"/>
              </a:solidFill>
              <a:prstDash val="sysDash"/>
              <a:tailEnd type="arrow"/>
            </a:ln>
            <a:effectLst/>
          </p:spPr>
        </p:cxn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xmlns="" id="{39DBD083-044B-4FDD-96B7-F028ADACBDC5}"/>
              </a:ext>
            </a:extLst>
          </p:cNvPr>
          <p:cNvGrpSpPr/>
          <p:nvPr/>
        </p:nvGrpSpPr>
        <p:grpSpPr>
          <a:xfrm>
            <a:off x="6225764" y="1576275"/>
            <a:ext cx="2778037" cy="1217953"/>
            <a:chOff x="6225764" y="1576275"/>
            <a:chExt cx="2778037" cy="1217953"/>
          </a:xfrm>
        </p:grpSpPr>
        <p:cxnSp>
          <p:nvCxnSpPr>
            <p:cNvPr id="116" name="Connecteur droit avec flèche 115">
              <a:extLst>
                <a:ext uri="{FF2B5EF4-FFF2-40B4-BE49-F238E27FC236}">
                  <a16:creationId xmlns:a16="http://schemas.microsoft.com/office/drawing/2014/main" xmlns="" id="{6736F35C-A5A4-4176-BB53-F7A7BB78C00B}"/>
                </a:ext>
              </a:extLst>
            </p:cNvPr>
            <p:cNvCxnSpPr/>
            <p:nvPr/>
          </p:nvCxnSpPr>
          <p:spPr>
            <a:xfrm flipV="1">
              <a:off x="6225764" y="2285214"/>
              <a:ext cx="429515" cy="4063"/>
            </a:xfrm>
            <a:prstGeom prst="straightConnector1">
              <a:avLst/>
            </a:prstGeom>
            <a:noFill/>
            <a:ln w="25400" cap="flat" cmpd="sng" algn="ctr">
              <a:solidFill>
                <a:srgbClr val="6E5F5F"/>
              </a:solidFill>
              <a:prstDash val="sysDash"/>
              <a:tailEnd type="arrow"/>
            </a:ln>
            <a:effectLst/>
          </p:spPr>
        </p:cxn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xmlns="" id="{5646C834-CD96-4C55-8391-FC5FA9A3EE9A}"/>
                </a:ext>
              </a:extLst>
            </p:cNvPr>
            <p:cNvGrpSpPr/>
            <p:nvPr/>
          </p:nvGrpSpPr>
          <p:grpSpPr>
            <a:xfrm>
              <a:off x="6624945" y="1576275"/>
              <a:ext cx="2378856" cy="1217953"/>
              <a:chOff x="6624945" y="1576275"/>
              <a:chExt cx="2378856" cy="1217953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88CF8E7C-4686-4A12-9147-1167C234DCAA}"/>
                  </a:ext>
                </a:extLst>
              </p:cNvPr>
              <p:cNvSpPr/>
              <p:nvPr/>
            </p:nvSpPr>
            <p:spPr>
              <a:xfrm flipH="1">
                <a:off x="6624945" y="1731349"/>
                <a:ext cx="2378856" cy="1062879"/>
              </a:xfrm>
              <a:prstGeom prst="rect">
                <a:avLst/>
              </a:prstGeom>
              <a:noFill/>
              <a:ln w="12700" cap="flat" cmpd="sng" algn="ctr">
                <a:solidFill>
                  <a:srgbClr val="6E5F5F"/>
                </a:solidFill>
                <a:prstDash val="sys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diametrie"/>
                  <a:ea typeface="+mn-ea"/>
                  <a:cs typeface="+mn-cs"/>
                </a:endParaRPr>
              </a:p>
            </p:txBody>
          </p:sp>
          <p:grpSp>
            <p:nvGrpSpPr>
              <p:cNvPr id="114" name="Groupe 348">
                <a:extLst>
                  <a:ext uri="{FF2B5EF4-FFF2-40B4-BE49-F238E27FC236}">
                    <a16:creationId xmlns:a16="http://schemas.microsoft.com/office/drawing/2014/main" xmlns="" id="{5DA3FCC1-B226-4800-97EA-A496A0E46C38}"/>
                  </a:ext>
                </a:extLst>
              </p:cNvPr>
              <p:cNvGrpSpPr/>
              <p:nvPr/>
            </p:nvGrpSpPr>
            <p:grpSpPr>
              <a:xfrm>
                <a:off x="7897893" y="2041369"/>
                <a:ext cx="298740" cy="261766"/>
                <a:chOff x="5010718" y="5119560"/>
                <a:chExt cx="362804" cy="358773"/>
              </a:xfrm>
              <a:solidFill>
                <a:srgbClr val="37CDEB"/>
              </a:solidFill>
            </p:grpSpPr>
            <p:sp>
              <p:nvSpPr>
                <p:cNvPr id="163" name="Freeform 78">
                  <a:extLst>
                    <a:ext uri="{FF2B5EF4-FFF2-40B4-BE49-F238E27FC236}">
                      <a16:creationId xmlns:a16="http://schemas.microsoft.com/office/drawing/2014/main" xmlns="" id="{D750B1EF-EF78-456B-A02A-196C527A0A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010718" y="5119560"/>
                  <a:ext cx="362804" cy="358773"/>
                </a:xfrm>
                <a:custGeom>
                  <a:avLst/>
                  <a:gdLst>
                    <a:gd name="T0" fmla="*/ 57 w 114"/>
                    <a:gd name="T1" fmla="*/ 0 h 113"/>
                    <a:gd name="T2" fmla="*/ 0 w 114"/>
                    <a:gd name="T3" fmla="*/ 56 h 113"/>
                    <a:gd name="T4" fmla="*/ 57 w 114"/>
                    <a:gd name="T5" fmla="*/ 113 h 113"/>
                    <a:gd name="T6" fmla="*/ 113 w 114"/>
                    <a:gd name="T7" fmla="*/ 113 h 113"/>
                    <a:gd name="T8" fmla="*/ 113 w 114"/>
                    <a:gd name="T9" fmla="*/ 64 h 113"/>
                    <a:gd name="T10" fmla="*/ 114 w 114"/>
                    <a:gd name="T11" fmla="*/ 56 h 113"/>
                    <a:gd name="T12" fmla="*/ 57 w 114"/>
                    <a:gd name="T13" fmla="*/ 0 h 113"/>
                    <a:gd name="T14" fmla="*/ 105 w 114"/>
                    <a:gd name="T15" fmla="*/ 64 h 113"/>
                    <a:gd name="T16" fmla="*/ 105 w 114"/>
                    <a:gd name="T17" fmla="*/ 105 h 113"/>
                    <a:gd name="T18" fmla="*/ 58 w 114"/>
                    <a:gd name="T19" fmla="*/ 105 h 113"/>
                    <a:gd name="T20" fmla="*/ 11 w 114"/>
                    <a:gd name="T21" fmla="*/ 58 h 113"/>
                    <a:gd name="T22" fmla="*/ 58 w 114"/>
                    <a:gd name="T23" fmla="*/ 11 h 113"/>
                    <a:gd name="T24" fmla="*/ 105 w 114"/>
                    <a:gd name="T25" fmla="*/ 58 h 113"/>
                    <a:gd name="T26" fmla="*/ 105 w 114"/>
                    <a:gd name="T27" fmla="*/ 64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4" h="113">
                      <a:moveTo>
                        <a:pt x="57" y="0"/>
                      </a:moveTo>
                      <a:cubicBezTo>
                        <a:pt x="25" y="0"/>
                        <a:pt x="0" y="25"/>
                        <a:pt x="0" y="56"/>
                      </a:cubicBezTo>
                      <a:cubicBezTo>
                        <a:pt x="0" y="88"/>
                        <a:pt x="25" y="113"/>
                        <a:pt x="57" y="113"/>
                      </a:cubicBezTo>
                      <a:cubicBezTo>
                        <a:pt x="113" y="113"/>
                        <a:pt x="113" y="113"/>
                        <a:pt x="113" y="113"/>
                      </a:cubicBezTo>
                      <a:cubicBezTo>
                        <a:pt x="113" y="64"/>
                        <a:pt x="113" y="64"/>
                        <a:pt x="113" y="64"/>
                      </a:cubicBezTo>
                      <a:cubicBezTo>
                        <a:pt x="113" y="61"/>
                        <a:pt x="114" y="59"/>
                        <a:pt x="114" y="56"/>
                      </a:cubicBezTo>
                      <a:cubicBezTo>
                        <a:pt x="114" y="25"/>
                        <a:pt x="88" y="0"/>
                        <a:pt x="57" y="0"/>
                      </a:cubicBezTo>
                      <a:close/>
                      <a:moveTo>
                        <a:pt x="105" y="64"/>
                      </a:moveTo>
                      <a:cubicBezTo>
                        <a:pt x="105" y="105"/>
                        <a:pt x="105" y="105"/>
                        <a:pt x="105" y="105"/>
                      </a:cubicBezTo>
                      <a:cubicBezTo>
                        <a:pt x="58" y="105"/>
                        <a:pt x="58" y="105"/>
                        <a:pt x="58" y="105"/>
                      </a:cubicBezTo>
                      <a:cubicBezTo>
                        <a:pt x="32" y="105"/>
                        <a:pt x="11" y="84"/>
                        <a:pt x="11" y="58"/>
                      </a:cubicBezTo>
                      <a:cubicBezTo>
                        <a:pt x="11" y="32"/>
                        <a:pt x="32" y="11"/>
                        <a:pt x="58" y="11"/>
                      </a:cubicBezTo>
                      <a:cubicBezTo>
                        <a:pt x="84" y="11"/>
                        <a:pt x="105" y="32"/>
                        <a:pt x="105" y="58"/>
                      </a:cubicBezTo>
                      <a:cubicBezTo>
                        <a:pt x="105" y="60"/>
                        <a:pt x="105" y="62"/>
                        <a:pt x="105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6E5F5F"/>
                    </a:solidFill>
                    <a:effectLst/>
                    <a:uLnTx/>
                    <a:uFillTx/>
                    <a:latin typeface="Mediametrie"/>
                  </a:endParaRPr>
                </a:p>
              </p:txBody>
            </p:sp>
            <p:sp>
              <p:nvSpPr>
                <p:cNvPr id="164" name="Freeform 79">
                  <a:extLst>
                    <a:ext uri="{FF2B5EF4-FFF2-40B4-BE49-F238E27FC236}">
                      <a16:creationId xmlns:a16="http://schemas.microsoft.com/office/drawing/2014/main" xmlns="" id="{E44BFB5D-A19E-47EA-B922-17CEA55A855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084628" y="5198846"/>
                  <a:ext cx="212307" cy="209620"/>
                </a:xfrm>
                <a:custGeom>
                  <a:avLst/>
                  <a:gdLst>
                    <a:gd name="T0" fmla="*/ 35 w 67"/>
                    <a:gd name="T1" fmla="*/ 0 h 66"/>
                    <a:gd name="T2" fmla="*/ 0 w 67"/>
                    <a:gd name="T3" fmla="*/ 35 h 66"/>
                    <a:gd name="T4" fmla="*/ 35 w 67"/>
                    <a:gd name="T5" fmla="*/ 66 h 66"/>
                    <a:gd name="T6" fmla="*/ 54 w 67"/>
                    <a:gd name="T7" fmla="*/ 63 h 66"/>
                    <a:gd name="T8" fmla="*/ 51 w 67"/>
                    <a:gd name="T9" fmla="*/ 54 h 66"/>
                    <a:gd name="T10" fmla="*/ 35 w 67"/>
                    <a:gd name="T11" fmla="*/ 57 h 66"/>
                    <a:gd name="T12" fmla="*/ 12 w 67"/>
                    <a:gd name="T13" fmla="*/ 34 h 66"/>
                    <a:gd name="T14" fmla="*/ 35 w 67"/>
                    <a:gd name="T15" fmla="*/ 9 h 66"/>
                    <a:gd name="T16" fmla="*/ 56 w 67"/>
                    <a:gd name="T17" fmla="*/ 29 h 66"/>
                    <a:gd name="T18" fmla="*/ 49 w 67"/>
                    <a:gd name="T19" fmla="*/ 45 h 66"/>
                    <a:gd name="T20" fmla="*/ 49 w 67"/>
                    <a:gd name="T21" fmla="*/ 28 h 66"/>
                    <a:gd name="T22" fmla="*/ 37 w 67"/>
                    <a:gd name="T23" fmla="*/ 16 h 66"/>
                    <a:gd name="T24" fmla="*/ 20 w 67"/>
                    <a:gd name="T25" fmla="*/ 21 h 66"/>
                    <a:gd name="T26" fmla="*/ 25 w 67"/>
                    <a:gd name="T27" fmla="*/ 27 h 66"/>
                    <a:gd name="T28" fmla="*/ 35 w 67"/>
                    <a:gd name="T29" fmla="*/ 24 h 66"/>
                    <a:gd name="T30" fmla="*/ 39 w 67"/>
                    <a:gd name="T31" fmla="*/ 28 h 66"/>
                    <a:gd name="T32" fmla="*/ 39 w 67"/>
                    <a:gd name="T33" fmla="*/ 30 h 66"/>
                    <a:gd name="T34" fmla="*/ 23 w 67"/>
                    <a:gd name="T35" fmla="*/ 31 h 66"/>
                    <a:gd name="T36" fmla="*/ 20 w 67"/>
                    <a:gd name="T37" fmla="*/ 39 h 66"/>
                    <a:gd name="T38" fmla="*/ 32 w 67"/>
                    <a:gd name="T39" fmla="*/ 51 h 66"/>
                    <a:gd name="T40" fmla="*/ 41 w 67"/>
                    <a:gd name="T41" fmla="*/ 48 h 66"/>
                    <a:gd name="T42" fmla="*/ 48 w 67"/>
                    <a:gd name="T43" fmla="*/ 51 h 66"/>
                    <a:gd name="T44" fmla="*/ 67 w 67"/>
                    <a:gd name="T45" fmla="*/ 26 h 66"/>
                    <a:gd name="T46" fmla="*/ 35 w 67"/>
                    <a:gd name="T47" fmla="*/ 0 h 66"/>
                    <a:gd name="T48" fmla="*/ 39 w 67"/>
                    <a:gd name="T49" fmla="*/ 43 h 66"/>
                    <a:gd name="T50" fmla="*/ 35 w 67"/>
                    <a:gd name="T51" fmla="*/ 44 h 66"/>
                    <a:gd name="T52" fmla="*/ 30 w 67"/>
                    <a:gd name="T53" fmla="*/ 40 h 66"/>
                    <a:gd name="T54" fmla="*/ 30 w 67"/>
                    <a:gd name="T55" fmla="*/ 36 h 66"/>
                    <a:gd name="T56" fmla="*/ 39 w 67"/>
                    <a:gd name="T57" fmla="*/ 35 h 66"/>
                    <a:gd name="T58" fmla="*/ 39 w 67"/>
                    <a:gd name="T59" fmla="*/ 43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7" h="66">
                      <a:moveTo>
                        <a:pt x="35" y="0"/>
                      </a:moveTo>
                      <a:cubicBezTo>
                        <a:pt x="16" y="0"/>
                        <a:pt x="0" y="14"/>
                        <a:pt x="0" y="35"/>
                      </a:cubicBezTo>
                      <a:cubicBezTo>
                        <a:pt x="0" y="50"/>
                        <a:pt x="11" y="66"/>
                        <a:pt x="35" y="66"/>
                      </a:cubicBezTo>
                      <a:cubicBezTo>
                        <a:pt x="41" y="66"/>
                        <a:pt x="47" y="65"/>
                        <a:pt x="54" y="63"/>
                      </a:cubicBezTo>
                      <a:cubicBezTo>
                        <a:pt x="51" y="54"/>
                        <a:pt x="51" y="54"/>
                        <a:pt x="51" y="54"/>
                      </a:cubicBezTo>
                      <a:cubicBezTo>
                        <a:pt x="46" y="56"/>
                        <a:pt x="41" y="57"/>
                        <a:pt x="35" y="57"/>
                      </a:cubicBezTo>
                      <a:cubicBezTo>
                        <a:pt x="18" y="57"/>
                        <a:pt x="12" y="45"/>
                        <a:pt x="12" y="34"/>
                      </a:cubicBezTo>
                      <a:cubicBezTo>
                        <a:pt x="12" y="19"/>
                        <a:pt x="22" y="9"/>
                        <a:pt x="35" y="9"/>
                      </a:cubicBezTo>
                      <a:cubicBezTo>
                        <a:pt x="48" y="9"/>
                        <a:pt x="56" y="17"/>
                        <a:pt x="56" y="29"/>
                      </a:cubicBezTo>
                      <a:cubicBezTo>
                        <a:pt x="56" y="36"/>
                        <a:pt x="53" y="42"/>
                        <a:pt x="49" y="45"/>
                      </a:cubicBezTo>
                      <a:cubicBezTo>
                        <a:pt x="49" y="28"/>
                        <a:pt x="49" y="28"/>
                        <a:pt x="49" y="28"/>
                      </a:cubicBezTo>
                      <a:cubicBezTo>
                        <a:pt x="49" y="20"/>
                        <a:pt x="45" y="16"/>
                        <a:pt x="37" y="16"/>
                      </a:cubicBezTo>
                      <a:cubicBezTo>
                        <a:pt x="31" y="16"/>
                        <a:pt x="26" y="17"/>
                        <a:pt x="20" y="21"/>
                      </a:cubicBezTo>
                      <a:cubicBezTo>
                        <a:pt x="25" y="27"/>
                        <a:pt x="25" y="27"/>
                        <a:pt x="25" y="27"/>
                      </a:cubicBezTo>
                      <a:cubicBezTo>
                        <a:pt x="27" y="25"/>
                        <a:pt x="31" y="24"/>
                        <a:pt x="35" y="24"/>
                      </a:cubicBezTo>
                      <a:cubicBezTo>
                        <a:pt x="37" y="24"/>
                        <a:pt x="39" y="25"/>
                        <a:pt x="39" y="28"/>
                      </a:cubicBezTo>
                      <a:cubicBezTo>
                        <a:pt x="39" y="30"/>
                        <a:pt x="39" y="30"/>
                        <a:pt x="39" y="30"/>
                      </a:cubicBezTo>
                      <a:cubicBezTo>
                        <a:pt x="35" y="30"/>
                        <a:pt x="28" y="30"/>
                        <a:pt x="23" y="31"/>
                      </a:cubicBezTo>
                      <a:cubicBezTo>
                        <a:pt x="21" y="33"/>
                        <a:pt x="20" y="36"/>
                        <a:pt x="20" y="39"/>
                      </a:cubicBezTo>
                      <a:cubicBezTo>
                        <a:pt x="20" y="45"/>
                        <a:pt x="23" y="51"/>
                        <a:pt x="32" y="51"/>
                      </a:cubicBezTo>
                      <a:cubicBezTo>
                        <a:pt x="36" y="51"/>
                        <a:pt x="39" y="49"/>
                        <a:pt x="41" y="48"/>
                      </a:cubicBezTo>
                      <a:cubicBezTo>
                        <a:pt x="48" y="51"/>
                        <a:pt x="48" y="51"/>
                        <a:pt x="48" y="51"/>
                      </a:cubicBezTo>
                      <a:cubicBezTo>
                        <a:pt x="56" y="49"/>
                        <a:pt x="67" y="41"/>
                        <a:pt x="67" y="26"/>
                      </a:cubicBezTo>
                      <a:cubicBezTo>
                        <a:pt x="67" y="11"/>
                        <a:pt x="54" y="0"/>
                        <a:pt x="35" y="0"/>
                      </a:cubicBezTo>
                      <a:close/>
                      <a:moveTo>
                        <a:pt x="39" y="43"/>
                      </a:moveTo>
                      <a:cubicBezTo>
                        <a:pt x="38" y="43"/>
                        <a:pt x="37" y="44"/>
                        <a:pt x="35" y="44"/>
                      </a:cubicBezTo>
                      <a:cubicBezTo>
                        <a:pt x="32" y="44"/>
                        <a:pt x="30" y="43"/>
                        <a:pt x="30" y="40"/>
                      </a:cubicBezTo>
                      <a:cubicBezTo>
                        <a:pt x="30" y="38"/>
                        <a:pt x="30" y="37"/>
                        <a:pt x="30" y="36"/>
                      </a:cubicBezTo>
                      <a:cubicBezTo>
                        <a:pt x="32" y="36"/>
                        <a:pt x="37" y="35"/>
                        <a:pt x="39" y="35"/>
                      </a:cubicBezTo>
                      <a:lnTo>
                        <a:pt x="39" y="4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6E5F5F"/>
                    </a:solidFill>
                    <a:effectLst/>
                    <a:uLnTx/>
                    <a:uFillTx/>
                    <a:latin typeface="Mediametrie"/>
                  </a:endParaRPr>
                </a:p>
              </p:txBody>
            </p:sp>
          </p:grpSp>
          <p:grpSp>
            <p:nvGrpSpPr>
              <p:cNvPr id="115" name="Groupe 348">
                <a:extLst>
                  <a:ext uri="{FF2B5EF4-FFF2-40B4-BE49-F238E27FC236}">
                    <a16:creationId xmlns:a16="http://schemas.microsoft.com/office/drawing/2014/main" xmlns="" id="{D3C99F16-FDEB-440F-9729-2912FA8A870B}"/>
                  </a:ext>
                </a:extLst>
              </p:cNvPr>
              <p:cNvGrpSpPr/>
              <p:nvPr/>
            </p:nvGrpSpPr>
            <p:grpSpPr>
              <a:xfrm>
                <a:off x="8266759" y="2035723"/>
                <a:ext cx="298740" cy="261766"/>
                <a:chOff x="5010718" y="5119560"/>
                <a:chExt cx="362804" cy="358773"/>
              </a:xfrm>
              <a:solidFill>
                <a:srgbClr val="E6007D"/>
              </a:solidFill>
            </p:grpSpPr>
            <p:sp>
              <p:nvSpPr>
                <p:cNvPr id="161" name="Freeform 78">
                  <a:extLst>
                    <a:ext uri="{FF2B5EF4-FFF2-40B4-BE49-F238E27FC236}">
                      <a16:creationId xmlns:a16="http://schemas.microsoft.com/office/drawing/2014/main" xmlns="" id="{71CCD076-20DB-4477-99E7-1ABC7E773EB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010718" y="5119560"/>
                  <a:ext cx="362804" cy="358773"/>
                </a:xfrm>
                <a:custGeom>
                  <a:avLst/>
                  <a:gdLst>
                    <a:gd name="T0" fmla="*/ 57 w 114"/>
                    <a:gd name="T1" fmla="*/ 0 h 113"/>
                    <a:gd name="T2" fmla="*/ 0 w 114"/>
                    <a:gd name="T3" fmla="*/ 56 h 113"/>
                    <a:gd name="T4" fmla="*/ 57 w 114"/>
                    <a:gd name="T5" fmla="*/ 113 h 113"/>
                    <a:gd name="T6" fmla="*/ 113 w 114"/>
                    <a:gd name="T7" fmla="*/ 113 h 113"/>
                    <a:gd name="T8" fmla="*/ 113 w 114"/>
                    <a:gd name="T9" fmla="*/ 64 h 113"/>
                    <a:gd name="T10" fmla="*/ 114 w 114"/>
                    <a:gd name="T11" fmla="*/ 56 h 113"/>
                    <a:gd name="T12" fmla="*/ 57 w 114"/>
                    <a:gd name="T13" fmla="*/ 0 h 113"/>
                    <a:gd name="T14" fmla="*/ 105 w 114"/>
                    <a:gd name="T15" fmla="*/ 64 h 113"/>
                    <a:gd name="T16" fmla="*/ 105 w 114"/>
                    <a:gd name="T17" fmla="*/ 105 h 113"/>
                    <a:gd name="T18" fmla="*/ 58 w 114"/>
                    <a:gd name="T19" fmla="*/ 105 h 113"/>
                    <a:gd name="T20" fmla="*/ 11 w 114"/>
                    <a:gd name="T21" fmla="*/ 58 h 113"/>
                    <a:gd name="T22" fmla="*/ 58 w 114"/>
                    <a:gd name="T23" fmla="*/ 11 h 113"/>
                    <a:gd name="T24" fmla="*/ 105 w 114"/>
                    <a:gd name="T25" fmla="*/ 58 h 113"/>
                    <a:gd name="T26" fmla="*/ 105 w 114"/>
                    <a:gd name="T27" fmla="*/ 64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4" h="113">
                      <a:moveTo>
                        <a:pt x="57" y="0"/>
                      </a:moveTo>
                      <a:cubicBezTo>
                        <a:pt x="25" y="0"/>
                        <a:pt x="0" y="25"/>
                        <a:pt x="0" y="56"/>
                      </a:cubicBezTo>
                      <a:cubicBezTo>
                        <a:pt x="0" y="88"/>
                        <a:pt x="25" y="113"/>
                        <a:pt x="57" y="113"/>
                      </a:cubicBezTo>
                      <a:cubicBezTo>
                        <a:pt x="113" y="113"/>
                        <a:pt x="113" y="113"/>
                        <a:pt x="113" y="113"/>
                      </a:cubicBezTo>
                      <a:cubicBezTo>
                        <a:pt x="113" y="64"/>
                        <a:pt x="113" y="64"/>
                        <a:pt x="113" y="64"/>
                      </a:cubicBezTo>
                      <a:cubicBezTo>
                        <a:pt x="113" y="61"/>
                        <a:pt x="114" y="59"/>
                        <a:pt x="114" y="56"/>
                      </a:cubicBezTo>
                      <a:cubicBezTo>
                        <a:pt x="114" y="25"/>
                        <a:pt x="88" y="0"/>
                        <a:pt x="57" y="0"/>
                      </a:cubicBezTo>
                      <a:close/>
                      <a:moveTo>
                        <a:pt x="105" y="64"/>
                      </a:moveTo>
                      <a:cubicBezTo>
                        <a:pt x="105" y="105"/>
                        <a:pt x="105" y="105"/>
                        <a:pt x="105" y="105"/>
                      </a:cubicBezTo>
                      <a:cubicBezTo>
                        <a:pt x="58" y="105"/>
                        <a:pt x="58" y="105"/>
                        <a:pt x="58" y="105"/>
                      </a:cubicBezTo>
                      <a:cubicBezTo>
                        <a:pt x="32" y="105"/>
                        <a:pt x="11" y="84"/>
                        <a:pt x="11" y="58"/>
                      </a:cubicBezTo>
                      <a:cubicBezTo>
                        <a:pt x="11" y="32"/>
                        <a:pt x="32" y="11"/>
                        <a:pt x="58" y="11"/>
                      </a:cubicBezTo>
                      <a:cubicBezTo>
                        <a:pt x="84" y="11"/>
                        <a:pt x="105" y="32"/>
                        <a:pt x="105" y="58"/>
                      </a:cubicBezTo>
                      <a:cubicBezTo>
                        <a:pt x="105" y="60"/>
                        <a:pt x="105" y="62"/>
                        <a:pt x="105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6E5F5F"/>
                    </a:solidFill>
                    <a:effectLst/>
                    <a:uLnTx/>
                    <a:uFillTx/>
                    <a:latin typeface="Mediametrie"/>
                  </a:endParaRPr>
                </a:p>
              </p:txBody>
            </p:sp>
            <p:sp>
              <p:nvSpPr>
                <p:cNvPr id="162" name="Freeform 79">
                  <a:extLst>
                    <a:ext uri="{FF2B5EF4-FFF2-40B4-BE49-F238E27FC236}">
                      <a16:creationId xmlns:a16="http://schemas.microsoft.com/office/drawing/2014/main" xmlns="" id="{03EF0C5A-FDDE-43D5-804B-A62A9E501E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084628" y="5198846"/>
                  <a:ext cx="212307" cy="209620"/>
                </a:xfrm>
                <a:custGeom>
                  <a:avLst/>
                  <a:gdLst>
                    <a:gd name="T0" fmla="*/ 35 w 67"/>
                    <a:gd name="T1" fmla="*/ 0 h 66"/>
                    <a:gd name="T2" fmla="*/ 0 w 67"/>
                    <a:gd name="T3" fmla="*/ 35 h 66"/>
                    <a:gd name="T4" fmla="*/ 35 w 67"/>
                    <a:gd name="T5" fmla="*/ 66 h 66"/>
                    <a:gd name="T6" fmla="*/ 54 w 67"/>
                    <a:gd name="T7" fmla="*/ 63 h 66"/>
                    <a:gd name="T8" fmla="*/ 51 w 67"/>
                    <a:gd name="T9" fmla="*/ 54 h 66"/>
                    <a:gd name="T10" fmla="*/ 35 w 67"/>
                    <a:gd name="T11" fmla="*/ 57 h 66"/>
                    <a:gd name="T12" fmla="*/ 12 w 67"/>
                    <a:gd name="T13" fmla="*/ 34 h 66"/>
                    <a:gd name="T14" fmla="*/ 35 w 67"/>
                    <a:gd name="T15" fmla="*/ 9 h 66"/>
                    <a:gd name="T16" fmla="*/ 56 w 67"/>
                    <a:gd name="T17" fmla="*/ 29 h 66"/>
                    <a:gd name="T18" fmla="*/ 49 w 67"/>
                    <a:gd name="T19" fmla="*/ 45 h 66"/>
                    <a:gd name="T20" fmla="*/ 49 w 67"/>
                    <a:gd name="T21" fmla="*/ 28 h 66"/>
                    <a:gd name="T22" fmla="*/ 37 w 67"/>
                    <a:gd name="T23" fmla="*/ 16 h 66"/>
                    <a:gd name="T24" fmla="*/ 20 w 67"/>
                    <a:gd name="T25" fmla="*/ 21 h 66"/>
                    <a:gd name="T26" fmla="*/ 25 w 67"/>
                    <a:gd name="T27" fmla="*/ 27 h 66"/>
                    <a:gd name="T28" fmla="*/ 35 w 67"/>
                    <a:gd name="T29" fmla="*/ 24 h 66"/>
                    <a:gd name="T30" fmla="*/ 39 w 67"/>
                    <a:gd name="T31" fmla="*/ 28 h 66"/>
                    <a:gd name="T32" fmla="*/ 39 w 67"/>
                    <a:gd name="T33" fmla="*/ 30 h 66"/>
                    <a:gd name="T34" fmla="*/ 23 w 67"/>
                    <a:gd name="T35" fmla="*/ 31 h 66"/>
                    <a:gd name="T36" fmla="*/ 20 w 67"/>
                    <a:gd name="T37" fmla="*/ 39 h 66"/>
                    <a:gd name="T38" fmla="*/ 32 w 67"/>
                    <a:gd name="T39" fmla="*/ 51 h 66"/>
                    <a:gd name="T40" fmla="*/ 41 w 67"/>
                    <a:gd name="T41" fmla="*/ 48 h 66"/>
                    <a:gd name="T42" fmla="*/ 48 w 67"/>
                    <a:gd name="T43" fmla="*/ 51 h 66"/>
                    <a:gd name="T44" fmla="*/ 67 w 67"/>
                    <a:gd name="T45" fmla="*/ 26 h 66"/>
                    <a:gd name="T46" fmla="*/ 35 w 67"/>
                    <a:gd name="T47" fmla="*/ 0 h 66"/>
                    <a:gd name="T48" fmla="*/ 39 w 67"/>
                    <a:gd name="T49" fmla="*/ 43 h 66"/>
                    <a:gd name="T50" fmla="*/ 35 w 67"/>
                    <a:gd name="T51" fmla="*/ 44 h 66"/>
                    <a:gd name="T52" fmla="*/ 30 w 67"/>
                    <a:gd name="T53" fmla="*/ 40 h 66"/>
                    <a:gd name="T54" fmla="*/ 30 w 67"/>
                    <a:gd name="T55" fmla="*/ 36 h 66"/>
                    <a:gd name="T56" fmla="*/ 39 w 67"/>
                    <a:gd name="T57" fmla="*/ 35 h 66"/>
                    <a:gd name="T58" fmla="*/ 39 w 67"/>
                    <a:gd name="T59" fmla="*/ 43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7" h="66">
                      <a:moveTo>
                        <a:pt x="35" y="0"/>
                      </a:moveTo>
                      <a:cubicBezTo>
                        <a:pt x="16" y="0"/>
                        <a:pt x="0" y="14"/>
                        <a:pt x="0" y="35"/>
                      </a:cubicBezTo>
                      <a:cubicBezTo>
                        <a:pt x="0" y="50"/>
                        <a:pt x="11" y="66"/>
                        <a:pt x="35" y="66"/>
                      </a:cubicBezTo>
                      <a:cubicBezTo>
                        <a:pt x="41" y="66"/>
                        <a:pt x="47" y="65"/>
                        <a:pt x="54" y="63"/>
                      </a:cubicBezTo>
                      <a:cubicBezTo>
                        <a:pt x="51" y="54"/>
                        <a:pt x="51" y="54"/>
                        <a:pt x="51" y="54"/>
                      </a:cubicBezTo>
                      <a:cubicBezTo>
                        <a:pt x="46" y="56"/>
                        <a:pt x="41" y="57"/>
                        <a:pt x="35" y="57"/>
                      </a:cubicBezTo>
                      <a:cubicBezTo>
                        <a:pt x="18" y="57"/>
                        <a:pt x="12" y="45"/>
                        <a:pt x="12" y="34"/>
                      </a:cubicBezTo>
                      <a:cubicBezTo>
                        <a:pt x="12" y="19"/>
                        <a:pt x="22" y="9"/>
                        <a:pt x="35" y="9"/>
                      </a:cubicBezTo>
                      <a:cubicBezTo>
                        <a:pt x="48" y="9"/>
                        <a:pt x="56" y="17"/>
                        <a:pt x="56" y="29"/>
                      </a:cubicBezTo>
                      <a:cubicBezTo>
                        <a:pt x="56" y="36"/>
                        <a:pt x="53" y="42"/>
                        <a:pt x="49" y="45"/>
                      </a:cubicBezTo>
                      <a:cubicBezTo>
                        <a:pt x="49" y="28"/>
                        <a:pt x="49" y="28"/>
                        <a:pt x="49" y="28"/>
                      </a:cubicBezTo>
                      <a:cubicBezTo>
                        <a:pt x="49" y="20"/>
                        <a:pt x="45" y="16"/>
                        <a:pt x="37" y="16"/>
                      </a:cubicBezTo>
                      <a:cubicBezTo>
                        <a:pt x="31" y="16"/>
                        <a:pt x="26" y="17"/>
                        <a:pt x="20" y="21"/>
                      </a:cubicBezTo>
                      <a:cubicBezTo>
                        <a:pt x="25" y="27"/>
                        <a:pt x="25" y="27"/>
                        <a:pt x="25" y="27"/>
                      </a:cubicBezTo>
                      <a:cubicBezTo>
                        <a:pt x="27" y="25"/>
                        <a:pt x="31" y="24"/>
                        <a:pt x="35" y="24"/>
                      </a:cubicBezTo>
                      <a:cubicBezTo>
                        <a:pt x="37" y="24"/>
                        <a:pt x="39" y="25"/>
                        <a:pt x="39" y="28"/>
                      </a:cubicBezTo>
                      <a:cubicBezTo>
                        <a:pt x="39" y="30"/>
                        <a:pt x="39" y="30"/>
                        <a:pt x="39" y="30"/>
                      </a:cubicBezTo>
                      <a:cubicBezTo>
                        <a:pt x="35" y="30"/>
                        <a:pt x="28" y="30"/>
                        <a:pt x="23" y="31"/>
                      </a:cubicBezTo>
                      <a:cubicBezTo>
                        <a:pt x="21" y="33"/>
                        <a:pt x="20" y="36"/>
                        <a:pt x="20" y="39"/>
                      </a:cubicBezTo>
                      <a:cubicBezTo>
                        <a:pt x="20" y="45"/>
                        <a:pt x="23" y="51"/>
                        <a:pt x="32" y="51"/>
                      </a:cubicBezTo>
                      <a:cubicBezTo>
                        <a:pt x="36" y="51"/>
                        <a:pt x="39" y="49"/>
                        <a:pt x="41" y="48"/>
                      </a:cubicBezTo>
                      <a:cubicBezTo>
                        <a:pt x="48" y="51"/>
                        <a:pt x="48" y="51"/>
                        <a:pt x="48" y="51"/>
                      </a:cubicBezTo>
                      <a:cubicBezTo>
                        <a:pt x="56" y="49"/>
                        <a:pt x="67" y="41"/>
                        <a:pt x="67" y="26"/>
                      </a:cubicBezTo>
                      <a:cubicBezTo>
                        <a:pt x="67" y="11"/>
                        <a:pt x="54" y="0"/>
                        <a:pt x="35" y="0"/>
                      </a:cubicBezTo>
                      <a:close/>
                      <a:moveTo>
                        <a:pt x="39" y="43"/>
                      </a:moveTo>
                      <a:cubicBezTo>
                        <a:pt x="38" y="43"/>
                        <a:pt x="37" y="44"/>
                        <a:pt x="35" y="44"/>
                      </a:cubicBezTo>
                      <a:cubicBezTo>
                        <a:pt x="32" y="44"/>
                        <a:pt x="30" y="43"/>
                        <a:pt x="30" y="40"/>
                      </a:cubicBezTo>
                      <a:cubicBezTo>
                        <a:pt x="30" y="38"/>
                        <a:pt x="30" y="37"/>
                        <a:pt x="30" y="36"/>
                      </a:cubicBezTo>
                      <a:cubicBezTo>
                        <a:pt x="32" y="36"/>
                        <a:pt x="37" y="35"/>
                        <a:pt x="39" y="35"/>
                      </a:cubicBezTo>
                      <a:lnTo>
                        <a:pt x="39" y="4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6E5F5F"/>
                    </a:solidFill>
                    <a:effectLst/>
                    <a:uLnTx/>
                    <a:uFillTx/>
                    <a:latin typeface="Mediametrie"/>
                  </a:endParaRPr>
                </a:p>
              </p:txBody>
            </p:sp>
          </p:grpSp>
          <p:grpSp>
            <p:nvGrpSpPr>
              <p:cNvPr id="122" name="Groupe 348">
                <a:extLst>
                  <a:ext uri="{FF2B5EF4-FFF2-40B4-BE49-F238E27FC236}">
                    <a16:creationId xmlns:a16="http://schemas.microsoft.com/office/drawing/2014/main" xmlns="" id="{6C92DD4F-8ECC-413A-966B-14DFD459328B}"/>
                  </a:ext>
                </a:extLst>
              </p:cNvPr>
              <p:cNvGrpSpPr/>
              <p:nvPr/>
            </p:nvGrpSpPr>
            <p:grpSpPr>
              <a:xfrm>
                <a:off x="8648181" y="2041641"/>
                <a:ext cx="298740" cy="261766"/>
                <a:chOff x="5010718" y="5119560"/>
                <a:chExt cx="362804" cy="358773"/>
              </a:xfrm>
              <a:solidFill>
                <a:srgbClr val="E65F28"/>
              </a:solidFill>
            </p:grpSpPr>
            <p:sp>
              <p:nvSpPr>
                <p:cNvPr id="148" name="Freeform 78">
                  <a:extLst>
                    <a:ext uri="{FF2B5EF4-FFF2-40B4-BE49-F238E27FC236}">
                      <a16:creationId xmlns:a16="http://schemas.microsoft.com/office/drawing/2014/main" xmlns="" id="{08E42768-1CD3-4D10-8913-6A6F53FD33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010718" y="5119560"/>
                  <a:ext cx="362804" cy="358773"/>
                </a:xfrm>
                <a:custGeom>
                  <a:avLst/>
                  <a:gdLst>
                    <a:gd name="T0" fmla="*/ 57 w 114"/>
                    <a:gd name="T1" fmla="*/ 0 h 113"/>
                    <a:gd name="T2" fmla="*/ 0 w 114"/>
                    <a:gd name="T3" fmla="*/ 56 h 113"/>
                    <a:gd name="T4" fmla="*/ 57 w 114"/>
                    <a:gd name="T5" fmla="*/ 113 h 113"/>
                    <a:gd name="T6" fmla="*/ 113 w 114"/>
                    <a:gd name="T7" fmla="*/ 113 h 113"/>
                    <a:gd name="T8" fmla="*/ 113 w 114"/>
                    <a:gd name="T9" fmla="*/ 64 h 113"/>
                    <a:gd name="T10" fmla="*/ 114 w 114"/>
                    <a:gd name="T11" fmla="*/ 56 h 113"/>
                    <a:gd name="T12" fmla="*/ 57 w 114"/>
                    <a:gd name="T13" fmla="*/ 0 h 113"/>
                    <a:gd name="T14" fmla="*/ 105 w 114"/>
                    <a:gd name="T15" fmla="*/ 64 h 113"/>
                    <a:gd name="T16" fmla="*/ 105 w 114"/>
                    <a:gd name="T17" fmla="*/ 105 h 113"/>
                    <a:gd name="T18" fmla="*/ 58 w 114"/>
                    <a:gd name="T19" fmla="*/ 105 h 113"/>
                    <a:gd name="T20" fmla="*/ 11 w 114"/>
                    <a:gd name="T21" fmla="*/ 58 h 113"/>
                    <a:gd name="T22" fmla="*/ 58 w 114"/>
                    <a:gd name="T23" fmla="*/ 11 h 113"/>
                    <a:gd name="T24" fmla="*/ 105 w 114"/>
                    <a:gd name="T25" fmla="*/ 58 h 113"/>
                    <a:gd name="T26" fmla="*/ 105 w 114"/>
                    <a:gd name="T27" fmla="*/ 64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4" h="113">
                      <a:moveTo>
                        <a:pt x="57" y="0"/>
                      </a:moveTo>
                      <a:cubicBezTo>
                        <a:pt x="25" y="0"/>
                        <a:pt x="0" y="25"/>
                        <a:pt x="0" y="56"/>
                      </a:cubicBezTo>
                      <a:cubicBezTo>
                        <a:pt x="0" y="88"/>
                        <a:pt x="25" y="113"/>
                        <a:pt x="57" y="113"/>
                      </a:cubicBezTo>
                      <a:cubicBezTo>
                        <a:pt x="113" y="113"/>
                        <a:pt x="113" y="113"/>
                        <a:pt x="113" y="113"/>
                      </a:cubicBezTo>
                      <a:cubicBezTo>
                        <a:pt x="113" y="64"/>
                        <a:pt x="113" y="64"/>
                        <a:pt x="113" y="64"/>
                      </a:cubicBezTo>
                      <a:cubicBezTo>
                        <a:pt x="113" y="61"/>
                        <a:pt x="114" y="59"/>
                        <a:pt x="114" y="56"/>
                      </a:cubicBezTo>
                      <a:cubicBezTo>
                        <a:pt x="114" y="25"/>
                        <a:pt x="88" y="0"/>
                        <a:pt x="57" y="0"/>
                      </a:cubicBezTo>
                      <a:close/>
                      <a:moveTo>
                        <a:pt x="105" y="64"/>
                      </a:moveTo>
                      <a:cubicBezTo>
                        <a:pt x="105" y="105"/>
                        <a:pt x="105" y="105"/>
                        <a:pt x="105" y="105"/>
                      </a:cubicBezTo>
                      <a:cubicBezTo>
                        <a:pt x="58" y="105"/>
                        <a:pt x="58" y="105"/>
                        <a:pt x="58" y="105"/>
                      </a:cubicBezTo>
                      <a:cubicBezTo>
                        <a:pt x="32" y="105"/>
                        <a:pt x="11" y="84"/>
                        <a:pt x="11" y="58"/>
                      </a:cubicBezTo>
                      <a:cubicBezTo>
                        <a:pt x="11" y="32"/>
                        <a:pt x="32" y="11"/>
                        <a:pt x="58" y="11"/>
                      </a:cubicBezTo>
                      <a:cubicBezTo>
                        <a:pt x="84" y="11"/>
                        <a:pt x="105" y="32"/>
                        <a:pt x="105" y="58"/>
                      </a:cubicBezTo>
                      <a:cubicBezTo>
                        <a:pt x="105" y="60"/>
                        <a:pt x="105" y="62"/>
                        <a:pt x="105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6E5F5F"/>
                    </a:solidFill>
                    <a:effectLst/>
                    <a:uLnTx/>
                    <a:uFillTx/>
                    <a:latin typeface="Mediametrie"/>
                  </a:endParaRPr>
                </a:p>
              </p:txBody>
            </p:sp>
            <p:sp>
              <p:nvSpPr>
                <p:cNvPr id="149" name="Freeform 79">
                  <a:extLst>
                    <a:ext uri="{FF2B5EF4-FFF2-40B4-BE49-F238E27FC236}">
                      <a16:creationId xmlns:a16="http://schemas.microsoft.com/office/drawing/2014/main" xmlns="" id="{DA9E2654-4F70-4CA4-81C1-EC9CEC04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084628" y="5198846"/>
                  <a:ext cx="212307" cy="209620"/>
                </a:xfrm>
                <a:custGeom>
                  <a:avLst/>
                  <a:gdLst>
                    <a:gd name="T0" fmla="*/ 35 w 67"/>
                    <a:gd name="T1" fmla="*/ 0 h 66"/>
                    <a:gd name="T2" fmla="*/ 0 w 67"/>
                    <a:gd name="T3" fmla="*/ 35 h 66"/>
                    <a:gd name="T4" fmla="*/ 35 w 67"/>
                    <a:gd name="T5" fmla="*/ 66 h 66"/>
                    <a:gd name="T6" fmla="*/ 54 w 67"/>
                    <a:gd name="T7" fmla="*/ 63 h 66"/>
                    <a:gd name="T8" fmla="*/ 51 w 67"/>
                    <a:gd name="T9" fmla="*/ 54 h 66"/>
                    <a:gd name="T10" fmla="*/ 35 w 67"/>
                    <a:gd name="T11" fmla="*/ 57 h 66"/>
                    <a:gd name="T12" fmla="*/ 12 w 67"/>
                    <a:gd name="T13" fmla="*/ 34 h 66"/>
                    <a:gd name="T14" fmla="*/ 35 w 67"/>
                    <a:gd name="T15" fmla="*/ 9 h 66"/>
                    <a:gd name="T16" fmla="*/ 56 w 67"/>
                    <a:gd name="T17" fmla="*/ 29 h 66"/>
                    <a:gd name="T18" fmla="*/ 49 w 67"/>
                    <a:gd name="T19" fmla="*/ 45 h 66"/>
                    <a:gd name="T20" fmla="*/ 49 w 67"/>
                    <a:gd name="T21" fmla="*/ 28 h 66"/>
                    <a:gd name="T22" fmla="*/ 37 w 67"/>
                    <a:gd name="T23" fmla="*/ 16 h 66"/>
                    <a:gd name="T24" fmla="*/ 20 w 67"/>
                    <a:gd name="T25" fmla="*/ 21 h 66"/>
                    <a:gd name="T26" fmla="*/ 25 w 67"/>
                    <a:gd name="T27" fmla="*/ 27 h 66"/>
                    <a:gd name="T28" fmla="*/ 35 w 67"/>
                    <a:gd name="T29" fmla="*/ 24 h 66"/>
                    <a:gd name="T30" fmla="*/ 39 w 67"/>
                    <a:gd name="T31" fmla="*/ 28 h 66"/>
                    <a:gd name="T32" fmla="*/ 39 w 67"/>
                    <a:gd name="T33" fmla="*/ 30 h 66"/>
                    <a:gd name="T34" fmla="*/ 23 w 67"/>
                    <a:gd name="T35" fmla="*/ 31 h 66"/>
                    <a:gd name="T36" fmla="*/ 20 w 67"/>
                    <a:gd name="T37" fmla="*/ 39 h 66"/>
                    <a:gd name="T38" fmla="*/ 32 w 67"/>
                    <a:gd name="T39" fmla="*/ 51 h 66"/>
                    <a:gd name="T40" fmla="*/ 41 w 67"/>
                    <a:gd name="T41" fmla="*/ 48 h 66"/>
                    <a:gd name="T42" fmla="*/ 48 w 67"/>
                    <a:gd name="T43" fmla="*/ 51 h 66"/>
                    <a:gd name="T44" fmla="*/ 67 w 67"/>
                    <a:gd name="T45" fmla="*/ 26 h 66"/>
                    <a:gd name="T46" fmla="*/ 35 w 67"/>
                    <a:gd name="T47" fmla="*/ 0 h 66"/>
                    <a:gd name="T48" fmla="*/ 39 w 67"/>
                    <a:gd name="T49" fmla="*/ 43 h 66"/>
                    <a:gd name="T50" fmla="*/ 35 w 67"/>
                    <a:gd name="T51" fmla="*/ 44 h 66"/>
                    <a:gd name="T52" fmla="*/ 30 w 67"/>
                    <a:gd name="T53" fmla="*/ 40 h 66"/>
                    <a:gd name="T54" fmla="*/ 30 w 67"/>
                    <a:gd name="T55" fmla="*/ 36 h 66"/>
                    <a:gd name="T56" fmla="*/ 39 w 67"/>
                    <a:gd name="T57" fmla="*/ 35 h 66"/>
                    <a:gd name="T58" fmla="*/ 39 w 67"/>
                    <a:gd name="T59" fmla="*/ 43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7" h="66">
                      <a:moveTo>
                        <a:pt x="35" y="0"/>
                      </a:moveTo>
                      <a:cubicBezTo>
                        <a:pt x="16" y="0"/>
                        <a:pt x="0" y="14"/>
                        <a:pt x="0" y="35"/>
                      </a:cubicBezTo>
                      <a:cubicBezTo>
                        <a:pt x="0" y="50"/>
                        <a:pt x="11" y="66"/>
                        <a:pt x="35" y="66"/>
                      </a:cubicBezTo>
                      <a:cubicBezTo>
                        <a:pt x="41" y="66"/>
                        <a:pt x="47" y="65"/>
                        <a:pt x="54" y="63"/>
                      </a:cubicBezTo>
                      <a:cubicBezTo>
                        <a:pt x="51" y="54"/>
                        <a:pt x="51" y="54"/>
                        <a:pt x="51" y="54"/>
                      </a:cubicBezTo>
                      <a:cubicBezTo>
                        <a:pt x="46" y="56"/>
                        <a:pt x="41" y="57"/>
                        <a:pt x="35" y="57"/>
                      </a:cubicBezTo>
                      <a:cubicBezTo>
                        <a:pt x="18" y="57"/>
                        <a:pt x="12" y="45"/>
                        <a:pt x="12" y="34"/>
                      </a:cubicBezTo>
                      <a:cubicBezTo>
                        <a:pt x="12" y="19"/>
                        <a:pt x="22" y="9"/>
                        <a:pt x="35" y="9"/>
                      </a:cubicBezTo>
                      <a:cubicBezTo>
                        <a:pt x="48" y="9"/>
                        <a:pt x="56" y="17"/>
                        <a:pt x="56" y="29"/>
                      </a:cubicBezTo>
                      <a:cubicBezTo>
                        <a:pt x="56" y="36"/>
                        <a:pt x="53" y="42"/>
                        <a:pt x="49" y="45"/>
                      </a:cubicBezTo>
                      <a:cubicBezTo>
                        <a:pt x="49" y="28"/>
                        <a:pt x="49" y="28"/>
                        <a:pt x="49" y="28"/>
                      </a:cubicBezTo>
                      <a:cubicBezTo>
                        <a:pt x="49" y="20"/>
                        <a:pt x="45" y="16"/>
                        <a:pt x="37" y="16"/>
                      </a:cubicBezTo>
                      <a:cubicBezTo>
                        <a:pt x="31" y="16"/>
                        <a:pt x="26" y="17"/>
                        <a:pt x="20" y="21"/>
                      </a:cubicBezTo>
                      <a:cubicBezTo>
                        <a:pt x="25" y="27"/>
                        <a:pt x="25" y="27"/>
                        <a:pt x="25" y="27"/>
                      </a:cubicBezTo>
                      <a:cubicBezTo>
                        <a:pt x="27" y="25"/>
                        <a:pt x="31" y="24"/>
                        <a:pt x="35" y="24"/>
                      </a:cubicBezTo>
                      <a:cubicBezTo>
                        <a:pt x="37" y="24"/>
                        <a:pt x="39" y="25"/>
                        <a:pt x="39" y="28"/>
                      </a:cubicBezTo>
                      <a:cubicBezTo>
                        <a:pt x="39" y="30"/>
                        <a:pt x="39" y="30"/>
                        <a:pt x="39" y="30"/>
                      </a:cubicBezTo>
                      <a:cubicBezTo>
                        <a:pt x="35" y="30"/>
                        <a:pt x="28" y="30"/>
                        <a:pt x="23" y="31"/>
                      </a:cubicBezTo>
                      <a:cubicBezTo>
                        <a:pt x="21" y="33"/>
                        <a:pt x="20" y="36"/>
                        <a:pt x="20" y="39"/>
                      </a:cubicBezTo>
                      <a:cubicBezTo>
                        <a:pt x="20" y="45"/>
                        <a:pt x="23" y="51"/>
                        <a:pt x="32" y="51"/>
                      </a:cubicBezTo>
                      <a:cubicBezTo>
                        <a:pt x="36" y="51"/>
                        <a:pt x="39" y="49"/>
                        <a:pt x="41" y="48"/>
                      </a:cubicBezTo>
                      <a:cubicBezTo>
                        <a:pt x="48" y="51"/>
                        <a:pt x="48" y="51"/>
                        <a:pt x="48" y="51"/>
                      </a:cubicBezTo>
                      <a:cubicBezTo>
                        <a:pt x="56" y="49"/>
                        <a:pt x="67" y="41"/>
                        <a:pt x="67" y="26"/>
                      </a:cubicBezTo>
                      <a:cubicBezTo>
                        <a:pt x="67" y="11"/>
                        <a:pt x="54" y="0"/>
                        <a:pt x="35" y="0"/>
                      </a:cubicBezTo>
                      <a:close/>
                      <a:moveTo>
                        <a:pt x="39" y="43"/>
                      </a:moveTo>
                      <a:cubicBezTo>
                        <a:pt x="38" y="43"/>
                        <a:pt x="37" y="44"/>
                        <a:pt x="35" y="44"/>
                      </a:cubicBezTo>
                      <a:cubicBezTo>
                        <a:pt x="32" y="44"/>
                        <a:pt x="30" y="43"/>
                        <a:pt x="30" y="40"/>
                      </a:cubicBezTo>
                      <a:cubicBezTo>
                        <a:pt x="30" y="38"/>
                        <a:pt x="30" y="37"/>
                        <a:pt x="30" y="36"/>
                      </a:cubicBezTo>
                      <a:cubicBezTo>
                        <a:pt x="32" y="36"/>
                        <a:pt x="37" y="35"/>
                        <a:pt x="39" y="35"/>
                      </a:cubicBezTo>
                      <a:lnTo>
                        <a:pt x="39" y="4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6E5F5F"/>
                    </a:solidFill>
                    <a:effectLst/>
                    <a:uLnTx/>
                    <a:uFillTx/>
                    <a:latin typeface="Mediametrie"/>
                  </a:endParaRPr>
                </a:p>
              </p:txBody>
            </p:sp>
          </p:grpSp>
          <p:grpSp>
            <p:nvGrpSpPr>
              <p:cNvPr id="125" name="Group 53">
                <a:extLst>
                  <a:ext uri="{FF2B5EF4-FFF2-40B4-BE49-F238E27FC236}">
                    <a16:creationId xmlns:a16="http://schemas.microsoft.com/office/drawing/2014/main" xmlns="" id="{C7007B44-301F-4170-9E37-C4F95B99AFF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707380" y="1926394"/>
                <a:ext cx="711521" cy="480434"/>
                <a:chOff x="1474" y="1388"/>
                <a:chExt cx="353" cy="269"/>
              </a:xfrm>
              <a:solidFill>
                <a:srgbClr val="6E5F5F"/>
              </a:solidFill>
            </p:grpSpPr>
            <p:sp>
              <p:nvSpPr>
                <p:cNvPr id="126" name="Oval 54">
                  <a:extLst>
                    <a:ext uri="{FF2B5EF4-FFF2-40B4-BE49-F238E27FC236}">
                      <a16:creationId xmlns:a16="http://schemas.microsoft.com/office/drawing/2014/main" xmlns="" id="{D0849DA5-45B8-43CE-A999-98A42C2267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2" y="1450"/>
                  <a:ext cx="44" cy="4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6E5F5F"/>
                    </a:solidFill>
                    <a:effectLst/>
                    <a:uLnTx/>
                    <a:uFillTx/>
                    <a:latin typeface="Mediametrie"/>
                  </a:endParaRPr>
                </a:p>
              </p:txBody>
            </p:sp>
            <p:sp>
              <p:nvSpPr>
                <p:cNvPr id="127" name="Oval 55">
                  <a:extLst>
                    <a:ext uri="{FF2B5EF4-FFF2-40B4-BE49-F238E27FC236}">
                      <a16:creationId xmlns:a16="http://schemas.microsoft.com/office/drawing/2014/main" xmlns="" id="{D3228FDF-3DBB-4B9B-BBC9-24D2CF7904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6" y="1450"/>
                  <a:ext cx="45" cy="4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6E5F5F"/>
                    </a:solidFill>
                    <a:effectLst/>
                    <a:uLnTx/>
                    <a:uFillTx/>
                    <a:latin typeface="Mediametrie"/>
                  </a:endParaRPr>
                </a:p>
              </p:txBody>
            </p:sp>
            <p:sp>
              <p:nvSpPr>
                <p:cNvPr id="128" name="Oval 56">
                  <a:extLst>
                    <a:ext uri="{FF2B5EF4-FFF2-40B4-BE49-F238E27FC236}">
                      <a16:creationId xmlns:a16="http://schemas.microsoft.com/office/drawing/2014/main" xmlns="" id="{C24AD6F3-54BE-47EC-8904-D99EB27361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1" y="1446"/>
                  <a:ext cx="52" cy="5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6E5F5F"/>
                    </a:solidFill>
                    <a:effectLst/>
                    <a:uLnTx/>
                    <a:uFillTx/>
                    <a:latin typeface="Mediametrie"/>
                  </a:endParaRPr>
                </a:p>
              </p:txBody>
            </p:sp>
            <p:sp>
              <p:nvSpPr>
                <p:cNvPr id="129" name="Freeform 57">
                  <a:extLst>
                    <a:ext uri="{FF2B5EF4-FFF2-40B4-BE49-F238E27FC236}">
                      <a16:creationId xmlns:a16="http://schemas.microsoft.com/office/drawing/2014/main" xmlns="" id="{24212FCD-6359-4D0B-8E2D-89DADDC70B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16" y="1388"/>
                  <a:ext cx="269" cy="269"/>
                </a:xfrm>
                <a:custGeom>
                  <a:avLst/>
                  <a:gdLst>
                    <a:gd name="T0" fmla="*/ 209 w 218"/>
                    <a:gd name="T1" fmla="*/ 66 h 217"/>
                    <a:gd name="T2" fmla="*/ 185 w 218"/>
                    <a:gd name="T3" fmla="*/ 30 h 217"/>
                    <a:gd name="T4" fmla="*/ 149 w 218"/>
                    <a:gd name="T5" fmla="*/ 7 h 217"/>
                    <a:gd name="T6" fmla="*/ 109 w 218"/>
                    <a:gd name="T7" fmla="*/ 0 h 217"/>
                    <a:gd name="T8" fmla="*/ 107 w 218"/>
                    <a:gd name="T9" fmla="*/ 0 h 217"/>
                    <a:gd name="T10" fmla="*/ 66 w 218"/>
                    <a:gd name="T11" fmla="*/ 8 h 217"/>
                    <a:gd name="T12" fmla="*/ 32 w 218"/>
                    <a:gd name="T13" fmla="*/ 32 h 217"/>
                    <a:gd name="T14" fmla="*/ 1 w 218"/>
                    <a:gd name="T15" fmla="*/ 108 h 217"/>
                    <a:gd name="T16" fmla="*/ 1 w 218"/>
                    <a:gd name="T17" fmla="*/ 108 h 217"/>
                    <a:gd name="T18" fmla="*/ 32 w 218"/>
                    <a:gd name="T19" fmla="*/ 184 h 217"/>
                    <a:gd name="T20" fmla="*/ 66 w 218"/>
                    <a:gd name="T21" fmla="*/ 208 h 217"/>
                    <a:gd name="T22" fmla="*/ 107 w 218"/>
                    <a:gd name="T23" fmla="*/ 217 h 217"/>
                    <a:gd name="T24" fmla="*/ 109 w 218"/>
                    <a:gd name="T25" fmla="*/ 217 h 217"/>
                    <a:gd name="T26" fmla="*/ 149 w 218"/>
                    <a:gd name="T27" fmla="*/ 209 h 217"/>
                    <a:gd name="T28" fmla="*/ 185 w 218"/>
                    <a:gd name="T29" fmla="*/ 186 h 217"/>
                    <a:gd name="T30" fmla="*/ 209 w 218"/>
                    <a:gd name="T31" fmla="*/ 150 h 217"/>
                    <a:gd name="T32" fmla="*/ 218 w 218"/>
                    <a:gd name="T33" fmla="*/ 108 h 217"/>
                    <a:gd name="T34" fmla="*/ 209 w 218"/>
                    <a:gd name="T35" fmla="*/ 66 h 217"/>
                    <a:gd name="T36" fmla="*/ 173 w 218"/>
                    <a:gd name="T37" fmla="*/ 174 h 217"/>
                    <a:gd name="T38" fmla="*/ 143 w 218"/>
                    <a:gd name="T39" fmla="*/ 195 h 217"/>
                    <a:gd name="T40" fmla="*/ 107 w 218"/>
                    <a:gd name="T41" fmla="*/ 202 h 217"/>
                    <a:gd name="T42" fmla="*/ 106 w 218"/>
                    <a:gd name="T43" fmla="*/ 203 h 217"/>
                    <a:gd name="T44" fmla="*/ 71 w 218"/>
                    <a:gd name="T45" fmla="*/ 196 h 217"/>
                    <a:gd name="T46" fmla="*/ 40 w 218"/>
                    <a:gd name="T47" fmla="*/ 176 h 217"/>
                    <a:gd name="T48" fmla="*/ 19 w 218"/>
                    <a:gd name="T49" fmla="*/ 145 h 217"/>
                    <a:gd name="T50" fmla="*/ 11 w 218"/>
                    <a:gd name="T51" fmla="*/ 108 h 217"/>
                    <a:gd name="T52" fmla="*/ 11 w 218"/>
                    <a:gd name="T53" fmla="*/ 108 h 217"/>
                    <a:gd name="T54" fmla="*/ 19 w 218"/>
                    <a:gd name="T55" fmla="*/ 71 h 217"/>
                    <a:gd name="T56" fmla="*/ 40 w 218"/>
                    <a:gd name="T57" fmla="*/ 41 h 217"/>
                    <a:gd name="T58" fmla="*/ 71 w 218"/>
                    <a:gd name="T59" fmla="*/ 20 h 217"/>
                    <a:gd name="T60" fmla="*/ 106 w 218"/>
                    <a:gd name="T61" fmla="*/ 14 h 217"/>
                    <a:gd name="T62" fmla="*/ 107 w 218"/>
                    <a:gd name="T63" fmla="*/ 14 h 217"/>
                    <a:gd name="T64" fmla="*/ 143 w 218"/>
                    <a:gd name="T65" fmla="*/ 22 h 217"/>
                    <a:gd name="T66" fmla="*/ 173 w 218"/>
                    <a:gd name="T67" fmla="*/ 43 h 217"/>
                    <a:gd name="T68" fmla="*/ 200 w 218"/>
                    <a:gd name="T69" fmla="*/ 108 h 217"/>
                    <a:gd name="T70" fmla="*/ 173 w 218"/>
                    <a:gd name="T71" fmla="*/ 174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18" h="217">
                      <a:moveTo>
                        <a:pt x="209" y="66"/>
                      </a:moveTo>
                      <a:cubicBezTo>
                        <a:pt x="204" y="53"/>
                        <a:pt x="195" y="41"/>
                        <a:pt x="185" y="30"/>
                      </a:cubicBezTo>
                      <a:cubicBezTo>
                        <a:pt x="175" y="20"/>
                        <a:pt x="163" y="12"/>
                        <a:pt x="149" y="7"/>
                      </a:cubicBezTo>
                      <a:cubicBezTo>
                        <a:pt x="136" y="2"/>
                        <a:pt x="123" y="0"/>
                        <a:pt x="109" y="0"/>
                      </a:cubicBezTo>
                      <a:cubicBezTo>
                        <a:pt x="109" y="0"/>
                        <a:pt x="108" y="0"/>
                        <a:pt x="107" y="0"/>
                      </a:cubicBezTo>
                      <a:cubicBezTo>
                        <a:pt x="93" y="0"/>
                        <a:pt x="79" y="3"/>
                        <a:pt x="66" y="8"/>
                      </a:cubicBezTo>
                      <a:cubicBezTo>
                        <a:pt x="53" y="14"/>
                        <a:pt x="41" y="22"/>
                        <a:pt x="32" y="32"/>
                      </a:cubicBezTo>
                      <a:cubicBezTo>
                        <a:pt x="12" y="52"/>
                        <a:pt x="0" y="80"/>
                        <a:pt x="1" y="108"/>
                      </a:cubicBezTo>
                      <a:cubicBezTo>
                        <a:pt x="1" y="108"/>
                        <a:pt x="1" y="108"/>
                        <a:pt x="1" y="108"/>
                      </a:cubicBezTo>
                      <a:cubicBezTo>
                        <a:pt x="0" y="136"/>
                        <a:pt x="12" y="164"/>
                        <a:pt x="32" y="184"/>
                      </a:cubicBezTo>
                      <a:cubicBezTo>
                        <a:pt x="41" y="194"/>
                        <a:pt x="53" y="202"/>
                        <a:pt x="66" y="208"/>
                      </a:cubicBezTo>
                      <a:cubicBezTo>
                        <a:pt x="79" y="214"/>
                        <a:pt x="93" y="217"/>
                        <a:pt x="107" y="217"/>
                      </a:cubicBezTo>
                      <a:cubicBezTo>
                        <a:pt x="108" y="217"/>
                        <a:pt x="109" y="217"/>
                        <a:pt x="109" y="217"/>
                      </a:cubicBezTo>
                      <a:cubicBezTo>
                        <a:pt x="123" y="217"/>
                        <a:pt x="136" y="214"/>
                        <a:pt x="149" y="209"/>
                      </a:cubicBezTo>
                      <a:cubicBezTo>
                        <a:pt x="163" y="204"/>
                        <a:pt x="175" y="196"/>
                        <a:pt x="185" y="186"/>
                      </a:cubicBezTo>
                      <a:cubicBezTo>
                        <a:pt x="195" y="176"/>
                        <a:pt x="204" y="164"/>
                        <a:pt x="209" y="150"/>
                      </a:cubicBezTo>
                      <a:cubicBezTo>
                        <a:pt x="215" y="137"/>
                        <a:pt x="218" y="123"/>
                        <a:pt x="218" y="108"/>
                      </a:cubicBezTo>
                      <a:cubicBezTo>
                        <a:pt x="218" y="94"/>
                        <a:pt x="215" y="79"/>
                        <a:pt x="209" y="66"/>
                      </a:cubicBezTo>
                      <a:close/>
                      <a:moveTo>
                        <a:pt x="173" y="174"/>
                      </a:moveTo>
                      <a:cubicBezTo>
                        <a:pt x="165" y="183"/>
                        <a:pt x="154" y="190"/>
                        <a:pt x="143" y="195"/>
                      </a:cubicBezTo>
                      <a:cubicBezTo>
                        <a:pt x="132" y="200"/>
                        <a:pt x="120" y="202"/>
                        <a:pt x="107" y="202"/>
                      </a:cubicBezTo>
                      <a:cubicBezTo>
                        <a:pt x="107" y="202"/>
                        <a:pt x="106" y="203"/>
                        <a:pt x="106" y="203"/>
                      </a:cubicBezTo>
                      <a:cubicBezTo>
                        <a:pt x="94" y="203"/>
                        <a:pt x="82" y="200"/>
                        <a:pt x="71" y="196"/>
                      </a:cubicBezTo>
                      <a:cubicBezTo>
                        <a:pt x="59" y="191"/>
                        <a:pt x="49" y="185"/>
                        <a:pt x="40" y="176"/>
                      </a:cubicBezTo>
                      <a:cubicBezTo>
                        <a:pt x="31" y="167"/>
                        <a:pt x="24" y="157"/>
                        <a:pt x="19" y="145"/>
                      </a:cubicBezTo>
                      <a:cubicBezTo>
                        <a:pt x="14" y="133"/>
                        <a:pt x="11" y="121"/>
                        <a:pt x="11" y="108"/>
                      </a:cubicBezTo>
                      <a:cubicBezTo>
                        <a:pt x="11" y="108"/>
                        <a:pt x="11" y="108"/>
                        <a:pt x="11" y="108"/>
                      </a:cubicBezTo>
                      <a:cubicBezTo>
                        <a:pt x="11" y="96"/>
                        <a:pt x="14" y="83"/>
                        <a:pt x="19" y="71"/>
                      </a:cubicBezTo>
                      <a:cubicBezTo>
                        <a:pt x="24" y="60"/>
                        <a:pt x="31" y="49"/>
                        <a:pt x="40" y="41"/>
                      </a:cubicBezTo>
                      <a:cubicBezTo>
                        <a:pt x="49" y="32"/>
                        <a:pt x="59" y="25"/>
                        <a:pt x="71" y="20"/>
                      </a:cubicBezTo>
                      <a:cubicBezTo>
                        <a:pt x="82" y="16"/>
                        <a:pt x="94" y="14"/>
                        <a:pt x="106" y="14"/>
                      </a:cubicBezTo>
                      <a:cubicBezTo>
                        <a:pt x="106" y="14"/>
                        <a:pt x="107" y="14"/>
                        <a:pt x="107" y="14"/>
                      </a:cubicBezTo>
                      <a:cubicBezTo>
                        <a:pt x="120" y="14"/>
                        <a:pt x="132" y="17"/>
                        <a:pt x="143" y="22"/>
                      </a:cubicBezTo>
                      <a:cubicBezTo>
                        <a:pt x="154" y="27"/>
                        <a:pt x="165" y="34"/>
                        <a:pt x="173" y="43"/>
                      </a:cubicBezTo>
                      <a:cubicBezTo>
                        <a:pt x="190" y="60"/>
                        <a:pt x="200" y="84"/>
                        <a:pt x="200" y="108"/>
                      </a:cubicBezTo>
                      <a:cubicBezTo>
                        <a:pt x="200" y="132"/>
                        <a:pt x="190" y="157"/>
                        <a:pt x="173" y="1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6E5F5F"/>
                    </a:solidFill>
                    <a:effectLst/>
                    <a:uLnTx/>
                    <a:uFillTx/>
                    <a:latin typeface="Mediametrie"/>
                  </a:endParaRPr>
                </a:p>
              </p:txBody>
            </p:sp>
            <p:sp>
              <p:nvSpPr>
                <p:cNvPr id="130" name="Freeform 58">
                  <a:extLst>
                    <a:ext uri="{FF2B5EF4-FFF2-40B4-BE49-F238E27FC236}">
                      <a16:creationId xmlns:a16="http://schemas.microsoft.com/office/drawing/2014/main" xmlns="" id="{1EF1C7FC-7703-47CF-953A-87FFD09833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0" y="1508"/>
                  <a:ext cx="113" cy="96"/>
                </a:xfrm>
                <a:custGeom>
                  <a:avLst/>
                  <a:gdLst>
                    <a:gd name="T0" fmla="*/ 59 w 91"/>
                    <a:gd name="T1" fmla="*/ 0 h 77"/>
                    <a:gd name="T2" fmla="*/ 47 w 91"/>
                    <a:gd name="T3" fmla="*/ 0 h 77"/>
                    <a:gd name="T4" fmla="*/ 45 w 91"/>
                    <a:gd name="T5" fmla="*/ 0 h 77"/>
                    <a:gd name="T6" fmla="*/ 45 w 91"/>
                    <a:gd name="T7" fmla="*/ 0 h 77"/>
                    <a:gd name="T8" fmla="*/ 45 w 91"/>
                    <a:gd name="T9" fmla="*/ 0 h 77"/>
                    <a:gd name="T10" fmla="*/ 43 w 91"/>
                    <a:gd name="T11" fmla="*/ 0 h 77"/>
                    <a:gd name="T12" fmla="*/ 31 w 91"/>
                    <a:gd name="T13" fmla="*/ 0 h 77"/>
                    <a:gd name="T14" fmla="*/ 14 w 91"/>
                    <a:gd name="T15" fmla="*/ 7 h 77"/>
                    <a:gd name="T16" fmla="*/ 0 w 91"/>
                    <a:gd name="T17" fmla="*/ 77 h 77"/>
                    <a:gd name="T18" fmla="*/ 12 w 91"/>
                    <a:gd name="T19" fmla="*/ 77 h 77"/>
                    <a:gd name="T20" fmla="*/ 19 w 91"/>
                    <a:gd name="T21" fmla="*/ 39 h 77"/>
                    <a:gd name="T22" fmla="*/ 19 w 91"/>
                    <a:gd name="T23" fmla="*/ 77 h 77"/>
                    <a:gd name="T24" fmla="*/ 71 w 91"/>
                    <a:gd name="T25" fmla="*/ 77 h 77"/>
                    <a:gd name="T26" fmla="*/ 71 w 91"/>
                    <a:gd name="T27" fmla="*/ 39 h 77"/>
                    <a:gd name="T28" fmla="*/ 78 w 91"/>
                    <a:gd name="T29" fmla="*/ 77 h 77"/>
                    <a:gd name="T30" fmla="*/ 91 w 91"/>
                    <a:gd name="T31" fmla="*/ 77 h 77"/>
                    <a:gd name="T32" fmla="*/ 76 w 91"/>
                    <a:gd name="T33" fmla="*/ 7 h 77"/>
                    <a:gd name="T34" fmla="*/ 59 w 91"/>
                    <a:gd name="T35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1" h="77">
                      <a:moveTo>
                        <a:pt x="59" y="0"/>
                      </a:moveTo>
                      <a:cubicBezTo>
                        <a:pt x="55" y="0"/>
                        <a:pt x="51" y="0"/>
                        <a:pt x="47" y="0"/>
                      </a:cubicBezTo>
                      <a:cubicBezTo>
                        <a:pt x="46" y="0"/>
                        <a:pt x="46" y="0"/>
                        <a:pt x="45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4" y="0"/>
                        <a:pt x="44" y="0"/>
                        <a:pt x="43" y="0"/>
                      </a:cubicBezTo>
                      <a:cubicBezTo>
                        <a:pt x="39" y="0"/>
                        <a:pt x="35" y="0"/>
                        <a:pt x="31" y="0"/>
                      </a:cubicBezTo>
                      <a:cubicBezTo>
                        <a:pt x="23" y="0"/>
                        <a:pt x="17" y="4"/>
                        <a:pt x="14" y="7"/>
                      </a:cubicBezTo>
                      <a:cubicBezTo>
                        <a:pt x="8" y="15"/>
                        <a:pt x="0" y="77"/>
                        <a:pt x="0" y="77"/>
                      </a:cubicBezTo>
                      <a:cubicBezTo>
                        <a:pt x="12" y="77"/>
                        <a:pt x="12" y="77"/>
                        <a:pt x="12" y="77"/>
                      </a:cubicBezTo>
                      <a:cubicBezTo>
                        <a:pt x="19" y="39"/>
                        <a:pt x="19" y="39"/>
                        <a:pt x="19" y="39"/>
                      </a:cubicBezTo>
                      <a:cubicBezTo>
                        <a:pt x="19" y="77"/>
                        <a:pt x="19" y="77"/>
                        <a:pt x="19" y="77"/>
                      </a:cubicBezTo>
                      <a:cubicBezTo>
                        <a:pt x="71" y="77"/>
                        <a:pt x="71" y="77"/>
                        <a:pt x="71" y="77"/>
                      </a:cubicBezTo>
                      <a:cubicBezTo>
                        <a:pt x="71" y="39"/>
                        <a:pt x="71" y="39"/>
                        <a:pt x="71" y="39"/>
                      </a:cubicBezTo>
                      <a:cubicBezTo>
                        <a:pt x="78" y="77"/>
                        <a:pt x="78" y="77"/>
                        <a:pt x="78" y="77"/>
                      </a:cubicBezTo>
                      <a:cubicBezTo>
                        <a:pt x="91" y="77"/>
                        <a:pt x="91" y="77"/>
                        <a:pt x="91" y="77"/>
                      </a:cubicBezTo>
                      <a:cubicBezTo>
                        <a:pt x="91" y="73"/>
                        <a:pt x="82" y="15"/>
                        <a:pt x="76" y="7"/>
                      </a:cubicBezTo>
                      <a:cubicBezTo>
                        <a:pt x="74" y="4"/>
                        <a:pt x="67" y="0"/>
                        <a:pt x="5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6E5F5F"/>
                    </a:solidFill>
                    <a:effectLst/>
                    <a:uLnTx/>
                    <a:uFillTx/>
                    <a:latin typeface="Mediametrie"/>
                  </a:endParaRPr>
                </a:p>
              </p:txBody>
            </p:sp>
            <p:sp>
              <p:nvSpPr>
                <p:cNvPr id="131" name="Freeform 59">
                  <a:extLst>
                    <a:ext uri="{FF2B5EF4-FFF2-40B4-BE49-F238E27FC236}">
                      <a16:creationId xmlns:a16="http://schemas.microsoft.com/office/drawing/2014/main" xmlns="" id="{58A7BAF5-BB53-4CB5-89BF-A9D1E7A474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0" y="1504"/>
                  <a:ext cx="72" cy="84"/>
                </a:xfrm>
                <a:custGeom>
                  <a:avLst/>
                  <a:gdLst>
                    <a:gd name="T0" fmla="*/ 24 w 58"/>
                    <a:gd name="T1" fmla="*/ 0 h 67"/>
                    <a:gd name="T2" fmla="*/ 23 w 58"/>
                    <a:gd name="T3" fmla="*/ 0 h 67"/>
                    <a:gd name="T4" fmla="*/ 22 w 58"/>
                    <a:gd name="T5" fmla="*/ 0 h 67"/>
                    <a:gd name="T6" fmla="*/ 22 w 58"/>
                    <a:gd name="T7" fmla="*/ 0 h 67"/>
                    <a:gd name="T8" fmla="*/ 21 w 58"/>
                    <a:gd name="T9" fmla="*/ 0 h 67"/>
                    <a:gd name="T10" fmla="*/ 10 w 58"/>
                    <a:gd name="T11" fmla="*/ 0 h 67"/>
                    <a:gd name="T12" fmla="*/ 0 w 58"/>
                    <a:gd name="T13" fmla="*/ 2 h 67"/>
                    <a:gd name="T14" fmla="*/ 7 w 58"/>
                    <a:gd name="T15" fmla="*/ 7 h 67"/>
                    <a:gd name="T16" fmla="*/ 21 w 58"/>
                    <a:gd name="T17" fmla="*/ 67 h 67"/>
                    <a:gd name="T18" fmla="*/ 44 w 58"/>
                    <a:gd name="T19" fmla="*/ 67 h 67"/>
                    <a:gd name="T20" fmla="*/ 45 w 58"/>
                    <a:gd name="T21" fmla="*/ 66 h 67"/>
                    <a:gd name="T22" fmla="*/ 45 w 58"/>
                    <a:gd name="T23" fmla="*/ 34 h 67"/>
                    <a:gd name="T24" fmla="*/ 50 w 58"/>
                    <a:gd name="T25" fmla="*/ 59 h 67"/>
                    <a:gd name="T26" fmla="*/ 58 w 58"/>
                    <a:gd name="T27" fmla="*/ 39 h 67"/>
                    <a:gd name="T28" fmla="*/ 50 w 58"/>
                    <a:gd name="T29" fmla="*/ 6 h 67"/>
                    <a:gd name="T30" fmla="*/ 35 w 58"/>
                    <a:gd name="T31" fmla="*/ 0 h 67"/>
                    <a:gd name="T32" fmla="*/ 24 w 58"/>
                    <a:gd name="T33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67">
                      <a:moveTo>
                        <a:pt x="24" y="0"/>
                      </a:moveTo>
                      <a:cubicBezTo>
                        <a:pt x="24" y="0"/>
                        <a:pt x="23" y="0"/>
                        <a:pt x="23" y="0"/>
                      </a:cubicBezTo>
                      <a:cubicBezTo>
                        <a:pt x="23" y="0"/>
                        <a:pt x="23" y="0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0"/>
                        <a:pt x="21" y="0"/>
                        <a:pt x="21" y="0"/>
                      </a:cubicBezTo>
                      <a:cubicBezTo>
                        <a:pt x="17" y="0"/>
                        <a:pt x="14" y="0"/>
                        <a:pt x="10" y="0"/>
                      </a:cubicBezTo>
                      <a:cubicBezTo>
                        <a:pt x="6" y="0"/>
                        <a:pt x="3" y="1"/>
                        <a:pt x="0" y="2"/>
                      </a:cubicBezTo>
                      <a:cubicBezTo>
                        <a:pt x="3" y="4"/>
                        <a:pt x="5" y="5"/>
                        <a:pt x="7" y="7"/>
                      </a:cubicBezTo>
                      <a:cubicBezTo>
                        <a:pt x="12" y="14"/>
                        <a:pt x="18" y="49"/>
                        <a:pt x="21" y="67"/>
                      </a:cubicBezTo>
                      <a:cubicBezTo>
                        <a:pt x="44" y="67"/>
                        <a:pt x="44" y="67"/>
                        <a:pt x="44" y="67"/>
                      </a:cubicBezTo>
                      <a:cubicBezTo>
                        <a:pt x="45" y="67"/>
                        <a:pt x="45" y="67"/>
                        <a:pt x="45" y="66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50" y="59"/>
                        <a:pt x="50" y="59"/>
                        <a:pt x="50" y="59"/>
                      </a:cubicBezTo>
                      <a:cubicBezTo>
                        <a:pt x="54" y="53"/>
                        <a:pt x="56" y="46"/>
                        <a:pt x="58" y="39"/>
                      </a:cubicBezTo>
                      <a:cubicBezTo>
                        <a:pt x="56" y="24"/>
                        <a:pt x="53" y="9"/>
                        <a:pt x="50" y="6"/>
                      </a:cubicBezTo>
                      <a:cubicBezTo>
                        <a:pt x="48" y="3"/>
                        <a:pt x="42" y="0"/>
                        <a:pt x="35" y="0"/>
                      </a:cubicBezTo>
                      <a:cubicBezTo>
                        <a:pt x="31" y="0"/>
                        <a:pt x="28" y="0"/>
                        <a:pt x="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6E5F5F"/>
                    </a:solidFill>
                    <a:effectLst/>
                    <a:uLnTx/>
                    <a:uFillTx/>
                    <a:latin typeface="Mediametrie"/>
                  </a:endParaRPr>
                </a:p>
              </p:txBody>
            </p:sp>
            <p:sp>
              <p:nvSpPr>
                <p:cNvPr id="132" name="Freeform 60">
                  <a:extLst>
                    <a:ext uri="{FF2B5EF4-FFF2-40B4-BE49-F238E27FC236}">
                      <a16:creationId xmlns:a16="http://schemas.microsoft.com/office/drawing/2014/main" xmlns="" id="{E3B0EBF4-2E7D-4831-B6C5-A918B12FD3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9" y="1504"/>
                  <a:ext cx="72" cy="84"/>
                </a:xfrm>
                <a:custGeom>
                  <a:avLst/>
                  <a:gdLst>
                    <a:gd name="T0" fmla="*/ 58 w 58"/>
                    <a:gd name="T1" fmla="*/ 2 h 67"/>
                    <a:gd name="T2" fmla="*/ 48 w 58"/>
                    <a:gd name="T3" fmla="*/ 0 h 67"/>
                    <a:gd name="T4" fmla="*/ 37 w 58"/>
                    <a:gd name="T5" fmla="*/ 0 h 67"/>
                    <a:gd name="T6" fmla="*/ 36 w 58"/>
                    <a:gd name="T7" fmla="*/ 0 h 67"/>
                    <a:gd name="T8" fmla="*/ 35 w 58"/>
                    <a:gd name="T9" fmla="*/ 0 h 67"/>
                    <a:gd name="T10" fmla="*/ 35 w 58"/>
                    <a:gd name="T11" fmla="*/ 0 h 67"/>
                    <a:gd name="T12" fmla="*/ 34 w 58"/>
                    <a:gd name="T13" fmla="*/ 0 h 67"/>
                    <a:gd name="T14" fmla="*/ 23 w 58"/>
                    <a:gd name="T15" fmla="*/ 0 h 67"/>
                    <a:gd name="T16" fmla="*/ 8 w 58"/>
                    <a:gd name="T17" fmla="*/ 6 h 67"/>
                    <a:gd name="T18" fmla="*/ 0 w 58"/>
                    <a:gd name="T19" fmla="*/ 38 h 67"/>
                    <a:gd name="T20" fmla="*/ 3 w 58"/>
                    <a:gd name="T21" fmla="*/ 49 h 67"/>
                    <a:gd name="T22" fmla="*/ 8 w 58"/>
                    <a:gd name="T23" fmla="*/ 59 h 67"/>
                    <a:gd name="T24" fmla="*/ 13 w 58"/>
                    <a:gd name="T25" fmla="*/ 34 h 67"/>
                    <a:gd name="T26" fmla="*/ 13 w 58"/>
                    <a:gd name="T27" fmla="*/ 66 h 67"/>
                    <a:gd name="T28" fmla="*/ 14 w 58"/>
                    <a:gd name="T29" fmla="*/ 67 h 67"/>
                    <a:gd name="T30" fmla="*/ 38 w 58"/>
                    <a:gd name="T31" fmla="*/ 67 h 67"/>
                    <a:gd name="T32" fmla="*/ 52 w 58"/>
                    <a:gd name="T33" fmla="*/ 7 h 67"/>
                    <a:gd name="T34" fmla="*/ 58 w 58"/>
                    <a:gd name="T35" fmla="*/ 2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8" h="67">
                      <a:moveTo>
                        <a:pt x="58" y="2"/>
                      </a:moveTo>
                      <a:cubicBezTo>
                        <a:pt x="55" y="1"/>
                        <a:pt x="52" y="0"/>
                        <a:pt x="48" y="0"/>
                      </a:cubicBezTo>
                      <a:cubicBezTo>
                        <a:pt x="44" y="0"/>
                        <a:pt x="41" y="0"/>
                        <a:pt x="37" y="0"/>
                      </a:cubicBezTo>
                      <a:cubicBezTo>
                        <a:pt x="37" y="0"/>
                        <a:pt x="36" y="0"/>
                        <a:pt x="36" y="0"/>
                      </a:cubicBezTo>
                      <a:cubicBezTo>
                        <a:pt x="36" y="0"/>
                        <a:pt x="35" y="0"/>
                        <a:pt x="35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5" y="0"/>
                        <a:pt x="34" y="0"/>
                        <a:pt x="34" y="0"/>
                      </a:cubicBezTo>
                      <a:cubicBezTo>
                        <a:pt x="30" y="0"/>
                        <a:pt x="27" y="0"/>
                        <a:pt x="23" y="0"/>
                      </a:cubicBezTo>
                      <a:cubicBezTo>
                        <a:pt x="16" y="0"/>
                        <a:pt x="10" y="3"/>
                        <a:pt x="8" y="6"/>
                      </a:cubicBezTo>
                      <a:cubicBezTo>
                        <a:pt x="5" y="9"/>
                        <a:pt x="2" y="24"/>
                        <a:pt x="0" y="38"/>
                      </a:cubicBezTo>
                      <a:cubicBezTo>
                        <a:pt x="1" y="42"/>
                        <a:pt x="2" y="46"/>
                        <a:pt x="3" y="49"/>
                      </a:cubicBezTo>
                      <a:cubicBezTo>
                        <a:pt x="5" y="52"/>
                        <a:pt x="6" y="56"/>
                        <a:pt x="8" y="59"/>
                      </a:cubicBezTo>
                      <a:cubicBezTo>
                        <a:pt x="13" y="34"/>
                        <a:pt x="13" y="34"/>
                        <a:pt x="13" y="34"/>
                      </a:cubicBezTo>
                      <a:cubicBezTo>
                        <a:pt x="13" y="66"/>
                        <a:pt x="13" y="66"/>
                        <a:pt x="13" y="66"/>
                      </a:cubicBezTo>
                      <a:cubicBezTo>
                        <a:pt x="13" y="66"/>
                        <a:pt x="13" y="67"/>
                        <a:pt x="14" y="67"/>
                      </a:cubicBezTo>
                      <a:cubicBezTo>
                        <a:pt x="38" y="67"/>
                        <a:pt x="38" y="67"/>
                        <a:pt x="38" y="67"/>
                      </a:cubicBezTo>
                      <a:cubicBezTo>
                        <a:pt x="41" y="47"/>
                        <a:pt x="46" y="14"/>
                        <a:pt x="52" y="7"/>
                      </a:cubicBezTo>
                      <a:cubicBezTo>
                        <a:pt x="53" y="5"/>
                        <a:pt x="55" y="4"/>
                        <a:pt x="58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6E5F5F"/>
                    </a:solidFill>
                    <a:effectLst/>
                    <a:uLnTx/>
                    <a:uFillTx/>
                    <a:latin typeface="Mediametrie"/>
                  </a:endParaRPr>
                </a:p>
              </p:txBody>
            </p:sp>
            <p:sp>
              <p:nvSpPr>
                <p:cNvPr id="133" name="Freeform 61">
                  <a:extLst>
                    <a:ext uri="{FF2B5EF4-FFF2-40B4-BE49-F238E27FC236}">
                      <a16:creationId xmlns:a16="http://schemas.microsoft.com/office/drawing/2014/main" xmlns="" id="{37E41F23-9B6D-4E2F-A933-C02C58C60B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4" y="1454"/>
                  <a:ext cx="30" cy="38"/>
                </a:xfrm>
                <a:custGeom>
                  <a:avLst/>
                  <a:gdLst>
                    <a:gd name="T0" fmla="*/ 10 w 24"/>
                    <a:gd name="T1" fmla="*/ 31 h 31"/>
                    <a:gd name="T2" fmla="*/ 24 w 24"/>
                    <a:gd name="T3" fmla="*/ 16 h 31"/>
                    <a:gd name="T4" fmla="*/ 8 w 24"/>
                    <a:gd name="T5" fmla="*/ 0 h 31"/>
                    <a:gd name="T6" fmla="*/ 0 w 24"/>
                    <a:gd name="T7" fmla="*/ 3 h 31"/>
                    <a:gd name="T8" fmla="*/ 4 w 24"/>
                    <a:gd name="T9" fmla="*/ 11 h 31"/>
                    <a:gd name="T10" fmla="*/ 10 w 24"/>
                    <a:gd name="T11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" h="31">
                      <a:moveTo>
                        <a:pt x="10" y="31"/>
                      </a:moveTo>
                      <a:cubicBezTo>
                        <a:pt x="18" y="30"/>
                        <a:pt x="24" y="23"/>
                        <a:pt x="24" y="16"/>
                      </a:cubicBezTo>
                      <a:cubicBezTo>
                        <a:pt x="24" y="7"/>
                        <a:pt x="17" y="0"/>
                        <a:pt x="8" y="0"/>
                      </a:cubicBezTo>
                      <a:cubicBezTo>
                        <a:pt x="5" y="0"/>
                        <a:pt x="2" y="1"/>
                        <a:pt x="0" y="3"/>
                      </a:cubicBezTo>
                      <a:cubicBezTo>
                        <a:pt x="1" y="5"/>
                        <a:pt x="3" y="8"/>
                        <a:pt x="4" y="11"/>
                      </a:cubicBezTo>
                      <a:cubicBezTo>
                        <a:pt x="7" y="17"/>
                        <a:pt x="9" y="24"/>
                        <a:pt x="10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6E5F5F"/>
                    </a:solidFill>
                    <a:effectLst/>
                    <a:uLnTx/>
                    <a:uFillTx/>
                    <a:latin typeface="Mediametrie"/>
                  </a:endParaRPr>
                </a:p>
              </p:txBody>
            </p:sp>
            <p:sp>
              <p:nvSpPr>
                <p:cNvPr id="134" name="Freeform 62">
                  <a:extLst>
                    <a:ext uri="{FF2B5EF4-FFF2-40B4-BE49-F238E27FC236}">
                      <a16:creationId xmlns:a16="http://schemas.microsoft.com/office/drawing/2014/main" xmlns="" id="{6F5A3990-7FCC-48BD-9795-54A3771146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2" y="1499"/>
                  <a:ext cx="45" cy="72"/>
                </a:xfrm>
                <a:custGeom>
                  <a:avLst/>
                  <a:gdLst>
                    <a:gd name="T0" fmla="*/ 26 w 37"/>
                    <a:gd name="T1" fmla="*/ 6 h 58"/>
                    <a:gd name="T2" fmla="*/ 13 w 37"/>
                    <a:gd name="T3" fmla="*/ 0 h 58"/>
                    <a:gd name="T4" fmla="*/ 5 w 37"/>
                    <a:gd name="T5" fmla="*/ 0 h 58"/>
                    <a:gd name="T6" fmla="*/ 7 w 37"/>
                    <a:gd name="T7" fmla="*/ 18 h 58"/>
                    <a:gd name="T8" fmla="*/ 0 w 37"/>
                    <a:gd name="T9" fmla="*/ 58 h 58"/>
                    <a:gd name="T10" fmla="*/ 22 w 37"/>
                    <a:gd name="T11" fmla="*/ 58 h 58"/>
                    <a:gd name="T12" fmla="*/ 22 w 37"/>
                    <a:gd name="T13" fmla="*/ 29 h 58"/>
                    <a:gd name="T14" fmla="*/ 27 w 37"/>
                    <a:gd name="T15" fmla="*/ 58 h 58"/>
                    <a:gd name="T16" fmla="*/ 37 w 37"/>
                    <a:gd name="T17" fmla="*/ 58 h 58"/>
                    <a:gd name="T18" fmla="*/ 26 w 37"/>
                    <a:gd name="T19" fmla="*/ 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7" h="58">
                      <a:moveTo>
                        <a:pt x="26" y="6"/>
                      </a:moveTo>
                      <a:cubicBezTo>
                        <a:pt x="24" y="3"/>
                        <a:pt x="19" y="1"/>
                        <a:pt x="13" y="0"/>
                      </a:cubicBezTo>
                      <a:cubicBezTo>
                        <a:pt x="10" y="0"/>
                        <a:pt x="8" y="0"/>
                        <a:pt x="5" y="0"/>
                      </a:cubicBezTo>
                      <a:cubicBezTo>
                        <a:pt x="6" y="6"/>
                        <a:pt x="7" y="12"/>
                        <a:pt x="7" y="18"/>
                      </a:cubicBezTo>
                      <a:cubicBezTo>
                        <a:pt x="7" y="32"/>
                        <a:pt x="4" y="45"/>
                        <a:pt x="0" y="58"/>
                      </a:cubicBezTo>
                      <a:cubicBezTo>
                        <a:pt x="22" y="58"/>
                        <a:pt x="22" y="58"/>
                        <a:pt x="22" y="58"/>
                      </a:cubicBezTo>
                      <a:cubicBezTo>
                        <a:pt x="22" y="29"/>
                        <a:pt x="22" y="29"/>
                        <a:pt x="22" y="29"/>
                      </a:cubicBezTo>
                      <a:cubicBezTo>
                        <a:pt x="27" y="58"/>
                        <a:pt x="27" y="58"/>
                        <a:pt x="27" y="58"/>
                      </a:cubicBezTo>
                      <a:cubicBezTo>
                        <a:pt x="37" y="58"/>
                        <a:pt x="37" y="58"/>
                        <a:pt x="37" y="58"/>
                      </a:cubicBezTo>
                      <a:cubicBezTo>
                        <a:pt x="37" y="55"/>
                        <a:pt x="31" y="12"/>
                        <a:pt x="26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6E5F5F"/>
                    </a:solidFill>
                    <a:effectLst/>
                    <a:uLnTx/>
                    <a:uFillTx/>
                    <a:latin typeface="Mediametrie"/>
                  </a:endParaRPr>
                </a:p>
              </p:txBody>
            </p:sp>
            <p:sp>
              <p:nvSpPr>
                <p:cNvPr id="135" name="Freeform 63">
                  <a:extLst>
                    <a:ext uri="{FF2B5EF4-FFF2-40B4-BE49-F238E27FC236}">
                      <a16:creationId xmlns:a16="http://schemas.microsoft.com/office/drawing/2014/main" xmlns="" id="{42F09F28-CC2F-4371-8F19-08176ED33D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4" y="1499"/>
                  <a:ext cx="46" cy="72"/>
                </a:xfrm>
                <a:custGeom>
                  <a:avLst/>
                  <a:gdLst>
                    <a:gd name="T0" fmla="*/ 30 w 37"/>
                    <a:gd name="T1" fmla="*/ 18 h 58"/>
                    <a:gd name="T2" fmla="*/ 30 w 37"/>
                    <a:gd name="T3" fmla="*/ 18 h 58"/>
                    <a:gd name="T4" fmla="*/ 31 w 37"/>
                    <a:gd name="T5" fmla="*/ 0 h 58"/>
                    <a:gd name="T6" fmla="*/ 24 w 37"/>
                    <a:gd name="T7" fmla="*/ 1 h 58"/>
                    <a:gd name="T8" fmla="*/ 11 w 37"/>
                    <a:gd name="T9" fmla="*/ 6 h 58"/>
                    <a:gd name="T10" fmla="*/ 0 w 37"/>
                    <a:gd name="T11" fmla="*/ 58 h 58"/>
                    <a:gd name="T12" fmla="*/ 10 w 37"/>
                    <a:gd name="T13" fmla="*/ 58 h 58"/>
                    <a:gd name="T14" fmla="*/ 15 w 37"/>
                    <a:gd name="T15" fmla="*/ 30 h 58"/>
                    <a:gd name="T16" fmla="*/ 15 w 37"/>
                    <a:gd name="T17" fmla="*/ 58 h 58"/>
                    <a:gd name="T18" fmla="*/ 37 w 37"/>
                    <a:gd name="T19" fmla="*/ 58 h 58"/>
                    <a:gd name="T20" fmla="*/ 30 w 37"/>
                    <a:gd name="T21" fmla="*/ 1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7" h="58">
                      <a:moveTo>
                        <a:pt x="30" y="18"/>
                      </a:moveTo>
                      <a:cubicBezTo>
                        <a:pt x="30" y="18"/>
                        <a:pt x="30" y="18"/>
                        <a:pt x="30" y="18"/>
                      </a:cubicBezTo>
                      <a:cubicBezTo>
                        <a:pt x="30" y="12"/>
                        <a:pt x="31" y="6"/>
                        <a:pt x="31" y="0"/>
                      </a:cubicBezTo>
                      <a:cubicBezTo>
                        <a:pt x="29" y="0"/>
                        <a:pt x="27" y="0"/>
                        <a:pt x="24" y="1"/>
                      </a:cubicBezTo>
                      <a:cubicBezTo>
                        <a:pt x="18" y="1"/>
                        <a:pt x="13" y="3"/>
                        <a:pt x="11" y="6"/>
                      </a:cubicBezTo>
                      <a:cubicBezTo>
                        <a:pt x="6" y="12"/>
                        <a:pt x="0" y="58"/>
                        <a:pt x="0" y="58"/>
                      </a:cubicBezTo>
                      <a:cubicBezTo>
                        <a:pt x="10" y="58"/>
                        <a:pt x="10" y="58"/>
                        <a:pt x="10" y="58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5" y="58"/>
                        <a:pt x="15" y="58"/>
                        <a:pt x="15" y="58"/>
                      </a:cubicBezTo>
                      <a:cubicBezTo>
                        <a:pt x="37" y="58"/>
                        <a:pt x="37" y="58"/>
                        <a:pt x="37" y="58"/>
                      </a:cubicBezTo>
                      <a:cubicBezTo>
                        <a:pt x="33" y="46"/>
                        <a:pt x="30" y="32"/>
                        <a:pt x="30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6E5F5F"/>
                    </a:solidFill>
                    <a:effectLst/>
                    <a:uLnTx/>
                    <a:uFillTx/>
                    <a:latin typeface="Mediametrie"/>
                  </a:endParaRPr>
                </a:p>
              </p:txBody>
            </p:sp>
            <p:sp>
              <p:nvSpPr>
                <p:cNvPr id="136" name="Freeform 64">
                  <a:extLst>
                    <a:ext uri="{FF2B5EF4-FFF2-40B4-BE49-F238E27FC236}">
                      <a16:creationId xmlns:a16="http://schemas.microsoft.com/office/drawing/2014/main" xmlns="" id="{9017B4D3-646C-4F12-A718-7158F2BB23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7" y="1454"/>
                  <a:ext cx="30" cy="38"/>
                </a:xfrm>
                <a:custGeom>
                  <a:avLst/>
                  <a:gdLst>
                    <a:gd name="T0" fmla="*/ 14 w 24"/>
                    <a:gd name="T1" fmla="*/ 31 h 31"/>
                    <a:gd name="T2" fmla="*/ 24 w 24"/>
                    <a:gd name="T3" fmla="*/ 3 h 31"/>
                    <a:gd name="T4" fmla="*/ 16 w 24"/>
                    <a:gd name="T5" fmla="*/ 0 h 31"/>
                    <a:gd name="T6" fmla="*/ 0 w 24"/>
                    <a:gd name="T7" fmla="*/ 16 h 31"/>
                    <a:gd name="T8" fmla="*/ 14 w 24"/>
                    <a:gd name="T9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31">
                      <a:moveTo>
                        <a:pt x="14" y="31"/>
                      </a:moveTo>
                      <a:cubicBezTo>
                        <a:pt x="16" y="21"/>
                        <a:pt x="19" y="12"/>
                        <a:pt x="24" y="3"/>
                      </a:cubicBezTo>
                      <a:cubicBezTo>
                        <a:pt x="22" y="1"/>
                        <a:pt x="19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3"/>
                        <a:pt x="6" y="30"/>
                        <a:pt x="14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6E5F5F"/>
                    </a:solidFill>
                    <a:effectLst/>
                    <a:uLnTx/>
                    <a:uFillTx/>
                    <a:latin typeface="Mediametrie"/>
                  </a:endParaRPr>
                </a:p>
              </p:txBody>
            </p:sp>
          </p:grpSp>
          <p:sp>
            <p:nvSpPr>
              <p:cNvPr id="209" name="ZoneTexte 208">
                <a:extLst>
                  <a:ext uri="{FF2B5EF4-FFF2-40B4-BE49-F238E27FC236}">
                    <a16:creationId xmlns:a16="http://schemas.microsoft.com/office/drawing/2014/main" xmlns="" id="{FFFF133C-AE45-4A75-B727-A3707F1409B1}"/>
                  </a:ext>
                </a:extLst>
              </p:cNvPr>
              <p:cNvSpPr txBox="1"/>
              <p:nvPr/>
            </p:nvSpPr>
            <p:spPr>
              <a:xfrm>
                <a:off x="6960246" y="2381740"/>
                <a:ext cx="15463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6E5F5F"/>
                    </a:solidFill>
                    <a:effectLst/>
                    <a:uLnTx/>
                    <a:uFillTx/>
                    <a:latin typeface="Mediametrie"/>
                  </a:rPr>
                  <a:t>ONE Global</a:t>
                </a:r>
              </a:p>
            </p:txBody>
          </p:sp>
          <p:sp>
            <p:nvSpPr>
              <p:cNvPr id="222" name="Freeform 23">
                <a:extLst>
                  <a:ext uri="{FF2B5EF4-FFF2-40B4-BE49-F238E27FC236}">
                    <a16:creationId xmlns:a16="http://schemas.microsoft.com/office/drawing/2014/main" xmlns="" id="{91126428-F127-41B0-ABDB-E2ACA11075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59728" y="1666456"/>
                <a:ext cx="263940" cy="325040"/>
              </a:xfrm>
              <a:custGeom>
                <a:avLst/>
                <a:gdLst>
                  <a:gd name="T0" fmla="*/ 132 w 147"/>
                  <a:gd name="T1" fmla="*/ 18 h 201"/>
                  <a:gd name="T2" fmla="*/ 132 w 147"/>
                  <a:gd name="T3" fmla="*/ 0 h 201"/>
                  <a:gd name="T4" fmla="*/ 0 w 147"/>
                  <a:gd name="T5" fmla="*/ 7 h 201"/>
                  <a:gd name="T6" fmla="*/ 0 w 147"/>
                  <a:gd name="T7" fmla="*/ 201 h 201"/>
                  <a:gd name="T8" fmla="*/ 15 w 147"/>
                  <a:gd name="T9" fmla="*/ 200 h 201"/>
                  <a:gd name="T10" fmla="*/ 144 w 147"/>
                  <a:gd name="T11" fmla="*/ 201 h 201"/>
                  <a:gd name="T12" fmla="*/ 147 w 147"/>
                  <a:gd name="T13" fmla="*/ 18 h 201"/>
                  <a:gd name="T14" fmla="*/ 132 w 147"/>
                  <a:gd name="T15" fmla="*/ 18 h 201"/>
                  <a:gd name="T16" fmla="*/ 12 w 147"/>
                  <a:gd name="T17" fmla="*/ 189 h 201"/>
                  <a:gd name="T18" fmla="*/ 12 w 147"/>
                  <a:gd name="T19" fmla="*/ 19 h 201"/>
                  <a:gd name="T20" fmla="*/ 121 w 147"/>
                  <a:gd name="T21" fmla="*/ 12 h 201"/>
                  <a:gd name="T22" fmla="*/ 124 w 147"/>
                  <a:gd name="T23" fmla="*/ 183 h 201"/>
                  <a:gd name="T24" fmla="*/ 12 w 147"/>
                  <a:gd name="T25" fmla="*/ 189 h 201"/>
                  <a:gd name="T26" fmla="*/ 108 w 147"/>
                  <a:gd name="T27" fmla="*/ 192 h 201"/>
                  <a:gd name="T28" fmla="*/ 131 w 147"/>
                  <a:gd name="T29" fmla="*/ 190 h 201"/>
                  <a:gd name="T30" fmla="*/ 132 w 147"/>
                  <a:gd name="T31" fmla="*/ 29 h 201"/>
                  <a:gd name="T32" fmla="*/ 136 w 147"/>
                  <a:gd name="T33" fmla="*/ 29 h 201"/>
                  <a:gd name="T34" fmla="*/ 137 w 147"/>
                  <a:gd name="T35" fmla="*/ 194 h 201"/>
                  <a:gd name="T36" fmla="*/ 108 w 147"/>
                  <a:gd name="T37" fmla="*/ 192 h 201"/>
                  <a:gd name="T38" fmla="*/ 111 w 147"/>
                  <a:gd name="T39" fmla="*/ 52 h 201"/>
                  <a:gd name="T40" fmla="*/ 63 w 147"/>
                  <a:gd name="T41" fmla="*/ 55 h 201"/>
                  <a:gd name="T42" fmla="*/ 63 w 147"/>
                  <a:gd name="T43" fmla="*/ 26 h 201"/>
                  <a:gd name="T44" fmla="*/ 111 w 147"/>
                  <a:gd name="T45" fmla="*/ 23 h 201"/>
                  <a:gd name="T46" fmla="*/ 111 w 147"/>
                  <a:gd name="T47" fmla="*/ 52 h 201"/>
                  <a:gd name="T48" fmla="*/ 69 w 147"/>
                  <a:gd name="T49" fmla="*/ 158 h 201"/>
                  <a:gd name="T50" fmla="*/ 114 w 147"/>
                  <a:gd name="T51" fmla="*/ 155 h 201"/>
                  <a:gd name="T52" fmla="*/ 114 w 147"/>
                  <a:gd name="T53" fmla="*/ 173 h 201"/>
                  <a:gd name="T54" fmla="*/ 69 w 147"/>
                  <a:gd name="T55" fmla="*/ 176 h 201"/>
                  <a:gd name="T56" fmla="*/ 69 w 147"/>
                  <a:gd name="T57" fmla="*/ 158 h 201"/>
                  <a:gd name="T58" fmla="*/ 22 w 147"/>
                  <a:gd name="T59" fmla="*/ 29 h 201"/>
                  <a:gd name="T60" fmla="*/ 29 w 147"/>
                  <a:gd name="T61" fmla="*/ 28 h 201"/>
                  <a:gd name="T62" fmla="*/ 38 w 147"/>
                  <a:gd name="T63" fmla="*/ 37 h 201"/>
                  <a:gd name="T64" fmla="*/ 47 w 147"/>
                  <a:gd name="T65" fmla="*/ 26 h 201"/>
                  <a:gd name="T66" fmla="*/ 54 w 147"/>
                  <a:gd name="T67" fmla="*/ 26 h 201"/>
                  <a:gd name="T68" fmla="*/ 54 w 147"/>
                  <a:gd name="T69" fmla="*/ 56 h 201"/>
                  <a:gd name="T70" fmla="*/ 46 w 147"/>
                  <a:gd name="T71" fmla="*/ 57 h 201"/>
                  <a:gd name="T72" fmla="*/ 46 w 147"/>
                  <a:gd name="T73" fmla="*/ 37 h 201"/>
                  <a:gd name="T74" fmla="*/ 38 w 147"/>
                  <a:gd name="T75" fmla="*/ 47 h 201"/>
                  <a:gd name="T76" fmla="*/ 30 w 147"/>
                  <a:gd name="T77" fmla="*/ 38 h 201"/>
                  <a:gd name="T78" fmla="*/ 30 w 147"/>
                  <a:gd name="T79" fmla="*/ 58 h 201"/>
                  <a:gd name="T80" fmla="*/ 22 w 147"/>
                  <a:gd name="T81" fmla="*/ 59 h 201"/>
                  <a:gd name="T82" fmla="*/ 22 w 147"/>
                  <a:gd name="T83" fmla="*/ 29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7" h="201">
                    <a:moveTo>
                      <a:pt x="132" y="18"/>
                    </a:moveTo>
                    <a:cubicBezTo>
                      <a:pt x="132" y="0"/>
                      <a:pt x="132" y="0"/>
                      <a:pt x="132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01"/>
                      <a:pt x="0" y="201"/>
                      <a:pt x="0" y="201"/>
                    </a:cubicBezTo>
                    <a:cubicBezTo>
                      <a:pt x="0" y="201"/>
                      <a:pt x="12" y="201"/>
                      <a:pt x="15" y="200"/>
                    </a:cubicBezTo>
                    <a:cubicBezTo>
                      <a:pt x="34" y="201"/>
                      <a:pt x="144" y="201"/>
                      <a:pt x="144" y="201"/>
                    </a:cubicBezTo>
                    <a:cubicBezTo>
                      <a:pt x="147" y="18"/>
                      <a:pt x="147" y="18"/>
                      <a:pt x="147" y="18"/>
                    </a:cubicBezTo>
                    <a:cubicBezTo>
                      <a:pt x="147" y="18"/>
                      <a:pt x="135" y="18"/>
                      <a:pt x="132" y="18"/>
                    </a:cubicBezTo>
                    <a:close/>
                    <a:moveTo>
                      <a:pt x="12" y="189"/>
                    </a:move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9"/>
                      <a:pt x="103" y="13"/>
                      <a:pt x="121" y="12"/>
                    </a:cubicBezTo>
                    <a:cubicBezTo>
                      <a:pt x="124" y="183"/>
                      <a:pt x="124" y="183"/>
                      <a:pt x="124" y="183"/>
                    </a:cubicBezTo>
                    <a:cubicBezTo>
                      <a:pt x="105" y="184"/>
                      <a:pt x="13" y="189"/>
                      <a:pt x="12" y="189"/>
                    </a:cubicBezTo>
                    <a:close/>
                    <a:moveTo>
                      <a:pt x="108" y="192"/>
                    </a:moveTo>
                    <a:cubicBezTo>
                      <a:pt x="114" y="192"/>
                      <a:pt x="131" y="190"/>
                      <a:pt x="131" y="190"/>
                    </a:cubicBezTo>
                    <a:cubicBezTo>
                      <a:pt x="132" y="29"/>
                      <a:pt x="132" y="29"/>
                      <a:pt x="132" y="29"/>
                    </a:cubicBezTo>
                    <a:cubicBezTo>
                      <a:pt x="133" y="29"/>
                      <a:pt x="135" y="29"/>
                      <a:pt x="136" y="29"/>
                    </a:cubicBezTo>
                    <a:cubicBezTo>
                      <a:pt x="137" y="194"/>
                      <a:pt x="137" y="194"/>
                      <a:pt x="137" y="194"/>
                    </a:cubicBezTo>
                    <a:cubicBezTo>
                      <a:pt x="127" y="193"/>
                      <a:pt x="117" y="193"/>
                      <a:pt x="108" y="192"/>
                    </a:cubicBezTo>
                    <a:close/>
                    <a:moveTo>
                      <a:pt x="111" y="52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111" y="23"/>
                      <a:pt x="111" y="23"/>
                      <a:pt x="111" y="23"/>
                    </a:cubicBezTo>
                    <a:lnTo>
                      <a:pt x="111" y="52"/>
                    </a:lnTo>
                    <a:close/>
                    <a:moveTo>
                      <a:pt x="69" y="158"/>
                    </a:moveTo>
                    <a:cubicBezTo>
                      <a:pt x="114" y="155"/>
                      <a:pt x="114" y="155"/>
                      <a:pt x="114" y="155"/>
                    </a:cubicBezTo>
                    <a:cubicBezTo>
                      <a:pt x="114" y="173"/>
                      <a:pt x="114" y="173"/>
                      <a:pt x="114" y="173"/>
                    </a:cubicBezTo>
                    <a:cubicBezTo>
                      <a:pt x="69" y="176"/>
                      <a:pt x="69" y="176"/>
                      <a:pt x="69" y="176"/>
                    </a:cubicBezTo>
                    <a:lnTo>
                      <a:pt x="69" y="158"/>
                    </a:lnTo>
                    <a:close/>
                    <a:moveTo>
                      <a:pt x="22" y="29"/>
                    </a:moveTo>
                    <a:cubicBezTo>
                      <a:pt x="29" y="28"/>
                      <a:pt x="29" y="28"/>
                      <a:pt x="29" y="28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54" y="56"/>
                      <a:pt x="54" y="56"/>
                      <a:pt x="54" y="56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22" y="59"/>
                      <a:pt x="22" y="59"/>
                      <a:pt x="22" y="59"/>
                    </a:cubicBezTo>
                    <a:lnTo>
                      <a:pt x="22" y="29"/>
                    </a:lnTo>
                    <a:close/>
                  </a:path>
                </a:pathLst>
              </a:custGeom>
              <a:solidFill>
                <a:srgbClr val="6E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223" name="Freeform 27">
                <a:extLst>
                  <a:ext uri="{FF2B5EF4-FFF2-40B4-BE49-F238E27FC236}">
                    <a16:creationId xmlns:a16="http://schemas.microsoft.com/office/drawing/2014/main" xmlns="" id="{4AE7E5B6-3A74-446A-AEE8-8FAB3AED4C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45612" y="1576275"/>
                <a:ext cx="405148" cy="255985"/>
              </a:xfrm>
              <a:custGeom>
                <a:avLst/>
                <a:gdLst>
                  <a:gd name="T0" fmla="*/ 19 w 226"/>
                  <a:gd name="T1" fmla="*/ 0 h 158"/>
                  <a:gd name="T2" fmla="*/ 19 w 226"/>
                  <a:gd name="T3" fmla="*/ 16 h 158"/>
                  <a:gd name="T4" fmla="*/ 0 w 226"/>
                  <a:gd name="T5" fmla="*/ 16 h 158"/>
                  <a:gd name="T6" fmla="*/ 7 w 226"/>
                  <a:gd name="T7" fmla="*/ 158 h 158"/>
                  <a:gd name="T8" fmla="*/ 216 w 226"/>
                  <a:gd name="T9" fmla="*/ 158 h 158"/>
                  <a:gd name="T10" fmla="*/ 222 w 226"/>
                  <a:gd name="T11" fmla="*/ 158 h 158"/>
                  <a:gd name="T12" fmla="*/ 226 w 226"/>
                  <a:gd name="T13" fmla="*/ 3 h 158"/>
                  <a:gd name="T14" fmla="*/ 19 w 226"/>
                  <a:gd name="T15" fmla="*/ 0 h 158"/>
                  <a:gd name="T16" fmla="*/ 11 w 226"/>
                  <a:gd name="T17" fmla="*/ 27 h 158"/>
                  <a:gd name="T18" fmla="*/ 198 w 226"/>
                  <a:gd name="T19" fmla="*/ 24 h 158"/>
                  <a:gd name="T20" fmla="*/ 205 w 226"/>
                  <a:gd name="T21" fmla="*/ 146 h 158"/>
                  <a:gd name="T22" fmla="*/ 19 w 226"/>
                  <a:gd name="T23" fmla="*/ 146 h 158"/>
                  <a:gd name="T24" fmla="*/ 11 w 226"/>
                  <a:gd name="T25" fmla="*/ 27 h 158"/>
                  <a:gd name="T26" fmla="*/ 213 w 226"/>
                  <a:gd name="T27" fmla="*/ 105 h 158"/>
                  <a:gd name="T28" fmla="*/ 205 w 226"/>
                  <a:gd name="T29" fmla="*/ 17 h 158"/>
                  <a:gd name="T30" fmla="*/ 30 w 226"/>
                  <a:gd name="T31" fmla="*/ 16 h 158"/>
                  <a:gd name="T32" fmla="*/ 30 w 226"/>
                  <a:gd name="T33" fmla="*/ 11 h 158"/>
                  <a:gd name="T34" fmla="*/ 219 w 226"/>
                  <a:gd name="T35" fmla="*/ 10 h 158"/>
                  <a:gd name="T36" fmla="*/ 213 w 226"/>
                  <a:gd name="T37" fmla="*/ 105 h 158"/>
                  <a:gd name="T38" fmla="*/ 185 w 226"/>
                  <a:gd name="T39" fmla="*/ 76 h 158"/>
                  <a:gd name="T40" fmla="*/ 80 w 226"/>
                  <a:gd name="T41" fmla="*/ 76 h 158"/>
                  <a:gd name="T42" fmla="*/ 79 w 226"/>
                  <a:gd name="T43" fmla="*/ 40 h 158"/>
                  <a:gd name="T44" fmla="*/ 184 w 226"/>
                  <a:gd name="T45" fmla="*/ 39 h 158"/>
                  <a:gd name="T46" fmla="*/ 185 w 226"/>
                  <a:gd name="T47" fmla="*/ 76 h 158"/>
                  <a:gd name="T48" fmla="*/ 30 w 226"/>
                  <a:gd name="T49" fmla="*/ 99 h 158"/>
                  <a:gd name="T50" fmla="*/ 185 w 226"/>
                  <a:gd name="T51" fmla="*/ 97 h 158"/>
                  <a:gd name="T52" fmla="*/ 185 w 226"/>
                  <a:gd name="T53" fmla="*/ 101 h 158"/>
                  <a:gd name="T54" fmla="*/ 30 w 226"/>
                  <a:gd name="T55" fmla="*/ 108 h 158"/>
                  <a:gd name="T56" fmla="*/ 30 w 226"/>
                  <a:gd name="T57" fmla="*/ 99 h 158"/>
                  <a:gd name="T58" fmla="*/ 30 w 226"/>
                  <a:gd name="T59" fmla="*/ 122 h 158"/>
                  <a:gd name="T60" fmla="*/ 185 w 226"/>
                  <a:gd name="T61" fmla="*/ 120 h 158"/>
                  <a:gd name="T62" fmla="*/ 185 w 226"/>
                  <a:gd name="T63" fmla="*/ 124 h 158"/>
                  <a:gd name="T64" fmla="*/ 30 w 226"/>
                  <a:gd name="T65" fmla="*/ 131 h 158"/>
                  <a:gd name="T66" fmla="*/ 30 w 226"/>
                  <a:gd name="T67" fmla="*/ 122 h 158"/>
                  <a:gd name="T68" fmla="*/ 32 w 226"/>
                  <a:gd name="T69" fmla="*/ 43 h 158"/>
                  <a:gd name="T70" fmla="*/ 39 w 226"/>
                  <a:gd name="T71" fmla="*/ 43 h 158"/>
                  <a:gd name="T72" fmla="*/ 49 w 226"/>
                  <a:gd name="T73" fmla="*/ 53 h 158"/>
                  <a:gd name="T74" fmla="*/ 58 w 226"/>
                  <a:gd name="T75" fmla="*/ 43 h 158"/>
                  <a:gd name="T76" fmla="*/ 65 w 226"/>
                  <a:gd name="T77" fmla="*/ 43 h 158"/>
                  <a:gd name="T78" fmla="*/ 65 w 226"/>
                  <a:gd name="T79" fmla="*/ 74 h 158"/>
                  <a:gd name="T80" fmla="*/ 57 w 226"/>
                  <a:gd name="T81" fmla="*/ 74 h 158"/>
                  <a:gd name="T82" fmla="*/ 57 w 226"/>
                  <a:gd name="T83" fmla="*/ 54 h 158"/>
                  <a:gd name="T84" fmla="*/ 49 w 226"/>
                  <a:gd name="T85" fmla="*/ 63 h 158"/>
                  <a:gd name="T86" fmla="*/ 40 w 226"/>
                  <a:gd name="T87" fmla="*/ 54 h 158"/>
                  <a:gd name="T88" fmla="*/ 40 w 226"/>
                  <a:gd name="T89" fmla="*/ 74 h 158"/>
                  <a:gd name="T90" fmla="*/ 32 w 226"/>
                  <a:gd name="T91" fmla="*/ 74 h 158"/>
                  <a:gd name="T92" fmla="*/ 32 w 226"/>
                  <a:gd name="T93" fmla="*/ 43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6" h="158">
                    <a:moveTo>
                      <a:pt x="19" y="0"/>
                    </a:moveTo>
                    <a:cubicBezTo>
                      <a:pt x="19" y="0"/>
                      <a:pt x="19" y="13"/>
                      <a:pt x="19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7" y="158"/>
                      <a:pt x="7" y="158"/>
                      <a:pt x="7" y="158"/>
                    </a:cubicBezTo>
                    <a:cubicBezTo>
                      <a:pt x="216" y="158"/>
                      <a:pt x="216" y="158"/>
                      <a:pt x="216" y="158"/>
                    </a:cubicBezTo>
                    <a:cubicBezTo>
                      <a:pt x="222" y="158"/>
                      <a:pt x="222" y="158"/>
                      <a:pt x="222" y="158"/>
                    </a:cubicBezTo>
                    <a:cubicBezTo>
                      <a:pt x="226" y="3"/>
                      <a:pt x="226" y="3"/>
                      <a:pt x="226" y="3"/>
                    </a:cubicBezTo>
                    <a:lnTo>
                      <a:pt x="19" y="0"/>
                    </a:lnTo>
                    <a:close/>
                    <a:moveTo>
                      <a:pt x="11" y="27"/>
                    </a:moveTo>
                    <a:cubicBezTo>
                      <a:pt x="198" y="24"/>
                      <a:pt x="198" y="24"/>
                      <a:pt x="198" y="24"/>
                    </a:cubicBezTo>
                    <a:cubicBezTo>
                      <a:pt x="199" y="45"/>
                      <a:pt x="205" y="146"/>
                      <a:pt x="205" y="146"/>
                    </a:cubicBezTo>
                    <a:cubicBezTo>
                      <a:pt x="19" y="146"/>
                      <a:pt x="19" y="146"/>
                      <a:pt x="19" y="146"/>
                    </a:cubicBezTo>
                    <a:cubicBezTo>
                      <a:pt x="19" y="146"/>
                      <a:pt x="13" y="47"/>
                      <a:pt x="11" y="27"/>
                    </a:cubicBezTo>
                    <a:close/>
                    <a:moveTo>
                      <a:pt x="213" y="105"/>
                    </a:moveTo>
                    <a:cubicBezTo>
                      <a:pt x="212" y="99"/>
                      <a:pt x="205" y="17"/>
                      <a:pt x="205" y="17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5"/>
                      <a:pt x="30" y="13"/>
                      <a:pt x="30" y="11"/>
                    </a:cubicBezTo>
                    <a:cubicBezTo>
                      <a:pt x="219" y="10"/>
                      <a:pt x="219" y="10"/>
                      <a:pt x="219" y="10"/>
                    </a:cubicBezTo>
                    <a:cubicBezTo>
                      <a:pt x="217" y="33"/>
                      <a:pt x="213" y="96"/>
                      <a:pt x="213" y="105"/>
                    </a:cubicBezTo>
                    <a:close/>
                    <a:moveTo>
                      <a:pt x="185" y="76"/>
                    </a:moveTo>
                    <a:cubicBezTo>
                      <a:pt x="80" y="76"/>
                      <a:pt x="80" y="76"/>
                      <a:pt x="80" y="76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184" y="39"/>
                      <a:pt x="184" y="39"/>
                      <a:pt x="184" y="39"/>
                    </a:cubicBezTo>
                    <a:lnTo>
                      <a:pt x="185" y="76"/>
                    </a:lnTo>
                    <a:close/>
                    <a:moveTo>
                      <a:pt x="30" y="99"/>
                    </a:moveTo>
                    <a:cubicBezTo>
                      <a:pt x="185" y="97"/>
                      <a:pt x="185" y="97"/>
                      <a:pt x="185" y="97"/>
                    </a:cubicBezTo>
                    <a:cubicBezTo>
                      <a:pt x="185" y="101"/>
                      <a:pt x="185" y="101"/>
                      <a:pt x="185" y="101"/>
                    </a:cubicBezTo>
                    <a:cubicBezTo>
                      <a:pt x="30" y="108"/>
                      <a:pt x="30" y="108"/>
                      <a:pt x="30" y="108"/>
                    </a:cubicBezTo>
                    <a:lnTo>
                      <a:pt x="30" y="99"/>
                    </a:lnTo>
                    <a:close/>
                    <a:moveTo>
                      <a:pt x="30" y="122"/>
                    </a:moveTo>
                    <a:cubicBezTo>
                      <a:pt x="185" y="120"/>
                      <a:pt x="185" y="120"/>
                      <a:pt x="185" y="120"/>
                    </a:cubicBezTo>
                    <a:cubicBezTo>
                      <a:pt x="185" y="124"/>
                      <a:pt x="185" y="124"/>
                      <a:pt x="185" y="124"/>
                    </a:cubicBezTo>
                    <a:cubicBezTo>
                      <a:pt x="30" y="131"/>
                      <a:pt x="30" y="131"/>
                      <a:pt x="30" y="131"/>
                    </a:cubicBezTo>
                    <a:lnTo>
                      <a:pt x="30" y="122"/>
                    </a:lnTo>
                    <a:close/>
                    <a:moveTo>
                      <a:pt x="32" y="43"/>
                    </a:moveTo>
                    <a:cubicBezTo>
                      <a:pt x="39" y="43"/>
                      <a:pt x="39" y="43"/>
                      <a:pt x="39" y="4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58" y="43"/>
                      <a:pt x="58" y="43"/>
                      <a:pt x="58" y="43"/>
                    </a:cubicBezTo>
                    <a:cubicBezTo>
                      <a:pt x="65" y="43"/>
                      <a:pt x="65" y="43"/>
                      <a:pt x="65" y="43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7" y="54"/>
                      <a:pt x="57" y="54"/>
                      <a:pt x="57" y="54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74"/>
                      <a:pt x="40" y="74"/>
                      <a:pt x="40" y="74"/>
                    </a:cubicBezTo>
                    <a:cubicBezTo>
                      <a:pt x="32" y="74"/>
                      <a:pt x="32" y="74"/>
                      <a:pt x="32" y="74"/>
                    </a:cubicBezTo>
                    <a:lnTo>
                      <a:pt x="32" y="43"/>
                    </a:lnTo>
                    <a:close/>
                  </a:path>
                </a:pathLst>
              </a:custGeom>
              <a:solidFill>
                <a:srgbClr val="FFD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Verdana" charset="0"/>
                  <a:ea typeface="Verdana" charset="0"/>
                  <a:cs typeface="Verdana" charset="0"/>
                </a:endParaRPr>
              </a:p>
            </p:txBody>
          </p:sp>
        </p:grp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xmlns="" id="{38D757EA-54FB-49A0-8D32-31EB4B241809}"/>
              </a:ext>
            </a:extLst>
          </p:cNvPr>
          <p:cNvGrpSpPr/>
          <p:nvPr/>
        </p:nvGrpSpPr>
        <p:grpSpPr>
          <a:xfrm>
            <a:off x="6994450" y="1991496"/>
            <a:ext cx="2055711" cy="1588820"/>
            <a:chOff x="6994450" y="1991496"/>
            <a:chExt cx="2055711" cy="1588820"/>
          </a:xfrm>
        </p:grpSpPr>
        <p:sp>
          <p:nvSpPr>
            <p:cNvPr id="117" name="ZoneTexte 116">
              <a:extLst>
                <a:ext uri="{FF2B5EF4-FFF2-40B4-BE49-F238E27FC236}">
                  <a16:creationId xmlns:a16="http://schemas.microsoft.com/office/drawing/2014/main" xmlns="" id="{7B0B94E6-B2E4-4D18-AC2C-67755365315C}"/>
                </a:ext>
              </a:extLst>
            </p:cNvPr>
            <p:cNvSpPr txBox="1"/>
            <p:nvPr/>
          </p:nvSpPr>
          <p:spPr>
            <a:xfrm>
              <a:off x="6994450" y="2933985"/>
              <a:ext cx="2009351" cy="646331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E5F5F"/>
                  </a:solidFill>
                  <a:effectLst/>
                  <a:uLnTx/>
                  <a:uFillTx/>
                  <a:latin typeface="Mediametrie"/>
                </a:rPr>
                <a:t>Transfert des comportements du panel donneur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C28BA44A-8476-4107-A007-415572CDA498}"/>
                </a:ext>
              </a:extLst>
            </p:cNvPr>
            <p:cNvSpPr/>
            <p:nvPr/>
          </p:nvSpPr>
          <p:spPr>
            <a:xfrm>
              <a:off x="7808686" y="1991496"/>
              <a:ext cx="1241475" cy="39024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xmlns="" id="{187C5ED9-FB59-4CB1-80BE-570CD622ABD1}"/>
                </a:ext>
              </a:extLst>
            </p:cNvPr>
            <p:cNvCxnSpPr>
              <a:stCxn id="117" idx="0"/>
            </p:cNvCxnSpPr>
            <p:nvPr/>
          </p:nvCxnSpPr>
          <p:spPr>
            <a:xfrm flipV="1">
              <a:off x="7999126" y="2406828"/>
              <a:ext cx="360602" cy="52715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345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233423F9-3771-47F3-9007-0B2A370E6F7B}"/>
              </a:ext>
            </a:extLst>
          </p:cNvPr>
          <p:cNvSpPr txBox="1"/>
          <p:nvPr/>
        </p:nvSpPr>
        <p:spPr>
          <a:xfrm>
            <a:off x="-3" y="103909"/>
            <a:ext cx="9144003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</a:rPr>
              <a:t>Vers une digitalisation de la mesure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7E72948-D613-42E2-B838-72A60A6327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15" y="4506418"/>
            <a:ext cx="427421" cy="427421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38FD77AF-FE4A-49DC-A1D3-2832AA737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78" y="4506418"/>
            <a:ext cx="427422" cy="46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" name="ZoneTexte 102">
            <a:extLst>
              <a:ext uri="{FF2B5EF4-FFF2-40B4-BE49-F238E27FC236}">
                <a16:creationId xmlns:a16="http://schemas.microsoft.com/office/drawing/2014/main" xmlns="" id="{89CFED56-930A-4D4E-B8F8-F903985EFE79}"/>
              </a:ext>
            </a:extLst>
          </p:cNvPr>
          <p:cNvSpPr txBox="1"/>
          <p:nvPr/>
        </p:nvSpPr>
        <p:spPr>
          <a:xfrm>
            <a:off x="1335732" y="1964832"/>
            <a:ext cx="154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rPr>
              <a:t>Panel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rPr>
              <a:t>Internet Global</a:t>
            </a: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xmlns="" id="{42E714B1-5DE6-4F99-A25F-1A78229BFC8E}"/>
              </a:ext>
            </a:extLst>
          </p:cNvPr>
          <p:cNvSpPr txBox="1"/>
          <p:nvPr/>
        </p:nvSpPr>
        <p:spPr>
          <a:xfrm>
            <a:off x="1075800" y="1434985"/>
            <a:ext cx="101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rPr>
              <a:t>Donneurs</a:t>
            </a:r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xmlns="" id="{CA8C7387-643E-47D4-91E6-96B39656E261}"/>
              </a:ext>
            </a:extLst>
          </p:cNvPr>
          <p:cNvSpPr txBox="1"/>
          <p:nvPr/>
        </p:nvSpPr>
        <p:spPr>
          <a:xfrm>
            <a:off x="4689241" y="1434985"/>
            <a:ext cx="1109212" cy="224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rPr>
              <a:t>Receveurs</a:t>
            </a:r>
          </a:p>
        </p:txBody>
      </p:sp>
      <p:grpSp>
        <p:nvGrpSpPr>
          <p:cNvPr id="107" name="Group 53">
            <a:extLst>
              <a:ext uri="{FF2B5EF4-FFF2-40B4-BE49-F238E27FC236}">
                <a16:creationId xmlns:a16="http://schemas.microsoft.com/office/drawing/2014/main" xmlns="" id="{3B6FB5D1-A2A8-4BD0-A2BA-688826B08EB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20790" y="2001933"/>
            <a:ext cx="772668" cy="521726"/>
            <a:chOff x="1474" y="1388"/>
            <a:chExt cx="353" cy="269"/>
          </a:xfrm>
          <a:solidFill>
            <a:srgbClr val="E6007D"/>
          </a:solidFill>
        </p:grpSpPr>
        <p:sp>
          <p:nvSpPr>
            <p:cNvPr id="165" name="Oval 54">
              <a:extLst>
                <a:ext uri="{FF2B5EF4-FFF2-40B4-BE49-F238E27FC236}">
                  <a16:creationId xmlns:a16="http://schemas.microsoft.com/office/drawing/2014/main" xmlns="" id="{B4AA34EF-2B2B-42B2-91AF-FA040BDDA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2" y="1450"/>
              <a:ext cx="44" cy="4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66" name="Oval 55">
              <a:extLst>
                <a:ext uri="{FF2B5EF4-FFF2-40B4-BE49-F238E27FC236}">
                  <a16:creationId xmlns:a16="http://schemas.microsoft.com/office/drawing/2014/main" xmlns="" id="{68A6156D-93A2-4CD4-8060-87BB34679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6" y="1450"/>
              <a:ext cx="45" cy="4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67" name="Oval 56">
              <a:extLst>
                <a:ext uri="{FF2B5EF4-FFF2-40B4-BE49-F238E27FC236}">
                  <a16:creationId xmlns:a16="http://schemas.microsoft.com/office/drawing/2014/main" xmlns="" id="{4A3C891D-B9FC-48EE-85A2-08B3A912C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" y="1446"/>
              <a:ext cx="52" cy="5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68" name="Freeform 57">
              <a:extLst>
                <a:ext uri="{FF2B5EF4-FFF2-40B4-BE49-F238E27FC236}">
                  <a16:creationId xmlns:a16="http://schemas.microsoft.com/office/drawing/2014/main" xmlns="" id="{94EBF190-5F7E-4121-BDDC-36F3A11648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6" y="1388"/>
              <a:ext cx="269" cy="269"/>
            </a:xfrm>
            <a:custGeom>
              <a:avLst/>
              <a:gdLst>
                <a:gd name="T0" fmla="*/ 209 w 218"/>
                <a:gd name="T1" fmla="*/ 66 h 217"/>
                <a:gd name="T2" fmla="*/ 185 w 218"/>
                <a:gd name="T3" fmla="*/ 30 h 217"/>
                <a:gd name="T4" fmla="*/ 149 w 218"/>
                <a:gd name="T5" fmla="*/ 7 h 217"/>
                <a:gd name="T6" fmla="*/ 109 w 218"/>
                <a:gd name="T7" fmla="*/ 0 h 217"/>
                <a:gd name="T8" fmla="*/ 107 w 218"/>
                <a:gd name="T9" fmla="*/ 0 h 217"/>
                <a:gd name="T10" fmla="*/ 66 w 218"/>
                <a:gd name="T11" fmla="*/ 8 h 217"/>
                <a:gd name="T12" fmla="*/ 32 w 218"/>
                <a:gd name="T13" fmla="*/ 32 h 217"/>
                <a:gd name="T14" fmla="*/ 1 w 218"/>
                <a:gd name="T15" fmla="*/ 108 h 217"/>
                <a:gd name="T16" fmla="*/ 1 w 218"/>
                <a:gd name="T17" fmla="*/ 108 h 217"/>
                <a:gd name="T18" fmla="*/ 32 w 218"/>
                <a:gd name="T19" fmla="*/ 184 h 217"/>
                <a:gd name="T20" fmla="*/ 66 w 218"/>
                <a:gd name="T21" fmla="*/ 208 h 217"/>
                <a:gd name="T22" fmla="*/ 107 w 218"/>
                <a:gd name="T23" fmla="*/ 217 h 217"/>
                <a:gd name="T24" fmla="*/ 109 w 218"/>
                <a:gd name="T25" fmla="*/ 217 h 217"/>
                <a:gd name="T26" fmla="*/ 149 w 218"/>
                <a:gd name="T27" fmla="*/ 209 h 217"/>
                <a:gd name="T28" fmla="*/ 185 w 218"/>
                <a:gd name="T29" fmla="*/ 186 h 217"/>
                <a:gd name="T30" fmla="*/ 209 w 218"/>
                <a:gd name="T31" fmla="*/ 150 h 217"/>
                <a:gd name="T32" fmla="*/ 218 w 218"/>
                <a:gd name="T33" fmla="*/ 108 h 217"/>
                <a:gd name="T34" fmla="*/ 209 w 218"/>
                <a:gd name="T35" fmla="*/ 66 h 217"/>
                <a:gd name="T36" fmla="*/ 173 w 218"/>
                <a:gd name="T37" fmla="*/ 174 h 217"/>
                <a:gd name="T38" fmla="*/ 143 w 218"/>
                <a:gd name="T39" fmla="*/ 195 h 217"/>
                <a:gd name="T40" fmla="*/ 107 w 218"/>
                <a:gd name="T41" fmla="*/ 202 h 217"/>
                <a:gd name="T42" fmla="*/ 106 w 218"/>
                <a:gd name="T43" fmla="*/ 203 h 217"/>
                <a:gd name="T44" fmla="*/ 71 w 218"/>
                <a:gd name="T45" fmla="*/ 196 h 217"/>
                <a:gd name="T46" fmla="*/ 40 w 218"/>
                <a:gd name="T47" fmla="*/ 176 h 217"/>
                <a:gd name="T48" fmla="*/ 19 w 218"/>
                <a:gd name="T49" fmla="*/ 145 h 217"/>
                <a:gd name="T50" fmla="*/ 11 w 218"/>
                <a:gd name="T51" fmla="*/ 108 h 217"/>
                <a:gd name="T52" fmla="*/ 11 w 218"/>
                <a:gd name="T53" fmla="*/ 108 h 217"/>
                <a:gd name="T54" fmla="*/ 19 w 218"/>
                <a:gd name="T55" fmla="*/ 71 h 217"/>
                <a:gd name="T56" fmla="*/ 40 w 218"/>
                <a:gd name="T57" fmla="*/ 41 h 217"/>
                <a:gd name="T58" fmla="*/ 71 w 218"/>
                <a:gd name="T59" fmla="*/ 20 h 217"/>
                <a:gd name="T60" fmla="*/ 106 w 218"/>
                <a:gd name="T61" fmla="*/ 14 h 217"/>
                <a:gd name="T62" fmla="*/ 107 w 218"/>
                <a:gd name="T63" fmla="*/ 14 h 217"/>
                <a:gd name="T64" fmla="*/ 143 w 218"/>
                <a:gd name="T65" fmla="*/ 22 h 217"/>
                <a:gd name="T66" fmla="*/ 173 w 218"/>
                <a:gd name="T67" fmla="*/ 43 h 217"/>
                <a:gd name="T68" fmla="*/ 200 w 218"/>
                <a:gd name="T69" fmla="*/ 108 h 217"/>
                <a:gd name="T70" fmla="*/ 173 w 218"/>
                <a:gd name="T71" fmla="*/ 17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8" h="217">
                  <a:moveTo>
                    <a:pt x="209" y="66"/>
                  </a:moveTo>
                  <a:cubicBezTo>
                    <a:pt x="204" y="53"/>
                    <a:pt x="195" y="41"/>
                    <a:pt x="185" y="30"/>
                  </a:cubicBezTo>
                  <a:cubicBezTo>
                    <a:pt x="175" y="20"/>
                    <a:pt x="163" y="12"/>
                    <a:pt x="149" y="7"/>
                  </a:cubicBezTo>
                  <a:cubicBezTo>
                    <a:pt x="136" y="2"/>
                    <a:pt x="123" y="0"/>
                    <a:pt x="109" y="0"/>
                  </a:cubicBezTo>
                  <a:cubicBezTo>
                    <a:pt x="109" y="0"/>
                    <a:pt x="108" y="0"/>
                    <a:pt x="107" y="0"/>
                  </a:cubicBezTo>
                  <a:cubicBezTo>
                    <a:pt x="93" y="0"/>
                    <a:pt x="79" y="3"/>
                    <a:pt x="66" y="8"/>
                  </a:cubicBezTo>
                  <a:cubicBezTo>
                    <a:pt x="53" y="14"/>
                    <a:pt x="41" y="22"/>
                    <a:pt x="32" y="32"/>
                  </a:cubicBezTo>
                  <a:cubicBezTo>
                    <a:pt x="12" y="52"/>
                    <a:pt x="0" y="80"/>
                    <a:pt x="1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0" y="136"/>
                    <a:pt x="12" y="164"/>
                    <a:pt x="32" y="184"/>
                  </a:cubicBezTo>
                  <a:cubicBezTo>
                    <a:pt x="41" y="194"/>
                    <a:pt x="53" y="202"/>
                    <a:pt x="66" y="208"/>
                  </a:cubicBezTo>
                  <a:cubicBezTo>
                    <a:pt x="79" y="214"/>
                    <a:pt x="93" y="217"/>
                    <a:pt x="107" y="217"/>
                  </a:cubicBezTo>
                  <a:cubicBezTo>
                    <a:pt x="108" y="217"/>
                    <a:pt x="109" y="217"/>
                    <a:pt x="109" y="217"/>
                  </a:cubicBezTo>
                  <a:cubicBezTo>
                    <a:pt x="123" y="217"/>
                    <a:pt x="136" y="214"/>
                    <a:pt x="149" y="209"/>
                  </a:cubicBezTo>
                  <a:cubicBezTo>
                    <a:pt x="163" y="204"/>
                    <a:pt x="175" y="196"/>
                    <a:pt x="185" y="186"/>
                  </a:cubicBezTo>
                  <a:cubicBezTo>
                    <a:pt x="195" y="176"/>
                    <a:pt x="204" y="164"/>
                    <a:pt x="209" y="150"/>
                  </a:cubicBezTo>
                  <a:cubicBezTo>
                    <a:pt x="215" y="137"/>
                    <a:pt x="218" y="123"/>
                    <a:pt x="218" y="108"/>
                  </a:cubicBezTo>
                  <a:cubicBezTo>
                    <a:pt x="218" y="94"/>
                    <a:pt x="215" y="79"/>
                    <a:pt x="209" y="66"/>
                  </a:cubicBezTo>
                  <a:close/>
                  <a:moveTo>
                    <a:pt x="173" y="174"/>
                  </a:moveTo>
                  <a:cubicBezTo>
                    <a:pt x="165" y="183"/>
                    <a:pt x="154" y="190"/>
                    <a:pt x="143" y="195"/>
                  </a:cubicBezTo>
                  <a:cubicBezTo>
                    <a:pt x="132" y="200"/>
                    <a:pt x="120" y="202"/>
                    <a:pt x="107" y="202"/>
                  </a:cubicBezTo>
                  <a:cubicBezTo>
                    <a:pt x="107" y="202"/>
                    <a:pt x="106" y="203"/>
                    <a:pt x="106" y="203"/>
                  </a:cubicBezTo>
                  <a:cubicBezTo>
                    <a:pt x="94" y="203"/>
                    <a:pt x="82" y="200"/>
                    <a:pt x="71" y="196"/>
                  </a:cubicBezTo>
                  <a:cubicBezTo>
                    <a:pt x="59" y="191"/>
                    <a:pt x="49" y="185"/>
                    <a:pt x="40" y="176"/>
                  </a:cubicBezTo>
                  <a:cubicBezTo>
                    <a:pt x="31" y="167"/>
                    <a:pt x="24" y="157"/>
                    <a:pt x="19" y="145"/>
                  </a:cubicBezTo>
                  <a:cubicBezTo>
                    <a:pt x="14" y="133"/>
                    <a:pt x="11" y="121"/>
                    <a:pt x="11" y="108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1" y="96"/>
                    <a:pt x="14" y="83"/>
                    <a:pt x="19" y="71"/>
                  </a:cubicBezTo>
                  <a:cubicBezTo>
                    <a:pt x="24" y="60"/>
                    <a:pt x="31" y="49"/>
                    <a:pt x="40" y="41"/>
                  </a:cubicBezTo>
                  <a:cubicBezTo>
                    <a:pt x="49" y="32"/>
                    <a:pt x="59" y="25"/>
                    <a:pt x="71" y="20"/>
                  </a:cubicBezTo>
                  <a:cubicBezTo>
                    <a:pt x="82" y="16"/>
                    <a:pt x="94" y="14"/>
                    <a:pt x="106" y="14"/>
                  </a:cubicBezTo>
                  <a:cubicBezTo>
                    <a:pt x="106" y="14"/>
                    <a:pt x="107" y="14"/>
                    <a:pt x="107" y="14"/>
                  </a:cubicBezTo>
                  <a:cubicBezTo>
                    <a:pt x="120" y="14"/>
                    <a:pt x="132" y="17"/>
                    <a:pt x="143" y="22"/>
                  </a:cubicBezTo>
                  <a:cubicBezTo>
                    <a:pt x="154" y="27"/>
                    <a:pt x="165" y="34"/>
                    <a:pt x="173" y="43"/>
                  </a:cubicBezTo>
                  <a:cubicBezTo>
                    <a:pt x="190" y="60"/>
                    <a:pt x="200" y="84"/>
                    <a:pt x="200" y="108"/>
                  </a:cubicBezTo>
                  <a:cubicBezTo>
                    <a:pt x="200" y="132"/>
                    <a:pt x="190" y="157"/>
                    <a:pt x="173" y="1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69" name="Freeform 58">
              <a:extLst>
                <a:ext uri="{FF2B5EF4-FFF2-40B4-BE49-F238E27FC236}">
                  <a16:creationId xmlns:a16="http://schemas.microsoft.com/office/drawing/2014/main" xmlns="" id="{BFF9A6F8-0003-4029-8CEC-768CBDF7C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" y="1508"/>
              <a:ext cx="113" cy="96"/>
            </a:xfrm>
            <a:custGeom>
              <a:avLst/>
              <a:gdLst>
                <a:gd name="T0" fmla="*/ 59 w 91"/>
                <a:gd name="T1" fmla="*/ 0 h 77"/>
                <a:gd name="T2" fmla="*/ 47 w 91"/>
                <a:gd name="T3" fmla="*/ 0 h 77"/>
                <a:gd name="T4" fmla="*/ 45 w 91"/>
                <a:gd name="T5" fmla="*/ 0 h 77"/>
                <a:gd name="T6" fmla="*/ 45 w 91"/>
                <a:gd name="T7" fmla="*/ 0 h 77"/>
                <a:gd name="T8" fmla="*/ 45 w 91"/>
                <a:gd name="T9" fmla="*/ 0 h 77"/>
                <a:gd name="T10" fmla="*/ 43 w 91"/>
                <a:gd name="T11" fmla="*/ 0 h 77"/>
                <a:gd name="T12" fmla="*/ 31 w 91"/>
                <a:gd name="T13" fmla="*/ 0 h 77"/>
                <a:gd name="T14" fmla="*/ 14 w 91"/>
                <a:gd name="T15" fmla="*/ 7 h 77"/>
                <a:gd name="T16" fmla="*/ 0 w 91"/>
                <a:gd name="T17" fmla="*/ 77 h 77"/>
                <a:gd name="T18" fmla="*/ 12 w 91"/>
                <a:gd name="T19" fmla="*/ 77 h 77"/>
                <a:gd name="T20" fmla="*/ 19 w 91"/>
                <a:gd name="T21" fmla="*/ 39 h 77"/>
                <a:gd name="T22" fmla="*/ 19 w 91"/>
                <a:gd name="T23" fmla="*/ 77 h 77"/>
                <a:gd name="T24" fmla="*/ 71 w 91"/>
                <a:gd name="T25" fmla="*/ 77 h 77"/>
                <a:gd name="T26" fmla="*/ 71 w 91"/>
                <a:gd name="T27" fmla="*/ 39 h 77"/>
                <a:gd name="T28" fmla="*/ 78 w 91"/>
                <a:gd name="T29" fmla="*/ 77 h 77"/>
                <a:gd name="T30" fmla="*/ 91 w 91"/>
                <a:gd name="T31" fmla="*/ 77 h 77"/>
                <a:gd name="T32" fmla="*/ 76 w 91"/>
                <a:gd name="T33" fmla="*/ 7 h 77"/>
                <a:gd name="T34" fmla="*/ 59 w 91"/>
                <a:gd name="T3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77">
                  <a:moveTo>
                    <a:pt x="59" y="0"/>
                  </a:moveTo>
                  <a:cubicBezTo>
                    <a:pt x="55" y="0"/>
                    <a:pt x="51" y="0"/>
                    <a:pt x="47" y="0"/>
                  </a:cubicBezTo>
                  <a:cubicBezTo>
                    <a:pt x="46" y="0"/>
                    <a:pt x="46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ubicBezTo>
                    <a:pt x="39" y="0"/>
                    <a:pt x="35" y="0"/>
                    <a:pt x="31" y="0"/>
                  </a:cubicBezTo>
                  <a:cubicBezTo>
                    <a:pt x="23" y="0"/>
                    <a:pt x="17" y="4"/>
                    <a:pt x="14" y="7"/>
                  </a:cubicBezTo>
                  <a:cubicBezTo>
                    <a:pt x="8" y="15"/>
                    <a:pt x="0" y="77"/>
                    <a:pt x="0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1" y="73"/>
                    <a:pt x="82" y="15"/>
                    <a:pt x="76" y="7"/>
                  </a:cubicBezTo>
                  <a:cubicBezTo>
                    <a:pt x="74" y="4"/>
                    <a:pt x="67" y="0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70" name="Freeform 59">
              <a:extLst>
                <a:ext uri="{FF2B5EF4-FFF2-40B4-BE49-F238E27FC236}">
                  <a16:creationId xmlns:a16="http://schemas.microsoft.com/office/drawing/2014/main" xmlns="" id="{34D5BC0A-4A0A-49A0-9E48-BAB5CBF13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1504"/>
              <a:ext cx="72" cy="84"/>
            </a:xfrm>
            <a:custGeom>
              <a:avLst/>
              <a:gdLst>
                <a:gd name="T0" fmla="*/ 24 w 58"/>
                <a:gd name="T1" fmla="*/ 0 h 67"/>
                <a:gd name="T2" fmla="*/ 23 w 58"/>
                <a:gd name="T3" fmla="*/ 0 h 67"/>
                <a:gd name="T4" fmla="*/ 22 w 58"/>
                <a:gd name="T5" fmla="*/ 0 h 67"/>
                <a:gd name="T6" fmla="*/ 22 w 58"/>
                <a:gd name="T7" fmla="*/ 0 h 67"/>
                <a:gd name="T8" fmla="*/ 21 w 58"/>
                <a:gd name="T9" fmla="*/ 0 h 67"/>
                <a:gd name="T10" fmla="*/ 10 w 58"/>
                <a:gd name="T11" fmla="*/ 0 h 67"/>
                <a:gd name="T12" fmla="*/ 0 w 58"/>
                <a:gd name="T13" fmla="*/ 2 h 67"/>
                <a:gd name="T14" fmla="*/ 7 w 58"/>
                <a:gd name="T15" fmla="*/ 7 h 67"/>
                <a:gd name="T16" fmla="*/ 21 w 58"/>
                <a:gd name="T17" fmla="*/ 67 h 67"/>
                <a:gd name="T18" fmla="*/ 44 w 58"/>
                <a:gd name="T19" fmla="*/ 67 h 67"/>
                <a:gd name="T20" fmla="*/ 45 w 58"/>
                <a:gd name="T21" fmla="*/ 66 h 67"/>
                <a:gd name="T22" fmla="*/ 45 w 58"/>
                <a:gd name="T23" fmla="*/ 34 h 67"/>
                <a:gd name="T24" fmla="*/ 50 w 58"/>
                <a:gd name="T25" fmla="*/ 59 h 67"/>
                <a:gd name="T26" fmla="*/ 58 w 58"/>
                <a:gd name="T27" fmla="*/ 39 h 67"/>
                <a:gd name="T28" fmla="*/ 50 w 58"/>
                <a:gd name="T29" fmla="*/ 6 h 67"/>
                <a:gd name="T30" fmla="*/ 35 w 58"/>
                <a:gd name="T31" fmla="*/ 0 h 67"/>
                <a:gd name="T32" fmla="*/ 24 w 58"/>
                <a:gd name="T3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67">
                  <a:moveTo>
                    <a:pt x="24" y="0"/>
                  </a:moveTo>
                  <a:cubicBezTo>
                    <a:pt x="24" y="0"/>
                    <a:pt x="23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0"/>
                    <a:pt x="21" y="0"/>
                  </a:cubicBezTo>
                  <a:cubicBezTo>
                    <a:pt x="17" y="0"/>
                    <a:pt x="14" y="0"/>
                    <a:pt x="10" y="0"/>
                  </a:cubicBezTo>
                  <a:cubicBezTo>
                    <a:pt x="6" y="0"/>
                    <a:pt x="3" y="1"/>
                    <a:pt x="0" y="2"/>
                  </a:cubicBezTo>
                  <a:cubicBezTo>
                    <a:pt x="3" y="4"/>
                    <a:pt x="5" y="5"/>
                    <a:pt x="7" y="7"/>
                  </a:cubicBezTo>
                  <a:cubicBezTo>
                    <a:pt x="12" y="14"/>
                    <a:pt x="18" y="49"/>
                    <a:pt x="21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5" y="67"/>
                    <a:pt x="45" y="67"/>
                    <a:pt x="45" y="66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54" y="53"/>
                    <a:pt x="56" y="46"/>
                    <a:pt x="58" y="39"/>
                  </a:cubicBezTo>
                  <a:cubicBezTo>
                    <a:pt x="56" y="24"/>
                    <a:pt x="53" y="9"/>
                    <a:pt x="50" y="6"/>
                  </a:cubicBezTo>
                  <a:cubicBezTo>
                    <a:pt x="48" y="3"/>
                    <a:pt x="42" y="0"/>
                    <a:pt x="35" y="0"/>
                  </a:cubicBezTo>
                  <a:cubicBezTo>
                    <a:pt x="31" y="0"/>
                    <a:pt x="28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71" name="Freeform 60">
              <a:extLst>
                <a:ext uri="{FF2B5EF4-FFF2-40B4-BE49-F238E27FC236}">
                  <a16:creationId xmlns:a16="http://schemas.microsoft.com/office/drawing/2014/main" xmlns="" id="{1910741D-CD46-441E-82B5-050CF31FC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" y="1504"/>
              <a:ext cx="72" cy="84"/>
            </a:xfrm>
            <a:custGeom>
              <a:avLst/>
              <a:gdLst>
                <a:gd name="T0" fmla="*/ 58 w 58"/>
                <a:gd name="T1" fmla="*/ 2 h 67"/>
                <a:gd name="T2" fmla="*/ 48 w 58"/>
                <a:gd name="T3" fmla="*/ 0 h 67"/>
                <a:gd name="T4" fmla="*/ 37 w 58"/>
                <a:gd name="T5" fmla="*/ 0 h 67"/>
                <a:gd name="T6" fmla="*/ 36 w 58"/>
                <a:gd name="T7" fmla="*/ 0 h 67"/>
                <a:gd name="T8" fmla="*/ 35 w 58"/>
                <a:gd name="T9" fmla="*/ 0 h 67"/>
                <a:gd name="T10" fmla="*/ 35 w 58"/>
                <a:gd name="T11" fmla="*/ 0 h 67"/>
                <a:gd name="T12" fmla="*/ 34 w 58"/>
                <a:gd name="T13" fmla="*/ 0 h 67"/>
                <a:gd name="T14" fmla="*/ 23 w 58"/>
                <a:gd name="T15" fmla="*/ 0 h 67"/>
                <a:gd name="T16" fmla="*/ 8 w 58"/>
                <a:gd name="T17" fmla="*/ 6 h 67"/>
                <a:gd name="T18" fmla="*/ 0 w 58"/>
                <a:gd name="T19" fmla="*/ 38 h 67"/>
                <a:gd name="T20" fmla="*/ 3 w 58"/>
                <a:gd name="T21" fmla="*/ 49 h 67"/>
                <a:gd name="T22" fmla="*/ 8 w 58"/>
                <a:gd name="T23" fmla="*/ 59 h 67"/>
                <a:gd name="T24" fmla="*/ 13 w 58"/>
                <a:gd name="T25" fmla="*/ 34 h 67"/>
                <a:gd name="T26" fmla="*/ 13 w 58"/>
                <a:gd name="T27" fmla="*/ 66 h 67"/>
                <a:gd name="T28" fmla="*/ 14 w 58"/>
                <a:gd name="T29" fmla="*/ 67 h 67"/>
                <a:gd name="T30" fmla="*/ 38 w 58"/>
                <a:gd name="T31" fmla="*/ 67 h 67"/>
                <a:gd name="T32" fmla="*/ 52 w 58"/>
                <a:gd name="T33" fmla="*/ 7 h 67"/>
                <a:gd name="T34" fmla="*/ 58 w 58"/>
                <a:gd name="T35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67">
                  <a:moveTo>
                    <a:pt x="58" y="2"/>
                  </a:moveTo>
                  <a:cubicBezTo>
                    <a:pt x="55" y="1"/>
                    <a:pt x="52" y="0"/>
                    <a:pt x="48" y="0"/>
                  </a:cubicBezTo>
                  <a:cubicBezTo>
                    <a:pt x="44" y="0"/>
                    <a:pt x="41" y="0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4" y="0"/>
                    <a:pt x="34" y="0"/>
                  </a:cubicBezTo>
                  <a:cubicBezTo>
                    <a:pt x="30" y="0"/>
                    <a:pt x="27" y="0"/>
                    <a:pt x="23" y="0"/>
                  </a:cubicBezTo>
                  <a:cubicBezTo>
                    <a:pt x="16" y="0"/>
                    <a:pt x="10" y="3"/>
                    <a:pt x="8" y="6"/>
                  </a:cubicBezTo>
                  <a:cubicBezTo>
                    <a:pt x="5" y="9"/>
                    <a:pt x="2" y="24"/>
                    <a:pt x="0" y="38"/>
                  </a:cubicBezTo>
                  <a:cubicBezTo>
                    <a:pt x="1" y="42"/>
                    <a:pt x="2" y="46"/>
                    <a:pt x="3" y="49"/>
                  </a:cubicBezTo>
                  <a:cubicBezTo>
                    <a:pt x="5" y="52"/>
                    <a:pt x="6" y="56"/>
                    <a:pt x="8" y="59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13" y="67"/>
                    <a:pt x="14" y="67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1" y="47"/>
                    <a:pt x="46" y="14"/>
                    <a:pt x="52" y="7"/>
                  </a:cubicBezTo>
                  <a:cubicBezTo>
                    <a:pt x="53" y="5"/>
                    <a:pt x="55" y="4"/>
                    <a:pt x="5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72" name="Freeform 61">
              <a:extLst>
                <a:ext uri="{FF2B5EF4-FFF2-40B4-BE49-F238E27FC236}">
                  <a16:creationId xmlns:a16="http://schemas.microsoft.com/office/drawing/2014/main" xmlns="" id="{BE50589F-18DB-4B67-B1D0-59D9E6F8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1454"/>
              <a:ext cx="30" cy="38"/>
            </a:xfrm>
            <a:custGeom>
              <a:avLst/>
              <a:gdLst>
                <a:gd name="T0" fmla="*/ 10 w 24"/>
                <a:gd name="T1" fmla="*/ 31 h 31"/>
                <a:gd name="T2" fmla="*/ 24 w 24"/>
                <a:gd name="T3" fmla="*/ 16 h 31"/>
                <a:gd name="T4" fmla="*/ 8 w 24"/>
                <a:gd name="T5" fmla="*/ 0 h 31"/>
                <a:gd name="T6" fmla="*/ 0 w 24"/>
                <a:gd name="T7" fmla="*/ 3 h 31"/>
                <a:gd name="T8" fmla="*/ 4 w 24"/>
                <a:gd name="T9" fmla="*/ 11 h 31"/>
                <a:gd name="T10" fmla="*/ 10 w 24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0" y="31"/>
                  </a:moveTo>
                  <a:cubicBezTo>
                    <a:pt x="18" y="30"/>
                    <a:pt x="24" y="23"/>
                    <a:pt x="24" y="16"/>
                  </a:cubicBezTo>
                  <a:cubicBezTo>
                    <a:pt x="24" y="7"/>
                    <a:pt x="17" y="0"/>
                    <a:pt x="8" y="0"/>
                  </a:cubicBezTo>
                  <a:cubicBezTo>
                    <a:pt x="5" y="0"/>
                    <a:pt x="2" y="1"/>
                    <a:pt x="0" y="3"/>
                  </a:cubicBezTo>
                  <a:cubicBezTo>
                    <a:pt x="1" y="5"/>
                    <a:pt x="3" y="8"/>
                    <a:pt x="4" y="11"/>
                  </a:cubicBezTo>
                  <a:cubicBezTo>
                    <a:pt x="7" y="17"/>
                    <a:pt x="9" y="24"/>
                    <a:pt x="1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73" name="Freeform 62">
              <a:extLst>
                <a:ext uri="{FF2B5EF4-FFF2-40B4-BE49-F238E27FC236}">
                  <a16:creationId xmlns:a16="http://schemas.microsoft.com/office/drawing/2014/main" xmlns="" id="{353458EB-E212-482F-8CD0-38F8B7F2E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" y="1499"/>
              <a:ext cx="45" cy="72"/>
            </a:xfrm>
            <a:custGeom>
              <a:avLst/>
              <a:gdLst>
                <a:gd name="T0" fmla="*/ 26 w 37"/>
                <a:gd name="T1" fmla="*/ 6 h 58"/>
                <a:gd name="T2" fmla="*/ 13 w 37"/>
                <a:gd name="T3" fmla="*/ 0 h 58"/>
                <a:gd name="T4" fmla="*/ 5 w 37"/>
                <a:gd name="T5" fmla="*/ 0 h 58"/>
                <a:gd name="T6" fmla="*/ 7 w 37"/>
                <a:gd name="T7" fmla="*/ 18 h 58"/>
                <a:gd name="T8" fmla="*/ 0 w 37"/>
                <a:gd name="T9" fmla="*/ 58 h 58"/>
                <a:gd name="T10" fmla="*/ 22 w 37"/>
                <a:gd name="T11" fmla="*/ 58 h 58"/>
                <a:gd name="T12" fmla="*/ 22 w 37"/>
                <a:gd name="T13" fmla="*/ 29 h 58"/>
                <a:gd name="T14" fmla="*/ 27 w 37"/>
                <a:gd name="T15" fmla="*/ 58 h 58"/>
                <a:gd name="T16" fmla="*/ 37 w 37"/>
                <a:gd name="T17" fmla="*/ 58 h 58"/>
                <a:gd name="T18" fmla="*/ 26 w 37"/>
                <a:gd name="T19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8">
                  <a:moveTo>
                    <a:pt x="26" y="6"/>
                  </a:moveTo>
                  <a:cubicBezTo>
                    <a:pt x="24" y="3"/>
                    <a:pt x="19" y="1"/>
                    <a:pt x="13" y="0"/>
                  </a:cubicBezTo>
                  <a:cubicBezTo>
                    <a:pt x="10" y="0"/>
                    <a:pt x="8" y="0"/>
                    <a:pt x="5" y="0"/>
                  </a:cubicBezTo>
                  <a:cubicBezTo>
                    <a:pt x="6" y="6"/>
                    <a:pt x="7" y="12"/>
                    <a:pt x="7" y="18"/>
                  </a:cubicBezTo>
                  <a:cubicBezTo>
                    <a:pt x="7" y="32"/>
                    <a:pt x="4" y="45"/>
                    <a:pt x="0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5"/>
                    <a:pt x="31" y="12"/>
                    <a:pt x="2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74" name="Freeform 63">
              <a:extLst>
                <a:ext uri="{FF2B5EF4-FFF2-40B4-BE49-F238E27FC236}">
                  <a16:creationId xmlns:a16="http://schemas.microsoft.com/office/drawing/2014/main" xmlns="" id="{2BB366D0-CEEC-4AB2-BDA8-E4926200A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" y="1499"/>
              <a:ext cx="46" cy="72"/>
            </a:xfrm>
            <a:custGeom>
              <a:avLst/>
              <a:gdLst>
                <a:gd name="T0" fmla="*/ 30 w 37"/>
                <a:gd name="T1" fmla="*/ 18 h 58"/>
                <a:gd name="T2" fmla="*/ 30 w 37"/>
                <a:gd name="T3" fmla="*/ 18 h 58"/>
                <a:gd name="T4" fmla="*/ 31 w 37"/>
                <a:gd name="T5" fmla="*/ 0 h 58"/>
                <a:gd name="T6" fmla="*/ 24 w 37"/>
                <a:gd name="T7" fmla="*/ 1 h 58"/>
                <a:gd name="T8" fmla="*/ 11 w 37"/>
                <a:gd name="T9" fmla="*/ 6 h 58"/>
                <a:gd name="T10" fmla="*/ 0 w 37"/>
                <a:gd name="T11" fmla="*/ 58 h 58"/>
                <a:gd name="T12" fmla="*/ 10 w 37"/>
                <a:gd name="T13" fmla="*/ 58 h 58"/>
                <a:gd name="T14" fmla="*/ 15 w 37"/>
                <a:gd name="T15" fmla="*/ 30 h 58"/>
                <a:gd name="T16" fmla="*/ 15 w 37"/>
                <a:gd name="T17" fmla="*/ 58 h 58"/>
                <a:gd name="T18" fmla="*/ 37 w 37"/>
                <a:gd name="T19" fmla="*/ 58 h 58"/>
                <a:gd name="T20" fmla="*/ 30 w 37"/>
                <a:gd name="T21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58">
                  <a:moveTo>
                    <a:pt x="30" y="18"/>
                  </a:moveTo>
                  <a:cubicBezTo>
                    <a:pt x="30" y="18"/>
                    <a:pt x="30" y="18"/>
                    <a:pt x="30" y="18"/>
                  </a:cubicBezTo>
                  <a:cubicBezTo>
                    <a:pt x="30" y="12"/>
                    <a:pt x="31" y="6"/>
                    <a:pt x="31" y="0"/>
                  </a:cubicBezTo>
                  <a:cubicBezTo>
                    <a:pt x="29" y="0"/>
                    <a:pt x="27" y="0"/>
                    <a:pt x="24" y="1"/>
                  </a:cubicBezTo>
                  <a:cubicBezTo>
                    <a:pt x="18" y="1"/>
                    <a:pt x="13" y="3"/>
                    <a:pt x="11" y="6"/>
                  </a:cubicBezTo>
                  <a:cubicBezTo>
                    <a:pt x="6" y="12"/>
                    <a:pt x="0" y="58"/>
                    <a:pt x="0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3" y="46"/>
                    <a:pt x="30" y="32"/>
                    <a:pt x="3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75" name="Freeform 64">
              <a:extLst>
                <a:ext uri="{FF2B5EF4-FFF2-40B4-BE49-F238E27FC236}">
                  <a16:creationId xmlns:a16="http://schemas.microsoft.com/office/drawing/2014/main" xmlns="" id="{12C56C3A-59E3-4B65-B461-665BAB5F3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" y="1454"/>
              <a:ext cx="30" cy="38"/>
            </a:xfrm>
            <a:custGeom>
              <a:avLst/>
              <a:gdLst>
                <a:gd name="T0" fmla="*/ 14 w 24"/>
                <a:gd name="T1" fmla="*/ 31 h 31"/>
                <a:gd name="T2" fmla="*/ 24 w 24"/>
                <a:gd name="T3" fmla="*/ 3 h 31"/>
                <a:gd name="T4" fmla="*/ 16 w 24"/>
                <a:gd name="T5" fmla="*/ 0 h 31"/>
                <a:gd name="T6" fmla="*/ 0 w 24"/>
                <a:gd name="T7" fmla="*/ 16 h 31"/>
                <a:gd name="T8" fmla="*/ 14 w 24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1">
                  <a:moveTo>
                    <a:pt x="14" y="31"/>
                  </a:moveTo>
                  <a:cubicBezTo>
                    <a:pt x="16" y="21"/>
                    <a:pt x="19" y="12"/>
                    <a:pt x="24" y="3"/>
                  </a:cubicBezTo>
                  <a:cubicBezTo>
                    <a:pt x="22" y="1"/>
                    <a:pt x="19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3"/>
                    <a:pt x="6" y="30"/>
                    <a:pt x="1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0FBB6BE6-8ED9-4D0F-9F41-9E7814E495A4}"/>
              </a:ext>
            </a:extLst>
          </p:cNvPr>
          <p:cNvSpPr/>
          <p:nvPr/>
        </p:nvSpPr>
        <p:spPr>
          <a:xfrm>
            <a:off x="1213110" y="1791368"/>
            <a:ext cx="2516042" cy="930552"/>
          </a:xfrm>
          <a:prstGeom prst="rect">
            <a:avLst/>
          </a:prstGeom>
          <a:noFill/>
          <a:ln w="12700" cap="flat" cmpd="sng" algn="ctr">
            <a:solidFill>
              <a:srgbClr val="6E5F5F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diametrie"/>
              <a:ea typeface="+mn-ea"/>
              <a:cs typeface="+mn-cs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33E62E3C-6705-46EB-A828-2652EA466EA0}"/>
              </a:ext>
            </a:extLst>
          </p:cNvPr>
          <p:cNvSpPr/>
          <p:nvPr/>
        </p:nvSpPr>
        <p:spPr>
          <a:xfrm>
            <a:off x="4779537" y="1791369"/>
            <a:ext cx="1439916" cy="932928"/>
          </a:xfrm>
          <a:prstGeom prst="rect">
            <a:avLst/>
          </a:prstGeom>
          <a:noFill/>
          <a:ln w="12700" cap="flat" cmpd="sng" algn="ctr">
            <a:solidFill>
              <a:srgbClr val="6E5F5F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diametrie"/>
              <a:ea typeface="+mn-ea"/>
              <a:cs typeface="+mn-cs"/>
            </a:endParaRPr>
          </a:p>
        </p:txBody>
      </p:sp>
      <p:cxnSp>
        <p:nvCxnSpPr>
          <p:cNvPr id="111" name="Connecteur droit avec flèche 110">
            <a:extLst>
              <a:ext uri="{FF2B5EF4-FFF2-40B4-BE49-F238E27FC236}">
                <a16:creationId xmlns:a16="http://schemas.microsoft.com/office/drawing/2014/main" xmlns="" id="{938F2D49-8343-42BA-8E8D-B62A5FAFCEB3}"/>
              </a:ext>
            </a:extLst>
          </p:cNvPr>
          <p:cNvCxnSpPr/>
          <p:nvPr/>
        </p:nvCxnSpPr>
        <p:spPr>
          <a:xfrm flipV="1">
            <a:off x="3783723" y="2307186"/>
            <a:ext cx="973499" cy="1188"/>
          </a:xfrm>
          <a:prstGeom prst="straightConnector1">
            <a:avLst/>
          </a:prstGeom>
          <a:noFill/>
          <a:ln w="25400" cap="flat" cmpd="sng" algn="ctr">
            <a:solidFill>
              <a:srgbClr val="6E5F5F"/>
            </a:solidFill>
            <a:prstDash val="sysDash"/>
            <a:tailEnd type="arrow"/>
          </a:ln>
          <a:effectLst/>
        </p:spPr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88CF8E7C-4686-4A12-9147-1167C234DCAA}"/>
              </a:ext>
            </a:extLst>
          </p:cNvPr>
          <p:cNvSpPr/>
          <p:nvPr/>
        </p:nvSpPr>
        <p:spPr>
          <a:xfrm flipH="1">
            <a:off x="6624945" y="1731349"/>
            <a:ext cx="2378856" cy="1062879"/>
          </a:xfrm>
          <a:prstGeom prst="rect">
            <a:avLst/>
          </a:prstGeom>
          <a:noFill/>
          <a:ln w="12700" cap="flat" cmpd="sng" algn="ctr">
            <a:solidFill>
              <a:srgbClr val="6E5F5F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diametrie"/>
              <a:ea typeface="+mn-ea"/>
              <a:cs typeface="+mn-cs"/>
            </a:endParaRPr>
          </a:p>
        </p:txBody>
      </p:sp>
      <p:grpSp>
        <p:nvGrpSpPr>
          <p:cNvPr id="114" name="Groupe 348">
            <a:extLst>
              <a:ext uri="{FF2B5EF4-FFF2-40B4-BE49-F238E27FC236}">
                <a16:creationId xmlns:a16="http://schemas.microsoft.com/office/drawing/2014/main" xmlns="" id="{5DA3FCC1-B226-4800-97EA-A496A0E46C38}"/>
              </a:ext>
            </a:extLst>
          </p:cNvPr>
          <p:cNvGrpSpPr/>
          <p:nvPr/>
        </p:nvGrpSpPr>
        <p:grpSpPr>
          <a:xfrm>
            <a:off x="7897898" y="2041374"/>
            <a:ext cx="298740" cy="261766"/>
            <a:chOff x="5010724" y="5119567"/>
            <a:chExt cx="362804" cy="358773"/>
          </a:xfrm>
          <a:solidFill>
            <a:srgbClr val="37CDEB"/>
          </a:solidFill>
        </p:grpSpPr>
        <p:sp>
          <p:nvSpPr>
            <p:cNvPr id="163" name="Freeform 78">
              <a:extLst>
                <a:ext uri="{FF2B5EF4-FFF2-40B4-BE49-F238E27FC236}">
                  <a16:creationId xmlns:a16="http://schemas.microsoft.com/office/drawing/2014/main" xmlns="" id="{D750B1EF-EF78-456B-A02A-196C527A0A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0724" y="5119567"/>
              <a:ext cx="362804" cy="358773"/>
            </a:xfrm>
            <a:custGeom>
              <a:avLst/>
              <a:gdLst>
                <a:gd name="T0" fmla="*/ 57 w 114"/>
                <a:gd name="T1" fmla="*/ 0 h 113"/>
                <a:gd name="T2" fmla="*/ 0 w 114"/>
                <a:gd name="T3" fmla="*/ 56 h 113"/>
                <a:gd name="T4" fmla="*/ 57 w 114"/>
                <a:gd name="T5" fmla="*/ 113 h 113"/>
                <a:gd name="T6" fmla="*/ 113 w 114"/>
                <a:gd name="T7" fmla="*/ 113 h 113"/>
                <a:gd name="T8" fmla="*/ 113 w 114"/>
                <a:gd name="T9" fmla="*/ 64 h 113"/>
                <a:gd name="T10" fmla="*/ 114 w 114"/>
                <a:gd name="T11" fmla="*/ 56 h 113"/>
                <a:gd name="T12" fmla="*/ 57 w 114"/>
                <a:gd name="T13" fmla="*/ 0 h 113"/>
                <a:gd name="T14" fmla="*/ 105 w 114"/>
                <a:gd name="T15" fmla="*/ 64 h 113"/>
                <a:gd name="T16" fmla="*/ 105 w 114"/>
                <a:gd name="T17" fmla="*/ 105 h 113"/>
                <a:gd name="T18" fmla="*/ 58 w 114"/>
                <a:gd name="T19" fmla="*/ 105 h 113"/>
                <a:gd name="T20" fmla="*/ 11 w 114"/>
                <a:gd name="T21" fmla="*/ 58 h 113"/>
                <a:gd name="T22" fmla="*/ 58 w 114"/>
                <a:gd name="T23" fmla="*/ 11 h 113"/>
                <a:gd name="T24" fmla="*/ 105 w 114"/>
                <a:gd name="T25" fmla="*/ 58 h 113"/>
                <a:gd name="T26" fmla="*/ 105 w 114"/>
                <a:gd name="T27" fmla="*/ 6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113">
                  <a:moveTo>
                    <a:pt x="57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88"/>
                    <a:pt x="25" y="113"/>
                    <a:pt x="57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3" y="61"/>
                    <a:pt x="114" y="59"/>
                    <a:pt x="114" y="56"/>
                  </a:cubicBezTo>
                  <a:cubicBezTo>
                    <a:pt x="114" y="25"/>
                    <a:pt x="88" y="0"/>
                    <a:pt x="57" y="0"/>
                  </a:cubicBezTo>
                  <a:close/>
                  <a:moveTo>
                    <a:pt x="105" y="64"/>
                  </a:moveTo>
                  <a:cubicBezTo>
                    <a:pt x="105" y="105"/>
                    <a:pt x="105" y="105"/>
                    <a:pt x="105" y="105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32" y="105"/>
                    <a:pt x="11" y="84"/>
                    <a:pt x="11" y="58"/>
                  </a:cubicBezTo>
                  <a:cubicBezTo>
                    <a:pt x="11" y="32"/>
                    <a:pt x="32" y="11"/>
                    <a:pt x="58" y="11"/>
                  </a:cubicBezTo>
                  <a:cubicBezTo>
                    <a:pt x="84" y="11"/>
                    <a:pt x="105" y="32"/>
                    <a:pt x="105" y="58"/>
                  </a:cubicBezTo>
                  <a:cubicBezTo>
                    <a:pt x="105" y="60"/>
                    <a:pt x="105" y="62"/>
                    <a:pt x="10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64" name="Freeform 79">
              <a:extLst>
                <a:ext uri="{FF2B5EF4-FFF2-40B4-BE49-F238E27FC236}">
                  <a16:creationId xmlns:a16="http://schemas.microsoft.com/office/drawing/2014/main" xmlns="" id="{E44BFB5D-A19E-47EA-B922-17CEA55A85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4628" y="5198846"/>
              <a:ext cx="212307" cy="209620"/>
            </a:xfrm>
            <a:custGeom>
              <a:avLst/>
              <a:gdLst>
                <a:gd name="T0" fmla="*/ 35 w 67"/>
                <a:gd name="T1" fmla="*/ 0 h 66"/>
                <a:gd name="T2" fmla="*/ 0 w 67"/>
                <a:gd name="T3" fmla="*/ 35 h 66"/>
                <a:gd name="T4" fmla="*/ 35 w 67"/>
                <a:gd name="T5" fmla="*/ 66 h 66"/>
                <a:gd name="T6" fmla="*/ 54 w 67"/>
                <a:gd name="T7" fmla="*/ 63 h 66"/>
                <a:gd name="T8" fmla="*/ 51 w 67"/>
                <a:gd name="T9" fmla="*/ 54 h 66"/>
                <a:gd name="T10" fmla="*/ 35 w 67"/>
                <a:gd name="T11" fmla="*/ 57 h 66"/>
                <a:gd name="T12" fmla="*/ 12 w 67"/>
                <a:gd name="T13" fmla="*/ 34 h 66"/>
                <a:gd name="T14" fmla="*/ 35 w 67"/>
                <a:gd name="T15" fmla="*/ 9 h 66"/>
                <a:gd name="T16" fmla="*/ 56 w 67"/>
                <a:gd name="T17" fmla="*/ 29 h 66"/>
                <a:gd name="T18" fmla="*/ 49 w 67"/>
                <a:gd name="T19" fmla="*/ 45 h 66"/>
                <a:gd name="T20" fmla="*/ 49 w 67"/>
                <a:gd name="T21" fmla="*/ 28 h 66"/>
                <a:gd name="T22" fmla="*/ 37 w 67"/>
                <a:gd name="T23" fmla="*/ 16 h 66"/>
                <a:gd name="T24" fmla="*/ 20 w 67"/>
                <a:gd name="T25" fmla="*/ 21 h 66"/>
                <a:gd name="T26" fmla="*/ 25 w 67"/>
                <a:gd name="T27" fmla="*/ 27 h 66"/>
                <a:gd name="T28" fmla="*/ 35 w 67"/>
                <a:gd name="T29" fmla="*/ 24 h 66"/>
                <a:gd name="T30" fmla="*/ 39 w 67"/>
                <a:gd name="T31" fmla="*/ 28 h 66"/>
                <a:gd name="T32" fmla="*/ 39 w 67"/>
                <a:gd name="T33" fmla="*/ 30 h 66"/>
                <a:gd name="T34" fmla="*/ 23 w 67"/>
                <a:gd name="T35" fmla="*/ 31 h 66"/>
                <a:gd name="T36" fmla="*/ 20 w 67"/>
                <a:gd name="T37" fmla="*/ 39 h 66"/>
                <a:gd name="T38" fmla="*/ 32 w 67"/>
                <a:gd name="T39" fmla="*/ 51 h 66"/>
                <a:gd name="T40" fmla="*/ 41 w 67"/>
                <a:gd name="T41" fmla="*/ 48 h 66"/>
                <a:gd name="T42" fmla="*/ 48 w 67"/>
                <a:gd name="T43" fmla="*/ 51 h 66"/>
                <a:gd name="T44" fmla="*/ 67 w 67"/>
                <a:gd name="T45" fmla="*/ 26 h 66"/>
                <a:gd name="T46" fmla="*/ 35 w 67"/>
                <a:gd name="T47" fmla="*/ 0 h 66"/>
                <a:gd name="T48" fmla="*/ 39 w 67"/>
                <a:gd name="T49" fmla="*/ 43 h 66"/>
                <a:gd name="T50" fmla="*/ 35 w 67"/>
                <a:gd name="T51" fmla="*/ 44 h 66"/>
                <a:gd name="T52" fmla="*/ 30 w 67"/>
                <a:gd name="T53" fmla="*/ 40 h 66"/>
                <a:gd name="T54" fmla="*/ 30 w 67"/>
                <a:gd name="T55" fmla="*/ 36 h 66"/>
                <a:gd name="T56" fmla="*/ 39 w 67"/>
                <a:gd name="T57" fmla="*/ 35 h 66"/>
                <a:gd name="T58" fmla="*/ 39 w 67"/>
                <a:gd name="T59" fmla="*/ 4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7" h="66">
                  <a:moveTo>
                    <a:pt x="35" y="0"/>
                  </a:moveTo>
                  <a:cubicBezTo>
                    <a:pt x="16" y="0"/>
                    <a:pt x="0" y="14"/>
                    <a:pt x="0" y="35"/>
                  </a:cubicBezTo>
                  <a:cubicBezTo>
                    <a:pt x="0" y="50"/>
                    <a:pt x="11" y="66"/>
                    <a:pt x="35" y="66"/>
                  </a:cubicBezTo>
                  <a:cubicBezTo>
                    <a:pt x="41" y="66"/>
                    <a:pt x="47" y="65"/>
                    <a:pt x="54" y="63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6" y="56"/>
                    <a:pt x="41" y="57"/>
                    <a:pt x="35" y="57"/>
                  </a:cubicBezTo>
                  <a:cubicBezTo>
                    <a:pt x="18" y="57"/>
                    <a:pt x="12" y="45"/>
                    <a:pt x="12" y="34"/>
                  </a:cubicBezTo>
                  <a:cubicBezTo>
                    <a:pt x="12" y="19"/>
                    <a:pt x="22" y="9"/>
                    <a:pt x="35" y="9"/>
                  </a:cubicBezTo>
                  <a:cubicBezTo>
                    <a:pt x="48" y="9"/>
                    <a:pt x="56" y="17"/>
                    <a:pt x="56" y="29"/>
                  </a:cubicBezTo>
                  <a:cubicBezTo>
                    <a:pt x="56" y="36"/>
                    <a:pt x="53" y="42"/>
                    <a:pt x="49" y="45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0"/>
                    <a:pt x="45" y="16"/>
                    <a:pt x="37" y="16"/>
                  </a:cubicBezTo>
                  <a:cubicBezTo>
                    <a:pt x="31" y="16"/>
                    <a:pt x="26" y="17"/>
                    <a:pt x="20" y="21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7" y="25"/>
                    <a:pt x="31" y="24"/>
                    <a:pt x="35" y="24"/>
                  </a:cubicBezTo>
                  <a:cubicBezTo>
                    <a:pt x="37" y="24"/>
                    <a:pt x="39" y="25"/>
                    <a:pt x="39" y="28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5" y="30"/>
                    <a:pt x="28" y="30"/>
                    <a:pt x="23" y="31"/>
                  </a:cubicBezTo>
                  <a:cubicBezTo>
                    <a:pt x="21" y="33"/>
                    <a:pt x="20" y="36"/>
                    <a:pt x="20" y="39"/>
                  </a:cubicBezTo>
                  <a:cubicBezTo>
                    <a:pt x="20" y="45"/>
                    <a:pt x="23" y="51"/>
                    <a:pt x="32" y="51"/>
                  </a:cubicBezTo>
                  <a:cubicBezTo>
                    <a:pt x="36" y="51"/>
                    <a:pt x="39" y="49"/>
                    <a:pt x="41" y="48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6" y="49"/>
                    <a:pt x="67" y="41"/>
                    <a:pt x="67" y="26"/>
                  </a:cubicBezTo>
                  <a:cubicBezTo>
                    <a:pt x="67" y="11"/>
                    <a:pt x="54" y="0"/>
                    <a:pt x="35" y="0"/>
                  </a:cubicBezTo>
                  <a:close/>
                  <a:moveTo>
                    <a:pt x="39" y="43"/>
                  </a:moveTo>
                  <a:cubicBezTo>
                    <a:pt x="38" y="43"/>
                    <a:pt x="37" y="44"/>
                    <a:pt x="35" y="44"/>
                  </a:cubicBezTo>
                  <a:cubicBezTo>
                    <a:pt x="32" y="44"/>
                    <a:pt x="30" y="43"/>
                    <a:pt x="30" y="40"/>
                  </a:cubicBezTo>
                  <a:cubicBezTo>
                    <a:pt x="30" y="38"/>
                    <a:pt x="30" y="37"/>
                    <a:pt x="30" y="36"/>
                  </a:cubicBezTo>
                  <a:cubicBezTo>
                    <a:pt x="32" y="36"/>
                    <a:pt x="37" y="35"/>
                    <a:pt x="39" y="35"/>
                  </a:cubicBezTo>
                  <a:lnTo>
                    <a:pt x="39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</p:grpSp>
      <p:grpSp>
        <p:nvGrpSpPr>
          <p:cNvPr id="115" name="Groupe 348">
            <a:extLst>
              <a:ext uri="{FF2B5EF4-FFF2-40B4-BE49-F238E27FC236}">
                <a16:creationId xmlns:a16="http://schemas.microsoft.com/office/drawing/2014/main" xmlns="" id="{D3C99F16-FDEB-440F-9729-2912FA8A870B}"/>
              </a:ext>
            </a:extLst>
          </p:cNvPr>
          <p:cNvGrpSpPr/>
          <p:nvPr/>
        </p:nvGrpSpPr>
        <p:grpSpPr>
          <a:xfrm>
            <a:off x="8266764" y="2035728"/>
            <a:ext cx="298740" cy="261766"/>
            <a:chOff x="5010724" y="5119567"/>
            <a:chExt cx="362804" cy="358773"/>
          </a:xfrm>
          <a:solidFill>
            <a:srgbClr val="E6007D"/>
          </a:solidFill>
        </p:grpSpPr>
        <p:sp>
          <p:nvSpPr>
            <p:cNvPr id="161" name="Freeform 78">
              <a:extLst>
                <a:ext uri="{FF2B5EF4-FFF2-40B4-BE49-F238E27FC236}">
                  <a16:creationId xmlns:a16="http://schemas.microsoft.com/office/drawing/2014/main" xmlns="" id="{71CCD076-20DB-4477-99E7-1ABC7E773E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0724" y="5119567"/>
              <a:ext cx="362804" cy="358773"/>
            </a:xfrm>
            <a:custGeom>
              <a:avLst/>
              <a:gdLst>
                <a:gd name="T0" fmla="*/ 57 w 114"/>
                <a:gd name="T1" fmla="*/ 0 h 113"/>
                <a:gd name="T2" fmla="*/ 0 w 114"/>
                <a:gd name="T3" fmla="*/ 56 h 113"/>
                <a:gd name="T4" fmla="*/ 57 w 114"/>
                <a:gd name="T5" fmla="*/ 113 h 113"/>
                <a:gd name="T6" fmla="*/ 113 w 114"/>
                <a:gd name="T7" fmla="*/ 113 h 113"/>
                <a:gd name="T8" fmla="*/ 113 w 114"/>
                <a:gd name="T9" fmla="*/ 64 h 113"/>
                <a:gd name="T10" fmla="*/ 114 w 114"/>
                <a:gd name="T11" fmla="*/ 56 h 113"/>
                <a:gd name="T12" fmla="*/ 57 w 114"/>
                <a:gd name="T13" fmla="*/ 0 h 113"/>
                <a:gd name="T14" fmla="*/ 105 w 114"/>
                <a:gd name="T15" fmla="*/ 64 h 113"/>
                <a:gd name="T16" fmla="*/ 105 w 114"/>
                <a:gd name="T17" fmla="*/ 105 h 113"/>
                <a:gd name="T18" fmla="*/ 58 w 114"/>
                <a:gd name="T19" fmla="*/ 105 h 113"/>
                <a:gd name="T20" fmla="*/ 11 w 114"/>
                <a:gd name="T21" fmla="*/ 58 h 113"/>
                <a:gd name="T22" fmla="*/ 58 w 114"/>
                <a:gd name="T23" fmla="*/ 11 h 113"/>
                <a:gd name="T24" fmla="*/ 105 w 114"/>
                <a:gd name="T25" fmla="*/ 58 h 113"/>
                <a:gd name="T26" fmla="*/ 105 w 114"/>
                <a:gd name="T27" fmla="*/ 6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113">
                  <a:moveTo>
                    <a:pt x="57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88"/>
                    <a:pt x="25" y="113"/>
                    <a:pt x="57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3" y="61"/>
                    <a:pt x="114" y="59"/>
                    <a:pt x="114" y="56"/>
                  </a:cubicBezTo>
                  <a:cubicBezTo>
                    <a:pt x="114" y="25"/>
                    <a:pt x="88" y="0"/>
                    <a:pt x="57" y="0"/>
                  </a:cubicBezTo>
                  <a:close/>
                  <a:moveTo>
                    <a:pt x="105" y="64"/>
                  </a:moveTo>
                  <a:cubicBezTo>
                    <a:pt x="105" y="105"/>
                    <a:pt x="105" y="105"/>
                    <a:pt x="105" y="105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32" y="105"/>
                    <a:pt x="11" y="84"/>
                    <a:pt x="11" y="58"/>
                  </a:cubicBezTo>
                  <a:cubicBezTo>
                    <a:pt x="11" y="32"/>
                    <a:pt x="32" y="11"/>
                    <a:pt x="58" y="11"/>
                  </a:cubicBezTo>
                  <a:cubicBezTo>
                    <a:pt x="84" y="11"/>
                    <a:pt x="105" y="32"/>
                    <a:pt x="105" y="58"/>
                  </a:cubicBezTo>
                  <a:cubicBezTo>
                    <a:pt x="105" y="60"/>
                    <a:pt x="105" y="62"/>
                    <a:pt x="10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62" name="Freeform 79">
              <a:extLst>
                <a:ext uri="{FF2B5EF4-FFF2-40B4-BE49-F238E27FC236}">
                  <a16:creationId xmlns:a16="http://schemas.microsoft.com/office/drawing/2014/main" xmlns="" id="{03EF0C5A-FDDE-43D5-804B-A62A9E501E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4628" y="5198846"/>
              <a:ext cx="212307" cy="209620"/>
            </a:xfrm>
            <a:custGeom>
              <a:avLst/>
              <a:gdLst>
                <a:gd name="T0" fmla="*/ 35 w 67"/>
                <a:gd name="T1" fmla="*/ 0 h 66"/>
                <a:gd name="T2" fmla="*/ 0 w 67"/>
                <a:gd name="T3" fmla="*/ 35 h 66"/>
                <a:gd name="T4" fmla="*/ 35 w 67"/>
                <a:gd name="T5" fmla="*/ 66 h 66"/>
                <a:gd name="T6" fmla="*/ 54 w 67"/>
                <a:gd name="T7" fmla="*/ 63 h 66"/>
                <a:gd name="T8" fmla="*/ 51 w 67"/>
                <a:gd name="T9" fmla="*/ 54 h 66"/>
                <a:gd name="T10" fmla="*/ 35 w 67"/>
                <a:gd name="T11" fmla="*/ 57 h 66"/>
                <a:gd name="T12" fmla="*/ 12 w 67"/>
                <a:gd name="T13" fmla="*/ 34 h 66"/>
                <a:gd name="T14" fmla="*/ 35 w 67"/>
                <a:gd name="T15" fmla="*/ 9 h 66"/>
                <a:gd name="T16" fmla="*/ 56 w 67"/>
                <a:gd name="T17" fmla="*/ 29 h 66"/>
                <a:gd name="T18" fmla="*/ 49 w 67"/>
                <a:gd name="T19" fmla="*/ 45 h 66"/>
                <a:gd name="T20" fmla="*/ 49 w 67"/>
                <a:gd name="T21" fmla="*/ 28 h 66"/>
                <a:gd name="T22" fmla="*/ 37 w 67"/>
                <a:gd name="T23" fmla="*/ 16 h 66"/>
                <a:gd name="T24" fmla="*/ 20 w 67"/>
                <a:gd name="T25" fmla="*/ 21 h 66"/>
                <a:gd name="T26" fmla="*/ 25 w 67"/>
                <a:gd name="T27" fmla="*/ 27 h 66"/>
                <a:gd name="T28" fmla="*/ 35 w 67"/>
                <a:gd name="T29" fmla="*/ 24 h 66"/>
                <a:gd name="T30" fmla="*/ 39 w 67"/>
                <a:gd name="T31" fmla="*/ 28 h 66"/>
                <a:gd name="T32" fmla="*/ 39 w 67"/>
                <a:gd name="T33" fmla="*/ 30 h 66"/>
                <a:gd name="T34" fmla="*/ 23 w 67"/>
                <a:gd name="T35" fmla="*/ 31 h 66"/>
                <a:gd name="T36" fmla="*/ 20 w 67"/>
                <a:gd name="T37" fmla="*/ 39 h 66"/>
                <a:gd name="T38" fmla="*/ 32 w 67"/>
                <a:gd name="T39" fmla="*/ 51 h 66"/>
                <a:gd name="T40" fmla="*/ 41 w 67"/>
                <a:gd name="T41" fmla="*/ 48 h 66"/>
                <a:gd name="T42" fmla="*/ 48 w 67"/>
                <a:gd name="T43" fmla="*/ 51 h 66"/>
                <a:gd name="T44" fmla="*/ 67 w 67"/>
                <a:gd name="T45" fmla="*/ 26 h 66"/>
                <a:gd name="T46" fmla="*/ 35 w 67"/>
                <a:gd name="T47" fmla="*/ 0 h 66"/>
                <a:gd name="T48" fmla="*/ 39 w 67"/>
                <a:gd name="T49" fmla="*/ 43 h 66"/>
                <a:gd name="T50" fmla="*/ 35 w 67"/>
                <a:gd name="T51" fmla="*/ 44 h 66"/>
                <a:gd name="T52" fmla="*/ 30 w 67"/>
                <a:gd name="T53" fmla="*/ 40 h 66"/>
                <a:gd name="T54" fmla="*/ 30 w 67"/>
                <a:gd name="T55" fmla="*/ 36 h 66"/>
                <a:gd name="T56" fmla="*/ 39 w 67"/>
                <a:gd name="T57" fmla="*/ 35 h 66"/>
                <a:gd name="T58" fmla="*/ 39 w 67"/>
                <a:gd name="T59" fmla="*/ 4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7" h="66">
                  <a:moveTo>
                    <a:pt x="35" y="0"/>
                  </a:moveTo>
                  <a:cubicBezTo>
                    <a:pt x="16" y="0"/>
                    <a:pt x="0" y="14"/>
                    <a:pt x="0" y="35"/>
                  </a:cubicBezTo>
                  <a:cubicBezTo>
                    <a:pt x="0" y="50"/>
                    <a:pt x="11" y="66"/>
                    <a:pt x="35" y="66"/>
                  </a:cubicBezTo>
                  <a:cubicBezTo>
                    <a:pt x="41" y="66"/>
                    <a:pt x="47" y="65"/>
                    <a:pt x="54" y="63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6" y="56"/>
                    <a:pt x="41" y="57"/>
                    <a:pt x="35" y="57"/>
                  </a:cubicBezTo>
                  <a:cubicBezTo>
                    <a:pt x="18" y="57"/>
                    <a:pt x="12" y="45"/>
                    <a:pt x="12" y="34"/>
                  </a:cubicBezTo>
                  <a:cubicBezTo>
                    <a:pt x="12" y="19"/>
                    <a:pt x="22" y="9"/>
                    <a:pt x="35" y="9"/>
                  </a:cubicBezTo>
                  <a:cubicBezTo>
                    <a:pt x="48" y="9"/>
                    <a:pt x="56" y="17"/>
                    <a:pt x="56" y="29"/>
                  </a:cubicBezTo>
                  <a:cubicBezTo>
                    <a:pt x="56" y="36"/>
                    <a:pt x="53" y="42"/>
                    <a:pt x="49" y="45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0"/>
                    <a:pt x="45" y="16"/>
                    <a:pt x="37" y="16"/>
                  </a:cubicBezTo>
                  <a:cubicBezTo>
                    <a:pt x="31" y="16"/>
                    <a:pt x="26" y="17"/>
                    <a:pt x="20" y="21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7" y="25"/>
                    <a:pt x="31" y="24"/>
                    <a:pt x="35" y="24"/>
                  </a:cubicBezTo>
                  <a:cubicBezTo>
                    <a:pt x="37" y="24"/>
                    <a:pt x="39" y="25"/>
                    <a:pt x="39" y="28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5" y="30"/>
                    <a:pt x="28" y="30"/>
                    <a:pt x="23" y="31"/>
                  </a:cubicBezTo>
                  <a:cubicBezTo>
                    <a:pt x="21" y="33"/>
                    <a:pt x="20" y="36"/>
                    <a:pt x="20" y="39"/>
                  </a:cubicBezTo>
                  <a:cubicBezTo>
                    <a:pt x="20" y="45"/>
                    <a:pt x="23" y="51"/>
                    <a:pt x="32" y="51"/>
                  </a:cubicBezTo>
                  <a:cubicBezTo>
                    <a:pt x="36" y="51"/>
                    <a:pt x="39" y="49"/>
                    <a:pt x="41" y="48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6" y="49"/>
                    <a:pt x="67" y="41"/>
                    <a:pt x="67" y="26"/>
                  </a:cubicBezTo>
                  <a:cubicBezTo>
                    <a:pt x="67" y="11"/>
                    <a:pt x="54" y="0"/>
                    <a:pt x="35" y="0"/>
                  </a:cubicBezTo>
                  <a:close/>
                  <a:moveTo>
                    <a:pt x="39" y="43"/>
                  </a:moveTo>
                  <a:cubicBezTo>
                    <a:pt x="38" y="43"/>
                    <a:pt x="37" y="44"/>
                    <a:pt x="35" y="44"/>
                  </a:cubicBezTo>
                  <a:cubicBezTo>
                    <a:pt x="32" y="44"/>
                    <a:pt x="30" y="43"/>
                    <a:pt x="30" y="40"/>
                  </a:cubicBezTo>
                  <a:cubicBezTo>
                    <a:pt x="30" y="38"/>
                    <a:pt x="30" y="37"/>
                    <a:pt x="30" y="36"/>
                  </a:cubicBezTo>
                  <a:cubicBezTo>
                    <a:pt x="32" y="36"/>
                    <a:pt x="37" y="35"/>
                    <a:pt x="39" y="35"/>
                  </a:cubicBezTo>
                  <a:lnTo>
                    <a:pt x="39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</p:grpSp>
      <p:cxnSp>
        <p:nvCxnSpPr>
          <p:cNvPr id="116" name="Connecteur droit avec flèche 115">
            <a:extLst>
              <a:ext uri="{FF2B5EF4-FFF2-40B4-BE49-F238E27FC236}">
                <a16:creationId xmlns:a16="http://schemas.microsoft.com/office/drawing/2014/main" xmlns="" id="{6736F35C-A5A4-4176-BB53-F7A7BB78C00B}"/>
              </a:ext>
            </a:extLst>
          </p:cNvPr>
          <p:cNvCxnSpPr/>
          <p:nvPr/>
        </p:nvCxnSpPr>
        <p:spPr>
          <a:xfrm flipV="1">
            <a:off x="6225764" y="2285214"/>
            <a:ext cx="429515" cy="4063"/>
          </a:xfrm>
          <a:prstGeom prst="straightConnector1">
            <a:avLst/>
          </a:prstGeom>
          <a:noFill/>
          <a:ln w="25400" cap="flat" cmpd="sng" algn="ctr">
            <a:solidFill>
              <a:srgbClr val="6E5F5F"/>
            </a:solidFill>
            <a:prstDash val="sysDash"/>
            <a:tailEnd type="arrow"/>
          </a:ln>
          <a:effectLst/>
        </p:spPr>
      </p:cxnSp>
      <p:sp>
        <p:nvSpPr>
          <p:cNvPr id="118" name="ZoneTexte 117">
            <a:extLst>
              <a:ext uri="{FF2B5EF4-FFF2-40B4-BE49-F238E27FC236}">
                <a16:creationId xmlns:a16="http://schemas.microsoft.com/office/drawing/2014/main" xmlns="" id="{6AC4AA70-BBD0-4D63-928B-3CD556010576}"/>
              </a:ext>
            </a:extLst>
          </p:cNvPr>
          <p:cNvSpPr txBox="1"/>
          <p:nvPr/>
        </p:nvSpPr>
        <p:spPr>
          <a:xfrm>
            <a:off x="3534434" y="2006908"/>
            <a:ext cx="134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i="0" u="none" strike="noStrike" kern="0" cap="none" spc="0" normalizeH="0" baseline="0" noProof="0" dirty="0">
                <a:ln>
                  <a:noFill/>
                </a:ln>
                <a:solidFill>
                  <a:srgbClr val="BE0091"/>
                </a:solidFill>
                <a:effectLst/>
                <a:uLnTx/>
                <a:uFillTx/>
                <a:latin typeface="Mediametrie"/>
              </a:rPr>
              <a:t>Fusion statistique</a:t>
            </a:r>
          </a:p>
        </p:txBody>
      </p:sp>
      <p:grpSp>
        <p:nvGrpSpPr>
          <p:cNvPr id="122" name="Groupe 348">
            <a:extLst>
              <a:ext uri="{FF2B5EF4-FFF2-40B4-BE49-F238E27FC236}">
                <a16:creationId xmlns:a16="http://schemas.microsoft.com/office/drawing/2014/main" xmlns="" id="{6C92DD4F-8ECC-413A-966B-14DFD459328B}"/>
              </a:ext>
            </a:extLst>
          </p:cNvPr>
          <p:cNvGrpSpPr/>
          <p:nvPr/>
        </p:nvGrpSpPr>
        <p:grpSpPr>
          <a:xfrm>
            <a:off x="8648186" y="2041646"/>
            <a:ext cx="298740" cy="261766"/>
            <a:chOff x="5010724" y="5119567"/>
            <a:chExt cx="362804" cy="358773"/>
          </a:xfrm>
          <a:solidFill>
            <a:srgbClr val="E65F28"/>
          </a:solidFill>
        </p:grpSpPr>
        <p:sp>
          <p:nvSpPr>
            <p:cNvPr id="148" name="Freeform 78">
              <a:extLst>
                <a:ext uri="{FF2B5EF4-FFF2-40B4-BE49-F238E27FC236}">
                  <a16:creationId xmlns:a16="http://schemas.microsoft.com/office/drawing/2014/main" xmlns="" id="{08E42768-1CD3-4D10-8913-6A6F53FD33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0724" y="5119567"/>
              <a:ext cx="362804" cy="358773"/>
            </a:xfrm>
            <a:custGeom>
              <a:avLst/>
              <a:gdLst>
                <a:gd name="T0" fmla="*/ 57 w 114"/>
                <a:gd name="T1" fmla="*/ 0 h 113"/>
                <a:gd name="T2" fmla="*/ 0 w 114"/>
                <a:gd name="T3" fmla="*/ 56 h 113"/>
                <a:gd name="T4" fmla="*/ 57 w 114"/>
                <a:gd name="T5" fmla="*/ 113 h 113"/>
                <a:gd name="T6" fmla="*/ 113 w 114"/>
                <a:gd name="T7" fmla="*/ 113 h 113"/>
                <a:gd name="T8" fmla="*/ 113 w 114"/>
                <a:gd name="T9" fmla="*/ 64 h 113"/>
                <a:gd name="T10" fmla="*/ 114 w 114"/>
                <a:gd name="T11" fmla="*/ 56 h 113"/>
                <a:gd name="T12" fmla="*/ 57 w 114"/>
                <a:gd name="T13" fmla="*/ 0 h 113"/>
                <a:gd name="T14" fmla="*/ 105 w 114"/>
                <a:gd name="T15" fmla="*/ 64 h 113"/>
                <a:gd name="T16" fmla="*/ 105 w 114"/>
                <a:gd name="T17" fmla="*/ 105 h 113"/>
                <a:gd name="T18" fmla="*/ 58 w 114"/>
                <a:gd name="T19" fmla="*/ 105 h 113"/>
                <a:gd name="T20" fmla="*/ 11 w 114"/>
                <a:gd name="T21" fmla="*/ 58 h 113"/>
                <a:gd name="T22" fmla="*/ 58 w 114"/>
                <a:gd name="T23" fmla="*/ 11 h 113"/>
                <a:gd name="T24" fmla="*/ 105 w 114"/>
                <a:gd name="T25" fmla="*/ 58 h 113"/>
                <a:gd name="T26" fmla="*/ 105 w 114"/>
                <a:gd name="T27" fmla="*/ 6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113">
                  <a:moveTo>
                    <a:pt x="57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88"/>
                    <a:pt x="25" y="113"/>
                    <a:pt x="57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3" y="61"/>
                    <a:pt x="114" y="59"/>
                    <a:pt x="114" y="56"/>
                  </a:cubicBezTo>
                  <a:cubicBezTo>
                    <a:pt x="114" y="25"/>
                    <a:pt x="88" y="0"/>
                    <a:pt x="57" y="0"/>
                  </a:cubicBezTo>
                  <a:close/>
                  <a:moveTo>
                    <a:pt x="105" y="64"/>
                  </a:moveTo>
                  <a:cubicBezTo>
                    <a:pt x="105" y="105"/>
                    <a:pt x="105" y="105"/>
                    <a:pt x="105" y="105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32" y="105"/>
                    <a:pt x="11" y="84"/>
                    <a:pt x="11" y="58"/>
                  </a:cubicBezTo>
                  <a:cubicBezTo>
                    <a:pt x="11" y="32"/>
                    <a:pt x="32" y="11"/>
                    <a:pt x="58" y="11"/>
                  </a:cubicBezTo>
                  <a:cubicBezTo>
                    <a:pt x="84" y="11"/>
                    <a:pt x="105" y="32"/>
                    <a:pt x="105" y="58"/>
                  </a:cubicBezTo>
                  <a:cubicBezTo>
                    <a:pt x="105" y="60"/>
                    <a:pt x="105" y="62"/>
                    <a:pt x="10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49" name="Freeform 79">
              <a:extLst>
                <a:ext uri="{FF2B5EF4-FFF2-40B4-BE49-F238E27FC236}">
                  <a16:creationId xmlns:a16="http://schemas.microsoft.com/office/drawing/2014/main" xmlns="" id="{DA9E2654-4F70-4CA4-81C1-EC9CEC0404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4628" y="5198846"/>
              <a:ext cx="212307" cy="209620"/>
            </a:xfrm>
            <a:custGeom>
              <a:avLst/>
              <a:gdLst>
                <a:gd name="T0" fmla="*/ 35 w 67"/>
                <a:gd name="T1" fmla="*/ 0 h 66"/>
                <a:gd name="T2" fmla="*/ 0 w 67"/>
                <a:gd name="T3" fmla="*/ 35 h 66"/>
                <a:gd name="T4" fmla="*/ 35 w 67"/>
                <a:gd name="T5" fmla="*/ 66 h 66"/>
                <a:gd name="T6" fmla="*/ 54 w 67"/>
                <a:gd name="T7" fmla="*/ 63 h 66"/>
                <a:gd name="T8" fmla="*/ 51 w 67"/>
                <a:gd name="T9" fmla="*/ 54 h 66"/>
                <a:gd name="T10" fmla="*/ 35 w 67"/>
                <a:gd name="T11" fmla="*/ 57 h 66"/>
                <a:gd name="T12" fmla="*/ 12 w 67"/>
                <a:gd name="T13" fmla="*/ 34 h 66"/>
                <a:gd name="T14" fmla="*/ 35 w 67"/>
                <a:gd name="T15" fmla="*/ 9 h 66"/>
                <a:gd name="T16" fmla="*/ 56 w 67"/>
                <a:gd name="T17" fmla="*/ 29 h 66"/>
                <a:gd name="T18" fmla="*/ 49 w 67"/>
                <a:gd name="T19" fmla="*/ 45 h 66"/>
                <a:gd name="T20" fmla="*/ 49 w 67"/>
                <a:gd name="T21" fmla="*/ 28 h 66"/>
                <a:gd name="T22" fmla="*/ 37 w 67"/>
                <a:gd name="T23" fmla="*/ 16 h 66"/>
                <a:gd name="T24" fmla="*/ 20 w 67"/>
                <a:gd name="T25" fmla="*/ 21 h 66"/>
                <a:gd name="T26" fmla="*/ 25 w 67"/>
                <a:gd name="T27" fmla="*/ 27 h 66"/>
                <a:gd name="T28" fmla="*/ 35 w 67"/>
                <a:gd name="T29" fmla="*/ 24 h 66"/>
                <a:gd name="T30" fmla="*/ 39 w 67"/>
                <a:gd name="T31" fmla="*/ 28 h 66"/>
                <a:gd name="T32" fmla="*/ 39 w 67"/>
                <a:gd name="T33" fmla="*/ 30 h 66"/>
                <a:gd name="T34" fmla="*/ 23 w 67"/>
                <a:gd name="T35" fmla="*/ 31 h 66"/>
                <a:gd name="T36" fmla="*/ 20 w 67"/>
                <a:gd name="T37" fmla="*/ 39 h 66"/>
                <a:gd name="T38" fmla="*/ 32 w 67"/>
                <a:gd name="T39" fmla="*/ 51 h 66"/>
                <a:gd name="T40" fmla="*/ 41 w 67"/>
                <a:gd name="T41" fmla="*/ 48 h 66"/>
                <a:gd name="T42" fmla="*/ 48 w 67"/>
                <a:gd name="T43" fmla="*/ 51 h 66"/>
                <a:gd name="T44" fmla="*/ 67 w 67"/>
                <a:gd name="T45" fmla="*/ 26 h 66"/>
                <a:gd name="T46" fmla="*/ 35 w 67"/>
                <a:gd name="T47" fmla="*/ 0 h 66"/>
                <a:gd name="T48" fmla="*/ 39 w 67"/>
                <a:gd name="T49" fmla="*/ 43 h 66"/>
                <a:gd name="T50" fmla="*/ 35 w 67"/>
                <a:gd name="T51" fmla="*/ 44 h 66"/>
                <a:gd name="T52" fmla="*/ 30 w 67"/>
                <a:gd name="T53" fmla="*/ 40 h 66"/>
                <a:gd name="T54" fmla="*/ 30 w 67"/>
                <a:gd name="T55" fmla="*/ 36 h 66"/>
                <a:gd name="T56" fmla="*/ 39 w 67"/>
                <a:gd name="T57" fmla="*/ 35 h 66"/>
                <a:gd name="T58" fmla="*/ 39 w 67"/>
                <a:gd name="T59" fmla="*/ 4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7" h="66">
                  <a:moveTo>
                    <a:pt x="35" y="0"/>
                  </a:moveTo>
                  <a:cubicBezTo>
                    <a:pt x="16" y="0"/>
                    <a:pt x="0" y="14"/>
                    <a:pt x="0" y="35"/>
                  </a:cubicBezTo>
                  <a:cubicBezTo>
                    <a:pt x="0" y="50"/>
                    <a:pt x="11" y="66"/>
                    <a:pt x="35" y="66"/>
                  </a:cubicBezTo>
                  <a:cubicBezTo>
                    <a:pt x="41" y="66"/>
                    <a:pt x="47" y="65"/>
                    <a:pt x="54" y="63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6" y="56"/>
                    <a:pt x="41" y="57"/>
                    <a:pt x="35" y="57"/>
                  </a:cubicBezTo>
                  <a:cubicBezTo>
                    <a:pt x="18" y="57"/>
                    <a:pt x="12" y="45"/>
                    <a:pt x="12" y="34"/>
                  </a:cubicBezTo>
                  <a:cubicBezTo>
                    <a:pt x="12" y="19"/>
                    <a:pt x="22" y="9"/>
                    <a:pt x="35" y="9"/>
                  </a:cubicBezTo>
                  <a:cubicBezTo>
                    <a:pt x="48" y="9"/>
                    <a:pt x="56" y="17"/>
                    <a:pt x="56" y="29"/>
                  </a:cubicBezTo>
                  <a:cubicBezTo>
                    <a:pt x="56" y="36"/>
                    <a:pt x="53" y="42"/>
                    <a:pt x="49" y="45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0"/>
                    <a:pt x="45" y="16"/>
                    <a:pt x="37" y="16"/>
                  </a:cubicBezTo>
                  <a:cubicBezTo>
                    <a:pt x="31" y="16"/>
                    <a:pt x="26" y="17"/>
                    <a:pt x="20" y="21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7" y="25"/>
                    <a:pt x="31" y="24"/>
                    <a:pt x="35" y="24"/>
                  </a:cubicBezTo>
                  <a:cubicBezTo>
                    <a:pt x="37" y="24"/>
                    <a:pt x="39" y="25"/>
                    <a:pt x="39" y="28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5" y="30"/>
                    <a:pt x="28" y="30"/>
                    <a:pt x="23" y="31"/>
                  </a:cubicBezTo>
                  <a:cubicBezTo>
                    <a:pt x="21" y="33"/>
                    <a:pt x="20" y="36"/>
                    <a:pt x="20" y="39"/>
                  </a:cubicBezTo>
                  <a:cubicBezTo>
                    <a:pt x="20" y="45"/>
                    <a:pt x="23" y="51"/>
                    <a:pt x="32" y="51"/>
                  </a:cubicBezTo>
                  <a:cubicBezTo>
                    <a:pt x="36" y="51"/>
                    <a:pt x="39" y="49"/>
                    <a:pt x="41" y="48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6" y="49"/>
                    <a:pt x="67" y="41"/>
                    <a:pt x="67" y="26"/>
                  </a:cubicBezTo>
                  <a:cubicBezTo>
                    <a:pt x="67" y="11"/>
                    <a:pt x="54" y="0"/>
                    <a:pt x="35" y="0"/>
                  </a:cubicBezTo>
                  <a:close/>
                  <a:moveTo>
                    <a:pt x="39" y="43"/>
                  </a:moveTo>
                  <a:cubicBezTo>
                    <a:pt x="38" y="43"/>
                    <a:pt x="37" y="44"/>
                    <a:pt x="35" y="44"/>
                  </a:cubicBezTo>
                  <a:cubicBezTo>
                    <a:pt x="32" y="44"/>
                    <a:pt x="30" y="43"/>
                    <a:pt x="30" y="40"/>
                  </a:cubicBezTo>
                  <a:cubicBezTo>
                    <a:pt x="30" y="38"/>
                    <a:pt x="30" y="37"/>
                    <a:pt x="30" y="36"/>
                  </a:cubicBezTo>
                  <a:cubicBezTo>
                    <a:pt x="32" y="36"/>
                    <a:pt x="37" y="35"/>
                    <a:pt x="39" y="35"/>
                  </a:cubicBezTo>
                  <a:lnTo>
                    <a:pt x="39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</p:grpSp>
      <p:grpSp>
        <p:nvGrpSpPr>
          <p:cNvPr id="124" name="Group 53">
            <a:extLst>
              <a:ext uri="{FF2B5EF4-FFF2-40B4-BE49-F238E27FC236}">
                <a16:creationId xmlns:a16="http://schemas.microsoft.com/office/drawing/2014/main" xmlns="" id="{CC2A4CFF-2959-423F-A0C2-4DEECD3A752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10035" y="2085012"/>
            <a:ext cx="711515" cy="480434"/>
            <a:chOff x="1474" y="1388"/>
            <a:chExt cx="353" cy="269"/>
          </a:xfrm>
          <a:solidFill>
            <a:srgbClr val="6E5F5F"/>
          </a:solidFill>
        </p:grpSpPr>
        <p:sp>
          <p:nvSpPr>
            <p:cNvPr id="137" name="Oval 54">
              <a:extLst>
                <a:ext uri="{FF2B5EF4-FFF2-40B4-BE49-F238E27FC236}">
                  <a16:creationId xmlns:a16="http://schemas.microsoft.com/office/drawing/2014/main" xmlns="" id="{80443BCA-CA21-47BA-A682-0BE053AB2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2" y="1450"/>
              <a:ext cx="44" cy="4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38" name="Oval 55">
              <a:extLst>
                <a:ext uri="{FF2B5EF4-FFF2-40B4-BE49-F238E27FC236}">
                  <a16:creationId xmlns:a16="http://schemas.microsoft.com/office/drawing/2014/main" xmlns="" id="{62D6E460-CB3A-485D-97AC-10EA663CD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6" y="1450"/>
              <a:ext cx="45" cy="4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39" name="Oval 56">
              <a:extLst>
                <a:ext uri="{FF2B5EF4-FFF2-40B4-BE49-F238E27FC236}">
                  <a16:creationId xmlns:a16="http://schemas.microsoft.com/office/drawing/2014/main" xmlns="" id="{F7B71E40-BB69-4A63-A7F5-9488DC1F1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" y="1446"/>
              <a:ext cx="52" cy="5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40" name="Freeform 57">
              <a:extLst>
                <a:ext uri="{FF2B5EF4-FFF2-40B4-BE49-F238E27FC236}">
                  <a16:creationId xmlns:a16="http://schemas.microsoft.com/office/drawing/2014/main" xmlns="" id="{6981FC22-8B48-4B5C-8D42-E9FF21C6EC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6" y="1388"/>
              <a:ext cx="269" cy="269"/>
            </a:xfrm>
            <a:custGeom>
              <a:avLst/>
              <a:gdLst>
                <a:gd name="T0" fmla="*/ 209 w 218"/>
                <a:gd name="T1" fmla="*/ 66 h 217"/>
                <a:gd name="T2" fmla="*/ 185 w 218"/>
                <a:gd name="T3" fmla="*/ 30 h 217"/>
                <a:gd name="T4" fmla="*/ 149 w 218"/>
                <a:gd name="T5" fmla="*/ 7 h 217"/>
                <a:gd name="T6" fmla="*/ 109 w 218"/>
                <a:gd name="T7" fmla="*/ 0 h 217"/>
                <a:gd name="T8" fmla="*/ 107 w 218"/>
                <a:gd name="T9" fmla="*/ 0 h 217"/>
                <a:gd name="T10" fmla="*/ 66 w 218"/>
                <a:gd name="T11" fmla="*/ 8 h 217"/>
                <a:gd name="T12" fmla="*/ 32 w 218"/>
                <a:gd name="T13" fmla="*/ 32 h 217"/>
                <a:gd name="T14" fmla="*/ 1 w 218"/>
                <a:gd name="T15" fmla="*/ 108 h 217"/>
                <a:gd name="T16" fmla="*/ 1 w 218"/>
                <a:gd name="T17" fmla="*/ 108 h 217"/>
                <a:gd name="T18" fmla="*/ 32 w 218"/>
                <a:gd name="T19" fmla="*/ 184 h 217"/>
                <a:gd name="T20" fmla="*/ 66 w 218"/>
                <a:gd name="T21" fmla="*/ 208 h 217"/>
                <a:gd name="T22" fmla="*/ 107 w 218"/>
                <a:gd name="T23" fmla="*/ 217 h 217"/>
                <a:gd name="T24" fmla="*/ 109 w 218"/>
                <a:gd name="T25" fmla="*/ 217 h 217"/>
                <a:gd name="T26" fmla="*/ 149 w 218"/>
                <a:gd name="T27" fmla="*/ 209 h 217"/>
                <a:gd name="T28" fmla="*/ 185 w 218"/>
                <a:gd name="T29" fmla="*/ 186 h 217"/>
                <a:gd name="T30" fmla="*/ 209 w 218"/>
                <a:gd name="T31" fmla="*/ 150 h 217"/>
                <a:gd name="T32" fmla="*/ 218 w 218"/>
                <a:gd name="T33" fmla="*/ 108 h 217"/>
                <a:gd name="T34" fmla="*/ 209 w 218"/>
                <a:gd name="T35" fmla="*/ 66 h 217"/>
                <a:gd name="T36" fmla="*/ 173 w 218"/>
                <a:gd name="T37" fmla="*/ 174 h 217"/>
                <a:gd name="T38" fmla="*/ 143 w 218"/>
                <a:gd name="T39" fmla="*/ 195 h 217"/>
                <a:gd name="T40" fmla="*/ 107 w 218"/>
                <a:gd name="T41" fmla="*/ 202 h 217"/>
                <a:gd name="T42" fmla="*/ 106 w 218"/>
                <a:gd name="T43" fmla="*/ 203 h 217"/>
                <a:gd name="T44" fmla="*/ 71 w 218"/>
                <a:gd name="T45" fmla="*/ 196 h 217"/>
                <a:gd name="T46" fmla="*/ 40 w 218"/>
                <a:gd name="T47" fmla="*/ 176 h 217"/>
                <a:gd name="T48" fmla="*/ 19 w 218"/>
                <a:gd name="T49" fmla="*/ 145 h 217"/>
                <a:gd name="T50" fmla="*/ 11 w 218"/>
                <a:gd name="T51" fmla="*/ 108 h 217"/>
                <a:gd name="T52" fmla="*/ 11 w 218"/>
                <a:gd name="T53" fmla="*/ 108 h 217"/>
                <a:gd name="T54" fmla="*/ 19 w 218"/>
                <a:gd name="T55" fmla="*/ 71 h 217"/>
                <a:gd name="T56" fmla="*/ 40 w 218"/>
                <a:gd name="T57" fmla="*/ 41 h 217"/>
                <a:gd name="T58" fmla="*/ 71 w 218"/>
                <a:gd name="T59" fmla="*/ 20 h 217"/>
                <a:gd name="T60" fmla="*/ 106 w 218"/>
                <a:gd name="T61" fmla="*/ 14 h 217"/>
                <a:gd name="T62" fmla="*/ 107 w 218"/>
                <a:gd name="T63" fmla="*/ 14 h 217"/>
                <a:gd name="T64" fmla="*/ 143 w 218"/>
                <a:gd name="T65" fmla="*/ 22 h 217"/>
                <a:gd name="T66" fmla="*/ 173 w 218"/>
                <a:gd name="T67" fmla="*/ 43 h 217"/>
                <a:gd name="T68" fmla="*/ 200 w 218"/>
                <a:gd name="T69" fmla="*/ 108 h 217"/>
                <a:gd name="T70" fmla="*/ 173 w 218"/>
                <a:gd name="T71" fmla="*/ 17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8" h="217">
                  <a:moveTo>
                    <a:pt x="209" y="66"/>
                  </a:moveTo>
                  <a:cubicBezTo>
                    <a:pt x="204" y="53"/>
                    <a:pt x="195" y="41"/>
                    <a:pt x="185" y="30"/>
                  </a:cubicBezTo>
                  <a:cubicBezTo>
                    <a:pt x="175" y="20"/>
                    <a:pt x="163" y="12"/>
                    <a:pt x="149" y="7"/>
                  </a:cubicBezTo>
                  <a:cubicBezTo>
                    <a:pt x="136" y="2"/>
                    <a:pt x="123" y="0"/>
                    <a:pt x="109" y="0"/>
                  </a:cubicBezTo>
                  <a:cubicBezTo>
                    <a:pt x="109" y="0"/>
                    <a:pt x="108" y="0"/>
                    <a:pt x="107" y="0"/>
                  </a:cubicBezTo>
                  <a:cubicBezTo>
                    <a:pt x="93" y="0"/>
                    <a:pt x="79" y="3"/>
                    <a:pt x="66" y="8"/>
                  </a:cubicBezTo>
                  <a:cubicBezTo>
                    <a:pt x="53" y="14"/>
                    <a:pt x="41" y="22"/>
                    <a:pt x="32" y="32"/>
                  </a:cubicBezTo>
                  <a:cubicBezTo>
                    <a:pt x="12" y="52"/>
                    <a:pt x="0" y="80"/>
                    <a:pt x="1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0" y="136"/>
                    <a:pt x="12" y="164"/>
                    <a:pt x="32" y="184"/>
                  </a:cubicBezTo>
                  <a:cubicBezTo>
                    <a:pt x="41" y="194"/>
                    <a:pt x="53" y="202"/>
                    <a:pt x="66" y="208"/>
                  </a:cubicBezTo>
                  <a:cubicBezTo>
                    <a:pt x="79" y="214"/>
                    <a:pt x="93" y="217"/>
                    <a:pt x="107" y="217"/>
                  </a:cubicBezTo>
                  <a:cubicBezTo>
                    <a:pt x="108" y="217"/>
                    <a:pt x="109" y="217"/>
                    <a:pt x="109" y="217"/>
                  </a:cubicBezTo>
                  <a:cubicBezTo>
                    <a:pt x="123" y="217"/>
                    <a:pt x="136" y="214"/>
                    <a:pt x="149" y="209"/>
                  </a:cubicBezTo>
                  <a:cubicBezTo>
                    <a:pt x="163" y="204"/>
                    <a:pt x="175" y="196"/>
                    <a:pt x="185" y="186"/>
                  </a:cubicBezTo>
                  <a:cubicBezTo>
                    <a:pt x="195" y="176"/>
                    <a:pt x="204" y="164"/>
                    <a:pt x="209" y="150"/>
                  </a:cubicBezTo>
                  <a:cubicBezTo>
                    <a:pt x="215" y="137"/>
                    <a:pt x="218" y="123"/>
                    <a:pt x="218" y="108"/>
                  </a:cubicBezTo>
                  <a:cubicBezTo>
                    <a:pt x="218" y="94"/>
                    <a:pt x="215" y="79"/>
                    <a:pt x="209" y="66"/>
                  </a:cubicBezTo>
                  <a:close/>
                  <a:moveTo>
                    <a:pt x="173" y="174"/>
                  </a:moveTo>
                  <a:cubicBezTo>
                    <a:pt x="165" y="183"/>
                    <a:pt x="154" y="190"/>
                    <a:pt x="143" y="195"/>
                  </a:cubicBezTo>
                  <a:cubicBezTo>
                    <a:pt x="132" y="200"/>
                    <a:pt x="120" y="202"/>
                    <a:pt x="107" y="202"/>
                  </a:cubicBezTo>
                  <a:cubicBezTo>
                    <a:pt x="107" y="202"/>
                    <a:pt x="106" y="203"/>
                    <a:pt x="106" y="203"/>
                  </a:cubicBezTo>
                  <a:cubicBezTo>
                    <a:pt x="94" y="203"/>
                    <a:pt x="82" y="200"/>
                    <a:pt x="71" y="196"/>
                  </a:cubicBezTo>
                  <a:cubicBezTo>
                    <a:pt x="59" y="191"/>
                    <a:pt x="49" y="185"/>
                    <a:pt x="40" y="176"/>
                  </a:cubicBezTo>
                  <a:cubicBezTo>
                    <a:pt x="31" y="167"/>
                    <a:pt x="24" y="157"/>
                    <a:pt x="19" y="145"/>
                  </a:cubicBezTo>
                  <a:cubicBezTo>
                    <a:pt x="14" y="133"/>
                    <a:pt x="11" y="121"/>
                    <a:pt x="11" y="108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1" y="96"/>
                    <a:pt x="14" y="83"/>
                    <a:pt x="19" y="71"/>
                  </a:cubicBezTo>
                  <a:cubicBezTo>
                    <a:pt x="24" y="60"/>
                    <a:pt x="31" y="49"/>
                    <a:pt x="40" y="41"/>
                  </a:cubicBezTo>
                  <a:cubicBezTo>
                    <a:pt x="49" y="32"/>
                    <a:pt x="59" y="25"/>
                    <a:pt x="71" y="20"/>
                  </a:cubicBezTo>
                  <a:cubicBezTo>
                    <a:pt x="82" y="16"/>
                    <a:pt x="94" y="14"/>
                    <a:pt x="106" y="14"/>
                  </a:cubicBezTo>
                  <a:cubicBezTo>
                    <a:pt x="106" y="14"/>
                    <a:pt x="107" y="14"/>
                    <a:pt x="107" y="14"/>
                  </a:cubicBezTo>
                  <a:cubicBezTo>
                    <a:pt x="120" y="14"/>
                    <a:pt x="132" y="17"/>
                    <a:pt x="143" y="22"/>
                  </a:cubicBezTo>
                  <a:cubicBezTo>
                    <a:pt x="154" y="27"/>
                    <a:pt x="165" y="34"/>
                    <a:pt x="173" y="43"/>
                  </a:cubicBezTo>
                  <a:cubicBezTo>
                    <a:pt x="190" y="60"/>
                    <a:pt x="200" y="84"/>
                    <a:pt x="200" y="108"/>
                  </a:cubicBezTo>
                  <a:cubicBezTo>
                    <a:pt x="200" y="132"/>
                    <a:pt x="190" y="157"/>
                    <a:pt x="173" y="1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41" name="Freeform 58">
              <a:extLst>
                <a:ext uri="{FF2B5EF4-FFF2-40B4-BE49-F238E27FC236}">
                  <a16:creationId xmlns:a16="http://schemas.microsoft.com/office/drawing/2014/main" xmlns="" id="{D6627845-B82C-458A-A74B-E791E662E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" y="1508"/>
              <a:ext cx="113" cy="96"/>
            </a:xfrm>
            <a:custGeom>
              <a:avLst/>
              <a:gdLst>
                <a:gd name="T0" fmla="*/ 59 w 91"/>
                <a:gd name="T1" fmla="*/ 0 h 77"/>
                <a:gd name="T2" fmla="*/ 47 w 91"/>
                <a:gd name="T3" fmla="*/ 0 h 77"/>
                <a:gd name="T4" fmla="*/ 45 w 91"/>
                <a:gd name="T5" fmla="*/ 0 h 77"/>
                <a:gd name="T6" fmla="*/ 45 w 91"/>
                <a:gd name="T7" fmla="*/ 0 h 77"/>
                <a:gd name="T8" fmla="*/ 45 w 91"/>
                <a:gd name="T9" fmla="*/ 0 h 77"/>
                <a:gd name="T10" fmla="*/ 43 w 91"/>
                <a:gd name="T11" fmla="*/ 0 h 77"/>
                <a:gd name="T12" fmla="*/ 31 w 91"/>
                <a:gd name="T13" fmla="*/ 0 h 77"/>
                <a:gd name="T14" fmla="*/ 14 w 91"/>
                <a:gd name="T15" fmla="*/ 7 h 77"/>
                <a:gd name="T16" fmla="*/ 0 w 91"/>
                <a:gd name="T17" fmla="*/ 77 h 77"/>
                <a:gd name="T18" fmla="*/ 12 w 91"/>
                <a:gd name="T19" fmla="*/ 77 h 77"/>
                <a:gd name="T20" fmla="*/ 19 w 91"/>
                <a:gd name="T21" fmla="*/ 39 h 77"/>
                <a:gd name="T22" fmla="*/ 19 w 91"/>
                <a:gd name="T23" fmla="*/ 77 h 77"/>
                <a:gd name="T24" fmla="*/ 71 w 91"/>
                <a:gd name="T25" fmla="*/ 77 h 77"/>
                <a:gd name="T26" fmla="*/ 71 w 91"/>
                <a:gd name="T27" fmla="*/ 39 h 77"/>
                <a:gd name="T28" fmla="*/ 78 w 91"/>
                <a:gd name="T29" fmla="*/ 77 h 77"/>
                <a:gd name="T30" fmla="*/ 91 w 91"/>
                <a:gd name="T31" fmla="*/ 77 h 77"/>
                <a:gd name="T32" fmla="*/ 76 w 91"/>
                <a:gd name="T33" fmla="*/ 7 h 77"/>
                <a:gd name="T34" fmla="*/ 59 w 91"/>
                <a:gd name="T3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77">
                  <a:moveTo>
                    <a:pt x="59" y="0"/>
                  </a:moveTo>
                  <a:cubicBezTo>
                    <a:pt x="55" y="0"/>
                    <a:pt x="51" y="0"/>
                    <a:pt x="47" y="0"/>
                  </a:cubicBezTo>
                  <a:cubicBezTo>
                    <a:pt x="46" y="0"/>
                    <a:pt x="46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ubicBezTo>
                    <a:pt x="39" y="0"/>
                    <a:pt x="35" y="0"/>
                    <a:pt x="31" y="0"/>
                  </a:cubicBezTo>
                  <a:cubicBezTo>
                    <a:pt x="23" y="0"/>
                    <a:pt x="17" y="4"/>
                    <a:pt x="14" y="7"/>
                  </a:cubicBezTo>
                  <a:cubicBezTo>
                    <a:pt x="8" y="15"/>
                    <a:pt x="0" y="77"/>
                    <a:pt x="0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1" y="73"/>
                    <a:pt x="82" y="15"/>
                    <a:pt x="76" y="7"/>
                  </a:cubicBezTo>
                  <a:cubicBezTo>
                    <a:pt x="74" y="4"/>
                    <a:pt x="67" y="0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42" name="Freeform 59">
              <a:extLst>
                <a:ext uri="{FF2B5EF4-FFF2-40B4-BE49-F238E27FC236}">
                  <a16:creationId xmlns:a16="http://schemas.microsoft.com/office/drawing/2014/main" xmlns="" id="{999A3F62-110C-43E1-BF26-6EEFD4CB3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1504"/>
              <a:ext cx="72" cy="84"/>
            </a:xfrm>
            <a:custGeom>
              <a:avLst/>
              <a:gdLst>
                <a:gd name="T0" fmla="*/ 24 w 58"/>
                <a:gd name="T1" fmla="*/ 0 h 67"/>
                <a:gd name="T2" fmla="*/ 23 w 58"/>
                <a:gd name="T3" fmla="*/ 0 h 67"/>
                <a:gd name="T4" fmla="*/ 22 w 58"/>
                <a:gd name="T5" fmla="*/ 0 h 67"/>
                <a:gd name="T6" fmla="*/ 22 w 58"/>
                <a:gd name="T7" fmla="*/ 0 h 67"/>
                <a:gd name="T8" fmla="*/ 21 w 58"/>
                <a:gd name="T9" fmla="*/ 0 h 67"/>
                <a:gd name="T10" fmla="*/ 10 w 58"/>
                <a:gd name="T11" fmla="*/ 0 h 67"/>
                <a:gd name="T12" fmla="*/ 0 w 58"/>
                <a:gd name="T13" fmla="*/ 2 h 67"/>
                <a:gd name="T14" fmla="*/ 7 w 58"/>
                <a:gd name="T15" fmla="*/ 7 h 67"/>
                <a:gd name="T16" fmla="*/ 21 w 58"/>
                <a:gd name="T17" fmla="*/ 67 h 67"/>
                <a:gd name="T18" fmla="*/ 44 w 58"/>
                <a:gd name="T19" fmla="*/ 67 h 67"/>
                <a:gd name="T20" fmla="*/ 45 w 58"/>
                <a:gd name="T21" fmla="*/ 66 h 67"/>
                <a:gd name="T22" fmla="*/ 45 w 58"/>
                <a:gd name="T23" fmla="*/ 34 h 67"/>
                <a:gd name="T24" fmla="*/ 50 w 58"/>
                <a:gd name="T25" fmla="*/ 59 h 67"/>
                <a:gd name="T26" fmla="*/ 58 w 58"/>
                <a:gd name="T27" fmla="*/ 39 h 67"/>
                <a:gd name="T28" fmla="*/ 50 w 58"/>
                <a:gd name="T29" fmla="*/ 6 h 67"/>
                <a:gd name="T30" fmla="*/ 35 w 58"/>
                <a:gd name="T31" fmla="*/ 0 h 67"/>
                <a:gd name="T32" fmla="*/ 24 w 58"/>
                <a:gd name="T3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67">
                  <a:moveTo>
                    <a:pt x="24" y="0"/>
                  </a:moveTo>
                  <a:cubicBezTo>
                    <a:pt x="24" y="0"/>
                    <a:pt x="23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0"/>
                    <a:pt x="21" y="0"/>
                  </a:cubicBezTo>
                  <a:cubicBezTo>
                    <a:pt x="17" y="0"/>
                    <a:pt x="14" y="0"/>
                    <a:pt x="10" y="0"/>
                  </a:cubicBezTo>
                  <a:cubicBezTo>
                    <a:pt x="6" y="0"/>
                    <a:pt x="3" y="1"/>
                    <a:pt x="0" y="2"/>
                  </a:cubicBezTo>
                  <a:cubicBezTo>
                    <a:pt x="3" y="4"/>
                    <a:pt x="5" y="5"/>
                    <a:pt x="7" y="7"/>
                  </a:cubicBezTo>
                  <a:cubicBezTo>
                    <a:pt x="12" y="14"/>
                    <a:pt x="18" y="49"/>
                    <a:pt x="21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5" y="67"/>
                    <a:pt x="45" y="67"/>
                    <a:pt x="45" y="66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54" y="53"/>
                    <a:pt x="56" y="46"/>
                    <a:pt x="58" y="39"/>
                  </a:cubicBezTo>
                  <a:cubicBezTo>
                    <a:pt x="56" y="24"/>
                    <a:pt x="53" y="9"/>
                    <a:pt x="50" y="6"/>
                  </a:cubicBezTo>
                  <a:cubicBezTo>
                    <a:pt x="48" y="3"/>
                    <a:pt x="42" y="0"/>
                    <a:pt x="35" y="0"/>
                  </a:cubicBezTo>
                  <a:cubicBezTo>
                    <a:pt x="31" y="0"/>
                    <a:pt x="28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43" name="Freeform 60">
              <a:extLst>
                <a:ext uri="{FF2B5EF4-FFF2-40B4-BE49-F238E27FC236}">
                  <a16:creationId xmlns:a16="http://schemas.microsoft.com/office/drawing/2014/main" xmlns="" id="{961E2B63-DEE1-4349-91ED-F85EB1487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" y="1504"/>
              <a:ext cx="72" cy="84"/>
            </a:xfrm>
            <a:custGeom>
              <a:avLst/>
              <a:gdLst>
                <a:gd name="T0" fmla="*/ 58 w 58"/>
                <a:gd name="T1" fmla="*/ 2 h 67"/>
                <a:gd name="T2" fmla="*/ 48 w 58"/>
                <a:gd name="T3" fmla="*/ 0 h 67"/>
                <a:gd name="T4" fmla="*/ 37 w 58"/>
                <a:gd name="T5" fmla="*/ 0 h 67"/>
                <a:gd name="T6" fmla="*/ 36 w 58"/>
                <a:gd name="T7" fmla="*/ 0 h 67"/>
                <a:gd name="T8" fmla="*/ 35 w 58"/>
                <a:gd name="T9" fmla="*/ 0 h 67"/>
                <a:gd name="T10" fmla="*/ 35 w 58"/>
                <a:gd name="T11" fmla="*/ 0 h 67"/>
                <a:gd name="T12" fmla="*/ 34 w 58"/>
                <a:gd name="T13" fmla="*/ 0 h 67"/>
                <a:gd name="T14" fmla="*/ 23 w 58"/>
                <a:gd name="T15" fmla="*/ 0 h 67"/>
                <a:gd name="T16" fmla="*/ 8 w 58"/>
                <a:gd name="T17" fmla="*/ 6 h 67"/>
                <a:gd name="T18" fmla="*/ 0 w 58"/>
                <a:gd name="T19" fmla="*/ 38 h 67"/>
                <a:gd name="T20" fmla="*/ 3 w 58"/>
                <a:gd name="T21" fmla="*/ 49 h 67"/>
                <a:gd name="T22" fmla="*/ 8 w 58"/>
                <a:gd name="T23" fmla="*/ 59 h 67"/>
                <a:gd name="T24" fmla="*/ 13 w 58"/>
                <a:gd name="T25" fmla="*/ 34 h 67"/>
                <a:gd name="T26" fmla="*/ 13 w 58"/>
                <a:gd name="T27" fmla="*/ 66 h 67"/>
                <a:gd name="T28" fmla="*/ 14 w 58"/>
                <a:gd name="T29" fmla="*/ 67 h 67"/>
                <a:gd name="T30" fmla="*/ 38 w 58"/>
                <a:gd name="T31" fmla="*/ 67 h 67"/>
                <a:gd name="T32" fmla="*/ 52 w 58"/>
                <a:gd name="T33" fmla="*/ 7 h 67"/>
                <a:gd name="T34" fmla="*/ 58 w 58"/>
                <a:gd name="T35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67">
                  <a:moveTo>
                    <a:pt x="58" y="2"/>
                  </a:moveTo>
                  <a:cubicBezTo>
                    <a:pt x="55" y="1"/>
                    <a:pt x="52" y="0"/>
                    <a:pt x="48" y="0"/>
                  </a:cubicBezTo>
                  <a:cubicBezTo>
                    <a:pt x="44" y="0"/>
                    <a:pt x="41" y="0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4" y="0"/>
                    <a:pt x="34" y="0"/>
                  </a:cubicBezTo>
                  <a:cubicBezTo>
                    <a:pt x="30" y="0"/>
                    <a:pt x="27" y="0"/>
                    <a:pt x="23" y="0"/>
                  </a:cubicBezTo>
                  <a:cubicBezTo>
                    <a:pt x="16" y="0"/>
                    <a:pt x="10" y="3"/>
                    <a:pt x="8" y="6"/>
                  </a:cubicBezTo>
                  <a:cubicBezTo>
                    <a:pt x="5" y="9"/>
                    <a:pt x="2" y="24"/>
                    <a:pt x="0" y="38"/>
                  </a:cubicBezTo>
                  <a:cubicBezTo>
                    <a:pt x="1" y="42"/>
                    <a:pt x="2" y="46"/>
                    <a:pt x="3" y="49"/>
                  </a:cubicBezTo>
                  <a:cubicBezTo>
                    <a:pt x="5" y="52"/>
                    <a:pt x="6" y="56"/>
                    <a:pt x="8" y="59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13" y="67"/>
                    <a:pt x="14" y="67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1" y="47"/>
                    <a:pt x="46" y="14"/>
                    <a:pt x="52" y="7"/>
                  </a:cubicBezTo>
                  <a:cubicBezTo>
                    <a:pt x="53" y="5"/>
                    <a:pt x="55" y="4"/>
                    <a:pt x="5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44" name="Freeform 61">
              <a:extLst>
                <a:ext uri="{FF2B5EF4-FFF2-40B4-BE49-F238E27FC236}">
                  <a16:creationId xmlns:a16="http://schemas.microsoft.com/office/drawing/2014/main" xmlns="" id="{1679EBA9-B26D-4A1E-B05A-3C19A387C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1454"/>
              <a:ext cx="30" cy="38"/>
            </a:xfrm>
            <a:custGeom>
              <a:avLst/>
              <a:gdLst>
                <a:gd name="T0" fmla="*/ 10 w 24"/>
                <a:gd name="T1" fmla="*/ 31 h 31"/>
                <a:gd name="T2" fmla="*/ 24 w 24"/>
                <a:gd name="T3" fmla="*/ 16 h 31"/>
                <a:gd name="T4" fmla="*/ 8 w 24"/>
                <a:gd name="T5" fmla="*/ 0 h 31"/>
                <a:gd name="T6" fmla="*/ 0 w 24"/>
                <a:gd name="T7" fmla="*/ 3 h 31"/>
                <a:gd name="T8" fmla="*/ 4 w 24"/>
                <a:gd name="T9" fmla="*/ 11 h 31"/>
                <a:gd name="T10" fmla="*/ 10 w 24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0" y="31"/>
                  </a:moveTo>
                  <a:cubicBezTo>
                    <a:pt x="18" y="30"/>
                    <a:pt x="24" y="23"/>
                    <a:pt x="24" y="16"/>
                  </a:cubicBezTo>
                  <a:cubicBezTo>
                    <a:pt x="24" y="7"/>
                    <a:pt x="17" y="0"/>
                    <a:pt x="8" y="0"/>
                  </a:cubicBezTo>
                  <a:cubicBezTo>
                    <a:pt x="5" y="0"/>
                    <a:pt x="2" y="1"/>
                    <a:pt x="0" y="3"/>
                  </a:cubicBezTo>
                  <a:cubicBezTo>
                    <a:pt x="1" y="5"/>
                    <a:pt x="3" y="8"/>
                    <a:pt x="4" y="11"/>
                  </a:cubicBezTo>
                  <a:cubicBezTo>
                    <a:pt x="7" y="17"/>
                    <a:pt x="9" y="24"/>
                    <a:pt x="1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45" name="Freeform 62">
              <a:extLst>
                <a:ext uri="{FF2B5EF4-FFF2-40B4-BE49-F238E27FC236}">
                  <a16:creationId xmlns:a16="http://schemas.microsoft.com/office/drawing/2014/main" xmlns="" id="{83B2D57D-1EA3-4A2D-8621-DF0C4E8CD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" y="1499"/>
              <a:ext cx="45" cy="72"/>
            </a:xfrm>
            <a:custGeom>
              <a:avLst/>
              <a:gdLst>
                <a:gd name="T0" fmla="*/ 26 w 37"/>
                <a:gd name="T1" fmla="*/ 6 h 58"/>
                <a:gd name="T2" fmla="*/ 13 w 37"/>
                <a:gd name="T3" fmla="*/ 0 h 58"/>
                <a:gd name="T4" fmla="*/ 5 w 37"/>
                <a:gd name="T5" fmla="*/ 0 h 58"/>
                <a:gd name="T6" fmla="*/ 7 w 37"/>
                <a:gd name="T7" fmla="*/ 18 h 58"/>
                <a:gd name="T8" fmla="*/ 0 w 37"/>
                <a:gd name="T9" fmla="*/ 58 h 58"/>
                <a:gd name="T10" fmla="*/ 22 w 37"/>
                <a:gd name="T11" fmla="*/ 58 h 58"/>
                <a:gd name="T12" fmla="*/ 22 w 37"/>
                <a:gd name="T13" fmla="*/ 29 h 58"/>
                <a:gd name="T14" fmla="*/ 27 w 37"/>
                <a:gd name="T15" fmla="*/ 58 h 58"/>
                <a:gd name="T16" fmla="*/ 37 w 37"/>
                <a:gd name="T17" fmla="*/ 58 h 58"/>
                <a:gd name="T18" fmla="*/ 26 w 37"/>
                <a:gd name="T19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8">
                  <a:moveTo>
                    <a:pt x="26" y="6"/>
                  </a:moveTo>
                  <a:cubicBezTo>
                    <a:pt x="24" y="3"/>
                    <a:pt x="19" y="1"/>
                    <a:pt x="13" y="0"/>
                  </a:cubicBezTo>
                  <a:cubicBezTo>
                    <a:pt x="10" y="0"/>
                    <a:pt x="8" y="0"/>
                    <a:pt x="5" y="0"/>
                  </a:cubicBezTo>
                  <a:cubicBezTo>
                    <a:pt x="6" y="6"/>
                    <a:pt x="7" y="12"/>
                    <a:pt x="7" y="18"/>
                  </a:cubicBezTo>
                  <a:cubicBezTo>
                    <a:pt x="7" y="32"/>
                    <a:pt x="4" y="45"/>
                    <a:pt x="0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5"/>
                    <a:pt x="31" y="12"/>
                    <a:pt x="2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46" name="Freeform 63">
              <a:extLst>
                <a:ext uri="{FF2B5EF4-FFF2-40B4-BE49-F238E27FC236}">
                  <a16:creationId xmlns:a16="http://schemas.microsoft.com/office/drawing/2014/main" xmlns="" id="{2FEEF2B7-90FC-41A6-A296-68C9AEA92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" y="1499"/>
              <a:ext cx="46" cy="72"/>
            </a:xfrm>
            <a:custGeom>
              <a:avLst/>
              <a:gdLst>
                <a:gd name="T0" fmla="*/ 30 w 37"/>
                <a:gd name="T1" fmla="*/ 18 h 58"/>
                <a:gd name="T2" fmla="*/ 30 w 37"/>
                <a:gd name="T3" fmla="*/ 18 h 58"/>
                <a:gd name="T4" fmla="*/ 31 w 37"/>
                <a:gd name="T5" fmla="*/ 0 h 58"/>
                <a:gd name="T6" fmla="*/ 24 w 37"/>
                <a:gd name="T7" fmla="*/ 1 h 58"/>
                <a:gd name="T8" fmla="*/ 11 w 37"/>
                <a:gd name="T9" fmla="*/ 6 h 58"/>
                <a:gd name="T10" fmla="*/ 0 w 37"/>
                <a:gd name="T11" fmla="*/ 58 h 58"/>
                <a:gd name="T12" fmla="*/ 10 w 37"/>
                <a:gd name="T13" fmla="*/ 58 h 58"/>
                <a:gd name="T14" fmla="*/ 15 w 37"/>
                <a:gd name="T15" fmla="*/ 30 h 58"/>
                <a:gd name="T16" fmla="*/ 15 w 37"/>
                <a:gd name="T17" fmla="*/ 58 h 58"/>
                <a:gd name="T18" fmla="*/ 37 w 37"/>
                <a:gd name="T19" fmla="*/ 58 h 58"/>
                <a:gd name="T20" fmla="*/ 30 w 37"/>
                <a:gd name="T21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58">
                  <a:moveTo>
                    <a:pt x="30" y="18"/>
                  </a:moveTo>
                  <a:cubicBezTo>
                    <a:pt x="30" y="18"/>
                    <a:pt x="30" y="18"/>
                    <a:pt x="30" y="18"/>
                  </a:cubicBezTo>
                  <a:cubicBezTo>
                    <a:pt x="30" y="12"/>
                    <a:pt x="31" y="6"/>
                    <a:pt x="31" y="0"/>
                  </a:cubicBezTo>
                  <a:cubicBezTo>
                    <a:pt x="29" y="0"/>
                    <a:pt x="27" y="0"/>
                    <a:pt x="24" y="1"/>
                  </a:cubicBezTo>
                  <a:cubicBezTo>
                    <a:pt x="18" y="1"/>
                    <a:pt x="13" y="3"/>
                    <a:pt x="11" y="6"/>
                  </a:cubicBezTo>
                  <a:cubicBezTo>
                    <a:pt x="6" y="12"/>
                    <a:pt x="0" y="58"/>
                    <a:pt x="0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3" y="46"/>
                    <a:pt x="30" y="32"/>
                    <a:pt x="3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47" name="Freeform 64">
              <a:extLst>
                <a:ext uri="{FF2B5EF4-FFF2-40B4-BE49-F238E27FC236}">
                  <a16:creationId xmlns:a16="http://schemas.microsoft.com/office/drawing/2014/main" xmlns="" id="{E2F105D1-CAC4-4126-B08D-0ECD03B35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" y="1454"/>
              <a:ext cx="30" cy="38"/>
            </a:xfrm>
            <a:custGeom>
              <a:avLst/>
              <a:gdLst>
                <a:gd name="T0" fmla="*/ 14 w 24"/>
                <a:gd name="T1" fmla="*/ 31 h 31"/>
                <a:gd name="T2" fmla="*/ 24 w 24"/>
                <a:gd name="T3" fmla="*/ 3 h 31"/>
                <a:gd name="T4" fmla="*/ 16 w 24"/>
                <a:gd name="T5" fmla="*/ 0 h 31"/>
                <a:gd name="T6" fmla="*/ 0 w 24"/>
                <a:gd name="T7" fmla="*/ 16 h 31"/>
                <a:gd name="T8" fmla="*/ 14 w 24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1">
                  <a:moveTo>
                    <a:pt x="14" y="31"/>
                  </a:moveTo>
                  <a:cubicBezTo>
                    <a:pt x="16" y="21"/>
                    <a:pt x="19" y="12"/>
                    <a:pt x="24" y="3"/>
                  </a:cubicBezTo>
                  <a:cubicBezTo>
                    <a:pt x="22" y="1"/>
                    <a:pt x="19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3"/>
                    <a:pt x="6" y="30"/>
                    <a:pt x="1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</p:grpSp>
      <p:grpSp>
        <p:nvGrpSpPr>
          <p:cNvPr id="125" name="Group 53">
            <a:extLst>
              <a:ext uri="{FF2B5EF4-FFF2-40B4-BE49-F238E27FC236}">
                <a16:creationId xmlns:a16="http://schemas.microsoft.com/office/drawing/2014/main" xmlns="" id="{C7007B44-301F-4170-9E37-C4F95B99AFF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707356" y="1926394"/>
            <a:ext cx="711515" cy="480434"/>
            <a:chOff x="1474" y="1388"/>
            <a:chExt cx="353" cy="269"/>
          </a:xfrm>
          <a:solidFill>
            <a:srgbClr val="6E5F5F"/>
          </a:solidFill>
        </p:grpSpPr>
        <p:sp>
          <p:nvSpPr>
            <p:cNvPr id="126" name="Oval 54">
              <a:extLst>
                <a:ext uri="{FF2B5EF4-FFF2-40B4-BE49-F238E27FC236}">
                  <a16:creationId xmlns:a16="http://schemas.microsoft.com/office/drawing/2014/main" xmlns="" id="{D0849DA5-45B8-43CE-A999-98A42C226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2" y="1450"/>
              <a:ext cx="44" cy="4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27" name="Oval 55">
              <a:extLst>
                <a:ext uri="{FF2B5EF4-FFF2-40B4-BE49-F238E27FC236}">
                  <a16:creationId xmlns:a16="http://schemas.microsoft.com/office/drawing/2014/main" xmlns="" id="{D3228FDF-3DBB-4B9B-BBC9-24D2CF790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6" y="1450"/>
              <a:ext cx="45" cy="4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28" name="Oval 56">
              <a:extLst>
                <a:ext uri="{FF2B5EF4-FFF2-40B4-BE49-F238E27FC236}">
                  <a16:creationId xmlns:a16="http://schemas.microsoft.com/office/drawing/2014/main" xmlns="" id="{C24AD6F3-54BE-47EC-8904-D99EB2736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" y="1446"/>
              <a:ext cx="52" cy="5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29" name="Freeform 57">
              <a:extLst>
                <a:ext uri="{FF2B5EF4-FFF2-40B4-BE49-F238E27FC236}">
                  <a16:creationId xmlns:a16="http://schemas.microsoft.com/office/drawing/2014/main" xmlns="" id="{24212FCD-6359-4D0B-8E2D-89DADDC70B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6" y="1388"/>
              <a:ext cx="269" cy="269"/>
            </a:xfrm>
            <a:custGeom>
              <a:avLst/>
              <a:gdLst>
                <a:gd name="T0" fmla="*/ 209 w 218"/>
                <a:gd name="T1" fmla="*/ 66 h 217"/>
                <a:gd name="T2" fmla="*/ 185 w 218"/>
                <a:gd name="T3" fmla="*/ 30 h 217"/>
                <a:gd name="T4" fmla="*/ 149 w 218"/>
                <a:gd name="T5" fmla="*/ 7 h 217"/>
                <a:gd name="T6" fmla="*/ 109 w 218"/>
                <a:gd name="T7" fmla="*/ 0 h 217"/>
                <a:gd name="T8" fmla="*/ 107 w 218"/>
                <a:gd name="T9" fmla="*/ 0 h 217"/>
                <a:gd name="T10" fmla="*/ 66 w 218"/>
                <a:gd name="T11" fmla="*/ 8 h 217"/>
                <a:gd name="T12" fmla="*/ 32 w 218"/>
                <a:gd name="T13" fmla="*/ 32 h 217"/>
                <a:gd name="T14" fmla="*/ 1 w 218"/>
                <a:gd name="T15" fmla="*/ 108 h 217"/>
                <a:gd name="T16" fmla="*/ 1 w 218"/>
                <a:gd name="T17" fmla="*/ 108 h 217"/>
                <a:gd name="T18" fmla="*/ 32 w 218"/>
                <a:gd name="T19" fmla="*/ 184 h 217"/>
                <a:gd name="T20" fmla="*/ 66 w 218"/>
                <a:gd name="T21" fmla="*/ 208 h 217"/>
                <a:gd name="T22" fmla="*/ 107 w 218"/>
                <a:gd name="T23" fmla="*/ 217 h 217"/>
                <a:gd name="T24" fmla="*/ 109 w 218"/>
                <a:gd name="T25" fmla="*/ 217 h 217"/>
                <a:gd name="T26" fmla="*/ 149 w 218"/>
                <a:gd name="T27" fmla="*/ 209 h 217"/>
                <a:gd name="T28" fmla="*/ 185 w 218"/>
                <a:gd name="T29" fmla="*/ 186 h 217"/>
                <a:gd name="T30" fmla="*/ 209 w 218"/>
                <a:gd name="T31" fmla="*/ 150 h 217"/>
                <a:gd name="T32" fmla="*/ 218 w 218"/>
                <a:gd name="T33" fmla="*/ 108 h 217"/>
                <a:gd name="T34" fmla="*/ 209 w 218"/>
                <a:gd name="T35" fmla="*/ 66 h 217"/>
                <a:gd name="T36" fmla="*/ 173 w 218"/>
                <a:gd name="T37" fmla="*/ 174 h 217"/>
                <a:gd name="T38" fmla="*/ 143 w 218"/>
                <a:gd name="T39" fmla="*/ 195 h 217"/>
                <a:gd name="T40" fmla="*/ 107 w 218"/>
                <a:gd name="T41" fmla="*/ 202 h 217"/>
                <a:gd name="T42" fmla="*/ 106 w 218"/>
                <a:gd name="T43" fmla="*/ 203 h 217"/>
                <a:gd name="T44" fmla="*/ 71 w 218"/>
                <a:gd name="T45" fmla="*/ 196 h 217"/>
                <a:gd name="T46" fmla="*/ 40 w 218"/>
                <a:gd name="T47" fmla="*/ 176 h 217"/>
                <a:gd name="T48" fmla="*/ 19 w 218"/>
                <a:gd name="T49" fmla="*/ 145 h 217"/>
                <a:gd name="T50" fmla="*/ 11 w 218"/>
                <a:gd name="T51" fmla="*/ 108 h 217"/>
                <a:gd name="T52" fmla="*/ 11 w 218"/>
                <a:gd name="T53" fmla="*/ 108 h 217"/>
                <a:gd name="T54" fmla="*/ 19 w 218"/>
                <a:gd name="T55" fmla="*/ 71 h 217"/>
                <a:gd name="T56" fmla="*/ 40 w 218"/>
                <a:gd name="T57" fmla="*/ 41 h 217"/>
                <a:gd name="T58" fmla="*/ 71 w 218"/>
                <a:gd name="T59" fmla="*/ 20 h 217"/>
                <a:gd name="T60" fmla="*/ 106 w 218"/>
                <a:gd name="T61" fmla="*/ 14 h 217"/>
                <a:gd name="T62" fmla="*/ 107 w 218"/>
                <a:gd name="T63" fmla="*/ 14 h 217"/>
                <a:gd name="T64" fmla="*/ 143 w 218"/>
                <a:gd name="T65" fmla="*/ 22 h 217"/>
                <a:gd name="T66" fmla="*/ 173 w 218"/>
                <a:gd name="T67" fmla="*/ 43 h 217"/>
                <a:gd name="T68" fmla="*/ 200 w 218"/>
                <a:gd name="T69" fmla="*/ 108 h 217"/>
                <a:gd name="T70" fmla="*/ 173 w 218"/>
                <a:gd name="T71" fmla="*/ 17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8" h="217">
                  <a:moveTo>
                    <a:pt x="209" y="66"/>
                  </a:moveTo>
                  <a:cubicBezTo>
                    <a:pt x="204" y="53"/>
                    <a:pt x="195" y="41"/>
                    <a:pt x="185" y="30"/>
                  </a:cubicBezTo>
                  <a:cubicBezTo>
                    <a:pt x="175" y="20"/>
                    <a:pt x="163" y="12"/>
                    <a:pt x="149" y="7"/>
                  </a:cubicBezTo>
                  <a:cubicBezTo>
                    <a:pt x="136" y="2"/>
                    <a:pt x="123" y="0"/>
                    <a:pt x="109" y="0"/>
                  </a:cubicBezTo>
                  <a:cubicBezTo>
                    <a:pt x="109" y="0"/>
                    <a:pt x="108" y="0"/>
                    <a:pt x="107" y="0"/>
                  </a:cubicBezTo>
                  <a:cubicBezTo>
                    <a:pt x="93" y="0"/>
                    <a:pt x="79" y="3"/>
                    <a:pt x="66" y="8"/>
                  </a:cubicBezTo>
                  <a:cubicBezTo>
                    <a:pt x="53" y="14"/>
                    <a:pt x="41" y="22"/>
                    <a:pt x="32" y="32"/>
                  </a:cubicBezTo>
                  <a:cubicBezTo>
                    <a:pt x="12" y="52"/>
                    <a:pt x="0" y="80"/>
                    <a:pt x="1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0" y="136"/>
                    <a:pt x="12" y="164"/>
                    <a:pt x="32" y="184"/>
                  </a:cubicBezTo>
                  <a:cubicBezTo>
                    <a:pt x="41" y="194"/>
                    <a:pt x="53" y="202"/>
                    <a:pt x="66" y="208"/>
                  </a:cubicBezTo>
                  <a:cubicBezTo>
                    <a:pt x="79" y="214"/>
                    <a:pt x="93" y="217"/>
                    <a:pt x="107" y="217"/>
                  </a:cubicBezTo>
                  <a:cubicBezTo>
                    <a:pt x="108" y="217"/>
                    <a:pt x="109" y="217"/>
                    <a:pt x="109" y="217"/>
                  </a:cubicBezTo>
                  <a:cubicBezTo>
                    <a:pt x="123" y="217"/>
                    <a:pt x="136" y="214"/>
                    <a:pt x="149" y="209"/>
                  </a:cubicBezTo>
                  <a:cubicBezTo>
                    <a:pt x="163" y="204"/>
                    <a:pt x="175" y="196"/>
                    <a:pt x="185" y="186"/>
                  </a:cubicBezTo>
                  <a:cubicBezTo>
                    <a:pt x="195" y="176"/>
                    <a:pt x="204" y="164"/>
                    <a:pt x="209" y="150"/>
                  </a:cubicBezTo>
                  <a:cubicBezTo>
                    <a:pt x="215" y="137"/>
                    <a:pt x="218" y="123"/>
                    <a:pt x="218" y="108"/>
                  </a:cubicBezTo>
                  <a:cubicBezTo>
                    <a:pt x="218" y="94"/>
                    <a:pt x="215" y="79"/>
                    <a:pt x="209" y="66"/>
                  </a:cubicBezTo>
                  <a:close/>
                  <a:moveTo>
                    <a:pt x="173" y="174"/>
                  </a:moveTo>
                  <a:cubicBezTo>
                    <a:pt x="165" y="183"/>
                    <a:pt x="154" y="190"/>
                    <a:pt x="143" y="195"/>
                  </a:cubicBezTo>
                  <a:cubicBezTo>
                    <a:pt x="132" y="200"/>
                    <a:pt x="120" y="202"/>
                    <a:pt x="107" y="202"/>
                  </a:cubicBezTo>
                  <a:cubicBezTo>
                    <a:pt x="107" y="202"/>
                    <a:pt x="106" y="203"/>
                    <a:pt x="106" y="203"/>
                  </a:cubicBezTo>
                  <a:cubicBezTo>
                    <a:pt x="94" y="203"/>
                    <a:pt x="82" y="200"/>
                    <a:pt x="71" y="196"/>
                  </a:cubicBezTo>
                  <a:cubicBezTo>
                    <a:pt x="59" y="191"/>
                    <a:pt x="49" y="185"/>
                    <a:pt x="40" y="176"/>
                  </a:cubicBezTo>
                  <a:cubicBezTo>
                    <a:pt x="31" y="167"/>
                    <a:pt x="24" y="157"/>
                    <a:pt x="19" y="145"/>
                  </a:cubicBezTo>
                  <a:cubicBezTo>
                    <a:pt x="14" y="133"/>
                    <a:pt x="11" y="121"/>
                    <a:pt x="11" y="108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1" y="96"/>
                    <a:pt x="14" y="83"/>
                    <a:pt x="19" y="71"/>
                  </a:cubicBezTo>
                  <a:cubicBezTo>
                    <a:pt x="24" y="60"/>
                    <a:pt x="31" y="49"/>
                    <a:pt x="40" y="41"/>
                  </a:cubicBezTo>
                  <a:cubicBezTo>
                    <a:pt x="49" y="32"/>
                    <a:pt x="59" y="25"/>
                    <a:pt x="71" y="20"/>
                  </a:cubicBezTo>
                  <a:cubicBezTo>
                    <a:pt x="82" y="16"/>
                    <a:pt x="94" y="14"/>
                    <a:pt x="106" y="14"/>
                  </a:cubicBezTo>
                  <a:cubicBezTo>
                    <a:pt x="106" y="14"/>
                    <a:pt x="107" y="14"/>
                    <a:pt x="107" y="14"/>
                  </a:cubicBezTo>
                  <a:cubicBezTo>
                    <a:pt x="120" y="14"/>
                    <a:pt x="132" y="17"/>
                    <a:pt x="143" y="22"/>
                  </a:cubicBezTo>
                  <a:cubicBezTo>
                    <a:pt x="154" y="27"/>
                    <a:pt x="165" y="34"/>
                    <a:pt x="173" y="43"/>
                  </a:cubicBezTo>
                  <a:cubicBezTo>
                    <a:pt x="190" y="60"/>
                    <a:pt x="200" y="84"/>
                    <a:pt x="200" y="108"/>
                  </a:cubicBezTo>
                  <a:cubicBezTo>
                    <a:pt x="200" y="132"/>
                    <a:pt x="190" y="157"/>
                    <a:pt x="173" y="1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30" name="Freeform 58">
              <a:extLst>
                <a:ext uri="{FF2B5EF4-FFF2-40B4-BE49-F238E27FC236}">
                  <a16:creationId xmlns:a16="http://schemas.microsoft.com/office/drawing/2014/main" xmlns="" id="{1EF1C7FC-7703-47CF-953A-87FFD0983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" y="1508"/>
              <a:ext cx="113" cy="96"/>
            </a:xfrm>
            <a:custGeom>
              <a:avLst/>
              <a:gdLst>
                <a:gd name="T0" fmla="*/ 59 w 91"/>
                <a:gd name="T1" fmla="*/ 0 h 77"/>
                <a:gd name="T2" fmla="*/ 47 w 91"/>
                <a:gd name="T3" fmla="*/ 0 h 77"/>
                <a:gd name="T4" fmla="*/ 45 w 91"/>
                <a:gd name="T5" fmla="*/ 0 h 77"/>
                <a:gd name="T6" fmla="*/ 45 w 91"/>
                <a:gd name="T7" fmla="*/ 0 h 77"/>
                <a:gd name="T8" fmla="*/ 45 w 91"/>
                <a:gd name="T9" fmla="*/ 0 h 77"/>
                <a:gd name="T10" fmla="*/ 43 w 91"/>
                <a:gd name="T11" fmla="*/ 0 h 77"/>
                <a:gd name="T12" fmla="*/ 31 w 91"/>
                <a:gd name="T13" fmla="*/ 0 h 77"/>
                <a:gd name="T14" fmla="*/ 14 w 91"/>
                <a:gd name="T15" fmla="*/ 7 h 77"/>
                <a:gd name="T16" fmla="*/ 0 w 91"/>
                <a:gd name="T17" fmla="*/ 77 h 77"/>
                <a:gd name="T18" fmla="*/ 12 w 91"/>
                <a:gd name="T19" fmla="*/ 77 h 77"/>
                <a:gd name="T20" fmla="*/ 19 w 91"/>
                <a:gd name="T21" fmla="*/ 39 h 77"/>
                <a:gd name="T22" fmla="*/ 19 w 91"/>
                <a:gd name="T23" fmla="*/ 77 h 77"/>
                <a:gd name="T24" fmla="*/ 71 w 91"/>
                <a:gd name="T25" fmla="*/ 77 h 77"/>
                <a:gd name="T26" fmla="*/ 71 w 91"/>
                <a:gd name="T27" fmla="*/ 39 h 77"/>
                <a:gd name="T28" fmla="*/ 78 w 91"/>
                <a:gd name="T29" fmla="*/ 77 h 77"/>
                <a:gd name="T30" fmla="*/ 91 w 91"/>
                <a:gd name="T31" fmla="*/ 77 h 77"/>
                <a:gd name="T32" fmla="*/ 76 w 91"/>
                <a:gd name="T33" fmla="*/ 7 h 77"/>
                <a:gd name="T34" fmla="*/ 59 w 91"/>
                <a:gd name="T3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77">
                  <a:moveTo>
                    <a:pt x="59" y="0"/>
                  </a:moveTo>
                  <a:cubicBezTo>
                    <a:pt x="55" y="0"/>
                    <a:pt x="51" y="0"/>
                    <a:pt x="47" y="0"/>
                  </a:cubicBezTo>
                  <a:cubicBezTo>
                    <a:pt x="46" y="0"/>
                    <a:pt x="46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ubicBezTo>
                    <a:pt x="39" y="0"/>
                    <a:pt x="35" y="0"/>
                    <a:pt x="31" y="0"/>
                  </a:cubicBezTo>
                  <a:cubicBezTo>
                    <a:pt x="23" y="0"/>
                    <a:pt x="17" y="4"/>
                    <a:pt x="14" y="7"/>
                  </a:cubicBezTo>
                  <a:cubicBezTo>
                    <a:pt x="8" y="15"/>
                    <a:pt x="0" y="77"/>
                    <a:pt x="0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1" y="73"/>
                    <a:pt x="82" y="15"/>
                    <a:pt x="76" y="7"/>
                  </a:cubicBezTo>
                  <a:cubicBezTo>
                    <a:pt x="74" y="4"/>
                    <a:pt x="67" y="0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31" name="Freeform 59">
              <a:extLst>
                <a:ext uri="{FF2B5EF4-FFF2-40B4-BE49-F238E27FC236}">
                  <a16:creationId xmlns:a16="http://schemas.microsoft.com/office/drawing/2014/main" xmlns="" id="{58A7BAF5-BB53-4CB5-89BF-A9D1E7A47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1504"/>
              <a:ext cx="72" cy="84"/>
            </a:xfrm>
            <a:custGeom>
              <a:avLst/>
              <a:gdLst>
                <a:gd name="T0" fmla="*/ 24 w 58"/>
                <a:gd name="T1" fmla="*/ 0 h 67"/>
                <a:gd name="T2" fmla="*/ 23 w 58"/>
                <a:gd name="T3" fmla="*/ 0 h 67"/>
                <a:gd name="T4" fmla="*/ 22 w 58"/>
                <a:gd name="T5" fmla="*/ 0 h 67"/>
                <a:gd name="T6" fmla="*/ 22 w 58"/>
                <a:gd name="T7" fmla="*/ 0 h 67"/>
                <a:gd name="T8" fmla="*/ 21 w 58"/>
                <a:gd name="T9" fmla="*/ 0 h 67"/>
                <a:gd name="T10" fmla="*/ 10 w 58"/>
                <a:gd name="T11" fmla="*/ 0 h 67"/>
                <a:gd name="T12" fmla="*/ 0 w 58"/>
                <a:gd name="T13" fmla="*/ 2 h 67"/>
                <a:gd name="T14" fmla="*/ 7 w 58"/>
                <a:gd name="T15" fmla="*/ 7 h 67"/>
                <a:gd name="T16" fmla="*/ 21 w 58"/>
                <a:gd name="T17" fmla="*/ 67 h 67"/>
                <a:gd name="T18" fmla="*/ 44 w 58"/>
                <a:gd name="T19" fmla="*/ 67 h 67"/>
                <a:gd name="T20" fmla="*/ 45 w 58"/>
                <a:gd name="T21" fmla="*/ 66 h 67"/>
                <a:gd name="T22" fmla="*/ 45 w 58"/>
                <a:gd name="T23" fmla="*/ 34 h 67"/>
                <a:gd name="T24" fmla="*/ 50 w 58"/>
                <a:gd name="T25" fmla="*/ 59 h 67"/>
                <a:gd name="T26" fmla="*/ 58 w 58"/>
                <a:gd name="T27" fmla="*/ 39 h 67"/>
                <a:gd name="T28" fmla="*/ 50 w 58"/>
                <a:gd name="T29" fmla="*/ 6 h 67"/>
                <a:gd name="T30" fmla="*/ 35 w 58"/>
                <a:gd name="T31" fmla="*/ 0 h 67"/>
                <a:gd name="T32" fmla="*/ 24 w 58"/>
                <a:gd name="T3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67">
                  <a:moveTo>
                    <a:pt x="24" y="0"/>
                  </a:moveTo>
                  <a:cubicBezTo>
                    <a:pt x="24" y="0"/>
                    <a:pt x="23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0"/>
                    <a:pt x="21" y="0"/>
                  </a:cubicBezTo>
                  <a:cubicBezTo>
                    <a:pt x="17" y="0"/>
                    <a:pt x="14" y="0"/>
                    <a:pt x="10" y="0"/>
                  </a:cubicBezTo>
                  <a:cubicBezTo>
                    <a:pt x="6" y="0"/>
                    <a:pt x="3" y="1"/>
                    <a:pt x="0" y="2"/>
                  </a:cubicBezTo>
                  <a:cubicBezTo>
                    <a:pt x="3" y="4"/>
                    <a:pt x="5" y="5"/>
                    <a:pt x="7" y="7"/>
                  </a:cubicBezTo>
                  <a:cubicBezTo>
                    <a:pt x="12" y="14"/>
                    <a:pt x="18" y="49"/>
                    <a:pt x="21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5" y="67"/>
                    <a:pt x="45" y="67"/>
                    <a:pt x="45" y="66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54" y="53"/>
                    <a:pt x="56" y="46"/>
                    <a:pt x="58" y="39"/>
                  </a:cubicBezTo>
                  <a:cubicBezTo>
                    <a:pt x="56" y="24"/>
                    <a:pt x="53" y="9"/>
                    <a:pt x="50" y="6"/>
                  </a:cubicBezTo>
                  <a:cubicBezTo>
                    <a:pt x="48" y="3"/>
                    <a:pt x="42" y="0"/>
                    <a:pt x="35" y="0"/>
                  </a:cubicBezTo>
                  <a:cubicBezTo>
                    <a:pt x="31" y="0"/>
                    <a:pt x="28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32" name="Freeform 60">
              <a:extLst>
                <a:ext uri="{FF2B5EF4-FFF2-40B4-BE49-F238E27FC236}">
                  <a16:creationId xmlns:a16="http://schemas.microsoft.com/office/drawing/2014/main" xmlns="" id="{E3B0EBF4-2E7D-4831-B6C5-A918B12FD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" y="1504"/>
              <a:ext cx="72" cy="84"/>
            </a:xfrm>
            <a:custGeom>
              <a:avLst/>
              <a:gdLst>
                <a:gd name="T0" fmla="*/ 58 w 58"/>
                <a:gd name="T1" fmla="*/ 2 h 67"/>
                <a:gd name="T2" fmla="*/ 48 w 58"/>
                <a:gd name="T3" fmla="*/ 0 h 67"/>
                <a:gd name="T4" fmla="*/ 37 w 58"/>
                <a:gd name="T5" fmla="*/ 0 h 67"/>
                <a:gd name="T6" fmla="*/ 36 w 58"/>
                <a:gd name="T7" fmla="*/ 0 h 67"/>
                <a:gd name="T8" fmla="*/ 35 w 58"/>
                <a:gd name="T9" fmla="*/ 0 h 67"/>
                <a:gd name="T10" fmla="*/ 35 w 58"/>
                <a:gd name="T11" fmla="*/ 0 h 67"/>
                <a:gd name="T12" fmla="*/ 34 w 58"/>
                <a:gd name="T13" fmla="*/ 0 h 67"/>
                <a:gd name="T14" fmla="*/ 23 w 58"/>
                <a:gd name="T15" fmla="*/ 0 h 67"/>
                <a:gd name="T16" fmla="*/ 8 w 58"/>
                <a:gd name="T17" fmla="*/ 6 h 67"/>
                <a:gd name="T18" fmla="*/ 0 w 58"/>
                <a:gd name="T19" fmla="*/ 38 h 67"/>
                <a:gd name="T20" fmla="*/ 3 w 58"/>
                <a:gd name="T21" fmla="*/ 49 h 67"/>
                <a:gd name="T22" fmla="*/ 8 w 58"/>
                <a:gd name="T23" fmla="*/ 59 h 67"/>
                <a:gd name="T24" fmla="*/ 13 w 58"/>
                <a:gd name="T25" fmla="*/ 34 h 67"/>
                <a:gd name="T26" fmla="*/ 13 w 58"/>
                <a:gd name="T27" fmla="*/ 66 h 67"/>
                <a:gd name="T28" fmla="*/ 14 w 58"/>
                <a:gd name="T29" fmla="*/ 67 h 67"/>
                <a:gd name="T30" fmla="*/ 38 w 58"/>
                <a:gd name="T31" fmla="*/ 67 h 67"/>
                <a:gd name="T32" fmla="*/ 52 w 58"/>
                <a:gd name="T33" fmla="*/ 7 h 67"/>
                <a:gd name="T34" fmla="*/ 58 w 58"/>
                <a:gd name="T35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67">
                  <a:moveTo>
                    <a:pt x="58" y="2"/>
                  </a:moveTo>
                  <a:cubicBezTo>
                    <a:pt x="55" y="1"/>
                    <a:pt x="52" y="0"/>
                    <a:pt x="48" y="0"/>
                  </a:cubicBezTo>
                  <a:cubicBezTo>
                    <a:pt x="44" y="0"/>
                    <a:pt x="41" y="0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4" y="0"/>
                    <a:pt x="34" y="0"/>
                  </a:cubicBezTo>
                  <a:cubicBezTo>
                    <a:pt x="30" y="0"/>
                    <a:pt x="27" y="0"/>
                    <a:pt x="23" y="0"/>
                  </a:cubicBezTo>
                  <a:cubicBezTo>
                    <a:pt x="16" y="0"/>
                    <a:pt x="10" y="3"/>
                    <a:pt x="8" y="6"/>
                  </a:cubicBezTo>
                  <a:cubicBezTo>
                    <a:pt x="5" y="9"/>
                    <a:pt x="2" y="24"/>
                    <a:pt x="0" y="38"/>
                  </a:cubicBezTo>
                  <a:cubicBezTo>
                    <a:pt x="1" y="42"/>
                    <a:pt x="2" y="46"/>
                    <a:pt x="3" y="49"/>
                  </a:cubicBezTo>
                  <a:cubicBezTo>
                    <a:pt x="5" y="52"/>
                    <a:pt x="6" y="56"/>
                    <a:pt x="8" y="59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13" y="67"/>
                    <a:pt x="14" y="67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1" y="47"/>
                    <a:pt x="46" y="14"/>
                    <a:pt x="52" y="7"/>
                  </a:cubicBezTo>
                  <a:cubicBezTo>
                    <a:pt x="53" y="5"/>
                    <a:pt x="55" y="4"/>
                    <a:pt x="5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33" name="Freeform 61">
              <a:extLst>
                <a:ext uri="{FF2B5EF4-FFF2-40B4-BE49-F238E27FC236}">
                  <a16:creationId xmlns:a16="http://schemas.microsoft.com/office/drawing/2014/main" xmlns="" id="{37E41F23-9B6D-4E2F-A933-C02C58C60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1454"/>
              <a:ext cx="30" cy="38"/>
            </a:xfrm>
            <a:custGeom>
              <a:avLst/>
              <a:gdLst>
                <a:gd name="T0" fmla="*/ 10 w 24"/>
                <a:gd name="T1" fmla="*/ 31 h 31"/>
                <a:gd name="T2" fmla="*/ 24 w 24"/>
                <a:gd name="T3" fmla="*/ 16 h 31"/>
                <a:gd name="T4" fmla="*/ 8 w 24"/>
                <a:gd name="T5" fmla="*/ 0 h 31"/>
                <a:gd name="T6" fmla="*/ 0 w 24"/>
                <a:gd name="T7" fmla="*/ 3 h 31"/>
                <a:gd name="T8" fmla="*/ 4 w 24"/>
                <a:gd name="T9" fmla="*/ 11 h 31"/>
                <a:gd name="T10" fmla="*/ 10 w 24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0" y="31"/>
                  </a:moveTo>
                  <a:cubicBezTo>
                    <a:pt x="18" y="30"/>
                    <a:pt x="24" y="23"/>
                    <a:pt x="24" y="16"/>
                  </a:cubicBezTo>
                  <a:cubicBezTo>
                    <a:pt x="24" y="7"/>
                    <a:pt x="17" y="0"/>
                    <a:pt x="8" y="0"/>
                  </a:cubicBezTo>
                  <a:cubicBezTo>
                    <a:pt x="5" y="0"/>
                    <a:pt x="2" y="1"/>
                    <a:pt x="0" y="3"/>
                  </a:cubicBezTo>
                  <a:cubicBezTo>
                    <a:pt x="1" y="5"/>
                    <a:pt x="3" y="8"/>
                    <a:pt x="4" y="11"/>
                  </a:cubicBezTo>
                  <a:cubicBezTo>
                    <a:pt x="7" y="17"/>
                    <a:pt x="9" y="24"/>
                    <a:pt x="1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34" name="Freeform 62">
              <a:extLst>
                <a:ext uri="{FF2B5EF4-FFF2-40B4-BE49-F238E27FC236}">
                  <a16:creationId xmlns:a16="http://schemas.microsoft.com/office/drawing/2014/main" xmlns="" id="{6F5A3990-7FCC-48BD-9795-54A377114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" y="1499"/>
              <a:ext cx="45" cy="72"/>
            </a:xfrm>
            <a:custGeom>
              <a:avLst/>
              <a:gdLst>
                <a:gd name="T0" fmla="*/ 26 w 37"/>
                <a:gd name="T1" fmla="*/ 6 h 58"/>
                <a:gd name="T2" fmla="*/ 13 w 37"/>
                <a:gd name="T3" fmla="*/ 0 h 58"/>
                <a:gd name="T4" fmla="*/ 5 w 37"/>
                <a:gd name="T5" fmla="*/ 0 h 58"/>
                <a:gd name="T6" fmla="*/ 7 w 37"/>
                <a:gd name="T7" fmla="*/ 18 h 58"/>
                <a:gd name="T8" fmla="*/ 0 w 37"/>
                <a:gd name="T9" fmla="*/ 58 h 58"/>
                <a:gd name="T10" fmla="*/ 22 w 37"/>
                <a:gd name="T11" fmla="*/ 58 h 58"/>
                <a:gd name="T12" fmla="*/ 22 w 37"/>
                <a:gd name="T13" fmla="*/ 29 h 58"/>
                <a:gd name="T14" fmla="*/ 27 w 37"/>
                <a:gd name="T15" fmla="*/ 58 h 58"/>
                <a:gd name="T16" fmla="*/ 37 w 37"/>
                <a:gd name="T17" fmla="*/ 58 h 58"/>
                <a:gd name="T18" fmla="*/ 26 w 37"/>
                <a:gd name="T19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8">
                  <a:moveTo>
                    <a:pt x="26" y="6"/>
                  </a:moveTo>
                  <a:cubicBezTo>
                    <a:pt x="24" y="3"/>
                    <a:pt x="19" y="1"/>
                    <a:pt x="13" y="0"/>
                  </a:cubicBezTo>
                  <a:cubicBezTo>
                    <a:pt x="10" y="0"/>
                    <a:pt x="8" y="0"/>
                    <a:pt x="5" y="0"/>
                  </a:cubicBezTo>
                  <a:cubicBezTo>
                    <a:pt x="6" y="6"/>
                    <a:pt x="7" y="12"/>
                    <a:pt x="7" y="18"/>
                  </a:cubicBezTo>
                  <a:cubicBezTo>
                    <a:pt x="7" y="32"/>
                    <a:pt x="4" y="45"/>
                    <a:pt x="0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5"/>
                    <a:pt x="31" y="12"/>
                    <a:pt x="2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35" name="Freeform 63">
              <a:extLst>
                <a:ext uri="{FF2B5EF4-FFF2-40B4-BE49-F238E27FC236}">
                  <a16:creationId xmlns:a16="http://schemas.microsoft.com/office/drawing/2014/main" xmlns="" id="{42F09F28-CC2F-4371-8F19-08176ED33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" y="1499"/>
              <a:ext cx="46" cy="72"/>
            </a:xfrm>
            <a:custGeom>
              <a:avLst/>
              <a:gdLst>
                <a:gd name="T0" fmla="*/ 30 w 37"/>
                <a:gd name="T1" fmla="*/ 18 h 58"/>
                <a:gd name="T2" fmla="*/ 30 w 37"/>
                <a:gd name="T3" fmla="*/ 18 h 58"/>
                <a:gd name="T4" fmla="*/ 31 w 37"/>
                <a:gd name="T5" fmla="*/ 0 h 58"/>
                <a:gd name="T6" fmla="*/ 24 w 37"/>
                <a:gd name="T7" fmla="*/ 1 h 58"/>
                <a:gd name="T8" fmla="*/ 11 w 37"/>
                <a:gd name="T9" fmla="*/ 6 h 58"/>
                <a:gd name="T10" fmla="*/ 0 w 37"/>
                <a:gd name="T11" fmla="*/ 58 h 58"/>
                <a:gd name="T12" fmla="*/ 10 w 37"/>
                <a:gd name="T13" fmla="*/ 58 h 58"/>
                <a:gd name="T14" fmla="*/ 15 w 37"/>
                <a:gd name="T15" fmla="*/ 30 h 58"/>
                <a:gd name="T16" fmla="*/ 15 w 37"/>
                <a:gd name="T17" fmla="*/ 58 h 58"/>
                <a:gd name="T18" fmla="*/ 37 w 37"/>
                <a:gd name="T19" fmla="*/ 58 h 58"/>
                <a:gd name="T20" fmla="*/ 30 w 37"/>
                <a:gd name="T21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58">
                  <a:moveTo>
                    <a:pt x="30" y="18"/>
                  </a:moveTo>
                  <a:cubicBezTo>
                    <a:pt x="30" y="18"/>
                    <a:pt x="30" y="18"/>
                    <a:pt x="30" y="18"/>
                  </a:cubicBezTo>
                  <a:cubicBezTo>
                    <a:pt x="30" y="12"/>
                    <a:pt x="31" y="6"/>
                    <a:pt x="31" y="0"/>
                  </a:cubicBezTo>
                  <a:cubicBezTo>
                    <a:pt x="29" y="0"/>
                    <a:pt x="27" y="0"/>
                    <a:pt x="24" y="1"/>
                  </a:cubicBezTo>
                  <a:cubicBezTo>
                    <a:pt x="18" y="1"/>
                    <a:pt x="13" y="3"/>
                    <a:pt x="11" y="6"/>
                  </a:cubicBezTo>
                  <a:cubicBezTo>
                    <a:pt x="6" y="12"/>
                    <a:pt x="0" y="58"/>
                    <a:pt x="0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3" y="46"/>
                    <a:pt x="30" y="32"/>
                    <a:pt x="3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36" name="Freeform 64">
              <a:extLst>
                <a:ext uri="{FF2B5EF4-FFF2-40B4-BE49-F238E27FC236}">
                  <a16:creationId xmlns:a16="http://schemas.microsoft.com/office/drawing/2014/main" xmlns="" id="{9017B4D3-646C-4F12-A718-7158F2BB2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" y="1454"/>
              <a:ext cx="30" cy="38"/>
            </a:xfrm>
            <a:custGeom>
              <a:avLst/>
              <a:gdLst>
                <a:gd name="T0" fmla="*/ 14 w 24"/>
                <a:gd name="T1" fmla="*/ 31 h 31"/>
                <a:gd name="T2" fmla="*/ 24 w 24"/>
                <a:gd name="T3" fmla="*/ 3 h 31"/>
                <a:gd name="T4" fmla="*/ 16 w 24"/>
                <a:gd name="T5" fmla="*/ 0 h 31"/>
                <a:gd name="T6" fmla="*/ 0 w 24"/>
                <a:gd name="T7" fmla="*/ 16 h 31"/>
                <a:gd name="T8" fmla="*/ 14 w 24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1">
                  <a:moveTo>
                    <a:pt x="14" y="31"/>
                  </a:moveTo>
                  <a:cubicBezTo>
                    <a:pt x="16" y="21"/>
                    <a:pt x="19" y="12"/>
                    <a:pt x="24" y="3"/>
                  </a:cubicBezTo>
                  <a:cubicBezTo>
                    <a:pt x="22" y="1"/>
                    <a:pt x="19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3"/>
                    <a:pt x="6" y="30"/>
                    <a:pt x="1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</p:grpSp>
      <p:grpSp>
        <p:nvGrpSpPr>
          <p:cNvPr id="189" name="Groupe 348">
            <a:extLst>
              <a:ext uri="{FF2B5EF4-FFF2-40B4-BE49-F238E27FC236}">
                <a16:creationId xmlns:a16="http://schemas.microsoft.com/office/drawing/2014/main" xmlns="" id="{B91E7734-6871-4C08-AD51-BBA72EAF513E}"/>
              </a:ext>
            </a:extLst>
          </p:cNvPr>
          <p:cNvGrpSpPr/>
          <p:nvPr/>
        </p:nvGrpSpPr>
        <p:grpSpPr>
          <a:xfrm>
            <a:off x="3225427" y="2862443"/>
            <a:ext cx="298740" cy="261766"/>
            <a:chOff x="5010724" y="5119567"/>
            <a:chExt cx="362804" cy="358773"/>
          </a:xfrm>
          <a:solidFill>
            <a:srgbClr val="37CDEB"/>
          </a:solidFill>
        </p:grpSpPr>
        <p:sp>
          <p:nvSpPr>
            <p:cNvPr id="190" name="Freeform 78">
              <a:extLst>
                <a:ext uri="{FF2B5EF4-FFF2-40B4-BE49-F238E27FC236}">
                  <a16:creationId xmlns:a16="http://schemas.microsoft.com/office/drawing/2014/main" xmlns="" id="{608085DA-012C-490D-9641-11C254312F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0724" y="5119567"/>
              <a:ext cx="362804" cy="358773"/>
            </a:xfrm>
            <a:custGeom>
              <a:avLst/>
              <a:gdLst>
                <a:gd name="T0" fmla="*/ 57 w 114"/>
                <a:gd name="T1" fmla="*/ 0 h 113"/>
                <a:gd name="T2" fmla="*/ 0 w 114"/>
                <a:gd name="T3" fmla="*/ 56 h 113"/>
                <a:gd name="T4" fmla="*/ 57 w 114"/>
                <a:gd name="T5" fmla="*/ 113 h 113"/>
                <a:gd name="T6" fmla="*/ 113 w 114"/>
                <a:gd name="T7" fmla="*/ 113 h 113"/>
                <a:gd name="T8" fmla="*/ 113 w 114"/>
                <a:gd name="T9" fmla="*/ 64 h 113"/>
                <a:gd name="T10" fmla="*/ 114 w 114"/>
                <a:gd name="T11" fmla="*/ 56 h 113"/>
                <a:gd name="T12" fmla="*/ 57 w 114"/>
                <a:gd name="T13" fmla="*/ 0 h 113"/>
                <a:gd name="T14" fmla="*/ 105 w 114"/>
                <a:gd name="T15" fmla="*/ 64 h 113"/>
                <a:gd name="T16" fmla="*/ 105 w 114"/>
                <a:gd name="T17" fmla="*/ 105 h 113"/>
                <a:gd name="T18" fmla="*/ 58 w 114"/>
                <a:gd name="T19" fmla="*/ 105 h 113"/>
                <a:gd name="T20" fmla="*/ 11 w 114"/>
                <a:gd name="T21" fmla="*/ 58 h 113"/>
                <a:gd name="T22" fmla="*/ 58 w 114"/>
                <a:gd name="T23" fmla="*/ 11 h 113"/>
                <a:gd name="T24" fmla="*/ 105 w 114"/>
                <a:gd name="T25" fmla="*/ 58 h 113"/>
                <a:gd name="T26" fmla="*/ 105 w 114"/>
                <a:gd name="T27" fmla="*/ 6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113">
                  <a:moveTo>
                    <a:pt x="57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88"/>
                    <a:pt x="25" y="113"/>
                    <a:pt x="57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3" y="61"/>
                    <a:pt x="114" y="59"/>
                    <a:pt x="114" y="56"/>
                  </a:cubicBezTo>
                  <a:cubicBezTo>
                    <a:pt x="114" y="25"/>
                    <a:pt x="88" y="0"/>
                    <a:pt x="57" y="0"/>
                  </a:cubicBezTo>
                  <a:close/>
                  <a:moveTo>
                    <a:pt x="105" y="64"/>
                  </a:moveTo>
                  <a:cubicBezTo>
                    <a:pt x="105" y="105"/>
                    <a:pt x="105" y="105"/>
                    <a:pt x="105" y="105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32" y="105"/>
                    <a:pt x="11" y="84"/>
                    <a:pt x="11" y="58"/>
                  </a:cubicBezTo>
                  <a:cubicBezTo>
                    <a:pt x="11" y="32"/>
                    <a:pt x="32" y="11"/>
                    <a:pt x="58" y="11"/>
                  </a:cubicBezTo>
                  <a:cubicBezTo>
                    <a:pt x="84" y="11"/>
                    <a:pt x="105" y="32"/>
                    <a:pt x="105" y="58"/>
                  </a:cubicBezTo>
                  <a:cubicBezTo>
                    <a:pt x="105" y="60"/>
                    <a:pt x="105" y="62"/>
                    <a:pt x="10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91" name="Freeform 79">
              <a:extLst>
                <a:ext uri="{FF2B5EF4-FFF2-40B4-BE49-F238E27FC236}">
                  <a16:creationId xmlns:a16="http://schemas.microsoft.com/office/drawing/2014/main" xmlns="" id="{26B07E62-50D6-4178-9E31-D166D0ED57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4628" y="5198843"/>
              <a:ext cx="212307" cy="209620"/>
            </a:xfrm>
            <a:custGeom>
              <a:avLst/>
              <a:gdLst>
                <a:gd name="T0" fmla="*/ 35 w 67"/>
                <a:gd name="T1" fmla="*/ 0 h 66"/>
                <a:gd name="T2" fmla="*/ 0 w 67"/>
                <a:gd name="T3" fmla="*/ 35 h 66"/>
                <a:gd name="T4" fmla="*/ 35 w 67"/>
                <a:gd name="T5" fmla="*/ 66 h 66"/>
                <a:gd name="T6" fmla="*/ 54 w 67"/>
                <a:gd name="T7" fmla="*/ 63 h 66"/>
                <a:gd name="T8" fmla="*/ 51 w 67"/>
                <a:gd name="T9" fmla="*/ 54 h 66"/>
                <a:gd name="T10" fmla="*/ 35 w 67"/>
                <a:gd name="T11" fmla="*/ 57 h 66"/>
                <a:gd name="T12" fmla="*/ 12 w 67"/>
                <a:gd name="T13" fmla="*/ 34 h 66"/>
                <a:gd name="T14" fmla="*/ 35 w 67"/>
                <a:gd name="T15" fmla="*/ 9 h 66"/>
                <a:gd name="T16" fmla="*/ 56 w 67"/>
                <a:gd name="T17" fmla="*/ 29 h 66"/>
                <a:gd name="T18" fmla="*/ 49 w 67"/>
                <a:gd name="T19" fmla="*/ 45 h 66"/>
                <a:gd name="T20" fmla="*/ 49 w 67"/>
                <a:gd name="T21" fmla="*/ 28 h 66"/>
                <a:gd name="T22" fmla="*/ 37 w 67"/>
                <a:gd name="T23" fmla="*/ 16 h 66"/>
                <a:gd name="T24" fmla="*/ 20 w 67"/>
                <a:gd name="T25" fmla="*/ 21 h 66"/>
                <a:gd name="T26" fmla="*/ 25 w 67"/>
                <a:gd name="T27" fmla="*/ 27 h 66"/>
                <a:gd name="T28" fmla="*/ 35 w 67"/>
                <a:gd name="T29" fmla="*/ 24 h 66"/>
                <a:gd name="T30" fmla="*/ 39 w 67"/>
                <a:gd name="T31" fmla="*/ 28 h 66"/>
                <a:gd name="T32" fmla="*/ 39 w 67"/>
                <a:gd name="T33" fmla="*/ 30 h 66"/>
                <a:gd name="T34" fmla="*/ 23 w 67"/>
                <a:gd name="T35" fmla="*/ 31 h 66"/>
                <a:gd name="T36" fmla="*/ 20 w 67"/>
                <a:gd name="T37" fmla="*/ 39 h 66"/>
                <a:gd name="T38" fmla="*/ 32 w 67"/>
                <a:gd name="T39" fmla="*/ 51 h 66"/>
                <a:gd name="T40" fmla="*/ 41 w 67"/>
                <a:gd name="T41" fmla="*/ 48 h 66"/>
                <a:gd name="T42" fmla="*/ 48 w 67"/>
                <a:gd name="T43" fmla="*/ 51 h 66"/>
                <a:gd name="T44" fmla="*/ 67 w 67"/>
                <a:gd name="T45" fmla="*/ 26 h 66"/>
                <a:gd name="T46" fmla="*/ 35 w 67"/>
                <a:gd name="T47" fmla="*/ 0 h 66"/>
                <a:gd name="T48" fmla="*/ 39 w 67"/>
                <a:gd name="T49" fmla="*/ 43 h 66"/>
                <a:gd name="T50" fmla="*/ 35 w 67"/>
                <a:gd name="T51" fmla="*/ 44 h 66"/>
                <a:gd name="T52" fmla="*/ 30 w 67"/>
                <a:gd name="T53" fmla="*/ 40 h 66"/>
                <a:gd name="T54" fmla="*/ 30 w 67"/>
                <a:gd name="T55" fmla="*/ 36 h 66"/>
                <a:gd name="T56" fmla="*/ 39 w 67"/>
                <a:gd name="T57" fmla="*/ 35 h 66"/>
                <a:gd name="T58" fmla="*/ 39 w 67"/>
                <a:gd name="T59" fmla="*/ 4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7" h="66">
                  <a:moveTo>
                    <a:pt x="35" y="0"/>
                  </a:moveTo>
                  <a:cubicBezTo>
                    <a:pt x="16" y="0"/>
                    <a:pt x="0" y="14"/>
                    <a:pt x="0" y="35"/>
                  </a:cubicBezTo>
                  <a:cubicBezTo>
                    <a:pt x="0" y="50"/>
                    <a:pt x="11" y="66"/>
                    <a:pt x="35" y="66"/>
                  </a:cubicBezTo>
                  <a:cubicBezTo>
                    <a:pt x="41" y="66"/>
                    <a:pt x="47" y="65"/>
                    <a:pt x="54" y="63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6" y="56"/>
                    <a:pt x="41" y="57"/>
                    <a:pt x="35" y="57"/>
                  </a:cubicBezTo>
                  <a:cubicBezTo>
                    <a:pt x="18" y="57"/>
                    <a:pt x="12" y="45"/>
                    <a:pt x="12" y="34"/>
                  </a:cubicBezTo>
                  <a:cubicBezTo>
                    <a:pt x="12" y="19"/>
                    <a:pt x="22" y="9"/>
                    <a:pt x="35" y="9"/>
                  </a:cubicBezTo>
                  <a:cubicBezTo>
                    <a:pt x="48" y="9"/>
                    <a:pt x="56" y="17"/>
                    <a:pt x="56" y="29"/>
                  </a:cubicBezTo>
                  <a:cubicBezTo>
                    <a:pt x="56" y="36"/>
                    <a:pt x="53" y="42"/>
                    <a:pt x="49" y="45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0"/>
                    <a:pt x="45" y="16"/>
                    <a:pt x="37" y="16"/>
                  </a:cubicBezTo>
                  <a:cubicBezTo>
                    <a:pt x="31" y="16"/>
                    <a:pt x="26" y="17"/>
                    <a:pt x="20" y="21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7" y="25"/>
                    <a:pt x="31" y="24"/>
                    <a:pt x="35" y="24"/>
                  </a:cubicBezTo>
                  <a:cubicBezTo>
                    <a:pt x="37" y="24"/>
                    <a:pt x="39" y="25"/>
                    <a:pt x="39" y="28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5" y="30"/>
                    <a:pt x="28" y="30"/>
                    <a:pt x="23" y="31"/>
                  </a:cubicBezTo>
                  <a:cubicBezTo>
                    <a:pt x="21" y="33"/>
                    <a:pt x="20" y="36"/>
                    <a:pt x="20" y="39"/>
                  </a:cubicBezTo>
                  <a:cubicBezTo>
                    <a:pt x="20" y="45"/>
                    <a:pt x="23" y="51"/>
                    <a:pt x="32" y="51"/>
                  </a:cubicBezTo>
                  <a:cubicBezTo>
                    <a:pt x="36" y="51"/>
                    <a:pt x="39" y="49"/>
                    <a:pt x="41" y="48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6" y="49"/>
                    <a:pt x="67" y="41"/>
                    <a:pt x="67" y="26"/>
                  </a:cubicBezTo>
                  <a:cubicBezTo>
                    <a:pt x="67" y="11"/>
                    <a:pt x="54" y="0"/>
                    <a:pt x="35" y="0"/>
                  </a:cubicBezTo>
                  <a:close/>
                  <a:moveTo>
                    <a:pt x="39" y="43"/>
                  </a:moveTo>
                  <a:cubicBezTo>
                    <a:pt x="38" y="43"/>
                    <a:pt x="37" y="44"/>
                    <a:pt x="35" y="44"/>
                  </a:cubicBezTo>
                  <a:cubicBezTo>
                    <a:pt x="32" y="44"/>
                    <a:pt x="30" y="43"/>
                    <a:pt x="30" y="40"/>
                  </a:cubicBezTo>
                  <a:cubicBezTo>
                    <a:pt x="30" y="38"/>
                    <a:pt x="30" y="37"/>
                    <a:pt x="30" y="36"/>
                  </a:cubicBezTo>
                  <a:cubicBezTo>
                    <a:pt x="32" y="36"/>
                    <a:pt x="37" y="35"/>
                    <a:pt x="39" y="35"/>
                  </a:cubicBezTo>
                  <a:lnTo>
                    <a:pt x="39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</p:grpSp>
      <p:grpSp>
        <p:nvGrpSpPr>
          <p:cNvPr id="192" name="Groupe 348">
            <a:extLst>
              <a:ext uri="{FF2B5EF4-FFF2-40B4-BE49-F238E27FC236}">
                <a16:creationId xmlns:a16="http://schemas.microsoft.com/office/drawing/2014/main" xmlns="" id="{F7BF9C28-77F7-4028-B960-5114CDD0134A}"/>
              </a:ext>
            </a:extLst>
          </p:cNvPr>
          <p:cNvGrpSpPr/>
          <p:nvPr/>
        </p:nvGrpSpPr>
        <p:grpSpPr>
          <a:xfrm>
            <a:off x="3225427" y="3201209"/>
            <a:ext cx="298740" cy="261766"/>
            <a:chOff x="5010724" y="5119567"/>
            <a:chExt cx="362804" cy="358773"/>
          </a:xfrm>
          <a:solidFill>
            <a:srgbClr val="E6007D"/>
          </a:solidFill>
        </p:grpSpPr>
        <p:sp>
          <p:nvSpPr>
            <p:cNvPr id="193" name="Freeform 78">
              <a:extLst>
                <a:ext uri="{FF2B5EF4-FFF2-40B4-BE49-F238E27FC236}">
                  <a16:creationId xmlns:a16="http://schemas.microsoft.com/office/drawing/2014/main" xmlns="" id="{8A89B6CF-72E2-43D4-83F6-3FCB85ED3F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0724" y="5119567"/>
              <a:ext cx="362804" cy="358773"/>
            </a:xfrm>
            <a:custGeom>
              <a:avLst/>
              <a:gdLst>
                <a:gd name="T0" fmla="*/ 57 w 114"/>
                <a:gd name="T1" fmla="*/ 0 h 113"/>
                <a:gd name="T2" fmla="*/ 0 w 114"/>
                <a:gd name="T3" fmla="*/ 56 h 113"/>
                <a:gd name="T4" fmla="*/ 57 w 114"/>
                <a:gd name="T5" fmla="*/ 113 h 113"/>
                <a:gd name="T6" fmla="*/ 113 w 114"/>
                <a:gd name="T7" fmla="*/ 113 h 113"/>
                <a:gd name="T8" fmla="*/ 113 w 114"/>
                <a:gd name="T9" fmla="*/ 64 h 113"/>
                <a:gd name="T10" fmla="*/ 114 w 114"/>
                <a:gd name="T11" fmla="*/ 56 h 113"/>
                <a:gd name="T12" fmla="*/ 57 w 114"/>
                <a:gd name="T13" fmla="*/ 0 h 113"/>
                <a:gd name="T14" fmla="*/ 105 w 114"/>
                <a:gd name="T15" fmla="*/ 64 h 113"/>
                <a:gd name="T16" fmla="*/ 105 w 114"/>
                <a:gd name="T17" fmla="*/ 105 h 113"/>
                <a:gd name="T18" fmla="*/ 58 w 114"/>
                <a:gd name="T19" fmla="*/ 105 h 113"/>
                <a:gd name="T20" fmla="*/ 11 w 114"/>
                <a:gd name="T21" fmla="*/ 58 h 113"/>
                <a:gd name="T22" fmla="*/ 58 w 114"/>
                <a:gd name="T23" fmla="*/ 11 h 113"/>
                <a:gd name="T24" fmla="*/ 105 w 114"/>
                <a:gd name="T25" fmla="*/ 58 h 113"/>
                <a:gd name="T26" fmla="*/ 105 w 114"/>
                <a:gd name="T27" fmla="*/ 6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113">
                  <a:moveTo>
                    <a:pt x="57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88"/>
                    <a:pt x="25" y="113"/>
                    <a:pt x="57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3" y="61"/>
                    <a:pt x="114" y="59"/>
                    <a:pt x="114" y="56"/>
                  </a:cubicBezTo>
                  <a:cubicBezTo>
                    <a:pt x="114" y="25"/>
                    <a:pt x="88" y="0"/>
                    <a:pt x="57" y="0"/>
                  </a:cubicBezTo>
                  <a:close/>
                  <a:moveTo>
                    <a:pt x="105" y="64"/>
                  </a:moveTo>
                  <a:cubicBezTo>
                    <a:pt x="105" y="105"/>
                    <a:pt x="105" y="105"/>
                    <a:pt x="105" y="105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32" y="105"/>
                    <a:pt x="11" y="84"/>
                    <a:pt x="11" y="58"/>
                  </a:cubicBezTo>
                  <a:cubicBezTo>
                    <a:pt x="11" y="32"/>
                    <a:pt x="32" y="11"/>
                    <a:pt x="58" y="11"/>
                  </a:cubicBezTo>
                  <a:cubicBezTo>
                    <a:pt x="84" y="11"/>
                    <a:pt x="105" y="32"/>
                    <a:pt x="105" y="58"/>
                  </a:cubicBezTo>
                  <a:cubicBezTo>
                    <a:pt x="105" y="60"/>
                    <a:pt x="105" y="62"/>
                    <a:pt x="10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94" name="Freeform 79">
              <a:extLst>
                <a:ext uri="{FF2B5EF4-FFF2-40B4-BE49-F238E27FC236}">
                  <a16:creationId xmlns:a16="http://schemas.microsoft.com/office/drawing/2014/main" xmlns="" id="{18CA8968-76BC-434C-B57F-B7FEB0E02C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4628" y="5198843"/>
              <a:ext cx="212307" cy="209620"/>
            </a:xfrm>
            <a:custGeom>
              <a:avLst/>
              <a:gdLst>
                <a:gd name="T0" fmla="*/ 35 w 67"/>
                <a:gd name="T1" fmla="*/ 0 h 66"/>
                <a:gd name="T2" fmla="*/ 0 w 67"/>
                <a:gd name="T3" fmla="*/ 35 h 66"/>
                <a:gd name="T4" fmla="*/ 35 w 67"/>
                <a:gd name="T5" fmla="*/ 66 h 66"/>
                <a:gd name="T6" fmla="*/ 54 w 67"/>
                <a:gd name="T7" fmla="*/ 63 h 66"/>
                <a:gd name="T8" fmla="*/ 51 w 67"/>
                <a:gd name="T9" fmla="*/ 54 h 66"/>
                <a:gd name="T10" fmla="*/ 35 w 67"/>
                <a:gd name="T11" fmla="*/ 57 h 66"/>
                <a:gd name="T12" fmla="*/ 12 w 67"/>
                <a:gd name="T13" fmla="*/ 34 h 66"/>
                <a:gd name="T14" fmla="*/ 35 w 67"/>
                <a:gd name="T15" fmla="*/ 9 h 66"/>
                <a:gd name="T16" fmla="*/ 56 w 67"/>
                <a:gd name="T17" fmla="*/ 29 h 66"/>
                <a:gd name="T18" fmla="*/ 49 w 67"/>
                <a:gd name="T19" fmla="*/ 45 h 66"/>
                <a:gd name="T20" fmla="*/ 49 w 67"/>
                <a:gd name="T21" fmla="*/ 28 h 66"/>
                <a:gd name="T22" fmla="*/ 37 w 67"/>
                <a:gd name="T23" fmla="*/ 16 h 66"/>
                <a:gd name="T24" fmla="*/ 20 w 67"/>
                <a:gd name="T25" fmla="*/ 21 h 66"/>
                <a:gd name="T26" fmla="*/ 25 w 67"/>
                <a:gd name="T27" fmla="*/ 27 h 66"/>
                <a:gd name="T28" fmla="*/ 35 w 67"/>
                <a:gd name="T29" fmla="*/ 24 h 66"/>
                <a:gd name="T30" fmla="*/ 39 w 67"/>
                <a:gd name="T31" fmla="*/ 28 h 66"/>
                <a:gd name="T32" fmla="*/ 39 w 67"/>
                <a:gd name="T33" fmla="*/ 30 h 66"/>
                <a:gd name="T34" fmla="*/ 23 w 67"/>
                <a:gd name="T35" fmla="*/ 31 h 66"/>
                <a:gd name="T36" fmla="*/ 20 w 67"/>
                <a:gd name="T37" fmla="*/ 39 h 66"/>
                <a:gd name="T38" fmla="*/ 32 w 67"/>
                <a:gd name="T39" fmla="*/ 51 h 66"/>
                <a:gd name="T40" fmla="*/ 41 w 67"/>
                <a:gd name="T41" fmla="*/ 48 h 66"/>
                <a:gd name="T42" fmla="*/ 48 w 67"/>
                <a:gd name="T43" fmla="*/ 51 h 66"/>
                <a:gd name="T44" fmla="*/ 67 w 67"/>
                <a:gd name="T45" fmla="*/ 26 h 66"/>
                <a:gd name="T46" fmla="*/ 35 w 67"/>
                <a:gd name="T47" fmla="*/ 0 h 66"/>
                <a:gd name="T48" fmla="*/ 39 w 67"/>
                <a:gd name="T49" fmla="*/ 43 h 66"/>
                <a:gd name="T50" fmla="*/ 35 w 67"/>
                <a:gd name="T51" fmla="*/ 44 h 66"/>
                <a:gd name="T52" fmla="*/ 30 w 67"/>
                <a:gd name="T53" fmla="*/ 40 h 66"/>
                <a:gd name="T54" fmla="*/ 30 w 67"/>
                <a:gd name="T55" fmla="*/ 36 h 66"/>
                <a:gd name="T56" fmla="*/ 39 w 67"/>
                <a:gd name="T57" fmla="*/ 35 h 66"/>
                <a:gd name="T58" fmla="*/ 39 w 67"/>
                <a:gd name="T59" fmla="*/ 4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7" h="66">
                  <a:moveTo>
                    <a:pt x="35" y="0"/>
                  </a:moveTo>
                  <a:cubicBezTo>
                    <a:pt x="16" y="0"/>
                    <a:pt x="0" y="14"/>
                    <a:pt x="0" y="35"/>
                  </a:cubicBezTo>
                  <a:cubicBezTo>
                    <a:pt x="0" y="50"/>
                    <a:pt x="11" y="66"/>
                    <a:pt x="35" y="66"/>
                  </a:cubicBezTo>
                  <a:cubicBezTo>
                    <a:pt x="41" y="66"/>
                    <a:pt x="47" y="65"/>
                    <a:pt x="54" y="63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6" y="56"/>
                    <a:pt x="41" y="57"/>
                    <a:pt x="35" y="57"/>
                  </a:cubicBezTo>
                  <a:cubicBezTo>
                    <a:pt x="18" y="57"/>
                    <a:pt x="12" y="45"/>
                    <a:pt x="12" y="34"/>
                  </a:cubicBezTo>
                  <a:cubicBezTo>
                    <a:pt x="12" y="19"/>
                    <a:pt x="22" y="9"/>
                    <a:pt x="35" y="9"/>
                  </a:cubicBezTo>
                  <a:cubicBezTo>
                    <a:pt x="48" y="9"/>
                    <a:pt x="56" y="17"/>
                    <a:pt x="56" y="29"/>
                  </a:cubicBezTo>
                  <a:cubicBezTo>
                    <a:pt x="56" y="36"/>
                    <a:pt x="53" y="42"/>
                    <a:pt x="49" y="45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0"/>
                    <a:pt x="45" y="16"/>
                    <a:pt x="37" y="16"/>
                  </a:cubicBezTo>
                  <a:cubicBezTo>
                    <a:pt x="31" y="16"/>
                    <a:pt x="26" y="17"/>
                    <a:pt x="20" y="21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7" y="25"/>
                    <a:pt x="31" y="24"/>
                    <a:pt x="35" y="24"/>
                  </a:cubicBezTo>
                  <a:cubicBezTo>
                    <a:pt x="37" y="24"/>
                    <a:pt x="39" y="25"/>
                    <a:pt x="39" y="28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5" y="30"/>
                    <a:pt x="28" y="30"/>
                    <a:pt x="23" y="31"/>
                  </a:cubicBezTo>
                  <a:cubicBezTo>
                    <a:pt x="21" y="33"/>
                    <a:pt x="20" y="36"/>
                    <a:pt x="20" y="39"/>
                  </a:cubicBezTo>
                  <a:cubicBezTo>
                    <a:pt x="20" y="45"/>
                    <a:pt x="23" y="51"/>
                    <a:pt x="32" y="51"/>
                  </a:cubicBezTo>
                  <a:cubicBezTo>
                    <a:pt x="36" y="51"/>
                    <a:pt x="39" y="49"/>
                    <a:pt x="41" y="48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6" y="49"/>
                    <a:pt x="67" y="41"/>
                    <a:pt x="67" y="26"/>
                  </a:cubicBezTo>
                  <a:cubicBezTo>
                    <a:pt x="67" y="11"/>
                    <a:pt x="54" y="0"/>
                    <a:pt x="35" y="0"/>
                  </a:cubicBezTo>
                  <a:close/>
                  <a:moveTo>
                    <a:pt x="39" y="43"/>
                  </a:moveTo>
                  <a:cubicBezTo>
                    <a:pt x="38" y="43"/>
                    <a:pt x="37" y="44"/>
                    <a:pt x="35" y="44"/>
                  </a:cubicBezTo>
                  <a:cubicBezTo>
                    <a:pt x="32" y="44"/>
                    <a:pt x="30" y="43"/>
                    <a:pt x="30" y="40"/>
                  </a:cubicBezTo>
                  <a:cubicBezTo>
                    <a:pt x="30" y="38"/>
                    <a:pt x="30" y="37"/>
                    <a:pt x="30" y="36"/>
                  </a:cubicBezTo>
                  <a:cubicBezTo>
                    <a:pt x="32" y="36"/>
                    <a:pt x="37" y="35"/>
                    <a:pt x="39" y="35"/>
                  </a:cubicBezTo>
                  <a:lnTo>
                    <a:pt x="39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</p:grpSp>
      <p:grpSp>
        <p:nvGrpSpPr>
          <p:cNvPr id="195" name="Groupe 348">
            <a:extLst>
              <a:ext uri="{FF2B5EF4-FFF2-40B4-BE49-F238E27FC236}">
                <a16:creationId xmlns:a16="http://schemas.microsoft.com/office/drawing/2014/main" xmlns="" id="{3CC54B33-9CA4-4F75-82EC-152FDB013672}"/>
              </a:ext>
            </a:extLst>
          </p:cNvPr>
          <p:cNvGrpSpPr/>
          <p:nvPr/>
        </p:nvGrpSpPr>
        <p:grpSpPr>
          <a:xfrm>
            <a:off x="3225427" y="3539964"/>
            <a:ext cx="298740" cy="261766"/>
            <a:chOff x="5010724" y="5119567"/>
            <a:chExt cx="362804" cy="358773"/>
          </a:xfrm>
          <a:solidFill>
            <a:srgbClr val="E65F28"/>
          </a:solidFill>
        </p:grpSpPr>
        <p:sp>
          <p:nvSpPr>
            <p:cNvPr id="196" name="Freeform 78">
              <a:extLst>
                <a:ext uri="{FF2B5EF4-FFF2-40B4-BE49-F238E27FC236}">
                  <a16:creationId xmlns:a16="http://schemas.microsoft.com/office/drawing/2014/main" xmlns="" id="{1C203893-3583-40F9-973F-7291BCF453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0724" y="5119567"/>
              <a:ext cx="362804" cy="358773"/>
            </a:xfrm>
            <a:custGeom>
              <a:avLst/>
              <a:gdLst>
                <a:gd name="T0" fmla="*/ 57 w 114"/>
                <a:gd name="T1" fmla="*/ 0 h 113"/>
                <a:gd name="T2" fmla="*/ 0 w 114"/>
                <a:gd name="T3" fmla="*/ 56 h 113"/>
                <a:gd name="T4" fmla="*/ 57 w 114"/>
                <a:gd name="T5" fmla="*/ 113 h 113"/>
                <a:gd name="T6" fmla="*/ 113 w 114"/>
                <a:gd name="T7" fmla="*/ 113 h 113"/>
                <a:gd name="T8" fmla="*/ 113 w 114"/>
                <a:gd name="T9" fmla="*/ 64 h 113"/>
                <a:gd name="T10" fmla="*/ 114 w 114"/>
                <a:gd name="T11" fmla="*/ 56 h 113"/>
                <a:gd name="T12" fmla="*/ 57 w 114"/>
                <a:gd name="T13" fmla="*/ 0 h 113"/>
                <a:gd name="T14" fmla="*/ 105 w 114"/>
                <a:gd name="T15" fmla="*/ 64 h 113"/>
                <a:gd name="T16" fmla="*/ 105 w 114"/>
                <a:gd name="T17" fmla="*/ 105 h 113"/>
                <a:gd name="T18" fmla="*/ 58 w 114"/>
                <a:gd name="T19" fmla="*/ 105 h 113"/>
                <a:gd name="T20" fmla="*/ 11 w 114"/>
                <a:gd name="T21" fmla="*/ 58 h 113"/>
                <a:gd name="T22" fmla="*/ 58 w 114"/>
                <a:gd name="T23" fmla="*/ 11 h 113"/>
                <a:gd name="T24" fmla="*/ 105 w 114"/>
                <a:gd name="T25" fmla="*/ 58 h 113"/>
                <a:gd name="T26" fmla="*/ 105 w 114"/>
                <a:gd name="T27" fmla="*/ 6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113">
                  <a:moveTo>
                    <a:pt x="57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88"/>
                    <a:pt x="25" y="113"/>
                    <a:pt x="57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3" y="61"/>
                    <a:pt x="114" y="59"/>
                    <a:pt x="114" y="56"/>
                  </a:cubicBezTo>
                  <a:cubicBezTo>
                    <a:pt x="114" y="25"/>
                    <a:pt x="88" y="0"/>
                    <a:pt x="57" y="0"/>
                  </a:cubicBezTo>
                  <a:close/>
                  <a:moveTo>
                    <a:pt x="105" y="64"/>
                  </a:moveTo>
                  <a:cubicBezTo>
                    <a:pt x="105" y="105"/>
                    <a:pt x="105" y="105"/>
                    <a:pt x="105" y="105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32" y="105"/>
                    <a:pt x="11" y="84"/>
                    <a:pt x="11" y="58"/>
                  </a:cubicBezTo>
                  <a:cubicBezTo>
                    <a:pt x="11" y="32"/>
                    <a:pt x="32" y="11"/>
                    <a:pt x="58" y="11"/>
                  </a:cubicBezTo>
                  <a:cubicBezTo>
                    <a:pt x="84" y="11"/>
                    <a:pt x="105" y="32"/>
                    <a:pt x="105" y="58"/>
                  </a:cubicBezTo>
                  <a:cubicBezTo>
                    <a:pt x="105" y="60"/>
                    <a:pt x="105" y="62"/>
                    <a:pt x="10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97" name="Freeform 79">
              <a:extLst>
                <a:ext uri="{FF2B5EF4-FFF2-40B4-BE49-F238E27FC236}">
                  <a16:creationId xmlns:a16="http://schemas.microsoft.com/office/drawing/2014/main" xmlns="" id="{3AFCAF1A-EC59-417B-B99B-5DD08F7746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4628" y="5198843"/>
              <a:ext cx="212307" cy="209620"/>
            </a:xfrm>
            <a:custGeom>
              <a:avLst/>
              <a:gdLst>
                <a:gd name="T0" fmla="*/ 35 w 67"/>
                <a:gd name="T1" fmla="*/ 0 h 66"/>
                <a:gd name="T2" fmla="*/ 0 w 67"/>
                <a:gd name="T3" fmla="*/ 35 h 66"/>
                <a:gd name="T4" fmla="*/ 35 w 67"/>
                <a:gd name="T5" fmla="*/ 66 h 66"/>
                <a:gd name="T6" fmla="*/ 54 w 67"/>
                <a:gd name="T7" fmla="*/ 63 h 66"/>
                <a:gd name="T8" fmla="*/ 51 w 67"/>
                <a:gd name="T9" fmla="*/ 54 h 66"/>
                <a:gd name="T10" fmla="*/ 35 w 67"/>
                <a:gd name="T11" fmla="*/ 57 h 66"/>
                <a:gd name="T12" fmla="*/ 12 w 67"/>
                <a:gd name="T13" fmla="*/ 34 h 66"/>
                <a:gd name="T14" fmla="*/ 35 w 67"/>
                <a:gd name="T15" fmla="*/ 9 h 66"/>
                <a:gd name="T16" fmla="*/ 56 w 67"/>
                <a:gd name="T17" fmla="*/ 29 h 66"/>
                <a:gd name="T18" fmla="*/ 49 w 67"/>
                <a:gd name="T19" fmla="*/ 45 h 66"/>
                <a:gd name="T20" fmla="*/ 49 w 67"/>
                <a:gd name="T21" fmla="*/ 28 h 66"/>
                <a:gd name="T22" fmla="*/ 37 w 67"/>
                <a:gd name="T23" fmla="*/ 16 h 66"/>
                <a:gd name="T24" fmla="*/ 20 w 67"/>
                <a:gd name="T25" fmla="*/ 21 h 66"/>
                <a:gd name="T26" fmla="*/ 25 w 67"/>
                <a:gd name="T27" fmla="*/ 27 h 66"/>
                <a:gd name="T28" fmla="*/ 35 w 67"/>
                <a:gd name="T29" fmla="*/ 24 h 66"/>
                <a:gd name="T30" fmla="*/ 39 w 67"/>
                <a:gd name="T31" fmla="*/ 28 h 66"/>
                <a:gd name="T32" fmla="*/ 39 w 67"/>
                <a:gd name="T33" fmla="*/ 30 h 66"/>
                <a:gd name="T34" fmla="*/ 23 w 67"/>
                <a:gd name="T35" fmla="*/ 31 h 66"/>
                <a:gd name="T36" fmla="*/ 20 w 67"/>
                <a:gd name="T37" fmla="*/ 39 h 66"/>
                <a:gd name="T38" fmla="*/ 32 w 67"/>
                <a:gd name="T39" fmla="*/ 51 h 66"/>
                <a:gd name="T40" fmla="*/ 41 w 67"/>
                <a:gd name="T41" fmla="*/ 48 h 66"/>
                <a:gd name="T42" fmla="*/ 48 w 67"/>
                <a:gd name="T43" fmla="*/ 51 h 66"/>
                <a:gd name="T44" fmla="*/ 67 w 67"/>
                <a:gd name="T45" fmla="*/ 26 h 66"/>
                <a:gd name="T46" fmla="*/ 35 w 67"/>
                <a:gd name="T47" fmla="*/ 0 h 66"/>
                <a:gd name="T48" fmla="*/ 39 w 67"/>
                <a:gd name="T49" fmla="*/ 43 h 66"/>
                <a:gd name="T50" fmla="*/ 35 w 67"/>
                <a:gd name="T51" fmla="*/ 44 h 66"/>
                <a:gd name="T52" fmla="*/ 30 w 67"/>
                <a:gd name="T53" fmla="*/ 40 h 66"/>
                <a:gd name="T54" fmla="*/ 30 w 67"/>
                <a:gd name="T55" fmla="*/ 36 h 66"/>
                <a:gd name="T56" fmla="*/ 39 w 67"/>
                <a:gd name="T57" fmla="*/ 35 h 66"/>
                <a:gd name="T58" fmla="*/ 39 w 67"/>
                <a:gd name="T59" fmla="*/ 4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7" h="66">
                  <a:moveTo>
                    <a:pt x="35" y="0"/>
                  </a:moveTo>
                  <a:cubicBezTo>
                    <a:pt x="16" y="0"/>
                    <a:pt x="0" y="14"/>
                    <a:pt x="0" y="35"/>
                  </a:cubicBezTo>
                  <a:cubicBezTo>
                    <a:pt x="0" y="50"/>
                    <a:pt x="11" y="66"/>
                    <a:pt x="35" y="66"/>
                  </a:cubicBezTo>
                  <a:cubicBezTo>
                    <a:pt x="41" y="66"/>
                    <a:pt x="47" y="65"/>
                    <a:pt x="54" y="63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6" y="56"/>
                    <a:pt x="41" y="57"/>
                    <a:pt x="35" y="57"/>
                  </a:cubicBezTo>
                  <a:cubicBezTo>
                    <a:pt x="18" y="57"/>
                    <a:pt x="12" y="45"/>
                    <a:pt x="12" y="34"/>
                  </a:cubicBezTo>
                  <a:cubicBezTo>
                    <a:pt x="12" y="19"/>
                    <a:pt x="22" y="9"/>
                    <a:pt x="35" y="9"/>
                  </a:cubicBezTo>
                  <a:cubicBezTo>
                    <a:pt x="48" y="9"/>
                    <a:pt x="56" y="17"/>
                    <a:pt x="56" y="29"/>
                  </a:cubicBezTo>
                  <a:cubicBezTo>
                    <a:pt x="56" y="36"/>
                    <a:pt x="53" y="42"/>
                    <a:pt x="49" y="45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0"/>
                    <a:pt x="45" y="16"/>
                    <a:pt x="37" y="16"/>
                  </a:cubicBezTo>
                  <a:cubicBezTo>
                    <a:pt x="31" y="16"/>
                    <a:pt x="26" y="17"/>
                    <a:pt x="20" y="21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7" y="25"/>
                    <a:pt x="31" y="24"/>
                    <a:pt x="35" y="24"/>
                  </a:cubicBezTo>
                  <a:cubicBezTo>
                    <a:pt x="37" y="24"/>
                    <a:pt x="39" y="25"/>
                    <a:pt x="39" y="28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5" y="30"/>
                    <a:pt x="28" y="30"/>
                    <a:pt x="23" y="31"/>
                  </a:cubicBezTo>
                  <a:cubicBezTo>
                    <a:pt x="21" y="33"/>
                    <a:pt x="20" y="36"/>
                    <a:pt x="20" y="39"/>
                  </a:cubicBezTo>
                  <a:cubicBezTo>
                    <a:pt x="20" y="45"/>
                    <a:pt x="23" y="51"/>
                    <a:pt x="32" y="51"/>
                  </a:cubicBezTo>
                  <a:cubicBezTo>
                    <a:pt x="36" y="51"/>
                    <a:pt x="39" y="49"/>
                    <a:pt x="41" y="48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6" y="49"/>
                    <a:pt x="67" y="41"/>
                    <a:pt x="67" y="26"/>
                  </a:cubicBezTo>
                  <a:cubicBezTo>
                    <a:pt x="67" y="11"/>
                    <a:pt x="54" y="0"/>
                    <a:pt x="35" y="0"/>
                  </a:cubicBezTo>
                  <a:close/>
                  <a:moveTo>
                    <a:pt x="39" y="43"/>
                  </a:moveTo>
                  <a:cubicBezTo>
                    <a:pt x="38" y="43"/>
                    <a:pt x="37" y="44"/>
                    <a:pt x="35" y="44"/>
                  </a:cubicBezTo>
                  <a:cubicBezTo>
                    <a:pt x="32" y="44"/>
                    <a:pt x="30" y="43"/>
                    <a:pt x="30" y="40"/>
                  </a:cubicBezTo>
                  <a:cubicBezTo>
                    <a:pt x="30" y="38"/>
                    <a:pt x="30" y="37"/>
                    <a:pt x="30" y="36"/>
                  </a:cubicBezTo>
                  <a:cubicBezTo>
                    <a:pt x="32" y="36"/>
                    <a:pt x="37" y="35"/>
                    <a:pt x="39" y="35"/>
                  </a:cubicBezTo>
                  <a:lnTo>
                    <a:pt x="39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</p:grpSp>
      <p:grpSp>
        <p:nvGrpSpPr>
          <p:cNvPr id="198" name="Groupe 348">
            <a:extLst>
              <a:ext uri="{FF2B5EF4-FFF2-40B4-BE49-F238E27FC236}">
                <a16:creationId xmlns:a16="http://schemas.microsoft.com/office/drawing/2014/main" xmlns="" id="{583BA0C8-6B00-46B9-95B9-2A3BDE7077FF}"/>
              </a:ext>
            </a:extLst>
          </p:cNvPr>
          <p:cNvGrpSpPr/>
          <p:nvPr/>
        </p:nvGrpSpPr>
        <p:grpSpPr>
          <a:xfrm>
            <a:off x="4675168" y="2869043"/>
            <a:ext cx="298740" cy="261766"/>
            <a:chOff x="5010724" y="5119567"/>
            <a:chExt cx="362804" cy="358773"/>
          </a:xfrm>
          <a:solidFill>
            <a:srgbClr val="37CDEB"/>
          </a:solidFill>
        </p:grpSpPr>
        <p:sp>
          <p:nvSpPr>
            <p:cNvPr id="199" name="Freeform 78">
              <a:extLst>
                <a:ext uri="{FF2B5EF4-FFF2-40B4-BE49-F238E27FC236}">
                  <a16:creationId xmlns:a16="http://schemas.microsoft.com/office/drawing/2014/main" xmlns="" id="{A908DA00-C4FC-4BAF-9069-7BB9C0274A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0724" y="5119567"/>
              <a:ext cx="362804" cy="358773"/>
            </a:xfrm>
            <a:custGeom>
              <a:avLst/>
              <a:gdLst>
                <a:gd name="T0" fmla="*/ 57 w 114"/>
                <a:gd name="T1" fmla="*/ 0 h 113"/>
                <a:gd name="T2" fmla="*/ 0 w 114"/>
                <a:gd name="T3" fmla="*/ 56 h 113"/>
                <a:gd name="T4" fmla="*/ 57 w 114"/>
                <a:gd name="T5" fmla="*/ 113 h 113"/>
                <a:gd name="T6" fmla="*/ 113 w 114"/>
                <a:gd name="T7" fmla="*/ 113 h 113"/>
                <a:gd name="T8" fmla="*/ 113 w 114"/>
                <a:gd name="T9" fmla="*/ 64 h 113"/>
                <a:gd name="T10" fmla="*/ 114 w 114"/>
                <a:gd name="T11" fmla="*/ 56 h 113"/>
                <a:gd name="T12" fmla="*/ 57 w 114"/>
                <a:gd name="T13" fmla="*/ 0 h 113"/>
                <a:gd name="T14" fmla="*/ 105 w 114"/>
                <a:gd name="T15" fmla="*/ 64 h 113"/>
                <a:gd name="T16" fmla="*/ 105 w 114"/>
                <a:gd name="T17" fmla="*/ 105 h 113"/>
                <a:gd name="T18" fmla="*/ 58 w 114"/>
                <a:gd name="T19" fmla="*/ 105 h 113"/>
                <a:gd name="T20" fmla="*/ 11 w 114"/>
                <a:gd name="T21" fmla="*/ 58 h 113"/>
                <a:gd name="T22" fmla="*/ 58 w 114"/>
                <a:gd name="T23" fmla="*/ 11 h 113"/>
                <a:gd name="T24" fmla="*/ 105 w 114"/>
                <a:gd name="T25" fmla="*/ 58 h 113"/>
                <a:gd name="T26" fmla="*/ 105 w 114"/>
                <a:gd name="T27" fmla="*/ 6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113">
                  <a:moveTo>
                    <a:pt x="57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88"/>
                    <a:pt x="25" y="113"/>
                    <a:pt x="57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3" y="61"/>
                    <a:pt x="114" y="59"/>
                    <a:pt x="114" y="56"/>
                  </a:cubicBezTo>
                  <a:cubicBezTo>
                    <a:pt x="114" y="25"/>
                    <a:pt x="88" y="0"/>
                    <a:pt x="57" y="0"/>
                  </a:cubicBezTo>
                  <a:close/>
                  <a:moveTo>
                    <a:pt x="105" y="64"/>
                  </a:moveTo>
                  <a:cubicBezTo>
                    <a:pt x="105" y="105"/>
                    <a:pt x="105" y="105"/>
                    <a:pt x="105" y="105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32" y="105"/>
                    <a:pt x="11" y="84"/>
                    <a:pt x="11" y="58"/>
                  </a:cubicBezTo>
                  <a:cubicBezTo>
                    <a:pt x="11" y="32"/>
                    <a:pt x="32" y="11"/>
                    <a:pt x="58" y="11"/>
                  </a:cubicBezTo>
                  <a:cubicBezTo>
                    <a:pt x="84" y="11"/>
                    <a:pt x="105" y="32"/>
                    <a:pt x="105" y="58"/>
                  </a:cubicBezTo>
                  <a:cubicBezTo>
                    <a:pt x="105" y="60"/>
                    <a:pt x="105" y="62"/>
                    <a:pt x="10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200" name="Freeform 79">
              <a:extLst>
                <a:ext uri="{FF2B5EF4-FFF2-40B4-BE49-F238E27FC236}">
                  <a16:creationId xmlns:a16="http://schemas.microsoft.com/office/drawing/2014/main" xmlns="" id="{CA5B2DA1-3B21-4608-B1D2-91962D1236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4628" y="5198846"/>
              <a:ext cx="212307" cy="209620"/>
            </a:xfrm>
            <a:custGeom>
              <a:avLst/>
              <a:gdLst>
                <a:gd name="T0" fmla="*/ 35 w 67"/>
                <a:gd name="T1" fmla="*/ 0 h 66"/>
                <a:gd name="T2" fmla="*/ 0 w 67"/>
                <a:gd name="T3" fmla="*/ 35 h 66"/>
                <a:gd name="T4" fmla="*/ 35 w 67"/>
                <a:gd name="T5" fmla="*/ 66 h 66"/>
                <a:gd name="T6" fmla="*/ 54 w 67"/>
                <a:gd name="T7" fmla="*/ 63 h 66"/>
                <a:gd name="T8" fmla="*/ 51 w 67"/>
                <a:gd name="T9" fmla="*/ 54 h 66"/>
                <a:gd name="T10" fmla="*/ 35 w 67"/>
                <a:gd name="T11" fmla="*/ 57 h 66"/>
                <a:gd name="T12" fmla="*/ 12 w 67"/>
                <a:gd name="T13" fmla="*/ 34 h 66"/>
                <a:gd name="T14" fmla="*/ 35 w 67"/>
                <a:gd name="T15" fmla="*/ 9 h 66"/>
                <a:gd name="T16" fmla="*/ 56 w 67"/>
                <a:gd name="T17" fmla="*/ 29 h 66"/>
                <a:gd name="T18" fmla="*/ 49 w 67"/>
                <a:gd name="T19" fmla="*/ 45 h 66"/>
                <a:gd name="T20" fmla="*/ 49 w 67"/>
                <a:gd name="T21" fmla="*/ 28 h 66"/>
                <a:gd name="T22" fmla="*/ 37 w 67"/>
                <a:gd name="T23" fmla="*/ 16 h 66"/>
                <a:gd name="T24" fmla="*/ 20 w 67"/>
                <a:gd name="T25" fmla="*/ 21 h 66"/>
                <a:gd name="T26" fmla="*/ 25 w 67"/>
                <a:gd name="T27" fmla="*/ 27 h 66"/>
                <a:gd name="T28" fmla="*/ 35 w 67"/>
                <a:gd name="T29" fmla="*/ 24 h 66"/>
                <a:gd name="T30" fmla="*/ 39 w 67"/>
                <a:gd name="T31" fmla="*/ 28 h 66"/>
                <a:gd name="T32" fmla="*/ 39 w 67"/>
                <a:gd name="T33" fmla="*/ 30 h 66"/>
                <a:gd name="T34" fmla="*/ 23 w 67"/>
                <a:gd name="T35" fmla="*/ 31 h 66"/>
                <a:gd name="T36" fmla="*/ 20 w 67"/>
                <a:gd name="T37" fmla="*/ 39 h 66"/>
                <a:gd name="T38" fmla="*/ 32 w 67"/>
                <a:gd name="T39" fmla="*/ 51 h 66"/>
                <a:gd name="T40" fmla="*/ 41 w 67"/>
                <a:gd name="T41" fmla="*/ 48 h 66"/>
                <a:gd name="T42" fmla="*/ 48 w 67"/>
                <a:gd name="T43" fmla="*/ 51 h 66"/>
                <a:gd name="T44" fmla="*/ 67 w 67"/>
                <a:gd name="T45" fmla="*/ 26 h 66"/>
                <a:gd name="T46" fmla="*/ 35 w 67"/>
                <a:gd name="T47" fmla="*/ 0 h 66"/>
                <a:gd name="T48" fmla="*/ 39 w 67"/>
                <a:gd name="T49" fmla="*/ 43 h 66"/>
                <a:gd name="T50" fmla="*/ 35 w 67"/>
                <a:gd name="T51" fmla="*/ 44 h 66"/>
                <a:gd name="T52" fmla="*/ 30 w 67"/>
                <a:gd name="T53" fmla="*/ 40 h 66"/>
                <a:gd name="T54" fmla="*/ 30 w 67"/>
                <a:gd name="T55" fmla="*/ 36 h 66"/>
                <a:gd name="T56" fmla="*/ 39 w 67"/>
                <a:gd name="T57" fmla="*/ 35 h 66"/>
                <a:gd name="T58" fmla="*/ 39 w 67"/>
                <a:gd name="T59" fmla="*/ 4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7" h="66">
                  <a:moveTo>
                    <a:pt x="35" y="0"/>
                  </a:moveTo>
                  <a:cubicBezTo>
                    <a:pt x="16" y="0"/>
                    <a:pt x="0" y="14"/>
                    <a:pt x="0" y="35"/>
                  </a:cubicBezTo>
                  <a:cubicBezTo>
                    <a:pt x="0" y="50"/>
                    <a:pt x="11" y="66"/>
                    <a:pt x="35" y="66"/>
                  </a:cubicBezTo>
                  <a:cubicBezTo>
                    <a:pt x="41" y="66"/>
                    <a:pt x="47" y="65"/>
                    <a:pt x="54" y="63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6" y="56"/>
                    <a:pt x="41" y="57"/>
                    <a:pt x="35" y="57"/>
                  </a:cubicBezTo>
                  <a:cubicBezTo>
                    <a:pt x="18" y="57"/>
                    <a:pt x="12" y="45"/>
                    <a:pt x="12" y="34"/>
                  </a:cubicBezTo>
                  <a:cubicBezTo>
                    <a:pt x="12" y="19"/>
                    <a:pt x="22" y="9"/>
                    <a:pt x="35" y="9"/>
                  </a:cubicBezTo>
                  <a:cubicBezTo>
                    <a:pt x="48" y="9"/>
                    <a:pt x="56" y="17"/>
                    <a:pt x="56" y="29"/>
                  </a:cubicBezTo>
                  <a:cubicBezTo>
                    <a:pt x="56" y="36"/>
                    <a:pt x="53" y="42"/>
                    <a:pt x="49" y="45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0"/>
                    <a:pt x="45" y="16"/>
                    <a:pt x="37" y="16"/>
                  </a:cubicBezTo>
                  <a:cubicBezTo>
                    <a:pt x="31" y="16"/>
                    <a:pt x="26" y="17"/>
                    <a:pt x="20" y="21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7" y="25"/>
                    <a:pt x="31" y="24"/>
                    <a:pt x="35" y="24"/>
                  </a:cubicBezTo>
                  <a:cubicBezTo>
                    <a:pt x="37" y="24"/>
                    <a:pt x="39" y="25"/>
                    <a:pt x="39" y="28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5" y="30"/>
                    <a:pt x="28" y="30"/>
                    <a:pt x="23" y="31"/>
                  </a:cubicBezTo>
                  <a:cubicBezTo>
                    <a:pt x="21" y="33"/>
                    <a:pt x="20" y="36"/>
                    <a:pt x="20" y="39"/>
                  </a:cubicBezTo>
                  <a:cubicBezTo>
                    <a:pt x="20" y="45"/>
                    <a:pt x="23" y="51"/>
                    <a:pt x="32" y="51"/>
                  </a:cubicBezTo>
                  <a:cubicBezTo>
                    <a:pt x="36" y="51"/>
                    <a:pt x="39" y="49"/>
                    <a:pt x="41" y="48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6" y="49"/>
                    <a:pt x="67" y="41"/>
                    <a:pt x="67" y="26"/>
                  </a:cubicBezTo>
                  <a:cubicBezTo>
                    <a:pt x="67" y="11"/>
                    <a:pt x="54" y="0"/>
                    <a:pt x="35" y="0"/>
                  </a:cubicBezTo>
                  <a:close/>
                  <a:moveTo>
                    <a:pt x="39" y="43"/>
                  </a:moveTo>
                  <a:cubicBezTo>
                    <a:pt x="38" y="43"/>
                    <a:pt x="37" y="44"/>
                    <a:pt x="35" y="44"/>
                  </a:cubicBezTo>
                  <a:cubicBezTo>
                    <a:pt x="32" y="44"/>
                    <a:pt x="30" y="43"/>
                    <a:pt x="30" y="40"/>
                  </a:cubicBezTo>
                  <a:cubicBezTo>
                    <a:pt x="30" y="38"/>
                    <a:pt x="30" y="37"/>
                    <a:pt x="30" y="36"/>
                  </a:cubicBezTo>
                  <a:cubicBezTo>
                    <a:pt x="32" y="36"/>
                    <a:pt x="37" y="35"/>
                    <a:pt x="39" y="35"/>
                  </a:cubicBezTo>
                  <a:lnTo>
                    <a:pt x="39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</p:grpSp>
      <p:grpSp>
        <p:nvGrpSpPr>
          <p:cNvPr id="201" name="Groupe 348">
            <a:extLst>
              <a:ext uri="{FF2B5EF4-FFF2-40B4-BE49-F238E27FC236}">
                <a16:creationId xmlns:a16="http://schemas.microsoft.com/office/drawing/2014/main" xmlns="" id="{B4FE0B88-2D17-4337-8010-3090FA3EA5AD}"/>
              </a:ext>
            </a:extLst>
          </p:cNvPr>
          <p:cNvGrpSpPr/>
          <p:nvPr/>
        </p:nvGrpSpPr>
        <p:grpSpPr>
          <a:xfrm>
            <a:off x="4674061" y="3341830"/>
            <a:ext cx="298740" cy="261766"/>
            <a:chOff x="5010724" y="5119567"/>
            <a:chExt cx="362804" cy="358773"/>
          </a:xfrm>
          <a:solidFill>
            <a:srgbClr val="E6007D"/>
          </a:solidFill>
        </p:grpSpPr>
        <p:sp>
          <p:nvSpPr>
            <p:cNvPr id="202" name="Freeform 78">
              <a:extLst>
                <a:ext uri="{FF2B5EF4-FFF2-40B4-BE49-F238E27FC236}">
                  <a16:creationId xmlns:a16="http://schemas.microsoft.com/office/drawing/2014/main" xmlns="" id="{CD8EB31D-71BC-401F-BF0F-A65501E813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0724" y="5119567"/>
              <a:ext cx="362804" cy="358773"/>
            </a:xfrm>
            <a:custGeom>
              <a:avLst/>
              <a:gdLst>
                <a:gd name="T0" fmla="*/ 57 w 114"/>
                <a:gd name="T1" fmla="*/ 0 h 113"/>
                <a:gd name="T2" fmla="*/ 0 w 114"/>
                <a:gd name="T3" fmla="*/ 56 h 113"/>
                <a:gd name="T4" fmla="*/ 57 w 114"/>
                <a:gd name="T5" fmla="*/ 113 h 113"/>
                <a:gd name="T6" fmla="*/ 113 w 114"/>
                <a:gd name="T7" fmla="*/ 113 h 113"/>
                <a:gd name="T8" fmla="*/ 113 w 114"/>
                <a:gd name="T9" fmla="*/ 64 h 113"/>
                <a:gd name="T10" fmla="*/ 114 w 114"/>
                <a:gd name="T11" fmla="*/ 56 h 113"/>
                <a:gd name="T12" fmla="*/ 57 w 114"/>
                <a:gd name="T13" fmla="*/ 0 h 113"/>
                <a:gd name="T14" fmla="*/ 105 w 114"/>
                <a:gd name="T15" fmla="*/ 64 h 113"/>
                <a:gd name="T16" fmla="*/ 105 w 114"/>
                <a:gd name="T17" fmla="*/ 105 h 113"/>
                <a:gd name="T18" fmla="*/ 58 w 114"/>
                <a:gd name="T19" fmla="*/ 105 h 113"/>
                <a:gd name="T20" fmla="*/ 11 w 114"/>
                <a:gd name="T21" fmla="*/ 58 h 113"/>
                <a:gd name="T22" fmla="*/ 58 w 114"/>
                <a:gd name="T23" fmla="*/ 11 h 113"/>
                <a:gd name="T24" fmla="*/ 105 w 114"/>
                <a:gd name="T25" fmla="*/ 58 h 113"/>
                <a:gd name="T26" fmla="*/ 105 w 114"/>
                <a:gd name="T27" fmla="*/ 6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113">
                  <a:moveTo>
                    <a:pt x="57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88"/>
                    <a:pt x="25" y="113"/>
                    <a:pt x="57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3" y="61"/>
                    <a:pt x="114" y="59"/>
                    <a:pt x="114" y="56"/>
                  </a:cubicBezTo>
                  <a:cubicBezTo>
                    <a:pt x="114" y="25"/>
                    <a:pt x="88" y="0"/>
                    <a:pt x="57" y="0"/>
                  </a:cubicBezTo>
                  <a:close/>
                  <a:moveTo>
                    <a:pt x="105" y="64"/>
                  </a:moveTo>
                  <a:cubicBezTo>
                    <a:pt x="105" y="105"/>
                    <a:pt x="105" y="105"/>
                    <a:pt x="105" y="105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32" y="105"/>
                    <a:pt x="11" y="84"/>
                    <a:pt x="11" y="58"/>
                  </a:cubicBezTo>
                  <a:cubicBezTo>
                    <a:pt x="11" y="32"/>
                    <a:pt x="32" y="11"/>
                    <a:pt x="58" y="11"/>
                  </a:cubicBezTo>
                  <a:cubicBezTo>
                    <a:pt x="84" y="11"/>
                    <a:pt x="105" y="32"/>
                    <a:pt x="105" y="58"/>
                  </a:cubicBezTo>
                  <a:cubicBezTo>
                    <a:pt x="105" y="60"/>
                    <a:pt x="105" y="62"/>
                    <a:pt x="10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203" name="Freeform 79">
              <a:extLst>
                <a:ext uri="{FF2B5EF4-FFF2-40B4-BE49-F238E27FC236}">
                  <a16:creationId xmlns:a16="http://schemas.microsoft.com/office/drawing/2014/main" xmlns="" id="{81F54AE9-0D14-41BC-B01A-520296A0DB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4628" y="5198846"/>
              <a:ext cx="212307" cy="209620"/>
            </a:xfrm>
            <a:custGeom>
              <a:avLst/>
              <a:gdLst>
                <a:gd name="T0" fmla="*/ 35 w 67"/>
                <a:gd name="T1" fmla="*/ 0 h 66"/>
                <a:gd name="T2" fmla="*/ 0 w 67"/>
                <a:gd name="T3" fmla="*/ 35 h 66"/>
                <a:gd name="T4" fmla="*/ 35 w 67"/>
                <a:gd name="T5" fmla="*/ 66 h 66"/>
                <a:gd name="T6" fmla="*/ 54 w 67"/>
                <a:gd name="T7" fmla="*/ 63 h 66"/>
                <a:gd name="T8" fmla="*/ 51 w 67"/>
                <a:gd name="T9" fmla="*/ 54 h 66"/>
                <a:gd name="T10" fmla="*/ 35 w 67"/>
                <a:gd name="T11" fmla="*/ 57 h 66"/>
                <a:gd name="T12" fmla="*/ 12 w 67"/>
                <a:gd name="T13" fmla="*/ 34 h 66"/>
                <a:gd name="T14" fmla="*/ 35 w 67"/>
                <a:gd name="T15" fmla="*/ 9 h 66"/>
                <a:gd name="T16" fmla="*/ 56 w 67"/>
                <a:gd name="T17" fmla="*/ 29 h 66"/>
                <a:gd name="T18" fmla="*/ 49 w 67"/>
                <a:gd name="T19" fmla="*/ 45 h 66"/>
                <a:gd name="T20" fmla="*/ 49 w 67"/>
                <a:gd name="T21" fmla="*/ 28 h 66"/>
                <a:gd name="T22" fmla="*/ 37 w 67"/>
                <a:gd name="T23" fmla="*/ 16 h 66"/>
                <a:gd name="T24" fmla="*/ 20 w 67"/>
                <a:gd name="T25" fmla="*/ 21 h 66"/>
                <a:gd name="T26" fmla="*/ 25 w 67"/>
                <a:gd name="T27" fmla="*/ 27 h 66"/>
                <a:gd name="T28" fmla="*/ 35 w 67"/>
                <a:gd name="T29" fmla="*/ 24 h 66"/>
                <a:gd name="T30" fmla="*/ 39 w 67"/>
                <a:gd name="T31" fmla="*/ 28 h 66"/>
                <a:gd name="T32" fmla="*/ 39 w 67"/>
                <a:gd name="T33" fmla="*/ 30 h 66"/>
                <a:gd name="T34" fmla="*/ 23 w 67"/>
                <a:gd name="T35" fmla="*/ 31 h 66"/>
                <a:gd name="T36" fmla="*/ 20 w 67"/>
                <a:gd name="T37" fmla="*/ 39 h 66"/>
                <a:gd name="T38" fmla="*/ 32 w 67"/>
                <a:gd name="T39" fmla="*/ 51 h 66"/>
                <a:gd name="T40" fmla="*/ 41 w 67"/>
                <a:gd name="T41" fmla="*/ 48 h 66"/>
                <a:gd name="T42" fmla="*/ 48 w 67"/>
                <a:gd name="T43" fmla="*/ 51 h 66"/>
                <a:gd name="T44" fmla="*/ 67 w 67"/>
                <a:gd name="T45" fmla="*/ 26 h 66"/>
                <a:gd name="T46" fmla="*/ 35 w 67"/>
                <a:gd name="T47" fmla="*/ 0 h 66"/>
                <a:gd name="T48" fmla="*/ 39 w 67"/>
                <a:gd name="T49" fmla="*/ 43 h 66"/>
                <a:gd name="T50" fmla="*/ 35 w 67"/>
                <a:gd name="T51" fmla="*/ 44 h 66"/>
                <a:gd name="T52" fmla="*/ 30 w 67"/>
                <a:gd name="T53" fmla="*/ 40 h 66"/>
                <a:gd name="T54" fmla="*/ 30 w 67"/>
                <a:gd name="T55" fmla="*/ 36 h 66"/>
                <a:gd name="T56" fmla="*/ 39 w 67"/>
                <a:gd name="T57" fmla="*/ 35 h 66"/>
                <a:gd name="T58" fmla="*/ 39 w 67"/>
                <a:gd name="T59" fmla="*/ 4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7" h="66">
                  <a:moveTo>
                    <a:pt x="35" y="0"/>
                  </a:moveTo>
                  <a:cubicBezTo>
                    <a:pt x="16" y="0"/>
                    <a:pt x="0" y="14"/>
                    <a:pt x="0" y="35"/>
                  </a:cubicBezTo>
                  <a:cubicBezTo>
                    <a:pt x="0" y="50"/>
                    <a:pt x="11" y="66"/>
                    <a:pt x="35" y="66"/>
                  </a:cubicBezTo>
                  <a:cubicBezTo>
                    <a:pt x="41" y="66"/>
                    <a:pt x="47" y="65"/>
                    <a:pt x="54" y="63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6" y="56"/>
                    <a:pt x="41" y="57"/>
                    <a:pt x="35" y="57"/>
                  </a:cubicBezTo>
                  <a:cubicBezTo>
                    <a:pt x="18" y="57"/>
                    <a:pt x="12" y="45"/>
                    <a:pt x="12" y="34"/>
                  </a:cubicBezTo>
                  <a:cubicBezTo>
                    <a:pt x="12" y="19"/>
                    <a:pt x="22" y="9"/>
                    <a:pt x="35" y="9"/>
                  </a:cubicBezTo>
                  <a:cubicBezTo>
                    <a:pt x="48" y="9"/>
                    <a:pt x="56" y="17"/>
                    <a:pt x="56" y="29"/>
                  </a:cubicBezTo>
                  <a:cubicBezTo>
                    <a:pt x="56" y="36"/>
                    <a:pt x="53" y="42"/>
                    <a:pt x="49" y="45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0"/>
                    <a:pt x="45" y="16"/>
                    <a:pt x="37" y="16"/>
                  </a:cubicBezTo>
                  <a:cubicBezTo>
                    <a:pt x="31" y="16"/>
                    <a:pt x="26" y="17"/>
                    <a:pt x="20" y="21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7" y="25"/>
                    <a:pt x="31" y="24"/>
                    <a:pt x="35" y="24"/>
                  </a:cubicBezTo>
                  <a:cubicBezTo>
                    <a:pt x="37" y="24"/>
                    <a:pt x="39" y="25"/>
                    <a:pt x="39" y="28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5" y="30"/>
                    <a:pt x="28" y="30"/>
                    <a:pt x="23" y="31"/>
                  </a:cubicBezTo>
                  <a:cubicBezTo>
                    <a:pt x="21" y="33"/>
                    <a:pt x="20" y="36"/>
                    <a:pt x="20" y="39"/>
                  </a:cubicBezTo>
                  <a:cubicBezTo>
                    <a:pt x="20" y="45"/>
                    <a:pt x="23" y="51"/>
                    <a:pt x="32" y="51"/>
                  </a:cubicBezTo>
                  <a:cubicBezTo>
                    <a:pt x="36" y="51"/>
                    <a:pt x="39" y="49"/>
                    <a:pt x="41" y="48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6" y="49"/>
                    <a:pt x="67" y="41"/>
                    <a:pt x="67" y="26"/>
                  </a:cubicBezTo>
                  <a:cubicBezTo>
                    <a:pt x="67" y="11"/>
                    <a:pt x="54" y="0"/>
                    <a:pt x="35" y="0"/>
                  </a:cubicBezTo>
                  <a:close/>
                  <a:moveTo>
                    <a:pt x="39" y="43"/>
                  </a:moveTo>
                  <a:cubicBezTo>
                    <a:pt x="38" y="43"/>
                    <a:pt x="37" y="44"/>
                    <a:pt x="35" y="44"/>
                  </a:cubicBezTo>
                  <a:cubicBezTo>
                    <a:pt x="32" y="44"/>
                    <a:pt x="30" y="43"/>
                    <a:pt x="30" y="40"/>
                  </a:cubicBezTo>
                  <a:cubicBezTo>
                    <a:pt x="30" y="38"/>
                    <a:pt x="30" y="37"/>
                    <a:pt x="30" y="36"/>
                  </a:cubicBezTo>
                  <a:cubicBezTo>
                    <a:pt x="32" y="36"/>
                    <a:pt x="37" y="35"/>
                    <a:pt x="39" y="35"/>
                  </a:cubicBezTo>
                  <a:lnTo>
                    <a:pt x="39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</p:grpSp>
      <p:grpSp>
        <p:nvGrpSpPr>
          <p:cNvPr id="204" name="Groupe 348">
            <a:extLst>
              <a:ext uri="{FF2B5EF4-FFF2-40B4-BE49-F238E27FC236}">
                <a16:creationId xmlns:a16="http://schemas.microsoft.com/office/drawing/2014/main" xmlns="" id="{746B81B0-7DD4-430B-901D-70C1DAC794F2}"/>
              </a:ext>
            </a:extLst>
          </p:cNvPr>
          <p:cNvGrpSpPr/>
          <p:nvPr/>
        </p:nvGrpSpPr>
        <p:grpSpPr>
          <a:xfrm>
            <a:off x="4672954" y="3630523"/>
            <a:ext cx="298740" cy="261766"/>
            <a:chOff x="5010724" y="5119567"/>
            <a:chExt cx="362804" cy="358773"/>
          </a:xfrm>
          <a:solidFill>
            <a:srgbClr val="E65F28"/>
          </a:solidFill>
        </p:grpSpPr>
        <p:sp>
          <p:nvSpPr>
            <p:cNvPr id="205" name="Freeform 78">
              <a:extLst>
                <a:ext uri="{FF2B5EF4-FFF2-40B4-BE49-F238E27FC236}">
                  <a16:creationId xmlns:a16="http://schemas.microsoft.com/office/drawing/2014/main" xmlns="" id="{F21C098D-70FD-4060-B56A-86165DBF49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0724" y="5119567"/>
              <a:ext cx="362804" cy="358773"/>
            </a:xfrm>
            <a:custGeom>
              <a:avLst/>
              <a:gdLst>
                <a:gd name="T0" fmla="*/ 57 w 114"/>
                <a:gd name="T1" fmla="*/ 0 h 113"/>
                <a:gd name="T2" fmla="*/ 0 w 114"/>
                <a:gd name="T3" fmla="*/ 56 h 113"/>
                <a:gd name="T4" fmla="*/ 57 w 114"/>
                <a:gd name="T5" fmla="*/ 113 h 113"/>
                <a:gd name="T6" fmla="*/ 113 w 114"/>
                <a:gd name="T7" fmla="*/ 113 h 113"/>
                <a:gd name="T8" fmla="*/ 113 w 114"/>
                <a:gd name="T9" fmla="*/ 64 h 113"/>
                <a:gd name="T10" fmla="*/ 114 w 114"/>
                <a:gd name="T11" fmla="*/ 56 h 113"/>
                <a:gd name="T12" fmla="*/ 57 w 114"/>
                <a:gd name="T13" fmla="*/ 0 h 113"/>
                <a:gd name="T14" fmla="*/ 105 w 114"/>
                <a:gd name="T15" fmla="*/ 64 h 113"/>
                <a:gd name="T16" fmla="*/ 105 w 114"/>
                <a:gd name="T17" fmla="*/ 105 h 113"/>
                <a:gd name="T18" fmla="*/ 58 w 114"/>
                <a:gd name="T19" fmla="*/ 105 h 113"/>
                <a:gd name="T20" fmla="*/ 11 w 114"/>
                <a:gd name="T21" fmla="*/ 58 h 113"/>
                <a:gd name="T22" fmla="*/ 58 w 114"/>
                <a:gd name="T23" fmla="*/ 11 h 113"/>
                <a:gd name="T24" fmla="*/ 105 w 114"/>
                <a:gd name="T25" fmla="*/ 58 h 113"/>
                <a:gd name="T26" fmla="*/ 105 w 114"/>
                <a:gd name="T27" fmla="*/ 6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113">
                  <a:moveTo>
                    <a:pt x="57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88"/>
                    <a:pt x="25" y="113"/>
                    <a:pt x="57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3" y="61"/>
                    <a:pt x="114" y="59"/>
                    <a:pt x="114" y="56"/>
                  </a:cubicBezTo>
                  <a:cubicBezTo>
                    <a:pt x="114" y="25"/>
                    <a:pt x="88" y="0"/>
                    <a:pt x="57" y="0"/>
                  </a:cubicBezTo>
                  <a:close/>
                  <a:moveTo>
                    <a:pt x="105" y="64"/>
                  </a:moveTo>
                  <a:cubicBezTo>
                    <a:pt x="105" y="105"/>
                    <a:pt x="105" y="105"/>
                    <a:pt x="105" y="105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32" y="105"/>
                    <a:pt x="11" y="84"/>
                    <a:pt x="11" y="58"/>
                  </a:cubicBezTo>
                  <a:cubicBezTo>
                    <a:pt x="11" y="32"/>
                    <a:pt x="32" y="11"/>
                    <a:pt x="58" y="11"/>
                  </a:cubicBezTo>
                  <a:cubicBezTo>
                    <a:pt x="84" y="11"/>
                    <a:pt x="105" y="32"/>
                    <a:pt x="105" y="58"/>
                  </a:cubicBezTo>
                  <a:cubicBezTo>
                    <a:pt x="105" y="60"/>
                    <a:pt x="105" y="62"/>
                    <a:pt x="10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206" name="Freeform 79">
              <a:extLst>
                <a:ext uri="{FF2B5EF4-FFF2-40B4-BE49-F238E27FC236}">
                  <a16:creationId xmlns:a16="http://schemas.microsoft.com/office/drawing/2014/main" xmlns="" id="{BA005F53-FE30-43C9-B861-1A3BA0BAD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4628" y="5198846"/>
              <a:ext cx="212307" cy="209620"/>
            </a:xfrm>
            <a:custGeom>
              <a:avLst/>
              <a:gdLst>
                <a:gd name="T0" fmla="*/ 35 w 67"/>
                <a:gd name="T1" fmla="*/ 0 h 66"/>
                <a:gd name="T2" fmla="*/ 0 w 67"/>
                <a:gd name="T3" fmla="*/ 35 h 66"/>
                <a:gd name="T4" fmla="*/ 35 w 67"/>
                <a:gd name="T5" fmla="*/ 66 h 66"/>
                <a:gd name="T6" fmla="*/ 54 w 67"/>
                <a:gd name="T7" fmla="*/ 63 h 66"/>
                <a:gd name="T8" fmla="*/ 51 w 67"/>
                <a:gd name="T9" fmla="*/ 54 h 66"/>
                <a:gd name="T10" fmla="*/ 35 w 67"/>
                <a:gd name="T11" fmla="*/ 57 h 66"/>
                <a:gd name="T12" fmla="*/ 12 w 67"/>
                <a:gd name="T13" fmla="*/ 34 h 66"/>
                <a:gd name="T14" fmla="*/ 35 w 67"/>
                <a:gd name="T15" fmla="*/ 9 h 66"/>
                <a:gd name="T16" fmla="*/ 56 w 67"/>
                <a:gd name="T17" fmla="*/ 29 h 66"/>
                <a:gd name="T18" fmla="*/ 49 w 67"/>
                <a:gd name="T19" fmla="*/ 45 h 66"/>
                <a:gd name="T20" fmla="*/ 49 w 67"/>
                <a:gd name="T21" fmla="*/ 28 h 66"/>
                <a:gd name="T22" fmla="*/ 37 w 67"/>
                <a:gd name="T23" fmla="*/ 16 h 66"/>
                <a:gd name="T24" fmla="*/ 20 w 67"/>
                <a:gd name="T25" fmla="*/ 21 h 66"/>
                <a:gd name="T26" fmla="*/ 25 w 67"/>
                <a:gd name="T27" fmla="*/ 27 h 66"/>
                <a:gd name="T28" fmla="*/ 35 w 67"/>
                <a:gd name="T29" fmla="*/ 24 h 66"/>
                <a:gd name="T30" fmla="*/ 39 w 67"/>
                <a:gd name="T31" fmla="*/ 28 h 66"/>
                <a:gd name="T32" fmla="*/ 39 w 67"/>
                <a:gd name="T33" fmla="*/ 30 h 66"/>
                <a:gd name="T34" fmla="*/ 23 w 67"/>
                <a:gd name="T35" fmla="*/ 31 h 66"/>
                <a:gd name="T36" fmla="*/ 20 w 67"/>
                <a:gd name="T37" fmla="*/ 39 h 66"/>
                <a:gd name="T38" fmla="*/ 32 w 67"/>
                <a:gd name="T39" fmla="*/ 51 h 66"/>
                <a:gd name="T40" fmla="*/ 41 w 67"/>
                <a:gd name="T41" fmla="*/ 48 h 66"/>
                <a:gd name="T42" fmla="*/ 48 w 67"/>
                <a:gd name="T43" fmla="*/ 51 h 66"/>
                <a:gd name="T44" fmla="*/ 67 w 67"/>
                <a:gd name="T45" fmla="*/ 26 h 66"/>
                <a:gd name="T46" fmla="*/ 35 w 67"/>
                <a:gd name="T47" fmla="*/ 0 h 66"/>
                <a:gd name="T48" fmla="*/ 39 w 67"/>
                <a:gd name="T49" fmla="*/ 43 h 66"/>
                <a:gd name="T50" fmla="*/ 35 w 67"/>
                <a:gd name="T51" fmla="*/ 44 h 66"/>
                <a:gd name="T52" fmla="*/ 30 w 67"/>
                <a:gd name="T53" fmla="*/ 40 h 66"/>
                <a:gd name="T54" fmla="*/ 30 w 67"/>
                <a:gd name="T55" fmla="*/ 36 h 66"/>
                <a:gd name="T56" fmla="*/ 39 w 67"/>
                <a:gd name="T57" fmla="*/ 35 h 66"/>
                <a:gd name="T58" fmla="*/ 39 w 67"/>
                <a:gd name="T59" fmla="*/ 4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7" h="66">
                  <a:moveTo>
                    <a:pt x="35" y="0"/>
                  </a:moveTo>
                  <a:cubicBezTo>
                    <a:pt x="16" y="0"/>
                    <a:pt x="0" y="14"/>
                    <a:pt x="0" y="35"/>
                  </a:cubicBezTo>
                  <a:cubicBezTo>
                    <a:pt x="0" y="50"/>
                    <a:pt x="11" y="66"/>
                    <a:pt x="35" y="66"/>
                  </a:cubicBezTo>
                  <a:cubicBezTo>
                    <a:pt x="41" y="66"/>
                    <a:pt x="47" y="65"/>
                    <a:pt x="54" y="63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6" y="56"/>
                    <a:pt x="41" y="57"/>
                    <a:pt x="35" y="57"/>
                  </a:cubicBezTo>
                  <a:cubicBezTo>
                    <a:pt x="18" y="57"/>
                    <a:pt x="12" y="45"/>
                    <a:pt x="12" y="34"/>
                  </a:cubicBezTo>
                  <a:cubicBezTo>
                    <a:pt x="12" y="19"/>
                    <a:pt x="22" y="9"/>
                    <a:pt x="35" y="9"/>
                  </a:cubicBezTo>
                  <a:cubicBezTo>
                    <a:pt x="48" y="9"/>
                    <a:pt x="56" y="17"/>
                    <a:pt x="56" y="29"/>
                  </a:cubicBezTo>
                  <a:cubicBezTo>
                    <a:pt x="56" y="36"/>
                    <a:pt x="53" y="42"/>
                    <a:pt x="49" y="45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0"/>
                    <a:pt x="45" y="16"/>
                    <a:pt x="37" y="16"/>
                  </a:cubicBezTo>
                  <a:cubicBezTo>
                    <a:pt x="31" y="16"/>
                    <a:pt x="26" y="17"/>
                    <a:pt x="20" y="21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7" y="25"/>
                    <a:pt x="31" y="24"/>
                    <a:pt x="35" y="24"/>
                  </a:cubicBezTo>
                  <a:cubicBezTo>
                    <a:pt x="37" y="24"/>
                    <a:pt x="39" y="25"/>
                    <a:pt x="39" y="28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5" y="30"/>
                    <a:pt x="28" y="30"/>
                    <a:pt x="23" y="31"/>
                  </a:cubicBezTo>
                  <a:cubicBezTo>
                    <a:pt x="21" y="33"/>
                    <a:pt x="20" y="36"/>
                    <a:pt x="20" y="39"/>
                  </a:cubicBezTo>
                  <a:cubicBezTo>
                    <a:pt x="20" y="45"/>
                    <a:pt x="23" y="51"/>
                    <a:pt x="32" y="51"/>
                  </a:cubicBezTo>
                  <a:cubicBezTo>
                    <a:pt x="36" y="51"/>
                    <a:pt x="39" y="49"/>
                    <a:pt x="41" y="48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6" y="49"/>
                    <a:pt x="67" y="41"/>
                    <a:pt x="67" y="26"/>
                  </a:cubicBezTo>
                  <a:cubicBezTo>
                    <a:pt x="67" y="11"/>
                    <a:pt x="54" y="0"/>
                    <a:pt x="35" y="0"/>
                  </a:cubicBezTo>
                  <a:close/>
                  <a:moveTo>
                    <a:pt x="39" y="43"/>
                  </a:moveTo>
                  <a:cubicBezTo>
                    <a:pt x="38" y="43"/>
                    <a:pt x="37" y="44"/>
                    <a:pt x="35" y="44"/>
                  </a:cubicBezTo>
                  <a:cubicBezTo>
                    <a:pt x="32" y="44"/>
                    <a:pt x="30" y="43"/>
                    <a:pt x="30" y="40"/>
                  </a:cubicBezTo>
                  <a:cubicBezTo>
                    <a:pt x="30" y="38"/>
                    <a:pt x="30" y="37"/>
                    <a:pt x="30" y="36"/>
                  </a:cubicBezTo>
                  <a:cubicBezTo>
                    <a:pt x="32" y="36"/>
                    <a:pt x="37" y="35"/>
                    <a:pt x="39" y="35"/>
                  </a:cubicBezTo>
                  <a:lnTo>
                    <a:pt x="39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</p:grpSp>
      <p:pic>
        <p:nvPicPr>
          <p:cNvPr id="207" name="Picture 3">
            <a:extLst>
              <a:ext uri="{FF2B5EF4-FFF2-40B4-BE49-F238E27FC236}">
                <a16:creationId xmlns:a16="http://schemas.microsoft.com/office/drawing/2014/main" xmlns="" id="{18D94125-6CA3-477F-B747-99ABEBF0B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350" y="1972306"/>
            <a:ext cx="215444" cy="23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7" name="Rectangle 216">
            <a:extLst>
              <a:ext uri="{FF2B5EF4-FFF2-40B4-BE49-F238E27FC236}">
                <a16:creationId xmlns:a16="http://schemas.microsoft.com/office/drawing/2014/main" xmlns="" id="{3D6DC8C4-58AE-4051-9860-A2751FEC7ED1}"/>
              </a:ext>
            </a:extLst>
          </p:cNvPr>
          <p:cNvSpPr/>
          <p:nvPr/>
        </p:nvSpPr>
        <p:spPr>
          <a:xfrm>
            <a:off x="1358804" y="2737436"/>
            <a:ext cx="18035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kern="0" dirty="0">
                <a:solidFill>
                  <a:srgbClr val="6E5F5F"/>
                </a:solidFill>
                <a:latin typeface="Mediametrie"/>
              </a:rPr>
              <a:t>mesure passive </a:t>
            </a:r>
            <a:r>
              <a:rPr lang="fr-FR" sz="1200" kern="0" dirty="0">
                <a:solidFill>
                  <a:srgbClr val="6E5F5F"/>
                </a:solidFill>
                <a:latin typeface="Mediametrie"/>
              </a:rPr>
              <a:t>du surf (Ordinateur, Mobile et/ou Tablette) des individus sur les versions numériques des marques de Presse</a:t>
            </a:r>
            <a:endParaRPr lang="fr-FR" sz="1200" dirty="0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xmlns="" id="{A6F2C109-89BC-4A26-9A6C-35E231D6D4E3}"/>
              </a:ext>
            </a:extLst>
          </p:cNvPr>
          <p:cNvSpPr/>
          <p:nvPr/>
        </p:nvSpPr>
        <p:spPr>
          <a:xfrm>
            <a:off x="5006150" y="2738184"/>
            <a:ext cx="18035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kern="0" dirty="0">
                <a:solidFill>
                  <a:srgbClr val="6E5F5F"/>
                </a:solidFill>
                <a:latin typeface="Mediametrie"/>
              </a:rPr>
              <a:t>mesure </a:t>
            </a:r>
            <a:r>
              <a:rPr lang="fr-FR" sz="1200" b="1" strike="sngStrike" kern="0" dirty="0">
                <a:solidFill>
                  <a:srgbClr val="FF0000"/>
                </a:solidFill>
                <a:latin typeface="Mediametrie"/>
              </a:rPr>
              <a:t>déclarative</a:t>
            </a:r>
            <a:r>
              <a:rPr lang="fr-FR" sz="1200" b="1" kern="0" dirty="0">
                <a:solidFill>
                  <a:srgbClr val="6E5F5F"/>
                </a:solidFill>
                <a:latin typeface="Mediametrie"/>
              </a:rPr>
              <a:t> </a:t>
            </a:r>
            <a:r>
              <a:rPr lang="fr-FR" sz="1200" kern="0" dirty="0">
                <a:solidFill>
                  <a:srgbClr val="6E5F5F"/>
                </a:solidFill>
                <a:latin typeface="Mediametrie"/>
              </a:rPr>
              <a:t>du surf (Ordinateur, Mobile et/ou Tablette) des individus sur les versions numériques des marques de Presse</a:t>
            </a:r>
            <a:endParaRPr lang="fr-FR" sz="1200" dirty="0"/>
          </a:p>
        </p:txBody>
      </p:sp>
      <p:sp>
        <p:nvSpPr>
          <p:cNvPr id="220" name="Freeform 23">
            <a:extLst>
              <a:ext uri="{FF2B5EF4-FFF2-40B4-BE49-F238E27FC236}">
                <a16:creationId xmlns:a16="http://schemas.microsoft.com/office/drawing/2014/main" xmlns="" id="{AB35943A-9C74-480F-BC08-7E47A01ED008}"/>
              </a:ext>
            </a:extLst>
          </p:cNvPr>
          <p:cNvSpPr>
            <a:spLocks noEditPoints="1"/>
          </p:cNvSpPr>
          <p:nvPr/>
        </p:nvSpPr>
        <p:spPr bwMode="auto">
          <a:xfrm>
            <a:off x="5824502" y="2181348"/>
            <a:ext cx="263940" cy="325040"/>
          </a:xfrm>
          <a:custGeom>
            <a:avLst/>
            <a:gdLst>
              <a:gd name="T0" fmla="*/ 132 w 147"/>
              <a:gd name="T1" fmla="*/ 18 h 201"/>
              <a:gd name="T2" fmla="*/ 132 w 147"/>
              <a:gd name="T3" fmla="*/ 0 h 201"/>
              <a:gd name="T4" fmla="*/ 0 w 147"/>
              <a:gd name="T5" fmla="*/ 7 h 201"/>
              <a:gd name="T6" fmla="*/ 0 w 147"/>
              <a:gd name="T7" fmla="*/ 201 h 201"/>
              <a:gd name="T8" fmla="*/ 15 w 147"/>
              <a:gd name="T9" fmla="*/ 200 h 201"/>
              <a:gd name="T10" fmla="*/ 144 w 147"/>
              <a:gd name="T11" fmla="*/ 201 h 201"/>
              <a:gd name="T12" fmla="*/ 147 w 147"/>
              <a:gd name="T13" fmla="*/ 18 h 201"/>
              <a:gd name="T14" fmla="*/ 132 w 147"/>
              <a:gd name="T15" fmla="*/ 18 h 201"/>
              <a:gd name="T16" fmla="*/ 12 w 147"/>
              <a:gd name="T17" fmla="*/ 189 h 201"/>
              <a:gd name="T18" fmla="*/ 12 w 147"/>
              <a:gd name="T19" fmla="*/ 19 h 201"/>
              <a:gd name="T20" fmla="*/ 121 w 147"/>
              <a:gd name="T21" fmla="*/ 12 h 201"/>
              <a:gd name="T22" fmla="*/ 124 w 147"/>
              <a:gd name="T23" fmla="*/ 183 h 201"/>
              <a:gd name="T24" fmla="*/ 12 w 147"/>
              <a:gd name="T25" fmla="*/ 189 h 201"/>
              <a:gd name="T26" fmla="*/ 108 w 147"/>
              <a:gd name="T27" fmla="*/ 192 h 201"/>
              <a:gd name="T28" fmla="*/ 131 w 147"/>
              <a:gd name="T29" fmla="*/ 190 h 201"/>
              <a:gd name="T30" fmla="*/ 132 w 147"/>
              <a:gd name="T31" fmla="*/ 29 h 201"/>
              <a:gd name="T32" fmla="*/ 136 w 147"/>
              <a:gd name="T33" fmla="*/ 29 h 201"/>
              <a:gd name="T34" fmla="*/ 137 w 147"/>
              <a:gd name="T35" fmla="*/ 194 h 201"/>
              <a:gd name="T36" fmla="*/ 108 w 147"/>
              <a:gd name="T37" fmla="*/ 192 h 201"/>
              <a:gd name="T38" fmla="*/ 111 w 147"/>
              <a:gd name="T39" fmla="*/ 52 h 201"/>
              <a:gd name="T40" fmla="*/ 63 w 147"/>
              <a:gd name="T41" fmla="*/ 55 h 201"/>
              <a:gd name="T42" fmla="*/ 63 w 147"/>
              <a:gd name="T43" fmla="*/ 26 h 201"/>
              <a:gd name="T44" fmla="*/ 111 w 147"/>
              <a:gd name="T45" fmla="*/ 23 h 201"/>
              <a:gd name="T46" fmla="*/ 111 w 147"/>
              <a:gd name="T47" fmla="*/ 52 h 201"/>
              <a:gd name="T48" fmla="*/ 69 w 147"/>
              <a:gd name="T49" fmla="*/ 158 h 201"/>
              <a:gd name="T50" fmla="*/ 114 w 147"/>
              <a:gd name="T51" fmla="*/ 155 h 201"/>
              <a:gd name="T52" fmla="*/ 114 w 147"/>
              <a:gd name="T53" fmla="*/ 173 h 201"/>
              <a:gd name="T54" fmla="*/ 69 w 147"/>
              <a:gd name="T55" fmla="*/ 176 h 201"/>
              <a:gd name="T56" fmla="*/ 69 w 147"/>
              <a:gd name="T57" fmla="*/ 158 h 201"/>
              <a:gd name="T58" fmla="*/ 22 w 147"/>
              <a:gd name="T59" fmla="*/ 29 h 201"/>
              <a:gd name="T60" fmla="*/ 29 w 147"/>
              <a:gd name="T61" fmla="*/ 28 h 201"/>
              <a:gd name="T62" fmla="*/ 38 w 147"/>
              <a:gd name="T63" fmla="*/ 37 h 201"/>
              <a:gd name="T64" fmla="*/ 47 w 147"/>
              <a:gd name="T65" fmla="*/ 26 h 201"/>
              <a:gd name="T66" fmla="*/ 54 w 147"/>
              <a:gd name="T67" fmla="*/ 26 h 201"/>
              <a:gd name="T68" fmla="*/ 54 w 147"/>
              <a:gd name="T69" fmla="*/ 56 h 201"/>
              <a:gd name="T70" fmla="*/ 46 w 147"/>
              <a:gd name="T71" fmla="*/ 57 h 201"/>
              <a:gd name="T72" fmla="*/ 46 w 147"/>
              <a:gd name="T73" fmla="*/ 37 h 201"/>
              <a:gd name="T74" fmla="*/ 38 w 147"/>
              <a:gd name="T75" fmla="*/ 47 h 201"/>
              <a:gd name="T76" fmla="*/ 30 w 147"/>
              <a:gd name="T77" fmla="*/ 38 h 201"/>
              <a:gd name="T78" fmla="*/ 30 w 147"/>
              <a:gd name="T79" fmla="*/ 58 h 201"/>
              <a:gd name="T80" fmla="*/ 22 w 147"/>
              <a:gd name="T81" fmla="*/ 59 h 201"/>
              <a:gd name="T82" fmla="*/ 22 w 147"/>
              <a:gd name="T83" fmla="*/ 29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7" h="201">
                <a:moveTo>
                  <a:pt x="132" y="18"/>
                </a:moveTo>
                <a:cubicBezTo>
                  <a:pt x="132" y="0"/>
                  <a:pt x="132" y="0"/>
                  <a:pt x="132" y="0"/>
                </a:cubicBezTo>
                <a:cubicBezTo>
                  <a:pt x="0" y="7"/>
                  <a:pt x="0" y="7"/>
                  <a:pt x="0" y="7"/>
                </a:cubicBezTo>
                <a:cubicBezTo>
                  <a:pt x="0" y="201"/>
                  <a:pt x="0" y="201"/>
                  <a:pt x="0" y="201"/>
                </a:cubicBezTo>
                <a:cubicBezTo>
                  <a:pt x="0" y="201"/>
                  <a:pt x="12" y="201"/>
                  <a:pt x="15" y="200"/>
                </a:cubicBezTo>
                <a:cubicBezTo>
                  <a:pt x="34" y="201"/>
                  <a:pt x="144" y="201"/>
                  <a:pt x="144" y="201"/>
                </a:cubicBezTo>
                <a:cubicBezTo>
                  <a:pt x="147" y="18"/>
                  <a:pt x="147" y="18"/>
                  <a:pt x="147" y="18"/>
                </a:cubicBezTo>
                <a:cubicBezTo>
                  <a:pt x="147" y="18"/>
                  <a:pt x="135" y="18"/>
                  <a:pt x="132" y="18"/>
                </a:cubicBezTo>
                <a:close/>
                <a:moveTo>
                  <a:pt x="12" y="189"/>
                </a:moveTo>
                <a:cubicBezTo>
                  <a:pt x="12" y="19"/>
                  <a:pt x="12" y="19"/>
                  <a:pt x="12" y="19"/>
                </a:cubicBezTo>
                <a:cubicBezTo>
                  <a:pt x="12" y="19"/>
                  <a:pt x="103" y="13"/>
                  <a:pt x="121" y="12"/>
                </a:cubicBezTo>
                <a:cubicBezTo>
                  <a:pt x="124" y="183"/>
                  <a:pt x="124" y="183"/>
                  <a:pt x="124" y="183"/>
                </a:cubicBezTo>
                <a:cubicBezTo>
                  <a:pt x="105" y="184"/>
                  <a:pt x="13" y="189"/>
                  <a:pt x="12" y="189"/>
                </a:cubicBezTo>
                <a:close/>
                <a:moveTo>
                  <a:pt x="108" y="192"/>
                </a:moveTo>
                <a:cubicBezTo>
                  <a:pt x="114" y="192"/>
                  <a:pt x="131" y="190"/>
                  <a:pt x="131" y="190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133" y="29"/>
                  <a:pt x="135" y="29"/>
                  <a:pt x="136" y="29"/>
                </a:cubicBezTo>
                <a:cubicBezTo>
                  <a:pt x="137" y="194"/>
                  <a:pt x="137" y="194"/>
                  <a:pt x="137" y="194"/>
                </a:cubicBezTo>
                <a:cubicBezTo>
                  <a:pt x="127" y="193"/>
                  <a:pt x="117" y="193"/>
                  <a:pt x="108" y="192"/>
                </a:cubicBezTo>
                <a:close/>
                <a:moveTo>
                  <a:pt x="111" y="52"/>
                </a:moveTo>
                <a:cubicBezTo>
                  <a:pt x="63" y="55"/>
                  <a:pt x="63" y="55"/>
                  <a:pt x="63" y="55"/>
                </a:cubicBezTo>
                <a:cubicBezTo>
                  <a:pt x="63" y="26"/>
                  <a:pt x="63" y="26"/>
                  <a:pt x="63" y="26"/>
                </a:cubicBezTo>
                <a:cubicBezTo>
                  <a:pt x="111" y="23"/>
                  <a:pt x="111" y="23"/>
                  <a:pt x="111" y="23"/>
                </a:cubicBezTo>
                <a:lnTo>
                  <a:pt x="111" y="52"/>
                </a:lnTo>
                <a:close/>
                <a:moveTo>
                  <a:pt x="69" y="158"/>
                </a:moveTo>
                <a:cubicBezTo>
                  <a:pt x="114" y="155"/>
                  <a:pt x="114" y="155"/>
                  <a:pt x="114" y="155"/>
                </a:cubicBezTo>
                <a:cubicBezTo>
                  <a:pt x="114" y="173"/>
                  <a:pt x="114" y="173"/>
                  <a:pt x="114" y="173"/>
                </a:cubicBezTo>
                <a:cubicBezTo>
                  <a:pt x="69" y="176"/>
                  <a:pt x="69" y="176"/>
                  <a:pt x="69" y="176"/>
                </a:cubicBezTo>
                <a:lnTo>
                  <a:pt x="69" y="158"/>
                </a:lnTo>
                <a:close/>
                <a:moveTo>
                  <a:pt x="22" y="29"/>
                </a:moveTo>
                <a:cubicBezTo>
                  <a:pt x="29" y="28"/>
                  <a:pt x="29" y="28"/>
                  <a:pt x="29" y="28"/>
                </a:cubicBezTo>
                <a:cubicBezTo>
                  <a:pt x="38" y="37"/>
                  <a:pt x="38" y="37"/>
                  <a:pt x="38" y="37"/>
                </a:cubicBezTo>
                <a:cubicBezTo>
                  <a:pt x="47" y="26"/>
                  <a:pt x="47" y="26"/>
                  <a:pt x="47" y="26"/>
                </a:cubicBezTo>
                <a:cubicBezTo>
                  <a:pt x="54" y="26"/>
                  <a:pt x="54" y="26"/>
                  <a:pt x="54" y="26"/>
                </a:cubicBezTo>
                <a:cubicBezTo>
                  <a:pt x="54" y="56"/>
                  <a:pt x="54" y="56"/>
                  <a:pt x="54" y="56"/>
                </a:cubicBezTo>
                <a:cubicBezTo>
                  <a:pt x="46" y="57"/>
                  <a:pt x="46" y="57"/>
                  <a:pt x="46" y="57"/>
                </a:cubicBezTo>
                <a:cubicBezTo>
                  <a:pt x="46" y="37"/>
                  <a:pt x="46" y="37"/>
                  <a:pt x="46" y="37"/>
                </a:cubicBezTo>
                <a:cubicBezTo>
                  <a:pt x="38" y="47"/>
                  <a:pt x="38" y="47"/>
                  <a:pt x="38" y="47"/>
                </a:cubicBezTo>
                <a:cubicBezTo>
                  <a:pt x="30" y="38"/>
                  <a:pt x="30" y="38"/>
                  <a:pt x="30" y="38"/>
                </a:cubicBezTo>
                <a:cubicBezTo>
                  <a:pt x="30" y="58"/>
                  <a:pt x="30" y="58"/>
                  <a:pt x="30" y="58"/>
                </a:cubicBezTo>
                <a:cubicBezTo>
                  <a:pt x="22" y="59"/>
                  <a:pt x="22" y="59"/>
                  <a:pt x="22" y="59"/>
                </a:cubicBezTo>
                <a:lnTo>
                  <a:pt x="22" y="29"/>
                </a:lnTo>
                <a:close/>
              </a:path>
            </a:pathLst>
          </a:custGeom>
          <a:solidFill>
            <a:srgbClr val="6E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21" name="Freeform 27">
            <a:extLst>
              <a:ext uri="{FF2B5EF4-FFF2-40B4-BE49-F238E27FC236}">
                <a16:creationId xmlns:a16="http://schemas.microsoft.com/office/drawing/2014/main" xmlns="" id="{D18F6966-969B-4CA9-8F8D-4C0178D73FC7}"/>
              </a:ext>
            </a:extLst>
          </p:cNvPr>
          <p:cNvSpPr>
            <a:spLocks noEditPoints="1"/>
          </p:cNvSpPr>
          <p:nvPr/>
        </p:nvSpPr>
        <p:spPr bwMode="auto">
          <a:xfrm>
            <a:off x="5927971" y="2360059"/>
            <a:ext cx="405148" cy="255985"/>
          </a:xfrm>
          <a:custGeom>
            <a:avLst/>
            <a:gdLst>
              <a:gd name="T0" fmla="*/ 19 w 226"/>
              <a:gd name="T1" fmla="*/ 0 h 158"/>
              <a:gd name="T2" fmla="*/ 19 w 226"/>
              <a:gd name="T3" fmla="*/ 16 h 158"/>
              <a:gd name="T4" fmla="*/ 0 w 226"/>
              <a:gd name="T5" fmla="*/ 16 h 158"/>
              <a:gd name="T6" fmla="*/ 7 w 226"/>
              <a:gd name="T7" fmla="*/ 158 h 158"/>
              <a:gd name="T8" fmla="*/ 216 w 226"/>
              <a:gd name="T9" fmla="*/ 158 h 158"/>
              <a:gd name="T10" fmla="*/ 222 w 226"/>
              <a:gd name="T11" fmla="*/ 158 h 158"/>
              <a:gd name="T12" fmla="*/ 226 w 226"/>
              <a:gd name="T13" fmla="*/ 3 h 158"/>
              <a:gd name="T14" fmla="*/ 19 w 226"/>
              <a:gd name="T15" fmla="*/ 0 h 158"/>
              <a:gd name="T16" fmla="*/ 11 w 226"/>
              <a:gd name="T17" fmla="*/ 27 h 158"/>
              <a:gd name="T18" fmla="*/ 198 w 226"/>
              <a:gd name="T19" fmla="*/ 24 h 158"/>
              <a:gd name="T20" fmla="*/ 205 w 226"/>
              <a:gd name="T21" fmla="*/ 146 h 158"/>
              <a:gd name="T22" fmla="*/ 19 w 226"/>
              <a:gd name="T23" fmla="*/ 146 h 158"/>
              <a:gd name="T24" fmla="*/ 11 w 226"/>
              <a:gd name="T25" fmla="*/ 27 h 158"/>
              <a:gd name="T26" fmla="*/ 213 w 226"/>
              <a:gd name="T27" fmla="*/ 105 h 158"/>
              <a:gd name="T28" fmla="*/ 205 w 226"/>
              <a:gd name="T29" fmla="*/ 17 h 158"/>
              <a:gd name="T30" fmla="*/ 30 w 226"/>
              <a:gd name="T31" fmla="*/ 16 h 158"/>
              <a:gd name="T32" fmla="*/ 30 w 226"/>
              <a:gd name="T33" fmla="*/ 11 h 158"/>
              <a:gd name="T34" fmla="*/ 219 w 226"/>
              <a:gd name="T35" fmla="*/ 10 h 158"/>
              <a:gd name="T36" fmla="*/ 213 w 226"/>
              <a:gd name="T37" fmla="*/ 105 h 158"/>
              <a:gd name="T38" fmla="*/ 185 w 226"/>
              <a:gd name="T39" fmla="*/ 76 h 158"/>
              <a:gd name="T40" fmla="*/ 80 w 226"/>
              <a:gd name="T41" fmla="*/ 76 h 158"/>
              <a:gd name="T42" fmla="*/ 79 w 226"/>
              <a:gd name="T43" fmla="*/ 40 h 158"/>
              <a:gd name="T44" fmla="*/ 184 w 226"/>
              <a:gd name="T45" fmla="*/ 39 h 158"/>
              <a:gd name="T46" fmla="*/ 185 w 226"/>
              <a:gd name="T47" fmla="*/ 76 h 158"/>
              <a:gd name="T48" fmla="*/ 30 w 226"/>
              <a:gd name="T49" fmla="*/ 99 h 158"/>
              <a:gd name="T50" fmla="*/ 185 w 226"/>
              <a:gd name="T51" fmla="*/ 97 h 158"/>
              <a:gd name="T52" fmla="*/ 185 w 226"/>
              <a:gd name="T53" fmla="*/ 101 h 158"/>
              <a:gd name="T54" fmla="*/ 30 w 226"/>
              <a:gd name="T55" fmla="*/ 108 h 158"/>
              <a:gd name="T56" fmla="*/ 30 w 226"/>
              <a:gd name="T57" fmla="*/ 99 h 158"/>
              <a:gd name="T58" fmla="*/ 30 w 226"/>
              <a:gd name="T59" fmla="*/ 122 h 158"/>
              <a:gd name="T60" fmla="*/ 185 w 226"/>
              <a:gd name="T61" fmla="*/ 120 h 158"/>
              <a:gd name="T62" fmla="*/ 185 w 226"/>
              <a:gd name="T63" fmla="*/ 124 h 158"/>
              <a:gd name="T64" fmla="*/ 30 w 226"/>
              <a:gd name="T65" fmla="*/ 131 h 158"/>
              <a:gd name="T66" fmla="*/ 30 w 226"/>
              <a:gd name="T67" fmla="*/ 122 h 158"/>
              <a:gd name="T68" fmla="*/ 32 w 226"/>
              <a:gd name="T69" fmla="*/ 43 h 158"/>
              <a:gd name="T70" fmla="*/ 39 w 226"/>
              <a:gd name="T71" fmla="*/ 43 h 158"/>
              <a:gd name="T72" fmla="*/ 49 w 226"/>
              <a:gd name="T73" fmla="*/ 53 h 158"/>
              <a:gd name="T74" fmla="*/ 58 w 226"/>
              <a:gd name="T75" fmla="*/ 43 h 158"/>
              <a:gd name="T76" fmla="*/ 65 w 226"/>
              <a:gd name="T77" fmla="*/ 43 h 158"/>
              <a:gd name="T78" fmla="*/ 65 w 226"/>
              <a:gd name="T79" fmla="*/ 74 h 158"/>
              <a:gd name="T80" fmla="*/ 57 w 226"/>
              <a:gd name="T81" fmla="*/ 74 h 158"/>
              <a:gd name="T82" fmla="*/ 57 w 226"/>
              <a:gd name="T83" fmla="*/ 54 h 158"/>
              <a:gd name="T84" fmla="*/ 49 w 226"/>
              <a:gd name="T85" fmla="*/ 63 h 158"/>
              <a:gd name="T86" fmla="*/ 40 w 226"/>
              <a:gd name="T87" fmla="*/ 54 h 158"/>
              <a:gd name="T88" fmla="*/ 40 w 226"/>
              <a:gd name="T89" fmla="*/ 74 h 158"/>
              <a:gd name="T90" fmla="*/ 32 w 226"/>
              <a:gd name="T91" fmla="*/ 74 h 158"/>
              <a:gd name="T92" fmla="*/ 32 w 226"/>
              <a:gd name="T93" fmla="*/ 43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26" h="158">
                <a:moveTo>
                  <a:pt x="19" y="0"/>
                </a:moveTo>
                <a:cubicBezTo>
                  <a:pt x="19" y="0"/>
                  <a:pt x="19" y="13"/>
                  <a:pt x="19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7" y="158"/>
                  <a:pt x="7" y="158"/>
                  <a:pt x="7" y="158"/>
                </a:cubicBezTo>
                <a:cubicBezTo>
                  <a:pt x="216" y="158"/>
                  <a:pt x="216" y="158"/>
                  <a:pt x="216" y="158"/>
                </a:cubicBezTo>
                <a:cubicBezTo>
                  <a:pt x="222" y="158"/>
                  <a:pt x="222" y="158"/>
                  <a:pt x="222" y="158"/>
                </a:cubicBezTo>
                <a:cubicBezTo>
                  <a:pt x="226" y="3"/>
                  <a:pt x="226" y="3"/>
                  <a:pt x="226" y="3"/>
                </a:cubicBezTo>
                <a:lnTo>
                  <a:pt x="19" y="0"/>
                </a:lnTo>
                <a:close/>
                <a:moveTo>
                  <a:pt x="11" y="27"/>
                </a:moveTo>
                <a:cubicBezTo>
                  <a:pt x="198" y="24"/>
                  <a:pt x="198" y="24"/>
                  <a:pt x="198" y="24"/>
                </a:cubicBezTo>
                <a:cubicBezTo>
                  <a:pt x="199" y="45"/>
                  <a:pt x="205" y="146"/>
                  <a:pt x="205" y="146"/>
                </a:cubicBezTo>
                <a:cubicBezTo>
                  <a:pt x="19" y="146"/>
                  <a:pt x="19" y="146"/>
                  <a:pt x="19" y="146"/>
                </a:cubicBezTo>
                <a:cubicBezTo>
                  <a:pt x="19" y="146"/>
                  <a:pt x="13" y="47"/>
                  <a:pt x="11" y="27"/>
                </a:cubicBezTo>
                <a:close/>
                <a:moveTo>
                  <a:pt x="213" y="105"/>
                </a:moveTo>
                <a:cubicBezTo>
                  <a:pt x="212" y="99"/>
                  <a:pt x="205" y="17"/>
                  <a:pt x="205" y="17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5"/>
                  <a:pt x="30" y="13"/>
                  <a:pt x="30" y="11"/>
                </a:cubicBezTo>
                <a:cubicBezTo>
                  <a:pt x="219" y="10"/>
                  <a:pt x="219" y="10"/>
                  <a:pt x="219" y="10"/>
                </a:cubicBezTo>
                <a:cubicBezTo>
                  <a:pt x="217" y="33"/>
                  <a:pt x="213" y="96"/>
                  <a:pt x="213" y="105"/>
                </a:cubicBezTo>
                <a:close/>
                <a:moveTo>
                  <a:pt x="185" y="76"/>
                </a:moveTo>
                <a:cubicBezTo>
                  <a:pt x="80" y="76"/>
                  <a:pt x="80" y="76"/>
                  <a:pt x="80" y="76"/>
                </a:cubicBezTo>
                <a:cubicBezTo>
                  <a:pt x="79" y="40"/>
                  <a:pt x="79" y="40"/>
                  <a:pt x="79" y="40"/>
                </a:cubicBezTo>
                <a:cubicBezTo>
                  <a:pt x="184" y="39"/>
                  <a:pt x="184" y="39"/>
                  <a:pt x="184" y="39"/>
                </a:cubicBezTo>
                <a:lnTo>
                  <a:pt x="185" y="76"/>
                </a:lnTo>
                <a:close/>
                <a:moveTo>
                  <a:pt x="30" y="99"/>
                </a:moveTo>
                <a:cubicBezTo>
                  <a:pt x="185" y="97"/>
                  <a:pt x="185" y="97"/>
                  <a:pt x="185" y="97"/>
                </a:cubicBezTo>
                <a:cubicBezTo>
                  <a:pt x="185" y="101"/>
                  <a:pt x="185" y="101"/>
                  <a:pt x="185" y="101"/>
                </a:cubicBezTo>
                <a:cubicBezTo>
                  <a:pt x="30" y="108"/>
                  <a:pt x="30" y="108"/>
                  <a:pt x="30" y="108"/>
                </a:cubicBezTo>
                <a:lnTo>
                  <a:pt x="30" y="99"/>
                </a:lnTo>
                <a:close/>
                <a:moveTo>
                  <a:pt x="30" y="122"/>
                </a:moveTo>
                <a:cubicBezTo>
                  <a:pt x="185" y="120"/>
                  <a:pt x="185" y="120"/>
                  <a:pt x="185" y="120"/>
                </a:cubicBezTo>
                <a:cubicBezTo>
                  <a:pt x="185" y="124"/>
                  <a:pt x="185" y="124"/>
                  <a:pt x="185" y="124"/>
                </a:cubicBezTo>
                <a:cubicBezTo>
                  <a:pt x="30" y="131"/>
                  <a:pt x="30" y="131"/>
                  <a:pt x="30" y="131"/>
                </a:cubicBezTo>
                <a:lnTo>
                  <a:pt x="30" y="122"/>
                </a:lnTo>
                <a:close/>
                <a:moveTo>
                  <a:pt x="32" y="43"/>
                </a:moveTo>
                <a:cubicBezTo>
                  <a:pt x="39" y="43"/>
                  <a:pt x="39" y="43"/>
                  <a:pt x="39" y="43"/>
                </a:cubicBezTo>
                <a:cubicBezTo>
                  <a:pt x="49" y="53"/>
                  <a:pt x="49" y="53"/>
                  <a:pt x="49" y="53"/>
                </a:cubicBezTo>
                <a:cubicBezTo>
                  <a:pt x="58" y="43"/>
                  <a:pt x="58" y="43"/>
                  <a:pt x="58" y="43"/>
                </a:cubicBezTo>
                <a:cubicBezTo>
                  <a:pt x="65" y="43"/>
                  <a:pt x="65" y="43"/>
                  <a:pt x="65" y="43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74"/>
                  <a:pt x="57" y="74"/>
                  <a:pt x="57" y="74"/>
                </a:cubicBezTo>
                <a:cubicBezTo>
                  <a:pt x="57" y="54"/>
                  <a:pt x="57" y="54"/>
                  <a:pt x="57" y="54"/>
                </a:cubicBezTo>
                <a:cubicBezTo>
                  <a:pt x="49" y="63"/>
                  <a:pt x="49" y="63"/>
                  <a:pt x="49" y="63"/>
                </a:cubicBezTo>
                <a:cubicBezTo>
                  <a:pt x="40" y="54"/>
                  <a:pt x="40" y="54"/>
                  <a:pt x="40" y="54"/>
                </a:cubicBezTo>
                <a:cubicBezTo>
                  <a:pt x="40" y="74"/>
                  <a:pt x="40" y="74"/>
                  <a:pt x="40" y="74"/>
                </a:cubicBezTo>
                <a:cubicBezTo>
                  <a:pt x="32" y="74"/>
                  <a:pt x="32" y="74"/>
                  <a:pt x="32" y="74"/>
                </a:cubicBezTo>
                <a:lnTo>
                  <a:pt x="32" y="43"/>
                </a:lnTo>
                <a:close/>
              </a:path>
            </a:pathLst>
          </a:custGeom>
          <a:solidFill>
            <a:srgbClr val="FFD73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22" name="Freeform 23">
            <a:extLst>
              <a:ext uri="{FF2B5EF4-FFF2-40B4-BE49-F238E27FC236}">
                <a16:creationId xmlns:a16="http://schemas.microsoft.com/office/drawing/2014/main" xmlns="" id="{91126428-F127-41B0-ABDB-E2ACA11075F8}"/>
              </a:ext>
            </a:extLst>
          </p:cNvPr>
          <p:cNvSpPr>
            <a:spLocks noEditPoints="1"/>
          </p:cNvSpPr>
          <p:nvPr/>
        </p:nvSpPr>
        <p:spPr bwMode="auto">
          <a:xfrm>
            <a:off x="8359728" y="1666456"/>
            <a:ext cx="263940" cy="325040"/>
          </a:xfrm>
          <a:custGeom>
            <a:avLst/>
            <a:gdLst>
              <a:gd name="T0" fmla="*/ 132 w 147"/>
              <a:gd name="T1" fmla="*/ 18 h 201"/>
              <a:gd name="T2" fmla="*/ 132 w 147"/>
              <a:gd name="T3" fmla="*/ 0 h 201"/>
              <a:gd name="T4" fmla="*/ 0 w 147"/>
              <a:gd name="T5" fmla="*/ 7 h 201"/>
              <a:gd name="T6" fmla="*/ 0 w 147"/>
              <a:gd name="T7" fmla="*/ 201 h 201"/>
              <a:gd name="T8" fmla="*/ 15 w 147"/>
              <a:gd name="T9" fmla="*/ 200 h 201"/>
              <a:gd name="T10" fmla="*/ 144 w 147"/>
              <a:gd name="T11" fmla="*/ 201 h 201"/>
              <a:gd name="T12" fmla="*/ 147 w 147"/>
              <a:gd name="T13" fmla="*/ 18 h 201"/>
              <a:gd name="T14" fmla="*/ 132 w 147"/>
              <a:gd name="T15" fmla="*/ 18 h 201"/>
              <a:gd name="T16" fmla="*/ 12 w 147"/>
              <a:gd name="T17" fmla="*/ 189 h 201"/>
              <a:gd name="T18" fmla="*/ 12 w 147"/>
              <a:gd name="T19" fmla="*/ 19 h 201"/>
              <a:gd name="T20" fmla="*/ 121 w 147"/>
              <a:gd name="T21" fmla="*/ 12 h 201"/>
              <a:gd name="T22" fmla="*/ 124 w 147"/>
              <a:gd name="T23" fmla="*/ 183 h 201"/>
              <a:gd name="T24" fmla="*/ 12 w 147"/>
              <a:gd name="T25" fmla="*/ 189 h 201"/>
              <a:gd name="T26" fmla="*/ 108 w 147"/>
              <a:gd name="T27" fmla="*/ 192 h 201"/>
              <a:gd name="T28" fmla="*/ 131 w 147"/>
              <a:gd name="T29" fmla="*/ 190 h 201"/>
              <a:gd name="T30" fmla="*/ 132 w 147"/>
              <a:gd name="T31" fmla="*/ 29 h 201"/>
              <a:gd name="T32" fmla="*/ 136 w 147"/>
              <a:gd name="T33" fmla="*/ 29 h 201"/>
              <a:gd name="T34" fmla="*/ 137 w 147"/>
              <a:gd name="T35" fmla="*/ 194 h 201"/>
              <a:gd name="T36" fmla="*/ 108 w 147"/>
              <a:gd name="T37" fmla="*/ 192 h 201"/>
              <a:gd name="T38" fmla="*/ 111 w 147"/>
              <a:gd name="T39" fmla="*/ 52 h 201"/>
              <a:gd name="T40" fmla="*/ 63 w 147"/>
              <a:gd name="T41" fmla="*/ 55 h 201"/>
              <a:gd name="T42" fmla="*/ 63 w 147"/>
              <a:gd name="T43" fmla="*/ 26 h 201"/>
              <a:gd name="T44" fmla="*/ 111 w 147"/>
              <a:gd name="T45" fmla="*/ 23 h 201"/>
              <a:gd name="T46" fmla="*/ 111 w 147"/>
              <a:gd name="T47" fmla="*/ 52 h 201"/>
              <a:gd name="T48" fmla="*/ 69 w 147"/>
              <a:gd name="T49" fmla="*/ 158 h 201"/>
              <a:gd name="T50" fmla="*/ 114 w 147"/>
              <a:gd name="T51" fmla="*/ 155 h 201"/>
              <a:gd name="T52" fmla="*/ 114 w 147"/>
              <a:gd name="T53" fmla="*/ 173 h 201"/>
              <a:gd name="T54" fmla="*/ 69 w 147"/>
              <a:gd name="T55" fmla="*/ 176 h 201"/>
              <a:gd name="T56" fmla="*/ 69 w 147"/>
              <a:gd name="T57" fmla="*/ 158 h 201"/>
              <a:gd name="T58" fmla="*/ 22 w 147"/>
              <a:gd name="T59" fmla="*/ 29 h 201"/>
              <a:gd name="T60" fmla="*/ 29 w 147"/>
              <a:gd name="T61" fmla="*/ 28 h 201"/>
              <a:gd name="T62" fmla="*/ 38 w 147"/>
              <a:gd name="T63" fmla="*/ 37 h 201"/>
              <a:gd name="T64" fmla="*/ 47 w 147"/>
              <a:gd name="T65" fmla="*/ 26 h 201"/>
              <a:gd name="T66" fmla="*/ 54 w 147"/>
              <a:gd name="T67" fmla="*/ 26 h 201"/>
              <a:gd name="T68" fmla="*/ 54 w 147"/>
              <a:gd name="T69" fmla="*/ 56 h 201"/>
              <a:gd name="T70" fmla="*/ 46 w 147"/>
              <a:gd name="T71" fmla="*/ 57 h 201"/>
              <a:gd name="T72" fmla="*/ 46 w 147"/>
              <a:gd name="T73" fmla="*/ 37 h 201"/>
              <a:gd name="T74" fmla="*/ 38 w 147"/>
              <a:gd name="T75" fmla="*/ 47 h 201"/>
              <a:gd name="T76" fmla="*/ 30 w 147"/>
              <a:gd name="T77" fmla="*/ 38 h 201"/>
              <a:gd name="T78" fmla="*/ 30 w 147"/>
              <a:gd name="T79" fmla="*/ 58 h 201"/>
              <a:gd name="T80" fmla="*/ 22 w 147"/>
              <a:gd name="T81" fmla="*/ 59 h 201"/>
              <a:gd name="T82" fmla="*/ 22 w 147"/>
              <a:gd name="T83" fmla="*/ 29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7" h="201">
                <a:moveTo>
                  <a:pt x="132" y="18"/>
                </a:moveTo>
                <a:cubicBezTo>
                  <a:pt x="132" y="0"/>
                  <a:pt x="132" y="0"/>
                  <a:pt x="132" y="0"/>
                </a:cubicBezTo>
                <a:cubicBezTo>
                  <a:pt x="0" y="7"/>
                  <a:pt x="0" y="7"/>
                  <a:pt x="0" y="7"/>
                </a:cubicBezTo>
                <a:cubicBezTo>
                  <a:pt x="0" y="201"/>
                  <a:pt x="0" y="201"/>
                  <a:pt x="0" y="201"/>
                </a:cubicBezTo>
                <a:cubicBezTo>
                  <a:pt x="0" y="201"/>
                  <a:pt x="12" y="201"/>
                  <a:pt x="15" y="200"/>
                </a:cubicBezTo>
                <a:cubicBezTo>
                  <a:pt x="34" y="201"/>
                  <a:pt x="144" y="201"/>
                  <a:pt x="144" y="201"/>
                </a:cubicBezTo>
                <a:cubicBezTo>
                  <a:pt x="147" y="18"/>
                  <a:pt x="147" y="18"/>
                  <a:pt x="147" y="18"/>
                </a:cubicBezTo>
                <a:cubicBezTo>
                  <a:pt x="147" y="18"/>
                  <a:pt x="135" y="18"/>
                  <a:pt x="132" y="18"/>
                </a:cubicBezTo>
                <a:close/>
                <a:moveTo>
                  <a:pt x="12" y="189"/>
                </a:moveTo>
                <a:cubicBezTo>
                  <a:pt x="12" y="19"/>
                  <a:pt x="12" y="19"/>
                  <a:pt x="12" y="19"/>
                </a:cubicBezTo>
                <a:cubicBezTo>
                  <a:pt x="12" y="19"/>
                  <a:pt x="103" y="13"/>
                  <a:pt x="121" y="12"/>
                </a:cubicBezTo>
                <a:cubicBezTo>
                  <a:pt x="124" y="183"/>
                  <a:pt x="124" y="183"/>
                  <a:pt x="124" y="183"/>
                </a:cubicBezTo>
                <a:cubicBezTo>
                  <a:pt x="105" y="184"/>
                  <a:pt x="13" y="189"/>
                  <a:pt x="12" y="189"/>
                </a:cubicBezTo>
                <a:close/>
                <a:moveTo>
                  <a:pt x="108" y="192"/>
                </a:moveTo>
                <a:cubicBezTo>
                  <a:pt x="114" y="192"/>
                  <a:pt x="131" y="190"/>
                  <a:pt x="131" y="190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133" y="29"/>
                  <a:pt x="135" y="29"/>
                  <a:pt x="136" y="29"/>
                </a:cubicBezTo>
                <a:cubicBezTo>
                  <a:pt x="137" y="194"/>
                  <a:pt x="137" y="194"/>
                  <a:pt x="137" y="194"/>
                </a:cubicBezTo>
                <a:cubicBezTo>
                  <a:pt x="127" y="193"/>
                  <a:pt x="117" y="193"/>
                  <a:pt x="108" y="192"/>
                </a:cubicBezTo>
                <a:close/>
                <a:moveTo>
                  <a:pt x="111" y="52"/>
                </a:moveTo>
                <a:cubicBezTo>
                  <a:pt x="63" y="55"/>
                  <a:pt x="63" y="55"/>
                  <a:pt x="63" y="55"/>
                </a:cubicBezTo>
                <a:cubicBezTo>
                  <a:pt x="63" y="26"/>
                  <a:pt x="63" y="26"/>
                  <a:pt x="63" y="26"/>
                </a:cubicBezTo>
                <a:cubicBezTo>
                  <a:pt x="111" y="23"/>
                  <a:pt x="111" y="23"/>
                  <a:pt x="111" y="23"/>
                </a:cubicBezTo>
                <a:lnTo>
                  <a:pt x="111" y="52"/>
                </a:lnTo>
                <a:close/>
                <a:moveTo>
                  <a:pt x="69" y="158"/>
                </a:moveTo>
                <a:cubicBezTo>
                  <a:pt x="114" y="155"/>
                  <a:pt x="114" y="155"/>
                  <a:pt x="114" y="155"/>
                </a:cubicBezTo>
                <a:cubicBezTo>
                  <a:pt x="114" y="173"/>
                  <a:pt x="114" y="173"/>
                  <a:pt x="114" y="173"/>
                </a:cubicBezTo>
                <a:cubicBezTo>
                  <a:pt x="69" y="176"/>
                  <a:pt x="69" y="176"/>
                  <a:pt x="69" y="176"/>
                </a:cubicBezTo>
                <a:lnTo>
                  <a:pt x="69" y="158"/>
                </a:lnTo>
                <a:close/>
                <a:moveTo>
                  <a:pt x="22" y="29"/>
                </a:moveTo>
                <a:cubicBezTo>
                  <a:pt x="29" y="28"/>
                  <a:pt x="29" y="28"/>
                  <a:pt x="29" y="28"/>
                </a:cubicBezTo>
                <a:cubicBezTo>
                  <a:pt x="38" y="37"/>
                  <a:pt x="38" y="37"/>
                  <a:pt x="38" y="37"/>
                </a:cubicBezTo>
                <a:cubicBezTo>
                  <a:pt x="47" y="26"/>
                  <a:pt x="47" y="26"/>
                  <a:pt x="47" y="26"/>
                </a:cubicBezTo>
                <a:cubicBezTo>
                  <a:pt x="54" y="26"/>
                  <a:pt x="54" y="26"/>
                  <a:pt x="54" y="26"/>
                </a:cubicBezTo>
                <a:cubicBezTo>
                  <a:pt x="54" y="56"/>
                  <a:pt x="54" y="56"/>
                  <a:pt x="54" y="56"/>
                </a:cubicBezTo>
                <a:cubicBezTo>
                  <a:pt x="46" y="57"/>
                  <a:pt x="46" y="57"/>
                  <a:pt x="46" y="57"/>
                </a:cubicBezTo>
                <a:cubicBezTo>
                  <a:pt x="46" y="37"/>
                  <a:pt x="46" y="37"/>
                  <a:pt x="46" y="37"/>
                </a:cubicBezTo>
                <a:cubicBezTo>
                  <a:pt x="38" y="47"/>
                  <a:pt x="38" y="47"/>
                  <a:pt x="38" y="47"/>
                </a:cubicBezTo>
                <a:cubicBezTo>
                  <a:pt x="30" y="38"/>
                  <a:pt x="30" y="38"/>
                  <a:pt x="30" y="38"/>
                </a:cubicBezTo>
                <a:cubicBezTo>
                  <a:pt x="30" y="58"/>
                  <a:pt x="30" y="58"/>
                  <a:pt x="30" y="58"/>
                </a:cubicBezTo>
                <a:cubicBezTo>
                  <a:pt x="22" y="59"/>
                  <a:pt x="22" y="59"/>
                  <a:pt x="22" y="59"/>
                </a:cubicBezTo>
                <a:lnTo>
                  <a:pt x="22" y="29"/>
                </a:lnTo>
                <a:close/>
              </a:path>
            </a:pathLst>
          </a:custGeom>
          <a:solidFill>
            <a:srgbClr val="6E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23" name="Freeform 27">
            <a:extLst>
              <a:ext uri="{FF2B5EF4-FFF2-40B4-BE49-F238E27FC236}">
                <a16:creationId xmlns:a16="http://schemas.microsoft.com/office/drawing/2014/main" xmlns="" id="{4AE7E5B6-3A74-446A-AEE8-8FAB3AED4C65}"/>
              </a:ext>
            </a:extLst>
          </p:cNvPr>
          <p:cNvSpPr>
            <a:spLocks noEditPoints="1"/>
          </p:cNvSpPr>
          <p:nvPr/>
        </p:nvSpPr>
        <p:spPr bwMode="auto">
          <a:xfrm>
            <a:off x="8445612" y="1576275"/>
            <a:ext cx="405148" cy="255985"/>
          </a:xfrm>
          <a:custGeom>
            <a:avLst/>
            <a:gdLst>
              <a:gd name="T0" fmla="*/ 19 w 226"/>
              <a:gd name="T1" fmla="*/ 0 h 158"/>
              <a:gd name="T2" fmla="*/ 19 w 226"/>
              <a:gd name="T3" fmla="*/ 16 h 158"/>
              <a:gd name="T4" fmla="*/ 0 w 226"/>
              <a:gd name="T5" fmla="*/ 16 h 158"/>
              <a:gd name="T6" fmla="*/ 7 w 226"/>
              <a:gd name="T7" fmla="*/ 158 h 158"/>
              <a:gd name="T8" fmla="*/ 216 w 226"/>
              <a:gd name="T9" fmla="*/ 158 h 158"/>
              <a:gd name="T10" fmla="*/ 222 w 226"/>
              <a:gd name="T11" fmla="*/ 158 h 158"/>
              <a:gd name="T12" fmla="*/ 226 w 226"/>
              <a:gd name="T13" fmla="*/ 3 h 158"/>
              <a:gd name="T14" fmla="*/ 19 w 226"/>
              <a:gd name="T15" fmla="*/ 0 h 158"/>
              <a:gd name="T16" fmla="*/ 11 w 226"/>
              <a:gd name="T17" fmla="*/ 27 h 158"/>
              <a:gd name="T18" fmla="*/ 198 w 226"/>
              <a:gd name="T19" fmla="*/ 24 h 158"/>
              <a:gd name="T20" fmla="*/ 205 w 226"/>
              <a:gd name="T21" fmla="*/ 146 h 158"/>
              <a:gd name="T22" fmla="*/ 19 w 226"/>
              <a:gd name="T23" fmla="*/ 146 h 158"/>
              <a:gd name="T24" fmla="*/ 11 w 226"/>
              <a:gd name="T25" fmla="*/ 27 h 158"/>
              <a:gd name="T26" fmla="*/ 213 w 226"/>
              <a:gd name="T27" fmla="*/ 105 h 158"/>
              <a:gd name="T28" fmla="*/ 205 w 226"/>
              <a:gd name="T29" fmla="*/ 17 h 158"/>
              <a:gd name="T30" fmla="*/ 30 w 226"/>
              <a:gd name="T31" fmla="*/ 16 h 158"/>
              <a:gd name="T32" fmla="*/ 30 w 226"/>
              <a:gd name="T33" fmla="*/ 11 h 158"/>
              <a:gd name="T34" fmla="*/ 219 w 226"/>
              <a:gd name="T35" fmla="*/ 10 h 158"/>
              <a:gd name="T36" fmla="*/ 213 w 226"/>
              <a:gd name="T37" fmla="*/ 105 h 158"/>
              <a:gd name="T38" fmla="*/ 185 w 226"/>
              <a:gd name="T39" fmla="*/ 76 h 158"/>
              <a:gd name="T40" fmla="*/ 80 w 226"/>
              <a:gd name="T41" fmla="*/ 76 h 158"/>
              <a:gd name="T42" fmla="*/ 79 w 226"/>
              <a:gd name="T43" fmla="*/ 40 h 158"/>
              <a:gd name="T44" fmla="*/ 184 w 226"/>
              <a:gd name="T45" fmla="*/ 39 h 158"/>
              <a:gd name="T46" fmla="*/ 185 w 226"/>
              <a:gd name="T47" fmla="*/ 76 h 158"/>
              <a:gd name="T48" fmla="*/ 30 w 226"/>
              <a:gd name="T49" fmla="*/ 99 h 158"/>
              <a:gd name="T50" fmla="*/ 185 w 226"/>
              <a:gd name="T51" fmla="*/ 97 h 158"/>
              <a:gd name="T52" fmla="*/ 185 w 226"/>
              <a:gd name="T53" fmla="*/ 101 h 158"/>
              <a:gd name="T54" fmla="*/ 30 w 226"/>
              <a:gd name="T55" fmla="*/ 108 h 158"/>
              <a:gd name="T56" fmla="*/ 30 w 226"/>
              <a:gd name="T57" fmla="*/ 99 h 158"/>
              <a:gd name="T58" fmla="*/ 30 w 226"/>
              <a:gd name="T59" fmla="*/ 122 h 158"/>
              <a:gd name="T60" fmla="*/ 185 w 226"/>
              <a:gd name="T61" fmla="*/ 120 h 158"/>
              <a:gd name="T62" fmla="*/ 185 w 226"/>
              <a:gd name="T63" fmla="*/ 124 h 158"/>
              <a:gd name="T64" fmla="*/ 30 w 226"/>
              <a:gd name="T65" fmla="*/ 131 h 158"/>
              <a:gd name="T66" fmla="*/ 30 w 226"/>
              <a:gd name="T67" fmla="*/ 122 h 158"/>
              <a:gd name="T68" fmla="*/ 32 w 226"/>
              <a:gd name="T69" fmla="*/ 43 h 158"/>
              <a:gd name="T70" fmla="*/ 39 w 226"/>
              <a:gd name="T71" fmla="*/ 43 h 158"/>
              <a:gd name="T72" fmla="*/ 49 w 226"/>
              <a:gd name="T73" fmla="*/ 53 h 158"/>
              <a:gd name="T74" fmla="*/ 58 w 226"/>
              <a:gd name="T75" fmla="*/ 43 h 158"/>
              <a:gd name="T76" fmla="*/ 65 w 226"/>
              <a:gd name="T77" fmla="*/ 43 h 158"/>
              <a:gd name="T78" fmla="*/ 65 w 226"/>
              <a:gd name="T79" fmla="*/ 74 h 158"/>
              <a:gd name="T80" fmla="*/ 57 w 226"/>
              <a:gd name="T81" fmla="*/ 74 h 158"/>
              <a:gd name="T82" fmla="*/ 57 w 226"/>
              <a:gd name="T83" fmla="*/ 54 h 158"/>
              <a:gd name="T84" fmla="*/ 49 w 226"/>
              <a:gd name="T85" fmla="*/ 63 h 158"/>
              <a:gd name="T86" fmla="*/ 40 w 226"/>
              <a:gd name="T87" fmla="*/ 54 h 158"/>
              <a:gd name="T88" fmla="*/ 40 w 226"/>
              <a:gd name="T89" fmla="*/ 74 h 158"/>
              <a:gd name="T90" fmla="*/ 32 w 226"/>
              <a:gd name="T91" fmla="*/ 74 h 158"/>
              <a:gd name="T92" fmla="*/ 32 w 226"/>
              <a:gd name="T93" fmla="*/ 43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26" h="158">
                <a:moveTo>
                  <a:pt x="19" y="0"/>
                </a:moveTo>
                <a:cubicBezTo>
                  <a:pt x="19" y="0"/>
                  <a:pt x="19" y="13"/>
                  <a:pt x="19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7" y="158"/>
                  <a:pt x="7" y="158"/>
                  <a:pt x="7" y="158"/>
                </a:cubicBezTo>
                <a:cubicBezTo>
                  <a:pt x="216" y="158"/>
                  <a:pt x="216" y="158"/>
                  <a:pt x="216" y="158"/>
                </a:cubicBezTo>
                <a:cubicBezTo>
                  <a:pt x="222" y="158"/>
                  <a:pt x="222" y="158"/>
                  <a:pt x="222" y="158"/>
                </a:cubicBezTo>
                <a:cubicBezTo>
                  <a:pt x="226" y="3"/>
                  <a:pt x="226" y="3"/>
                  <a:pt x="226" y="3"/>
                </a:cubicBezTo>
                <a:lnTo>
                  <a:pt x="19" y="0"/>
                </a:lnTo>
                <a:close/>
                <a:moveTo>
                  <a:pt x="11" y="27"/>
                </a:moveTo>
                <a:cubicBezTo>
                  <a:pt x="198" y="24"/>
                  <a:pt x="198" y="24"/>
                  <a:pt x="198" y="24"/>
                </a:cubicBezTo>
                <a:cubicBezTo>
                  <a:pt x="199" y="45"/>
                  <a:pt x="205" y="146"/>
                  <a:pt x="205" y="146"/>
                </a:cubicBezTo>
                <a:cubicBezTo>
                  <a:pt x="19" y="146"/>
                  <a:pt x="19" y="146"/>
                  <a:pt x="19" y="146"/>
                </a:cubicBezTo>
                <a:cubicBezTo>
                  <a:pt x="19" y="146"/>
                  <a:pt x="13" y="47"/>
                  <a:pt x="11" y="27"/>
                </a:cubicBezTo>
                <a:close/>
                <a:moveTo>
                  <a:pt x="213" y="105"/>
                </a:moveTo>
                <a:cubicBezTo>
                  <a:pt x="212" y="99"/>
                  <a:pt x="205" y="17"/>
                  <a:pt x="205" y="17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5"/>
                  <a:pt x="30" y="13"/>
                  <a:pt x="30" y="11"/>
                </a:cubicBezTo>
                <a:cubicBezTo>
                  <a:pt x="219" y="10"/>
                  <a:pt x="219" y="10"/>
                  <a:pt x="219" y="10"/>
                </a:cubicBezTo>
                <a:cubicBezTo>
                  <a:pt x="217" y="33"/>
                  <a:pt x="213" y="96"/>
                  <a:pt x="213" y="105"/>
                </a:cubicBezTo>
                <a:close/>
                <a:moveTo>
                  <a:pt x="185" y="76"/>
                </a:moveTo>
                <a:cubicBezTo>
                  <a:pt x="80" y="76"/>
                  <a:pt x="80" y="76"/>
                  <a:pt x="80" y="76"/>
                </a:cubicBezTo>
                <a:cubicBezTo>
                  <a:pt x="79" y="40"/>
                  <a:pt x="79" y="40"/>
                  <a:pt x="79" y="40"/>
                </a:cubicBezTo>
                <a:cubicBezTo>
                  <a:pt x="184" y="39"/>
                  <a:pt x="184" y="39"/>
                  <a:pt x="184" y="39"/>
                </a:cubicBezTo>
                <a:lnTo>
                  <a:pt x="185" y="76"/>
                </a:lnTo>
                <a:close/>
                <a:moveTo>
                  <a:pt x="30" y="99"/>
                </a:moveTo>
                <a:cubicBezTo>
                  <a:pt x="185" y="97"/>
                  <a:pt x="185" y="97"/>
                  <a:pt x="185" y="97"/>
                </a:cubicBezTo>
                <a:cubicBezTo>
                  <a:pt x="185" y="101"/>
                  <a:pt x="185" y="101"/>
                  <a:pt x="185" y="101"/>
                </a:cubicBezTo>
                <a:cubicBezTo>
                  <a:pt x="30" y="108"/>
                  <a:pt x="30" y="108"/>
                  <a:pt x="30" y="108"/>
                </a:cubicBezTo>
                <a:lnTo>
                  <a:pt x="30" y="99"/>
                </a:lnTo>
                <a:close/>
                <a:moveTo>
                  <a:pt x="30" y="122"/>
                </a:moveTo>
                <a:cubicBezTo>
                  <a:pt x="185" y="120"/>
                  <a:pt x="185" y="120"/>
                  <a:pt x="185" y="120"/>
                </a:cubicBezTo>
                <a:cubicBezTo>
                  <a:pt x="185" y="124"/>
                  <a:pt x="185" y="124"/>
                  <a:pt x="185" y="124"/>
                </a:cubicBezTo>
                <a:cubicBezTo>
                  <a:pt x="30" y="131"/>
                  <a:pt x="30" y="131"/>
                  <a:pt x="30" y="131"/>
                </a:cubicBezTo>
                <a:lnTo>
                  <a:pt x="30" y="122"/>
                </a:lnTo>
                <a:close/>
                <a:moveTo>
                  <a:pt x="32" y="43"/>
                </a:moveTo>
                <a:cubicBezTo>
                  <a:pt x="39" y="43"/>
                  <a:pt x="39" y="43"/>
                  <a:pt x="39" y="43"/>
                </a:cubicBezTo>
                <a:cubicBezTo>
                  <a:pt x="49" y="53"/>
                  <a:pt x="49" y="53"/>
                  <a:pt x="49" y="53"/>
                </a:cubicBezTo>
                <a:cubicBezTo>
                  <a:pt x="58" y="43"/>
                  <a:pt x="58" y="43"/>
                  <a:pt x="58" y="43"/>
                </a:cubicBezTo>
                <a:cubicBezTo>
                  <a:pt x="65" y="43"/>
                  <a:pt x="65" y="43"/>
                  <a:pt x="65" y="43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74"/>
                  <a:pt x="57" y="74"/>
                  <a:pt x="57" y="74"/>
                </a:cubicBezTo>
                <a:cubicBezTo>
                  <a:pt x="57" y="54"/>
                  <a:pt x="57" y="54"/>
                  <a:pt x="57" y="54"/>
                </a:cubicBezTo>
                <a:cubicBezTo>
                  <a:pt x="49" y="63"/>
                  <a:pt x="49" y="63"/>
                  <a:pt x="49" y="63"/>
                </a:cubicBezTo>
                <a:cubicBezTo>
                  <a:pt x="40" y="54"/>
                  <a:pt x="40" y="54"/>
                  <a:pt x="40" y="54"/>
                </a:cubicBezTo>
                <a:cubicBezTo>
                  <a:pt x="40" y="74"/>
                  <a:pt x="40" y="74"/>
                  <a:pt x="40" y="74"/>
                </a:cubicBezTo>
                <a:cubicBezTo>
                  <a:pt x="32" y="74"/>
                  <a:pt x="32" y="74"/>
                  <a:pt x="32" y="74"/>
                </a:cubicBezTo>
                <a:lnTo>
                  <a:pt x="32" y="43"/>
                </a:lnTo>
                <a:close/>
              </a:path>
            </a:pathLst>
          </a:custGeom>
          <a:solidFill>
            <a:srgbClr val="FFD73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24" name="ZoneTexte 223">
            <a:extLst>
              <a:ext uri="{FF2B5EF4-FFF2-40B4-BE49-F238E27FC236}">
                <a16:creationId xmlns:a16="http://schemas.microsoft.com/office/drawing/2014/main" xmlns="" id="{48115C9B-0477-4916-BB9D-FBA02102A2F2}"/>
              </a:ext>
            </a:extLst>
          </p:cNvPr>
          <p:cNvSpPr txBox="1"/>
          <p:nvPr/>
        </p:nvSpPr>
        <p:spPr>
          <a:xfrm>
            <a:off x="5374189" y="4146466"/>
            <a:ext cx="2283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kern="0" dirty="0">
                <a:solidFill>
                  <a:srgbClr val="6E5F5F"/>
                </a:solidFill>
                <a:latin typeface="Mediametrie"/>
              </a:rPr>
              <a:t>mesure</a:t>
            </a:r>
            <a:r>
              <a:rPr lang="fr-FR" sz="1200" kern="0" dirty="0">
                <a:solidFill>
                  <a:srgbClr val="6E5F5F"/>
                </a:solidFill>
                <a:latin typeface="Mediametrie"/>
              </a:rPr>
              <a:t> </a:t>
            </a:r>
            <a:r>
              <a:rPr lang="fr-FR" sz="1200" b="1" kern="0" dirty="0">
                <a:solidFill>
                  <a:srgbClr val="FF0000"/>
                </a:solidFill>
                <a:latin typeface="Mediametrie"/>
              </a:rPr>
              <a:t>passive</a:t>
            </a:r>
            <a:r>
              <a:rPr lang="fr-FR" sz="1200" kern="0" dirty="0">
                <a:solidFill>
                  <a:srgbClr val="6E5F5F"/>
                </a:solidFill>
                <a:latin typeface="Mediametrie"/>
              </a:rPr>
              <a:t> (et le cas échéant déclarative)</a:t>
            </a:r>
          </a:p>
        </p:txBody>
      </p:sp>
      <p:sp>
        <p:nvSpPr>
          <p:cNvPr id="225" name="Flèche : courbe vers la gauche 224">
            <a:extLst>
              <a:ext uri="{FF2B5EF4-FFF2-40B4-BE49-F238E27FC236}">
                <a16:creationId xmlns:a16="http://schemas.microsoft.com/office/drawing/2014/main" xmlns="" id="{F2E2BAFB-D394-467C-B7D2-85009E6B8056}"/>
              </a:ext>
            </a:extLst>
          </p:cNvPr>
          <p:cNvSpPr/>
          <p:nvPr/>
        </p:nvSpPr>
        <p:spPr>
          <a:xfrm>
            <a:off x="6800419" y="2993326"/>
            <a:ext cx="318139" cy="115464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6" name="ZoneTexte 225">
            <a:extLst>
              <a:ext uri="{FF2B5EF4-FFF2-40B4-BE49-F238E27FC236}">
                <a16:creationId xmlns:a16="http://schemas.microsoft.com/office/drawing/2014/main" xmlns="" id="{8FC12668-5974-407D-9E1D-2C443D9E92D0}"/>
              </a:ext>
            </a:extLst>
          </p:cNvPr>
          <p:cNvSpPr txBox="1"/>
          <p:nvPr/>
        </p:nvSpPr>
        <p:spPr>
          <a:xfrm rot="16200000">
            <a:off x="-294933" y="2608585"/>
            <a:ext cx="135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trike="sngStrike" dirty="0">
                <a:solidFill>
                  <a:srgbClr val="FF0000"/>
                </a:solidFill>
              </a:rPr>
              <a:t>Aujourd’hui</a:t>
            </a:r>
          </a:p>
        </p:txBody>
      </p:sp>
      <p:sp>
        <p:nvSpPr>
          <p:cNvPr id="227" name="ZoneTexte 226">
            <a:extLst>
              <a:ext uri="{FF2B5EF4-FFF2-40B4-BE49-F238E27FC236}">
                <a16:creationId xmlns:a16="http://schemas.microsoft.com/office/drawing/2014/main" xmlns="" id="{C33354F0-1C13-4968-9DE2-C5475B8517A5}"/>
              </a:ext>
            </a:extLst>
          </p:cNvPr>
          <p:cNvSpPr txBox="1"/>
          <p:nvPr/>
        </p:nvSpPr>
        <p:spPr>
          <a:xfrm rot="16200000">
            <a:off x="-3654" y="2598559"/>
            <a:ext cx="135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Demain</a:t>
            </a:r>
          </a:p>
        </p:txBody>
      </p:sp>
      <p:pic>
        <p:nvPicPr>
          <p:cNvPr id="228" name="Image 227">
            <a:extLst>
              <a:ext uri="{FF2B5EF4-FFF2-40B4-BE49-F238E27FC236}">
                <a16:creationId xmlns:a16="http://schemas.microsoft.com/office/drawing/2014/main" xmlns="" id="{5A04A535-75F2-42DD-9A6D-97ACD4B6A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4183" y="1824002"/>
            <a:ext cx="1016000" cy="204564"/>
          </a:xfrm>
          <a:prstGeom prst="rect">
            <a:avLst/>
          </a:prstGeom>
        </p:spPr>
      </p:pic>
      <p:pic>
        <p:nvPicPr>
          <p:cNvPr id="229" name="Image 228">
            <a:extLst>
              <a:ext uri="{FF2B5EF4-FFF2-40B4-BE49-F238E27FC236}">
                <a16:creationId xmlns:a16="http://schemas.microsoft.com/office/drawing/2014/main" xmlns="" id="{21C5E3FC-2926-40C0-AE93-61694E63D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7699" y="2468243"/>
            <a:ext cx="1016000" cy="20456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0CA165B-CA26-41D4-AD96-3315B146D473}"/>
              </a:ext>
            </a:extLst>
          </p:cNvPr>
          <p:cNvSpPr/>
          <p:nvPr/>
        </p:nvSpPr>
        <p:spPr>
          <a:xfrm>
            <a:off x="1075800" y="1251212"/>
            <a:ext cx="3680775" cy="292801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626340E4-8ADA-484F-BA72-FF6FFFF17D66}"/>
              </a:ext>
            </a:extLst>
          </p:cNvPr>
          <p:cNvSpPr/>
          <p:nvPr/>
        </p:nvSpPr>
        <p:spPr>
          <a:xfrm>
            <a:off x="4650103" y="2806003"/>
            <a:ext cx="2057254" cy="134046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xmlns="" id="{1C72F3F0-95AB-4F1A-9787-B73C54E1E559}"/>
              </a:ext>
            </a:extLst>
          </p:cNvPr>
          <p:cNvSpPr/>
          <p:nvPr/>
        </p:nvSpPr>
        <p:spPr>
          <a:xfrm>
            <a:off x="6237753" y="1440895"/>
            <a:ext cx="2772177" cy="137281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09D9ABE6-CC1F-4036-9E0B-2C7F6AB9DC15}"/>
              </a:ext>
            </a:extLst>
          </p:cNvPr>
          <p:cNvSpPr/>
          <p:nvPr/>
        </p:nvSpPr>
        <p:spPr>
          <a:xfrm>
            <a:off x="4689242" y="1057046"/>
            <a:ext cx="1643878" cy="68962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13193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233423F9-3771-47F3-9007-0B2A370E6F7B}"/>
              </a:ext>
            </a:extLst>
          </p:cNvPr>
          <p:cNvSpPr txBox="1"/>
          <p:nvPr/>
        </p:nvSpPr>
        <p:spPr>
          <a:xfrm>
            <a:off x="-3" y="103909"/>
            <a:ext cx="9144003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</a:rPr>
              <a:t>Vers une digitalisation de la mesure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7E72948-D613-42E2-B838-72A60A6327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15" y="4506418"/>
            <a:ext cx="427421" cy="427421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38FD77AF-FE4A-49DC-A1D3-2832AA737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78" y="4506418"/>
            <a:ext cx="427422" cy="46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" name="ZoneTexte 102">
            <a:extLst>
              <a:ext uri="{FF2B5EF4-FFF2-40B4-BE49-F238E27FC236}">
                <a16:creationId xmlns:a16="http://schemas.microsoft.com/office/drawing/2014/main" xmlns="" id="{89CFED56-930A-4D4E-B8F8-F903985EFE79}"/>
              </a:ext>
            </a:extLst>
          </p:cNvPr>
          <p:cNvSpPr txBox="1"/>
          <p:nvPr/>
        </p:nvSpPr>
        <p:spPr>
          <a:xfrm>
            <a:off x="1335732" y="1964832"/>
            <a:ext cx="154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rPr>
              <a:t>Panel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rPr>
              <a:t>Internet Global</a:t>
            </a: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xmlns="" id="{42E714B1-5DE6-4F99-A25F-1A78229BFC8E}"/>
              </a:ext>
            </a:extLst>
          </p:cNvPr>
          <p:cNvSpPr txBox="1"/>
          <p:nvPr/>
        </p:nvSpPr>
        <p:spPr>
          <a:xfrm>
            <a:off x="1075800" y="1434985"/>
            <a:ext cx="101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rPr>
              <a:t>Donneurs</a:t>
            </a:r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xmlns="" id="{CA8C7387-643E-47D4-91E6-96B39656E261}"/>
              </a:ext>
            </a:extLst>
          </p:cNvPr>
          <p:cNvSpPr txBox="1"/>
          <p:nvPr/>
        </p:nvSpPr>
        <p:spPr>
          <a:xfrm>
            <a:off x="4689241" y="1434985"/>
            <a:ext cx="1109212" cy="224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rPr>
              <a:t>Receveurs</a:t>
            </a:r>
          </a:p>
        </p:txBody>
      </p:sp>
      <p:grpSp>
        <p:nvGrpSpPr>
          <p:cNvPr id="107" name="Group 53">
            <a:extLst>
              <a:ext uri="{FF2B5EF4-FFF2-40B4-BE49-F238E27FC236}">
                <a16:creationId xmlns:a16="http://schemas.microsoft.com/office/drawing/2014/main" xmlns="" id="{3B6FB5D1-A2A8-4BD0-A2BA-688826B08EB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20790" y="2001933"/>
            <a:ext cx="772668" cy="521726"/>
            <a:chOff x="1474" y="1388"/>
            <a:chExt cx="353" cy="269"/>
          </a:xfrm>
          <a:solidFill>
            <a:srgbClr val="E6007D"/>
          </a:solidFill>
        </p:grpSpPr>
        <p:sp>
          <p:nvSpPr>
            <p:cNvPr id="165" name="Oval 54">
              <a:extLst>
                <a:ext uri="{FF2B5EF4-FFF2-40B4-BE49-F238E27FC236}">
                  <a16:creationId xmlns:a16="http://schemas.microsoft.com/office/drawing/2014/main" xmlns="" id="{B4AA34EF-2B2B-42B2-91AF-FA040BDDA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2" y="1450"/>
              <a:ext cx="44" cy="4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66" name="Oval 55">
              <a:extLst>
                <a:ext uri="{FF2B5EF4-FFF2-40B4-BE49-F238E27FC236}">
                  <a16:creationId xmlns:a16="http://schemas.microsoft.com/office/drawing/2014/main" xmlns="" id="{68A6156D-93A2-4CD4-8060-87BB34679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6" y="1450"/>
              <a:ext cx="45" cy="4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67" name="Oval 56">
              <a:extLst>
                <a:ext uri="{FF2B5EF4-FFF2-40B4-BE49-F238E27FC236}">
                  <a16:creationId xmlns:a16="http://schemas.microsoft.com/office/drawing/2014/main" xmlns="" id="{4A3C891D-B9FC-48EE-85A2-08B3A912C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" y="1446"/>
              <a:ext cx="52" cy="5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68" name="Freeform 57">
              <a:extLst>
                <a:ext uri="{FF2B5EF4-FFF2-40B4-BE49-F238E27FC236}">
                  <a16:creationId xmlns:a16="http://schemas.microsoft.com/office/drawing/2014/main" xmlns="" id="{94EBF190-5F7E-4121-BDDC-36F3A11648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6" y="1388"/>
              <a:ext cx="269" cy="269"/>
            </a:xfrm>
            <a:custGeom>
              <a:avLst/>
              <a:gdLst>
                <a:gd name="T0" fmla="*/ 209 w 218"/>
                <a:gd name="T1" fmla="*/ 66 h 217"/>
                <a:gd name="T2" fmla="*/ 185 w 218"/>
                <a:gd name="T3" fmla="*/ 30 h 217"/>
                <a:gd name="T4" fmla="*/ 149 w 218"/>
                <a:gd name="T5" fmla="*/ 7 h 217"/>
                <a:gd name="T6" fmla="*/ 109 w 218"/>
                <a:gd name="T7" fmla="*/ 0 h 217"/>
                <a:gd name="T8" fmla="*/ 107 w 218"/>
                <a:gd name="T9" fmla="*/ 0 h 217"/>
                <a:gd name="T10" fmla="*/ 66 w 218"/>
                <a:gd name="T11" fmla="*/ 8 h 217"/>
                <a:gd name="T12" fmla="*/ 32 w 218"/>
                <a:gd name="T13" fmla="*/ 32 h 217"/>
                <a:gd name="T14" fmla="*/ 1 w 218"/>
                <a:gd name="T15" fmla="*/ 108 h 217"/>
                <a:gd name="T16" fmla="*/ 1 w 218"/>
                <a:gd name="T17" fmla="*/ 108 h 217"/>
                <a:gd name="T18" fmla="*/ 32 w 218"/>
                <a:gd name="T19" fmla="*/ 184 h 217"/>
                <a:gd name="T20" fmla="*/ 66 w 218"/>
                <a:gd name="T21" fmla="*/ 208 h 217"/>
                <a:gd name="T22" fmla="*/ 107 w 218"/>
                <a:gd name="T23" fmla="*/ 217 h 217"/>
                <a:gd name="T24" fmla="*/ 109 w 218"/>
                <a:gd name="T25" fmla="*/ 217 h 217"/>
                <a:gd name="T26" fmla="*/ 149 w 218"/>
                <a:gd name="T27" fmla="*/ 209 h 217"/>
                <a:gd name="T28" fmla="*/ 185 w 218"/>
                <a:gd name="T29" fmla="*/ 186 h 217"/>
                <a:gd name="T30" fmla="*/ 209 w 218"/>
                <a:gd name="T31" fmla="*/ 150 h 217"/>
                <a:gd name="T32" fmla="*/ 218 w 218"/>
                <a:gd name="T33" fmla="*/ 108 h 217"/>
                <a:gd name="T34" fmla="*/ 209 w 218"/>
                <a:gd name="T35" fmla="*/ 66 h 217"/>
                <a:gd name="T36" fmla="*/ 173 w 218"/>
                <a:gd name="T37" fmla="*/ 174 h 217"/>
                <a:gd name="T38" fmla="*/ 143 w 218"/>
                <a:gd name="T39" fmla="*/ 195 h 217"/>
                <a:gd name="T40" fmla="*/ 107 w 218"/>
                <a:gd name="T41" fmla="*/ 202 h 217"/>
                <a:gd name="T42" fmla="*/ 106 w 218"/>
                <a:gd name="T43" fmla="*/ 203 h 217"/>
                <a:gd name="T44" fmla="*/ 71 w 218"/>
                <a:gd name="T45" fmla="*/ 196 h 217"/>
                <a:gd name="T46" fmla="*/ 40 w 218"/>
                <a:gd name="T47" fmla="*/ 176 h 217"/>
                <a:gd name="T48" fmla="*/ 19 w 218"/>
                <a:gd name="T49" fmla="*/ 145 h 217"/>
                <a:gd name="T50" fmla="*/ 11 w 218"/>
                <a:gd name="T51" fmla="*/ 108 h 217"/>
                <a:gd name="T52" fmla="*/ 11 w 218"/>
                <a:gd name="T53" fmla="*/ 108 h 217"/>
                <a:gd name="T54" fmla="*/ 19 w 218"/>
                <a:gd name="T55" fmla="*/ 71 h 217"/>
                <a:gd name="T56" fmla="*/ 40 w 218"/>
                <a:gd name="T57" fmla="*/ 41 h 217"/>
                <a:gd name="T58" fmla="*/ 71 w 218"/>
                <a:gd name="T59" fmla="*/ 20 h 217"/>
                <a:gd name="T60" fmla="*/ 106 w 218"/>
                <a:gd name="T61" fmla="*/ 14 h 217"/>
                <a:gd name="T62" fmla="*/ 107 w 218"/>
                <a:gd name="T63" fmla="*/ 14 h 217"/>
                <a:gd name="T64" fmla="*/ 143 w 218"/>
                <a:gd name="T65" fmla="*/ 22 h 217"/>
                <a:gd name="T66" fmla="*/ 173 w 218"/>
                <a:gd name="T67" fmla="*/ 43 h 217"/>
                <a:gd name="T68" fmla="*/ 200 w 218"/>
                <a:gd name="T69" fmla="*/ 108 h 217"/>
                <a:gd name="T70" fmla="*/ 173 w 218"/>
                <a:gd name="T71" fmla="*/ 17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8" h="217">
                  <a:moveTo>
                    <a:pt x="209" y="66"/>
                  </a:moveTo>
                  <a:cubicBezTo>
                    <a:pt x="204" y="53"/>
                    <a:pt x="195" y="41"/>
                    <a:pt x="185" y="30"/>
                  </a:cubicBezTo>
                  <a:cubicBezTo>
                    <a:pt x="175" y="20"/>
                    <a:pt x="163" y="12"/>
                    <a:pt x="149" y="7"/>
                  </a:cubicBezTo>
                  <a:cubicBezTo>
                    <a:pt x="136" y="2"/>
                    <a:pt x="123" y="0"/>
                    <a:pt x="109" y="0"/>
                  </a:cubicBezTo>
                  <a:cubicBezTo>
                    <a:pt x="109" y="0"/>
                    <a:pt x="108" y="0"/>
                    <a:pt x="107" y="0"/>
                  </a:cubicBezTo>
                  <a:cubicBezTo>
                    <a:pt x="93" y="0"/>
                    <a:pt x="79" y="3"/>
                    <a:pt x="66" y="8"/>
                  </a:cubicBezTo>
                  <a:cubicBezTo>
                    <a:pt x="53" y="14"/>
                    <a:pt x="41" y="22"/>
                    <a:pt x="32" y="32"/>
                  </a:cubicBezTo>
                  <a:cubicBezTo>
                    <a:pt x="12" y="52"/>
                    <a:pt x="0" y="80"/>
                    <a:pt x="1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0" y="136"/>
                    <a:pt x="12" y="164"/>
                    <a:pt x="32" y="184"/>
                  </a:cubicBezTo>
                  <a:cubicBezTo>
                    <a:pt x="41" y="194"/>
                    <a:pt x="53" y="202"/>
                    <a:pt x="66" y="208"/>
                  </a:cubicBezTo>
                  <a:cubicBezTo>
                    <a:pt x="79" y="214"/>
                    <a:pt x="93" y="217"/>
                    <a:pt x="107" y="217"/>
                  </a:cubicBezTo>
                  <a:cubicBezTo>
                    <a:pt x="108" y="217"/>
                    <a:pt x="109" y="217"/>
                    <a:pt x="109" y="217"/>
                  </a:cubicBezTo>
                  <a:cubicBezTo>
                    <a:pt x="123" y="217"/>
                    <a:pt x="136" y="214"/>
                    <a:pt x="149" y="209"/>
                  </a:cubicBezTo>
                  <a:cubicBezTo>
                    <a:pt x="163" y="204"/>
                    <a:pt x="175" y="196"/>
                    <a:pt x="185" y="186"/>
                  </a:cubicBezTo>
                  <a:cubicBezTo>
                    <a:pt x="195" y="176"/>
                    <a:pt x="204" y="164"/>
                    <a:pt x="209" y="150"/>
                  </a:cubicBezTo>
                  <a:cubicBezTo>
                    <a:pt x="215" y="137"/>
                    <a:pt x="218" y="123"/>
                    <a:pt x="218" y="108"/>
                  </a:cubicBezTo>
                  <a:cubicBezTo>
                    <a:pt x="218" y="94"/>
                    <a:pt x="215" y="79"/>
                    <a:pt x="209" y="66"/>
                  </a:cubicBezTo>
                  <a:close/>
                  <a:moveTo>
                    <a:pt x="173" y="174"/>
                  </a:moveTo>
                  <a:cubicBezTo>
                    <a:pt x="165" y="183"/>
                    <a:pt x="154" y="190"/>
                    <a:pt x="143" y="195"/>
                  </a:cubicBezTo>
                  <a:cubicBezTo>
                    <a:pt x="132" y="200"/>
                    <a:pt x="120" y="202"/>
                    <a:pt x="107" y="202"/>
                  </a:cubicBezTo>
                  <a:cubicBezTo>
                    <a:pt x="107" y="202"/>
                    <a:pt x="106" y="203"/>
                    <a:pt x="106" y="203"/>
                  </a:cubicBezTo>
                  <a:cubicBezTo>
                    <a:pt x="94" y="203"/>
                    <a:pt x="82" y="200"/>
                    <a:pt x="71" y="196"/>
                  </a:cubicBezTo>
                  <a:cubicBezTo>
                    <a:pt x="59" y="191"/>
                    <a:pt x="49" y="185"/>
                    <a:pt x="40" y="176"/>
                  </a:cubicBezTo>
                  <a:cubicBezTo>
                    <a:pt x="31" y="167"/>
                    <a:pt x="24" y="157"/>
                    <a:pt x="19" y="145"/>
                  </a:cubicBezTo>
                  <a:cubicBezTo>
                    <a:pt x="14" y="133"/>
                    <a:pt x="11" y="121"/>
                    <a:pt x="11" y="108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1" y="96"/>
                    <a:pt x="14" y="83"/>
                    <a:pt x="19" y="71"/>
                  </a:cubicBezTo>
                  <a:cubicBezTo>
                    <a:pt x="24" y="60"/>
                    <a:pt x="31" y="49"/>
                    <a:pt x="40" y="41"/>
                  </a:cubicBezTo>
                  <a:cubicBezTo>
                    <a:pt x="49" y="32"/>
                    <a:pt x="59" y="25"/>
                    <a:pt x="71" y="20"/>
                  </a:cubicBezTo>
                  <a:cubicBezTo>
                    <a:pt x="82" y="16"/>
                    <a:pt x="94" y="14"/>
                    <a:pt x="106" y="14"/>
                  </a:cubicBezTo>
                  <a:cubicBezTo>
                    <a:pt x="106" y="14"/>
                    <a:pt x="107" y="14"/>
                    <a:pt x="107" y="14"/>
                  </a:cubicBezTo>
                  <a:cubicBezTo>
                    <a:pt x="120" y="14"/>
                    <a:pt x="132" y="17"/>
                    <a:pt x="143" y="22"/>
                  </a:cubicBezTo>
                  <a:cubicBezTo>
                    <a:pt x="154" y="27"/>
                    <a:pt x="165" y="34"/>
                    <a:pt x="173" y="43"/>
                  </a:cubicBezTo>
                  <a:cubicBezTo>
                    <a:pt x="190" y="60"/>
                    <a:pt x="200" y="84"/>
                    <a:pt x="200" y="108"/>
                  </a:cubicBezTo>
                  <a:cubicBezTo>
                    <a:pt x="200" y="132"/>
                    <a:pt x="190" y="157"/>
                    <a:pt x="173" y="1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69" name="Freeform 58">
              <a:extLst>
                <a:ext uri="{FF2B5EF4-FFF2-40B4-BE49-F238E27FC236}">
                  <a16:creationId xmlns:a16="http://schemas.microsoft.com/office/drawing/2014/main" xmlns="" id="{BFF9A6F8-0003-4029-8CEC-768CBDF7C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" y="1508"/>
              <a:ext cx="113" cy="96"/>
            </a:xfrm>
            <a:custGeom>
              <a:avLst/>
              <a:gdLst>
                <a:gd name="T0" fmla="*/ 59 w 91"/>
                <a:gd name="T1" fmla="*/ 0 h 77"/>
                <a:gd name="T2" fmla="*/ 47 w 91"/>
                <a:gd name="T3" fmla="*/ 0 h 77"/>
                <a:gd name="T4" fmla="*/ 45 w 91"/>
                <a:gd name="T5" fmla="*/ 0 h 77"/>
                <a:gd name="T6" fmla="*/ 45 w 91"/>
                <a:gd name="T7" fmla="*/ 0 h 77"/>
                <a:gd name="T8" fmla="*/ 45 w 91"/>
                <a:gd name="T9" fmla="*/ 0 h 77"/>
                <a:gd name="T10" fmla="*/ 43 w 91"/>
                <a:gd name="T11" fmla="*/ 0 h 77"/>
                <a:gd name="T12" fmla="*/ 31 w 91"/>
                <a:gd name="T13" fmla="*/ 0 h 77"/>
                <a:gd name="T14" fmla="*/ 14 w 91"/>
                <a:gd name="T15" fmla="*/ 7 h 77"/>
                <a:gd name="T16" fmla="*/ 0 w 91"/>
                <a:gd name="T17" fmla="*/ 77 h 77"/>
                <a:gd name="T18" fmla="*/ 12 w 91"/>
                <a:gd name="T19" fmla="*/ 77 h 77"/>
                <a:gd name="T20" fmla="*/ 19 w 91"/>
                <a:gd name="T21" fmla="*/ 39 h 77"/>
                <a:gd name="T22" fmla="*/ 19 w 91"/>
                <a:gd name="T23" fmla="*/ 77 h 77"/>
                <a:gd name="T24" fmla="*/ 71 w 91"/>
                <a:gd name="T25" fmla="*/ 77 h 77"/>
                <a:gd name="T26" fmla="*/ 71 w 91"/>
                <a:gd name="T27" fmla="*/ 39 h 77"/>
                <a:gd name="T28" fmla="*/ 78 w 91"/>
                <a:gd name="T29" fmla="*/ 77 h 77"/>
                <a:gd name="T30" fmla="*/ 91 w 91"/>
                <a:gd name="T31" fmla="*/ 77 h 77"/>
                <a:gd name="T32" fmla="*/ 76 w 91"/>
                <a:gd name="T33" fmla="*/ 7 h 77"/>
                <a:gd name="T34" fmla="*/ 59 w 91"/>
                <a:gd name="T3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77">
                  <a:moveTo>
                    <a:pt x="59" y="0"/>
                  </a:moveTo>
                  <a:cubicBezTo>
                    <a:pt x="55" y="0"/>
                    <a:pt x="51" y="0"/>
                    <a:pt x="47" y="0"/>
                  </a:cubicBezTo>
                  <a:cubicBezTo>
                    <a:pt x="46" y="0"/>
                    <a:pt x="46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ubicBezTo>
                    <a:pt x="39" y="0"/>
                    <a:pt x="35" y="0"/>
                    <a:pt x="31" y="0"/>
                  </a:cubicBezTo>
                  <a:cubicBezTo>
                    <a:pt x="23" y="0"/>
                    <a:pt x="17" y="4"/>
                    <a:pt x="14" y="7"/>
                  </a:cubicBezTo>
                  <a:cubicBezTo>
                    <a:pt x="8" y="15"/>
                    <a:pt x="0" y="77"/>
                    <a:pt x="0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1" y="73"/>
                    <a:pt x="82" y="15"/>
                    <a:pt x="76" y="7"/>
                  </a:cubicBezTo>
                  <a:cubicBezTo>
                    <a:pt x="74" y="4"/>
                    <a:pt x="67" y="0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70" name="Freeform 59">
              <a:extLst>
                <a:ext uri="{FF2B5EF4-FFF2-40B4-BE49-F238E27FC236}">
                  <a16:creationId xmlns:a16="http://schemas.microsoft.com/office/drawing/2014/main" xmlns="" id="{34D5BC0A-4A0A-49A0-9E48-BAB5CBF13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1504"/>
              <a:ext cx="72" cy="84"/>
            </a:xfrm>
            <a:custGeom>
              <a:avLst/>
              <a:gdLst>
                <a:gd name="T0" fmla="*/ 24 w 58"/>
                <a:gd name="T1" fmla="*/ 0 h 67"/>
                <a:gd name="T2" fmla="*/ 23 w 58"/>
                <a:gd name="T3" fmla="*/ 0 h 67"/>
                <a:gd name="T4" fmla="*/ 22 w 58"/>
                <a:gd name="T5" fmla="*/ 0 h 67"/>
                <a:gd name="T6" fmla="*/ 22 w 58"/>
                <a:gd name="T7" fmla="*/ 0 h 67"/>
                <a:gd name="T8" fmla="*/ 21 w 58"/>
                <a:gd name="T9" fmla="*/ 0 h 67"/>
                <a:gd name="T10" fmla="*/ 10 w 58"/>
                <a:gd name="T11" fmla="*/ 0 h 67"/>
                <a:gd name="T12" fmla="*/ 0 w 58"/>
                <a:gd name="T13" fmla="*/ 2 h 67"/>
                <a:gd name="T14" fmla="*/ 7 w 58"/>
                <a:gd name="T15" fmla="*/ 7 h 67"/>
                <a:gd name="T16" fmla="*/ 21 w 58"/>
                <a:gd name="T17" fmla="*/ 67 h 67"/>
                <a:gd name="T18" fmla="*/ 44 w 58"/>
                <a:gd name="T19" fmla="*/ 67 h 67"/>
                <a:gd name="T20" fmla="*/ 45 w 58"/>
                <a:gd name="T21" fmla="*/ 66 h 67"/>
                <a:gd name="T22" fmla="*/ 45 w 58"/>
                <a:gd name="T23" fmla="*/ 34 h 67"/>
                <a:gd name="T24" fmla="*/ 50 w 58"/>
                <a:gd name="T25" fmla="*/ 59 h 67"/>
                <a:gd name="T26" fmla="*/ 58 w 58"/>
                <a:gd name="T27" fmla="*/ 39 h 67"/>
                <a:gd name="T28" fmla="*/ 50 w 58"/>
                <a:gd name="T29" fmla="*/ 6 h 67"/>
                <a:gd name="T30" fmla="*/ 35 w 58"/>
                <a:gd name="T31" fmla="*/ 0 h 67"/>
                <a:gd name="T32" fmla="*/ 24 w 58"/>
                <a:gd name="T3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67">
                  <a:moveTo>
                    <a:pt x="24" y="0"/>
                  </a:moveTo>
                  <a:cubicBezTo>
                    <a:pt x="24" y="0"/>
                    <a:pt x="23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0"/>
                    <a:pt x="21" y="0"/>
                  </a:cubicBezTo>
                  <a:cubicBezTo>
                    <a:pt x="17" y="0"/>
                    <a:pt x="14" y="0"/>
                    <a:pt x="10" y="0"/>
                  </a:cubicBezTo>
                  <a:cubicBezTo>
                    <a:pt x="6" y="0"/>
                    <a:pt x="3" y="1"/>
                    <a:pt x="0" y="2"/>
                  </a:cubicBezTo>
                  <a:cubicBezTo>
                    <a:pt x="3" y="4"/>
                    <a:pt x="5" y="5"/>
                    <a:pt x="7" y="7"/>
                  </a:cubicBezTo>
                  <a:cubicBezTo>
                    <a:pt x="12" y="14"/>
                    <a:pt x="18" y="49"/>
                    <a:pt x="21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5" y="67"/>
                    <a:pt x="45" y="67"/>
                    <a:pt x="45" y="66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54" y="53"/>
                    <a:pt x="56" y="46"/>
                    <a:pt x="58" y="39"/>
                  </a:cubicBezTo>
                  <a:cubicBezTo>
                    <a:pt x="56" y="24"/>
                    <a:pt x="53" y="9"/>
                    <a:pt x="50" y="6"/>
                  </a:cubicBezTo>
                  <a:cubicBezTo>
                    <a:pt x="48" y="3"/>
                    <a:pt x="42" y="0"/>
                    <a:pt x="35" y="0"/>
                  </a:cubicBezTo>
                  <a:cubicBezTo>
                    <a:pt x="31" y="0"/>
                    <a:pt x="28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71" name="Freeform 60">
              <a:extLst>
                <a:ext uri="{FF2B5EF4-FFF2-40B4-BE49-F238E27FC236}">
                  <a16:creationId xmlns:a16="http://schemas.microsoft.com/office/drawing/2014/main" xmlns="" id="{1910741D-CD46-441E-82B5-050CF31FC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" y="1504"/>
              <a:ext cx="72" cy="84"/>
            </a:xfrm>
            <a:custGeom>
              <a:avLst/>
              <a:gdLst>
                <a:gd name="T0" fmla="*/ 58 w 58"/>
                <a:gd name="T1" fmla="*/ 2 h 67"/>
                <a:gd name="T2" fmla="*/ 48 w 58"/>
                <a:gd name="T3" fmla="*/ 0 h 67"/>
                <a:gd name="T4" fmla="*/ 37 w 58"/>
                <a:gd name="T5" fmla="*/ 0 h 67"/>
                <a:gd name="T6" fmla="*/ 36 w 58"/>
                <a:gd name="T7" fmla="*/ 0 h 67"/>
                <a:gd name="T8" fmla="*/ 35 w 58"/>
                <a:gd name="T9" fmla="*/ 0 h 67"/>
                <a:gd name="T10" fmla="*/ 35 w 58"/>
                <a:gd name="T11" fmla="*/ 0 h 67"/>
                <a:gd name="T12" fmla="*/ 34 w 58"/>
                <a:gd name="T13" fmla="*/ 0 h 67"/>
                <a:gd name="T14" fmla="*/ 23 w 58"/>
                <a:gd name="T15" fmla="*/ 0 h 67"/>
                <a:gd name="T16" fmla="*/ 8 w 58"/>
                <a:gd name="T17" fmla="*/ 6 h 67"/>
                <a:gd name="T18" fmla="*/ 0 w 58"/>
                <a:gd name="T19" fmla="*/ 38 h 67"/>
                <a:gd name="T20" fmla="*/ 3 w 58"/>
                <a:gd name="T21" fmla="*/ 49 h 67"/>
                <a:gd name="T22" fmla="*/ 8 w 58"/>
                <a:gd name="T23" fmla="*/ 59 h 67"/>
                <a:gd name="T24" fmla="*/ 13 w 58"/>
                <a:gd name="T25" fmla="*/ 34 h 67"/>
                <a:gd name="T26" fmla="*/ 13 w 58"/>
                <a:gd name="T27" fmla="*/ 66 h 67"/>
                <a:gd name="T28" fmla="*/ 14 w 58"/>
                <a:gd name="T29" fmla="*/ 67 h 67"/>
                <a:gd name="T30" fmla="*/ 38 w 58"/>
                <a:gd name="T31" fmla="*/ 67 h 67"/>
                <a:gd name="T32" fmla="*/ 52 w 58"/>
                <a:gd name="T33" fmla="*/ 7 h 67"/>
                <a:gd name="T34" fmla="*/ 58 w 58"/>
                <a:gd name="T35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67">
                  <a:moveTo>
                    <a:pt x="58" y="2"/>
                  </a:moveTo>
                  <a:cubicBezTo>
                    <a:pt x="55" y="1"/>
                    <a:pt x="52" y="0"/>
                    <a:pt x="48" y="0"/>
                  </a:cubicBezTo>
                  <a:cubicBezTo>
                    <a:pt x="44" y="0"/>
                    <a:pt x="41" y="0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4" y="0"/>
                    <a:pt x="34" y="0"/>
                  </a:cubicBezTo>
                  <a:cubicBezTo>
                    <a:pt x="30" y="0"/>
                    <a:pt x="27" y="0"/>
                    <a:pt x="23" y="0"/>
                  </a:cubicBezTo>
                  <a:cubicBezTo>
                    <a:pt x="16" y="0"/>
                    <a:pt x="10" y="3"/>
                    <a:pt x="8" y="6"/>
                  </a:cubicBezTo>
                  <a:cubicBezTo>
                    <a:pt x="5" y="9"/>
                    <a:pt x="2" y="24"/>
                    <a:pt x="0" y="38"/>
                  </a:cubicBezTo>
                  <a:cubicBezTo>
                    <a:pt x="1" y="42"/>
                    <a:pt x="2" y="46"/>
                    <a:pt x="3" y="49"/>
                  </a:cubicBezTo>
                  <a:cubicBezTo>
                    <a:pt x="5" y="52"/>
                    <a:pt x="6" y="56"/>
                    <a:pt x="8" y="59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13" y="67"/>
                    <a:pt x="14" y="67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1" y="47"/>
                    <a:pt x="46" y="14"/>
                    <a:pt x="52" y="7"/>
                  </a:cubicBezTo>
                  <a:cubicBezTo>
                    <a:pt x="53" y="5"/>
                    <a:pt x="55" y="4"/>
                    <a:pt x="5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72" name="Freeform 61">
              <a:extLst>
                <a:ext uri="{FF2B5EF4-FFF2-40B4-BE49-F238E27FC236}">
                  <a16:creationId xmlns:a16="http://schemas.microsoft.com/office/drawing/2014/main" xmlns="" id="{BE50589F-18DB-4B67-B1D0-59D9E6F8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1454"/>
              <a:ext cx="30" cy="38"/>
            </a:xfrm>
            <a:custGeom>
              <a:avLst/>
              <a:gdLst>
                <a:gd name="T0" fmla="*/ 10 w 24"/>
                <a:gd name="T1" fmla="*/ 31 h 31"/>
                <a:gd name="T2" fmla="*/ 24 w 24"/>
                <a:gd name="T3" fmla="*/ 16 h 31"/>
                <a:gd name="T4" fmla="*/ 8 w 24"/>
                <a:gd name="T5" fmla="*/ 0 h 31"/>
                <a:gd name="T6" fmla="*/ 0 w 24"/>
                <a:gd name="T7" fmla="*/ 3 h 31"/>
                <a:gd name="T8" fmla="*/ 4 w 24"/>
                <a:gd name="T9" fmla="*/ 11 h 31"/>
                <a:gd name="T10" fmla="*/ 10 w 24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0" y="31"/>
                  </a:moveTo>
                  <a:cubicBezTo>
                    <a:pt x="18" y="30"/>
                    <a:pt x="24" y="23"/>
                    <a:pt x="24" y="16"/>
                  </a:cubicBezTo>
                  <a:cubicBezTo>
                    <a:pt x="24" y="7"/>
                    <a:pt x="17" y="0"/>
                    <a:pt x="8" y="0"/>
                  </a:cubicBezTo>
                  <a:cubicBezTo>
                    <a:pt x="5" y="0"/>
                    <a:pt x="2" y="1"/>
                    <a:pt x="0" y="3"/>
                  </a:cubicBezTo>
                  <a:cubicBezTo>
                    <a:pt x="1" y="5"/>
                    <a:pt x="3" y="8"/>
                    <a:pt x="4" y="11"/>
                  </a:cubicBezTo>
                  <a:cubicBezTo>
                    <a:pt x="7" y="17"/>
                    <a:pt x="9" y="24"/>
                    <a:pt x="1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73" name="Freeform 62">
              <a:extLst>
                <a:ext uri="{FF2B5EF4-FFF2-40B4-BE49-F238E27FC236}">
                  <a16:creationId xmlns:a16="http://schemas.microsoft.com/office/drawing/2014/main" xmlns="" id="{353458EB-E212-482F-8CD0-38F8B7F2E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" y="1499"/>
              <a:ext cx="45" cy="72"/>
            </a:xfrm>
            <a:custGeom>
              <a:avLst/>
              <a:gdLst>
                <a:gd name="T0" fmla="*/ 26 w 37"/>
                <a:gd name="T1" fmla="*/ 6 h 58"/>
                <a:gd name="T2" fmla="*/ 13 w 37"/>
                <a:gd name="T3" fmla="*/ 0 h 58"/>
                <a:gd name="T4" fmla="*/ 5 w 37"/>
                <a:gd name="T5" fmla="*/ 0 h 58"/>
                <a:gd name="T6" fmla="*/ 7 w 37"/>
                <a:gd name="T7" fmla="*/ 18 h 58"/>
                <a:gd name="T8" fmla="*/ 0 w 37"/>
                <a:gd name="T9" fmla="*/ 58 h 58"/>
                <a:gd name="T10" fmla="*/ 22 w 37"/>
                <a:gd name="T11" fmla="*/ 58 h 58"/>
                <a:gd name="T12" fmla="*/ 22 w 37"/>
                <a:gd name="T13" fmla="*/ 29 h 58"/>
                <a:gd name="T14" fmla="*/ 27 w 37"/>
                <a:gd name="T15" fmla="*/ 58 h 58"/>
                <a:gd name="T16" fmla="*/ 37 w 37"/>
                <a:gd name="T17" fmla="*/ 58 h 58"/>
                <a:gd name="T18" fmla="*/ 26 w 37"/>
                <a:gd name="T19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8">
                  <a:moveTo>
                    <a:pt x="26" y="6"/>
                  </a:moveTo>
                  <a:cubicBezTo>
                    <a:pt x="24" y="3"/>
                    <a:pt x="19" y="1"/>
                    <a:pt x="13" y="0"/>
                  </a:cubicBezTo>
                  <a:cubicBezTo>
                    <a:pt x="10" y="0"/>
                    <a:pt x="8" y="0"/>
                    <a:pt x="5" y="0"/>
                  </a:cubicBezTo>
                  <a:cubicBezTo>
                    <a:pt x="6" y="6"/>
                    <a:pt x="7" y="12"/>
                    <a:pt x="7" y="18"/>
                  </a:cubicBezTo>
                  <a:cubicBezTo>
                    <a:pt x="7" y="32"/>
                    <a:pt x="4" y="45"/>
                    <a:pt x="0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5"/>
                    <a:pt x="31" y="12"/>
                    <a:pt x="2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74" name="Freeform 63">
              <a:extLst>
                <a:ext uri="{FF2B5EF4-FFF2-40B4-BE49-F238E27FC236}">
                  <a16:creationId xmlns:a16="http://schemas.microsoft.com/office/drawing/2014/main" xmlns="" id="{2BB366D0-CEEC-4AB2-BDA8-E4926200A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" y="1499"/>
              <a:ext cx="46" cy="72"/>
            </a:xfrm>
            <a:custGeom>
              <a:avLst/>
              <a:gdLst>
                <a:gd name="T0" fmla="*/ 30 w 37"/>
                <a:gd name="T1" fmla="*/ 18 h 58"/>
                <a:gd name="T2" fmla="*/ 30 w 37"/>
                <a:gd name="T3" fmla="*/ 18 h 58"/>
                <a:gd name="T4" fmla="*/ 31 w 37"/>
                <a:gd name="T5" fmla="*/ 0 h 58"/>
                <a:gd name="T6" fmla="*/ 24 w 37"/>
                <a:gd name="T7" fmla="*/ 1 h 58"/>
                <a:gd name="T8" fmla="*/ 11 w 37"/>
                <a:gd name="T9" fmla="*/ 6 h 58"/>
                <a:gd name="T10" fmla="*/ 0 w 37"/>
                <a:gd name="T11" fmla="*/ 58 h 58"/>
                <a:gd name="T12" fmla="*/ 10 w 37"/>
                <a:gd name="T13" fmla="*/ 58 h 58"/>
                <a:gd name="T14" fmla="*/ 15 w 37"/>
                <a:gd name="T15" fmla="*/ 30 h 58"/>
                <a:gd name="T16" fmla="*/ 15 w 37"/>
                <a:gd name="T17" fmla="*/ 58 h 58"/>
                <a:gd name="T18" fmla="*/ 37 w 37"/>
                <a:gd name="T19" fmla="*/ 58 h 58"/>
                <a:gd name="T20" fmla="*/ 30 w 37"/>
                <a:gd name="T21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58">
                  <a:moveTo>
                    <a:pt x="30" y="18"/>
                  </a:moveTo>
                  <a:cubicBezTo>
                    <a:pt x="30" y="18"/>
                    <a:pt x="30" y="18"/>
                    <a:pt x="30" y="18"/>
                  </a:cubicBezTo>
                  <a:cubicBezTo>
                    <a:pt x="30" y="12"/>
                    <a:pt x="31" y="6"/>
                    <a:pt x="31" y="0"/>
                  </a:cubicBezTo>
                  <a:cubicBezTo>
                    <a:pt x="29" y="0"/>
                    <a:pt x="27" y="0"/>
                    <a:pt x="24" y="1"/>
                  </a:cubicBezTo>
                  <a:cubicBezTo>
                    <a:pt x="18" y="1"/>
                    <a:pt x="13" y="3"/>
                    <a:pt x="11" y="6"/>
                  </a:cubicBezTo>
                  <a:cubicBezTo>
                    <a:pt x="6" y="12"/>
                    <a:pt x="0" y="58"/>
                    <a:pt x="0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3" y="46"/>
                    <a:pt x="30" y="32"/>
                    <a:pt x="3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75" name="Freeform 64">
              <a:extLst>
                <a:ext uri="{FF2B5EF4-FFF2-40B4-BE49-F238E27FC236}">
                  <a16:creationId xmlns:a16="http://schemas.microsoft.com/office/drawing/2014/main" xmlns="" id="{12C56C3A-59E3-4B65-B461-665BAB5F3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" y="1454"/>
              <a:ext cx="30" cy="38"/>
            </a:xfrm>
            <a:custGeom>
              <a:avLst/>
              <a:gdLst>
                <a:gd name="T0" fmla="*/ 14 w 24"/>
                <a:gd name="T1" fmla="*/ 31 h 31"/>
                <a:gd name="T2" fmla="*/ 24 w 24"/>
                <a:gd name="T3" fmla="*/ 3 h 31"/>
                <a:gd name="T4" fmla="*/ 16 w 24"/>
                <a:gd name="T5" fmla="*/ 0 h 31"/>
                <a:gd name="T6" fmla="*/ 0 w 24"/>
                <a:gd name="T7" fmla="*/ 16 h 31"/>
                <a:gd name="T8" fmla="*/ 14 w 24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1">
                  <a:moveTo>
                    <a:pt x="14" y="31"/>
                  </a:moveTo>
                  <a:cubicBezTo>
                    <a:pt x="16" y="21"/>
                    <a:pt x="19" y="12"/>
                    <a:pt x="24" y="3"/>
                  </a:cubicBezTo>
                  <a:cubicBezTo>
                    <a:pt x="22" y="1"/>
                    <a:pt x="19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3"/>
                    <a:pt x="6" y="30"/>
                    <a:pt x="1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0FBB6BE6-8ED9-4D0F-9F41-9E7814E495A4}"/>
              </a:ext>
            </a:extLst>
          </p:cNvPr>
          <p:cNvSpPr/>
          <p:nvPr/>
        </p:nvSpPr>
        <p:spPr>
          <a:xfrm>
            <a:off x="1213110" y="1791368"/>
            <a:ext cx="2516042" cy="930552"/>
          </a:xfrm>
          <a:prstGeom prst="rect">
            <a:avLst/>
          </a:prstGeom>
          <a:noFill/>
          <a:ln w="12700" cap="flat" cmpd="sng" algn="ctr">
            <a:solidFill>
              <a:srgbClr val="6E5F5F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diametrie"/>
              <a:ea typeface="+mn-ea"/>
              <a:cs typeface="+mn-cs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33E62E3C-6705-46EB-A828-2652EA466EA0}"/>
              </a:ext>
            </a:extLst>
          </p:cNvPr>
          <p:cNvSpPr/>
          <p:nvPr/>
        </p:nvSpPr>
        <p:spPr>
          <a:xfrm>
            <a:off x="4779537" y="1791369"/>
            <a:ext cx="1439916" cy="932928"/>
          </a:xfrm>
          <a:prstGeom prst="rect">
            <a:avLst/>
          </a:prstGeom>
          <a:noFill/>
          <a:ln w="12700" cap="flat" cmpd="sng" algn="ctr">
            <a:solidFill>
              <a:srgbClr val="6E5F5F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diametrie"/>
              <a:ea typeface="+mn-ea"/>
              <a:cs typeface="+mn-cs"/>
            </a:endParaRPr>
          </a:p>
        </p:txBody>
      </p:sp>
      <p:cxnSp>
        <p:nvCxnSpPr>
          <p:cNvPr id="111" name="Connecteur droit avec flèche 110">
            <a:extLst>
              <a:ext uri="{FF2B5EF4-FFF2-40B4-BE49-F238E27FC236}">
                <a16:creationId xmlns:a16="http://schemas.microsoft.com/office/drawing/2014/main" xmlns="" id="{938F2D49-8343-42BA-8E8D-B62A5FAFCEB3}"/>
              </a:ext>
            </a:extLst>
          </p:cNvPr>
          <p:cNvCxnSpPr/>
          <p:nvPr/>
        </p:nvCxnSpPr>
        <p:spPr>
          <a:xfrm flipV="1">
            <a:off x="3783723" y="2307186"/>
            <a:ext cx="973499" cy="1188"/>
          </a:xfrm>
          <a:prstGeom prst="straightConnector1">
            <a:avLst/>
          </a:prstGeom>
          <a:noFill/>
          <a:ln w="25400" cap="flat" cmpd="sng" algn="ctr">
            <a:solidFill>
              <a:srgbClr val="6E5F5F"/>
            </a:solidFill>
            <a:prstDash val="sysDash"/>
            <a:tailEnd type="arrow"/>
          </a:ln>
          <a:effectLst/>
        </p:spPr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88CF8E7C-4686-4A12-9147-1167C234DCAA}"/>
              </a:ext>
            </a:extLst>
          </p:cNvPr>
          <p:cNvSpPr/>
          <p:nvPr/>
        </p:nvSpPr>
        <p:spPr>
          <a:xfrm flipH="1">
            <a:off x="6624945" y="1731349"/>
            <a:ext cx="2378856" cy="1062879"/>
          </a:xfrm>
          <a:prstGeom prst="rect">
            <a:avLst/>
          </a:prstGeom>
          <a:noFill/>
          <a:ln w="12700" cap="flat" cmpd="sng" algn="ctr">
            <a:solidFill>
              <a:srgbClr val="6E5F5F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diametrie"/>
              <a:ea typeface="+mn-ea"/>
              <a:cs typeface="+mn-cs"/>
            </a:endParaRPr>
          </a:p>
        </p:txBody>
      </p:sp>
      <p:grpSp>
        <p:nvGrpSpPr>
          <p:cNvPr id="114" name="Groupe 348">
            <a:extLst>
              <a:ext uri="{FF2B5EF4-FFF2-40B4-BE49-F238E27FC236}">
                <a16:creationId xmlns:a16="http://schemas.microsoft.com/office/drawing/2014/main" xmlns="" id="{5DA3FCC1-B226-4800-97EA-A496A0E46C38}"/>
              </a:ext>
            </a:extLst>
          </p:cNvPr>
          <p:cNvGrpSpPr/>
          <p:nvPr/>
        </p:nvGrpSpPr>
        <p:grpSpPr>
          <a:xfrm>
            <a:off x="7897898" y="2041374"/>
            <a:ext cx="298740" cy="261766"/>
            <a:chOff x="5010724" y="5119567"/>
            <a:chExt cx="362804" cy="358773"/>
          </a:xfrm>
          <a:solidFill>
            <a:srgbClr val="37CDEB"/>
          </a:solidFill>
        </p:grpSpPr>
        <p:sp>
          <p:nvSpPr>
            <p:cNvPr id="163" name="Freeform 78">
              <a:extLst>
                <a:ext uri="{FF2B5EF4-FFF2-40B4-BE49-F238E27FC236}">
                  <a16:creationId xmlns:a16="http://schemas.microsoft.com/office/drawing/2014/main" xmlns="" id="{D750B1EF-EF78-456B-A02A-196C527A0A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0724" y="5119567"/>
              <a:ext cx="362804" cy="358773"/>
            </a:xfrm>
            <a:custGeom>
              <a:avLst/>
              <a:gdLst>
                <a:gd name="T0" fmla="*/ 57 w 114"/>
                <a:gd name="T1" fmla="*/ 0 h 113"/>
                <a:gd name="T2" fmla="*/ 0 w 114"/>
                <a:gd name="T3" fmla="*/ 56 h 113"/>
                <a:gd name="T4" fmla="*/ 57 w 114"/>
                <a:gd name="T5" fmla="*/ 113 h 113"/>
                <a:gd name="T6" fmla="*/ 113 w 114"/>
                <a:gd name="T7" fmla="*/ 113 h 113"/>
                <a:gd name="T8" fmla="*/ 113 w 114"/>
                <a:gd name="T9" fmla="*/ 64 h 113"/>
                <a:gd name="T10" fmla="*/ 114 w 114"/>
                <a:gd name="T11" fmla="*/ 56 h 113"/>
                <a:gd name="T12" fmla="*/ 57 w 114"/>
                <a:gd name="T13" fmla="*/ 0 h 113"/>
                <a:gd name="T14" fmla="*/ 105 w 114"/>
                <a:gd name="T15" fmla="*/ 64 h 113"/>
                <a:gd name="T16" fmla="*/ 105 w 114"/>
                <a:gd name="T17" fmla="*/ 105 h 113"/>
                <a:gd name="T18" fmla="*/ 58 w 114"/>
                <a:gd name="T19" fmla="*/ 105 h 113"/>
                <a:gd name="T20" fmla="*/ 11 w 114"/>
                <a:gd name="T21" fmla="*/ 58 h 113"/>
                <a:gd name="T22" fmla="*/ 58 w 114"/>
                <a:gd name="T23" fmla="*/ 11 h 113"/>
                <a:gd name="T24" fmla="*/ 105 w 114"/>
                <a:gd name="T25" fmla="*/ 58 h 113"/>
                <a:gd name="T26" fmla="*/ 105 w 114"/>
                <a:gd name="T27" fmla="*/ 6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113">
                  <a:moveTo>
                    <a:pt x="57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88"/>
                    <a:pt x="25" y="113"/>
                    <a:pt x="57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3" y="61"/>
                    <a:pt x="114" y="59"/>
                    <a:pt x="114" y="56"/>
                  </a:cubicBezTo>
                  <a:cubicBezTo>
                    <a:pt x="114" y="25"/>
                    <a:pt x="88" y="0"/>
                    <a:pt x="57" y="0"/>
                  </a:cubicBezTo>
                  <a:close/>
                  <a:moveTo>
                    <a:pt x="105" y="64"/>
                  </a:moveTo>
                  <a:cubicBezTo>
                    <a:pt x="105" y="105"/>
                    <a:pt x="105" y="105"/>
                    <a:pt x="105" y="105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32" y="105"/>
                    <a:pt x="11" y="84"/>
                    <a:pt x="11" y="58"/>
                  </a:cubicBezTo>
                  <a:cubicBezTo>
                    <a:pt x="11" y="32"/>
                    <a:pt x="32" y="11"/>
                    <a:pt x="58" y="11"/>
                  </a:cubicBezTo>
                  <a:cubicBezTo>
                    <a:pt x="84" y="11"/>
                    <a:pt x="105" y="32"/>
                    <a:pt x="105" y="58"/>
                  </a:cubicBezTo>
                  <a:cubicBezTo>
                    <a:pt x="105" y="60"/>
                    <a:pt x="105" y="62"/>
                    <a:pt x="10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64" name="Freeform 79">
              <a:extLst>
                <a:ext uri="{FF2B5EF4-FFF2-40B4-BE49-F238E27FC236}">
                  <a16:creationId xmlns:a16="http://schemas.microsoft.com/office/drawing/2014/main" xmlns="" id="{E44BFB5D-A19E-47EA-B922-17CEA55A85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4628" y="5198846"/>
              <a:ext cx="212307" cy="209620"/>
            </a:xfrm>
            <a:custGeom>
              <a:avLst/>
              <a:gdLst>
                <a:gd name="T0" fmla="*/ 35 w 67"/>
                <a:gd name="T1" fmla="*/ 0 h 66"/>
                <a:gd name="T2" fmla="*/ 0 w 67"/>
                <a:gd name="T3" fmla="*/ 35 h 66"/>
                <a:gd name="T4" fmla="*/ 35 w 67"/>
                <a:gd name="T5" fmla="*/ 66 h 66"/>
                <a:gd name="T6" fmla="*/ 54 w 67"/>
                <a:gd name="T7" fmla="*/ 63 h 66"/>
                <a:gd name="T8" fmla="*/ 51 w 67"/>
                <a:gd name="T9" fmla="*/ 54 h 66"/>
                <a:gd name="T10" fmla="*/ 35 w 67"/>
                <a:gd name="T11" fmla="*/ 57 h 66"/>
                <a:gd name="T12" fmla="*/ 12 w 67"/>
                <a:gd name="T13" fmla="*/ 34 h 66"/>
                <a:gd name="T14" fmla="*/ 35 w 67"/>
                <a:gd name="T15" fmla="*/ 9 h 66"/>
                <a:gd name="T16" fmla="*/ 56 w 67"/>
                <a:gd name="T17" fmla="*/ 29 h 66"/>
                <a:gd name="T18" fmla="*/ 49 w 67"/>
                <a:gd name="T19" fmla="*/ 45 h 66"/>
                <a:gd name="T20" fmla="*/ 49 w 67"/>
                <a:gd name="T21" fmla="*/ 28 h 66"/>
                <a:gd name="T22" fmla="*/ 37 w 67"/>
                <a:gd name="T23" fmla="*/ 16 h 66"/>
                <a:gd name="T24" fmla="*/ 20 w 67"/>
                <a:gd name="T25" fmla="*/ 21 h 66"/>
                <a:gd name="T26" fmla="*/ 25 w 67"/>
                <a:gd name="T27" fmla="*/ 27 h 66"/>
                <a:gd name="T28" fmla="*/ 35 w 67"/>
                <a:gd name="T29" fmla="*/ 24 h 66"/>
                <a:gd name="T30" fmla="*/ 39 w 67"/>
                <a:gd name="T31" fmla="*/ 28 h 66"/>
                <a:gd name="T32" fmla="*/ 39 w 67"/>
                <a:gd name="T33" fmla="*/ 30 h 66"/>
                <a:gd name="T34" fmla="*/ 23 w 67"/>
                <a:gd name="T35" fmla="*/ 31 h 66"/>
                <a:gd name="T36" fmla="*/ 20 w 67"/>
                <a:gd name="T37" fmla="*/ 39 h 66"/>
                <a:gd name="T38" fmla="*/ 32 w 67"/>
                <a:gd name="T39" fmla="*/ 51 h 66"/>
                <a:gd name="T40" fmla="*/ 41 w 67"/>
                <a:gd name="T41" fmla="*/ 48 h 66"/>
                <a:gd name="T42" fmla="*/ 48 w 67"/>
                <a:gd name="T43" fmla="*/ 51 h 66"/>
                <a:gd name="T44" fmla="*/ 67 w 67"/>
                <a:gd name="T45" fmla="*/ 26 h 66"/>
                <a:gd name="T46" fmla="*/ 35 w 67"/>
                <a:gd name="T47" fmla="*/ 0 h 66"/>
                <a:gd name="T48" fmla="*/ 39 w 67"/>
                <a:gd name="T49" fmla="*/ 43 h 66"/>
                <a:gd name="T50" fmla="*/ 35 w 67"/>
                <a:gd name="T51" fmla="*/ 44 h 66"/>
                <a:gd name="T52" fmla="*/ 30 w 67"/>
                <a:gd name="T53" fmla="*/ 40 h 66"/>
                <a:gd name="T54" fmla="*/ 30 w 67"/>
                <a:gd name="T55" fmla="*/ 36 h 66"/>
                <a:gd name="T56" fmla="*/ 39 w 67"/>
                <a:gd name="T57" fmla="*/ 35 h 66"/>
                <a:gd name="T58" fmla="*/ 39 w 67"/>
                <a:gd name="T59" fmla="*/ 4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7" h="66">
                  <a:moveTo>
                    <a:pt x="35" y="0"/>
                  </a:moveTo>
                  <a:cubicBezTo>
                    <a:pt x="16" y="0"/>
                    <a:pt x="0" y="14"/>
                    <a:pt x="0" y="35"/>
                  </a:cubicBezTo>
                  <a:cubicBezTo>
                    <a:pt x="0" y="50"/>
                    <a:pt x="11" y="66"/>
                    <a:pt x="35" y="66"/>
                  </a:cubicBezTo>
                  <a:cubicBezTo>
                    <a:pt x="41" y="66"/>
                    <a:pt x="47" y="65"/>
                    <a:pt x="54" y="63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6" y="56"/>
                    <a:pt x="41" y="57"/>
                    <a:pt x="35" y="57"/>
                  </a:cubicBezTo>
                  <a:cubicBezTo>
                    <a:pt x="18" y="57"/>
                    <a:pt x="12" y="45"/>
                    <a:pt x="12" y="34"/>
                  </a:cubicBezTo>
                  <a:cubicBezTo>
                    <a:pt x="12" y="19"/>
                    <a:pt x="22" y="9"/>
                    <a:pt x="35" y="9"/>
                  </a:cubicBezTo>
                  <a:cubicBezTo>
                    <a:pt x="48" y="9"/>
                    <a:pt x="56" y="17"/>
                    <a:pt x="56" y="29"/>
                  </a:cubicBezTo>
                  <a:cubicBezTo>
                    <a:pt x="56" y="36"/>
                    <a:pt x="53" y="42"/>
                    <a:pt x="49" y="45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0"/>
                    <a:pt x="45" y="16"/>
                    <a:pt x="37" y="16"/>
                  </a:cubicBezTo>
                  <a:cubicBezTo>
                    <a:pt x="31" y="16"/>
                    <a:pt x="26" y="17"/>
                    <a:pt x="20" y="21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7" y="25"/>
                    <a:pt x="31" y="24"/>
                    <a:pt x="35" y="24"/>
                  </a:cubicBezTo>
                  <a:cubicBezTo>
                    <a:pt x="37" y="24"/>
                    <a:pt x="39" y="25"/>
                    <a:pt x="39" y="28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5" y="30"/>
                    <a:pt x="28" y="30"/>
                    <a:pt x="23" y="31"/>
                  </a:cubicBezTo>
                  <a:cubicBezTo>
                    <a:pt x="21" y="33"/>
                    <a:pt x="20" y="36"/>
                    <a:pt x="20" y="39"/>
                  </a:cubicBezTo>
                  <a:cubicBezTo>
                    <a:pt x="20" y="45"/>
                    <a:pt x="23" y="51"/>
                    <a:pt x="32" y="51"/>
                  </a:cubicBezTo>
                  <a:cubicBezTo>
                    <a:pt x="36" y="51"/>
                    <a:pt x="39" y="49"/>
                    <a:pt x="41" y="48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6" y="49"/>
                    <a:pt x="67" y="41"/>
                    <a:pt x="67" y="26"/>
                  </a:cubicBezTo>
                  <a:cubicBezTo>
                    <a:pt x="67" y="11"/>
                    <a:pt x="54" y="0"/>
                    <a:pt x="35" y="0"/>
                  </a:cubicBezTo>
                  <a:close/>
                  <a:moveTo>
                    <a:pt x="39" y="43"/>
                  </a:moveTo>
                  <a:cubicBezTo>
                    <a:pt x="38" y="43"/>
                    <a:pt x="37" y="44"/>
                    <a:pt x="35" y="44"/>
                  </a:cubicBezTo>
                  <a:cubicBezTo>
                    <a:pt x="32" y="44"/>
                    <a:pt x="30" y="43"/>
                    <a:pt x="30" y="40"/>
                  </a:cubicBezTo>
                  <a:cubicBezTo>
                    <a:pt x="30" y="38"/>
                    <a:pt x="30" y="37"/>
                    <a:pt x="30" y="36"/>
                  </a:cubicBezTo>
                  <a:cubicBezTo>
                    <a:pt x="32" y="36"/>
                    <a:pt x="37" y="35"/>
                    <a:pt x="39" y="35"/>
                  </a:cubicBezTo>
                  <a:lnTo>
                    <a:pt x="39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</p:grpSp>
      <p:grpSp>
        <p:nvGrpSpPr>
          <p:cNvPr id="115" name="Groupe 348">
            <a:extLst>
              <a:ext uri="{FF2B5EF4-FFF2-40B4-BE49-F238E27FC236}">
                <a16:creationId xmlns:a16="http://schemas.microsoft.com/office/drawing/2014/main" xmlns="" id="{D3C99F16-FDEB-440F-9729-2912FA8A870B}"/>
              </a:ext>
            </a:extLst>
          </p:cNvPr>
          <p:cNvGrpSpPr/>
          <p:nvPr/>
        </p:nvGrpSpPr>
        <p:grpSpPr>
          <a:xfrm>
            <a:off x="8266764" y="2035728"/>
            <a:ext cx="298740" cy="261766"/>
            <a:chOff x="5010724" y="5119567"/>
            <a:chExt cx="362804" cy="358773"/>
          </a:xfrm>
          <a:solidFill>
            <a:srgbClr val="E6007D"/>
          </a:solidFill>
        </p:grpSpPr>
        <p:sp>
          <p:nvSpPr>
            <p:cNvPr id="161" name="Freeform 78">
              <a:extLst>
                <a:ext uri="{FF2B5EF4-FFF2-40B4-BE49-F238E27FC236}">
                  <a16:creationId xmlns:a16="http://schemas.microsoft.com/office/drawing/2014/main" xmlns="" id="{71CCD076-20DB-4477-99E7-1ABC7E773E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0724" y="5119567"/>
              <a:ext cx="362804" cy="358773"/>
            </a:xfrm>
            <a:custGeom>
              <a:avLst/>
              <a:gdLst>
                <a:gd name="T0" fmla="*/ 57 w 114"/>
                <a:gd name="T1" fmla="*/ 0 h 113"/>
                <a:gd name="T2" fmla="*/ 0 w 114"/>
                <a:gd name="T3" fmla="*/ 56 h 113"/>
                <a:gd name="T4" fmla="*/ 57 w 114"/>
                <a:gd name="T5" fmla="*/ 113 h 113"/>
                <a:gd name="T6" fmla="*/ 113 w 114"/>
                <a:gd name="T7" fmla="*/ 113 h 113"/>
                <a:gd name="T8" fmla="*/ 113 w 114"/>
                <a:gd name="T9" fmla="*/ 64 h 113"/>
                <a:gd name="T10" fmla="*/ 114 w 114"/>
                <a:gd name="T11" fmla="*/ 56 h 113"/>
                <a:gd name="T12" fmla="*/ 57 w 114"/>
                <a:gd name="T13" fmla="*/ 0 h 113"/>
                <a:gd name="T14" fmla="*/ 105 w 114"/>
                <a:gd name="T15" fmla="*/ 64 h 113"/>
                <a:gd name="T16" fmla="*/ 105 w 114"/>
                <a:gd name="T17" fmla="*/ 105 h 113"/>
                <a:gd name="T18" fmla="*/ 58 w 114"/>
                <a:gd name="T19" fmla="*/ 105 h 113"/>
                <a:gd name="T20" fmla="*/ 11 w 114"/>
                <a:gd name="T21" fmla="*/ 58 h 113"/>
                <a:gd name="T22" fmla="*/ 58 w 114"/>
                <a:gd name="T23" fmla="*/ 11 h 113"/>
                <a:gd name="T24" fmla="*/ 105 w 114"/>
                <a:gd name="T25" fmla="*/ 58 h 113"/>
                <a:gd name="T26" fmla="*/ 105 w 114"/>
                <a:gd name="T27" fmla="*/ 6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113">
                  <a:moveTo>
                    <a:pt x="57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88"/>
                    <a:pt x="25" y="113"/>
                    <a:pt x="57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3" y="61"/>
                    <a:pt x="114" y="59"/>
                    <a:pt x="114" y="56"/>
                  </a:cubicBezTo>
                  <a:cubicBezTo>
                    <a:pt x="114" y="25"/>
                    <a:pt x="88" y="0"/>
                    <a:pt x="57" y="0"/>
                  </a:cubicBezTo>
                  <a:close/>
                  <a:moveTo>
                    <a:pt x="105" y="64"/>
                  </a:moveTo>
                  <a:cubicBezTo>
                    <a:pt x="105" y="105"/>
                    <a:pt x="105" y="105"/>
                    <a:pt x="105" y="105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32" y="105"/>
                    <a:pt x="11" y="84"/>
                    <a:pt x="11" y="58"/>
                  </a:cubicBezTo>
                  <a:cubicBezTo>
                    <a:pt x="11" y="32"/>
                    <a:pt x="32" y="11"/>
                    <a:pt x="58" y="11"/>
                  </a:cubicBezTo>
                  <a:cubicBezTo>
                    <a:pt x="84" y="11"/>
                    <a:pt x="105" y="32"/>
                    <a:pt x="105" y="58"/>
                  </a:cubicBezTo>
                  <a:cubicBezTo>
                    <a:pt x="105" y="60"/>
                    <a:pt x="105" y="62"/>
                    <a:pt x="10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62" name="Freeform 79">
              <a:extLst>
                <a:ext uri="{FF2B5EF4-FFF2-40B4-BE49-F238E27FC236}">
                  <a16:creationId xmlns:a16="http://schemas.microsoft.com/office/drawing/2014/main" xmlns="" id="{03EF0C5A-FDDE-43D5-804B-A62A9E501E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4628" y="5198846"/>
              <a:ext cx="212307" cy="209620"/>
            </a:xfrm>
            <a:custGeom>
              <a:avLst/>
              <a:gdLst>
                <a:gd name="T0" fmla="*/ 35 w 67"/>
                <a:gd name="T1" fmla="*/ 0 h 66"/>
                <a:gd name="T2" fmla="*/ 0 w 67"/>
                <a:gd name="T3" fmla="*/ 35 h 66"/>
                <a:gd name="T4" fmla="*/ 35 w 67"/>
                <a:gd name="T5" fmla="*/ 66 h 66"/>
                <a:gd name="T6" fmla="*/ 54 w 67"/>
                <a:gd name="T7" fmla="*/ 63 h 66"/>
                <a:gd name="T8" fmla="*/ 51 w 67"/>
                <a:gd name="T9" fmla="*/ 54 h 66"/>
                <a:gd name="T10" fmla="*/ 35 w 67"/>
                <a:gd name="T11" fmla="*/ 57 h 66"/>
                <a:gd name="T12" fmla="*/ 12 w 67"/>
                <a:gd name="T13" fmla="*/ 34 h 66"/>
                <a:gd name="T14" fmla="*/ 35 w 67"/>
                <a:gd name="T15" fmla="*/ 9 h 66"/>
                <a:gd name="T16" fmla="*/ 56 w 67"/>
                <a:gd name="T17" fmla="*/ 29 h 66"/>
                <a:gd name="T18" fmla="*/ 49 w 67"/>
                <a:gd name="T19" fmla="*/ 45 h 66"/>
                <a:gd name="T20" fmla="*/ 49 w 67"/>
                <a:gd name="T21" fmla="*/ 28 h 66"/>
                <a:gd name="T22" fmla="*/ 37 w 67"/>
                <a:gd name="T23" fmla="*/ 16 h 66"/>
                <a:gd name="T24" fmla="*/ 20 w 67"/>
                <a:gd name="T25" fmla="*/ 21 h 66"/>
                <a:gd name="T26" fmla="*/ 25 w 67"/>
                <a:gd name="T27" fmla="*/ 27 h 66"/>
                <a:gd name="T28" fmla="*/ 35 w 67"/>
                <a:gd name="T29" fmla="*/ 24 h 66"/>
                <a:gd name="T30" fmla="*/ 39 w 67"/>
                <a:gd name="T31" fmla="*/ 28 h 66"/>
                <a:gd name="T32" fmla="*/ 39 w 67"/>
                <a:gd name="T33" fmla="*/ 30 h 66"/>
                <a:gd name="T34" fmla="*/ 23 w 67"/>
                <a:gd name="T35" fmla="*/ 31 h 66"/>
                <a:gd name="T36" fmla="*/ 20 w 67"/>
                <a:gd name="T37" fmla="*/ 39 h 66"/>
                <a:gd name="T38" fmla="*/ 32 w 67"/>
                <a:gd name="T39" fmla="*/ 51 h 66"/>
                <a:gd name="T40" fmla="*/ 41 w 67"/>
                <a:gd name="T41" fmla="*/ 48 h 66"/>
                <a:gd name="T42" fmla="*/ 48 w 67"/>
                <a:gd name="T43" fmla="*/ 51 h 66"/>
                <a:gd name="T44" fmla="*/ 67 w 67"/>
                <a:gd name="T45" fmla="*/ 26 h 66"/>
                <a:gd name="T46" fmla="*/ 35 w 67"/>
                <a:gd name="T47" fmla="*/ 0 h 66"/>
                <a:gd name="T48" fmla="*/ 39 w 67"/>
                <a:gd name="T49" fmla="*/ 43 h 66"/>
                <a:gd name="T50" fmla="*/ 35 w 67"/>
                <a:gd name="T51" fmla="*/ 44 h 66"/>
                <a:gd name="T52" fmla="*/ 30 w 67"/>
                <a:gd name="T53" fmla="*/ 40 h 66"/>
                <a:gd name="T54" fmla="*/ 30 w 67"/>
                <a:gd name="T55" fmla="*/ 36 h 66"/>
                <a:gd name="T56" fmla="*/ 39 w 67"/>
                <a:gd name="T57" fmla="*/ 35 h 66"/>
                <a:gd name="T58" fmla="*/ 39 w 67"/>
                <a:gd name="T59" fmla="*/ 4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7" h="66">
                  <a:moveTo>
                    <a:pt x="35" y="0"/>
                  </a:moveTo>
                  <a:cubicBezTo>
                    <a:pt x="16" y="0"/>
                    <a:pt x="0" y="14"/>
                    <a:pt x="0" y="35"/>
                  </a:cubicBezTo>
                  <a:cubicBezTo>
                    <a:pt x="0" y="50"/>
                    <a:pt x="11" y="66"/>
                    <a:pt x="35" y="66"/>
                  </a:cubicBezTo>
                  <a:cubicBezTo>
                    <a:pt x="41" y="66"/>
                    <a:pt x="47" y="65"/>
                    <a:pt x="54" y="63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6" y="56"/>
                    <a:pt x="41" y="57"/>
                    <a:pt x="35" y="57"/>
                  </a:cubicBezTo>
                  <a:cubicBezTo>
                    <a:pt x="18" y="57"/>
                    <a:pt x="12" y="45"/>
                    <a:pt x="12" y="34"/>
                  </a:cubicBezTo>
                  <a:cubicBezTo>
                    <a:pt x="12" y="19"/>
                    <a:pt x="22" y="9"/>
                    <a:pt x="35" y="9"/>
                  </a:cubicBezTo>
                  <a:cubicBezTo>
                    <a:pt x="48" y="9"/>
                    <a:pt x="56" y="17"/>
                    <a:pt x="56" y="29"/>
                  </a:cubicBezTo>
                  <a:cubicBezTo>
                    <a:pt x="56" y="36"/>
                    <a:pt x="53" y="42"/>
                    <a:pt x="49" y="45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0"/>
                    <a:pt x="45" y="16"/>
                    <a:pt x="37" y="16"/>
                  </a:cubicBezTo>
                  <a:cubicBezTo>
                    <a:pt x="31" y="16"/>
                    <a:pt x="26" y="17"/>
                    <a:pt x="20" y="21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7" y="25"/>
                    <a:pt x="31" y="24"/>
                    <a:pt x="35" y="24"/>
                  </a:cubicBezTo>
                  <a:cubicBezTo>
                    <a:pt x="37" y="24"/>
                    <a:pt x="39" y="25"/>
                    <a:pt x="39" y="28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5" y="30"/>
                    <a:pt x="28" y="30"/>
                    <a:pt x="23" y="31"/>
                  </a:cubicBezTo>
                  <a:cubicBezTo>
                    <a:pt x="21" y="33"/>
                    <a:pt x="20" y="36"/>
                    <a:pt x="20" y="39"/>
                  </a:cubicBezTo>
                  <a:cubicBezTo>
                    <a:pt x="20" y="45"/>
                    <a:pt x="23" y="51"/>
                    <a:pt x="32" y="51"/>
                  </a:cubicBezTo>
                  <a:cubicBezTo>
                    <a:pt x="36" y="51"/>
                    <a:pt x="39" y="49"/>
                    <a:pt x="41" y="48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6" y="49"/>
                    <a:pt x="67" y="41"/>
                    <a:pt x="67" y="26"/>
                  </a:cubicBezTo>
                  <a:cubicBezTo>
                    <a:pt x="67" y="11"/>
                    <a:pt x="54" y="0"/>
                    <a:pt x="35" y="0"/>
                  </a:cubicBezTo>
                  <a:close/>
                  <a:moveTo>
                    <a:pt x="39" y="43"/>
                  </a:moveTo>
                  <a:cubicBezTo>
                    <a:pt x="38" y="43"/>
                    <a:pt x="37" y="44"/>
                    <a:pt x="35" y="44"/>
                  </a:cubicBezTo>
                  <a:cubicBezTo>
                    <a:pt x="32" y="44"/>
                    <a:pt x="30" y="43"/>
                    <a:pt x="30" y="40"/>
                  </a:cubicBezTo>
                  <a:cubicBezTo>
                    <a:pt x="30" y="38"/>
                    <a:pt x="30" y="37"/>
                    <a:pt x="30" y="36"/>
                  </a:cubicBezTo>
                  <a:cubicBezTo>
                    <a:pt x="32" y="36"/>
                    <a:pt x="37" y="35"/>
                    <a:pt x="39" y="35"/>
                  </a:cubicBezTo>
                  <a:lnTo>
                    <a:pt x="39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</p:grpSp>
      <p:cxnSp>
        <p:nvCxnSpPr>
          <p:cNvPr id="116" name="Connecteur droit avec flèche 115">
            <a:extLst>
              <a:ext uri="{FF2B5EF4-FFF2-40B4-BE49-F238E27FC236}">
                <a16:creationId xmlns:a16="http://schemas.microsoft.com/office/drawing/2014/main" xmlns="" id="{6736F35C-A5A4-4176-BB53-F7A7BB78C00B}"/>
              </a:ext>
            </a:extLst>
          </p:cNvPr>
          <p:cNvCxnSpPr/>
          <p:nvPr/>
        </p:nvCxnSpPr>
        <p:spPr>
          <a:xfrm flipV="1">
            <a:off x="6225764" y="2285214"/>
            <a:ext cx="429515" cy="4063"/>
          </a:xfrm>
          <a:prstGeom prst="straightConnector1">
            <a:avLst/>
          </a:prstGeom>
          <a:noFill/>
          <a:ln w="25400" cap="flat" cmpd="sng" algn="ctr">
            <a:solidFill>
              <a:srgbClr val="6E5F5F"/>
            </a:solidFill>
            <a:prstDash val="sysDash"/>
            <a:tailEnd type="arrow"/>
          </a:ln>
          <a:effectLst/>
        </p:spPr>
      </p:cxnSp>
      <p:sp>
        <p:nvSpPr>
          <p:cNvPr id="118" name="ZoneTexte 117">
            <a:extLst>
              <a:ext uri="{FF2B5EF4-FFF2-40B4-BE49-F238E27FC236}">
                <a16:creationId xmlns:a16="http://schemas.microsoft.com/office/drawing/2014/main" xmlns="" id="{6AC4AA70-BBD0-4D63-928B-3CD556010576}"/>
              </a:ext>
            </a:extLst>
          </p:cNvPr>
          <p:cNvSpPr txBox="1"/>
          <p:nvPr/>
        </p:nvSpPr>
        <p:spPr>
          <a:xfrm>
            <a:off x="3534434" y="2006908"/>
            <a:ext cx="134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i="0" u="none" strike="noStrike" kern="0" cap="none" spc="0" normalizeH="0" baseline="0" noProof="0" dirty="0">
                <a:ln>
                  <a:noFill/>
                </a:ln>
                <a:solidFill>
                  <a:srgbClr val="BE0091"/>
                </a:solidFill>
                <a:effectLst/>
                <a:uLnTx/>
                <a:uFillTx/>
                <a:latin typeface="Mediametrie"/>
              </a:rPr>
              <a:t>Fusion statistique</a:t>
            </a:r>
          </a:p>
        </p:txBody>
      </p:sp>
      <p:grpSp>
        <p:nvGrpSpPr>
          <p:cNvPr id="122" name="Groupe 348">
            <a:extLst>
              <a:ext uri="{FF2B5EF4-FFF2-40B4-BE49-F238E27FC236}">
                <a16:creationId xmlns:a16="http://schemas.microsoft.com/office/drawing/2014/main" xmlns="" id="{6C92DD4F-8ECC-413A-966B-14DFD459328B}"/>
              </a:ext>
            </a:extLst>
          </p:cNvPr>
          <p:cNvGrpSpPr/>
          <p:nvPr/>
        </p:nvGrpSpPr>
        <p:grpSpPr>
          <a:xfrm>
            <a:off x="8648186" y="2041646"/>
            <a:ext cx="298740" cy="261766"/>
            <a:chOff x="5010724" y="5119567"/>
            <a:chExt cx="362804" cy="358773"/>
          </a:xfrm>
          <a:solidFill>
            <a:srgbClr val="E65F28"/>
          </a:solidFill>
        </p:grpSpPr>
        <p:sp>
          <p:nvSpPr>
            <p:cNvPr id="148" name="Freeform 78">
              <a:extLst>
                <a:ext uri="{FF2B5EF4-FFF2-40B4-BE49-F238E27FC236}">
                  <a16:creationId xmlns:a16="http://schemas.microsoft.com/office/drawing/2014/main" xmlns="" id="{08E42768-1CD3-4D10-8913-6A6F53FD33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0724" y="5119567"/>
              <a:ext cx="362804" cy="358773"/>
            </a:xfrm>
            <a:custGeom>
              <a:avLst/>
              <a:gdLst>
                <a:gd name="T0" fmla="*/ 57 w 114"/>
                <a:gd name="T1" fmla="*/ 0 h 113"/>
                <a:gd name="T2" fmla="*/ 0 w 114"/>
                <a:gd name="T3" fmla="*/ 56 h 113"/>
                <a:gd name="T4" fmla="*/ 57 w 114"/>
                <a:gd name="T5" fmla="*/ 113 h 113"/>
                <a:gd name="T6" fmla="*/ 113 w 114"/>
                <a:gd name="T7" fmla="*/ 113 h 113"/>
                <a:gd name="T8" fmla="*/ 113 w 114"/>
                <a:gd name="T9" fmla="*/ 64 h 113"/>
                <a:gd name="T10" fmla="*/ 114 w 114"/>
                <a:gd name="T11" fmla="*/ 56 h 113"/>
                <a:gd name="T12" fmla="*/ 57 w 114"/>
                <a:gd name="T13" fmla="*/ 0 h 113"/>
                <a:gd name="T14" fmla="*/ 105 w 114"/>
                <a:gd name="T15" fmla="*/ 64 h 113"/>
                <a:gd name="T16" fmla="*/ 105 w 114"/>
                <a:gd name="T17" fmla="*/ 105 h 113"/>
                <a:gd name="T18" fmla="*/ 58 w 114"/>
                <a:gd name="T19" fmla="*/ 105 h 113"/>
                <a:gd name="T20" fmla="*/ 11 w 114"/>
                <a:gd name="T21" fmla="*/ 58 h 113"/>
                <a:gd name="T22" fmla="*/ 58 w 114"/>
                <a:gd name="T23" fmla="*/ 11 h 113"/>
                <a:gd name="T24" fmla="*/ 105 w 114"/>
                <a:gd name="T25" fmla="*/ 58 h 113"/>
                <a:gd name="T26" fmla="*/ 105 w 114"/>
                <a:gd name="T27" fmla="*/ 6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113">
                  <a:moveTo>
                    <a:pt x="57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88"/>
                    <a:pt x="25" y="113"/>
                    <a:pt x="57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3" y="61"/>
                    <a:pt x="114" y="59"/>
                    <a:pt x="114" y="56"/>
                  </a:cubicBezTo>
                  <a:cubicBezTo>
                    <a:pt x="114" y="25"/>
                    <a:pt x="88" y="0"/>
                    <a:pt x="57" y="0"/>
                  </a:cubicBezTo>
                  <a:close/>
                  <a:moveTo>
                    <a:pt x="105" y="64"/>
                  </a:moveTo>
                  <a:cubicBezTo>
                    <a:pt x="105" y="105"/>
                    <a:pt x="105" y="105"/>
                    <a:pt x="105" y="105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32" y="105"/>
                    <a:pt x="11" y="84"/>
                    <a:pt x="11" y="58"/>
                  </a:cubicBezTo>
                  <a:cubicBezTo>
                    <a:pt x="11" y="32"/>
                    <a:pt x="32" y="11"/>
                    <a:pt x="58" y="11"/>
                  </a:cubicBezTo>
                  <a:cubicBezTo>
                    <a:pt x="84" y="11"/>
                    <a:pt x="105" y="32"/>
                    <a:pt x="105" y="58"/>
                  </a:cubicBezTo>
                  <a:cubicBezTo>
                    <a:pt x="105" y="60"/>
                    <a:pt x="105" y="62"/>
                    <a:pt x="10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49" name="Freeform 79">
              <a:extLst>
                <a:ext uri="{FF2B5EF4-FFF2-40B4-BE49-F238E27FC236}">
                  <a16:creationId xmlns:a16="http://schemas.microsoft.com/office/drawing/2014/main" xmlns="" id="{DA9E2654-4F70-4CA4-81C1-EC9CEC0404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4628" y="5198846"/>
              <a:ext cx="212307" cy="209620"/>
            </a:xfrm>
            <a:custGeom>
              <a:avLst/>
              <a:gdLst>
                <a:gd name="T0" fmla="*/ 35 w 67"/>
                <a:gd name="T1" fmla="*/ 0 h 66"/>
                <a:gd name="T2" fmla="*/ 0 w 67"/>
                <a:gd name="T3" fmla="*/ 35 h 66"/>
                <a:gd name="T4" fmla="*/ 35 w 67"/>
                <a:gd name="T5" fmla="*/ 66 h 66"/>
                <a:gd name="T6" fmla="*/ 54 w 67"/>
                <a:gd name="T7" fmla="*/ 63 h 66"/>
                <a:gd name="T8" fmla="*/ 51 w 67"/>
                <a:gd name="T9" fmla="*/ 54 h 66"/>
                <a:gd name="T10" fmla="*/ 35 w 67"/>
                <a:gd name="T11" fmla="*/ 57 h 66"/>
                <a:gd name="T12" fmla="*/ 12 w 67"/>
                <a:gd name="T13" fmla="*/ 34 h 66"/>
                <a:gd name="T14" fmla="*/ 35 w 67"/>
                <a:gd name="T15" fmla="*/ 9 h 66"/>
                <a:gd name="T16" fmla="*/ 56 w 67"/>
                <a:gd name="T17" fmla="*/ 29 h 66"/>
                <a:gd name="T18" fmla="*/ 49 w 67"/>
                <a:gd name="T19" fmla="*/ 45 h 66"/>
                <a:gd name="T20" fmla="*/ 49 w 67"/>
                <a:gd name="T21" fmla="*/ 28 h 66"/>
                <a:gd name="T22" fmla="*/ 37 w 67"/>
                <a:gd name="T23" fmla="*/ 16 h 66"/>
                <a:gd name="T24" fmla="*/ 20 w 67"/>
                <a:gd name="T25" fmla="*/ 21 h 66"/>
                <a:gd name="T26" fmla="*/ 25 w 67"/>
                <a:gd name="T27" fmla="*/ 27 h 66"/>
                <a:gd name="T28" fmla="*/ 35 w 67"/>
                <a:gd name="T29" fmla="*/ 24 h 66"/>
                <a:gd name="T30" fmla="*/ 39 w 67"/>
                <a:gd name="T31" fmla="*/ 28 h 66"/>
                <a:gd name="T32" fmla="*/ 39 w 67"/>
                <a:gd name="T33" fmla="*/ 30 h 66"/>
                <a:gd name="T34" fmla="*/ 23 w 67"/>
                <a:gd name="T35" fmla="*/ 31 h 66"/>
                <a:gd name="T36" fmla="*/ 20 w 67"/>
                <a:gd name="T37" fmla="*/ 39 h 66"/>
                <a:gd name="T38" fmla="*/ 32 w 67"/>
                <a:gd name="T39" fmla="*/ 51 h 66"/>
                <a:gd name="T40" fmla="*/ 41 w 67"/>
                <a:gd name="T41" fmla="*/ 48 h 66"/>
                <a:gd name="T42" fmla="*/ 48 w 67"/>
                <a:gd name="T43" fmla="*/ 51 h 66"/>
                <a:gd name="T44" fmla="*/ 67 w 67"/>
                <a:gd name="T45" fmla="*/ 26 h 66"/>
                <a:gd name="T46" fmla="*/ 35 w 67"/>
                <a:gd name="T47" fmla="*/ 0 h 66"/>
                <a:gd name="T48" fmla="*/ 39 w 67"/>
                <a:gd name="T49" fmla="*/ 43 h 66"/>
                <a:gd name="T50" fmla="*/ 35 w 67"/>
                <a:gd name="T51" fmla="*/ 44 h 66"/>
                <a:gd name="T52" fmla="*/ 30 w 67"/>
                <a:gd name="T53" fmla="*/ 40 h 66"/>
                <a:gd name="T54" fmla="*/ 30 w 67"/>
                <a:gd name="T55" fmla="*/ 36 h 66"/>
                <a:gd name="T56" fmla="*/ 39 w 67"/>
                <a:gd name="T57" fmla="*/ 35 h 66"/>
                <a:gd name="T58" fmla="*/ 39 w 67"/>
                <a:gd name="T59" fmla="*/ 4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7" h="66">
                  <a:moveTo>
                    <a:pt x="35" y="0"/>
                  </a:moveTo>
                  <a:cubicBezTo>
                    <a:pt x="16" y="0"/>
                    <a:pt x="0" y="14"/>
                    <a:pt x="0" y="35"/>
                  </a:cubicBezTo>
                  <a:cubicBezTo>
                    <a:pt x="0" y="50"/>
                    <a:pt x="11" y="66"/>
                    <a:pt x="35" y="66"/>
                  </a:cubicBezTo>
                  <a:cubicBezTo>
                    <a:pt x="41" y="66"/>
                    <a:pt x="47" y="65"/>
                    <a:pt x="54" y="63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6" y="56"/>
                    <a:pt x="41" y="57"/>
                    <a:pt x="35" y="57"/>
                  </a:cubicBezTo>
                  <a:cubicBezTo>
                    <a:pt x="18" y="57"/>
                    <a:pt x="12" y="45"/>
                    <a:pt x="12" y="34"/>
                  </a:cubicBezTo>
                  <a:cubicBezTo>
                    <a:pt x="12" y="19"/>
                    <a:pt x="22" y="9"/>
                    <a:pt x="35" y="9"/>
                  </a:cubicBezTo>
                  <a:cubicBezTo>
                    <a:pt x="48" y="9"/>
                    <a:pt x="56" y="17"/>
                    <a:pt x="56" y="29"/>
                  </a:cubicBezTo>
                  <a:cubicBezTo>
                    <a:pt x="56" y="36"/>
                    <a:pt x="53" y="42"/>
                    <a:pt x="49" y="45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0"/>
                    <a:pt x="45" y="16"/>
                    <a:pt x="37" y="16"/>
                  </a:cubicBezTo>
                  <a:cubicBezTo>
                    <a:pt x="31" y="16"/>
                    <a:pt x="26" y="17"/>
                    <a:pt x="20" y="21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7" y="25"/>
                    <a:pt x="31" y="24"/>
                    <a:pt x="35" y="24"/>
                  </a:cubicBezTo>
                  <a:cubicBezTo>
                    <a:pt x="37" y="24"/>
                    <a:pt x="39" y="25"/>
                    <a:pt x="39" y="28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5" y="30"/>
                    <a:pt x="28" y="30"/>
                    <a:pt x="23" y="31"/>
                  </a:cubicBezTo>
                  <a:cubicBezTo>
                    <a:pt x="21" y="33"/>
                    <a:pt x="20" y="36"/>
                    <a:pt x="20" y="39"/>
                  </a:cubicBezTo>
                  <a:cubicBezTo>
                    <a:pt x="20" y="45"/>
                    <a:pt x="23" y="51"/>
                    <a:pt x="32" y="51"/>
                  </a:cubicBezTo>
                  <a:cubicBezTo>
                    <a:pt x="36" y="51"/>
                    <a:pt x="39" y="49"/>
                    <a:pt x="41" y="48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6" y="49"/>
                    <a:pt x="67" y="41"/>
                    <a:pt x="67" y="26"/>
                  </a:cubicBezTo>
                  <a:cubicBezTo>
                    <a:pt x="67" y="11"/>
                    <a:pt x="54" y="0"/>
                    <a:pt x="35" y="0"/>
                  </a:cubicBezTo>
                  <a:close/>
                  <a:moveTo>
                    <a:pt x="39" y="43"/>
                  </a:moveTo>
                  <a:cubicBezTo>
                    <a:pt x="38" y="43"/>
                    <a:pt x="37" y="44"/>
                    <a:pt x="35" y="44"/>
                  </a:cubicBezTo>
                  <a:cubicBezTo>
                    <a:pt x="32" y="44"/>
                    <a:pt x="30" y="43"/>
                    <a:pt x="30" y="40"/>
                  </a:cubicBezTo>
                  <a:cubicBezTo>
                    <a:pt x="30" y="38"/>
                    <a:pt x="30" y="37"/>
                    <a:pt x="30" y="36"/>
                  </a:cubicBezTo>
                  <a:cubicBezTo>
                    <a:pt x="32" y="36"/>
                    <a:pt x="37" y="35"/>
                    <a:pt x="39" y="35"/>
                  </a:cubicBezTo>
                  <a:lnTo>
                    <a:pt x="39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</p:grpSp>
      <p:grpSp>
        <p:nvGrpSpPr>
          <p:cNvPr id="124" name="Group 53">
            <a:extLst>
              <a:ext uri="{FF2B5EF4-FFF2-40B4-BE49-F238E27FC236}">
                <a16:creationId xmlns:a16="http://schemas.microsoft.com/office/drawing/2014/main" xmlns="" id="{CC2A4CFF-2959-423F-A0C2-4DEECD3A752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10035" y="2085012"/>
            <a:ext cx="711515" cy="480434"/>
            <a:chOff x="1474" y="1388"/>
            <a:chExt cx="353" cy="269"/>
          </a:xfrm>
          <a:solidFill>
            <a:srgbClr val="6E5F5F"/>
          </a:solidFill>
        </p:grpSpPr>
        <p:sp>
          <p:nvSpPr>
            <p:cNvPr id="137" name="Oval 54">
              <a:extLst>
                <a:ext uri="{FF2B5EF4-FFF2-40B4-BE49-F238E27FC236}">
                  <a16:creationId xmlns:a16="http://schemas.microsoft.com/office/drawing/2014/main" xmlns="" id="{80443BCA-CA21-47BA-A682-0BE053AB2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2" y="1450"/>
              <a:ext cx="44" cy="4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38" name="Oval 55">
              <a:extLst>
                <a:ext uri="{FF2B5EF4-FFF2-40B4-BE49-F238E27FC236}">
                  <a16:creationId xmlns:a16="http://schemas.microsoft.com/office/drawing/2014/main" xmlns="" id="{62D6E460-CB3A-485D-97AC-10EA663CD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6" y="1450"/>
              <a:ext cx="45" cy="4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39" name="Oval 56">
              <a:extLst>
                <a:ext uri="{FF2B5EF4-FFF2-40B4-BE49-F238E27FC236}">
                  <a16:creationId xmlns:a16="http://schemas.microsoft.com/office/drawing/2014/main" xmlns="" id="{F7B71E40-BB69-4A63-A7F5-9488DC1F1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" y="1446"/>
              <a:ext cx="52" cy="5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40" name="Freeform 57">
              <a:extLst>
                <a:ext uri="{FF2B5EF4-FFF2-40B4-BE49-F238E27FC236}">
                  <a16:creationId xmlns:a16="http://schemas.microsoft.com/office/drawing/2014/main" xmlns="" id="{6981FC22-8B48-4B5C-8D42-E9FF21C6EC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6" y="1388"/>
              <a:ext cx="269" cy="269"/>
            </a:xfrm>
            <a:custGeom>
              <a:avLst/>
              <a:gdLst>
                <a:gd name="T0" fmla="*/ 209 w 218"/>
                <a:gd name="T1" fmla="*/ 66 h 217"/>
                <a:gd name="T2" fmla="*/ 185 w 218"/>
                <a:gd name="T3" fmla="*/ 30 h 217"/>
                <a:gd name="T4" fmla="*/ 149 w 218"/>
                <a:gd name="T5" fmla="*/ 7 h 217"/>
                <a:gd name="T6" fmla="*/ 109 w 218"/>
                <a:gd name="T7" fmla="*/ 0 h 217"/>
                <a:gd name="T8" fmla="*/ 107 w 218"/>
                <a:gd name="T9" fmla="*/ 0 h 217"/>
                <a:gd name="T10" fmla="*/ 66 w 218"/>
                <a:gd name="T11" fmla="*/ 8 h 217"/>
                <a:gd name="T12" fmla="*/ 32 w 218"/>
                <a:gd name="T13" fmla="*/ 32 h 217"/>
                <a:gd name="T14" fmla="*/ 1 w 218"/>
                <a:gd name="T15" fmla="*/ 108 h 217"/>
                <a:gd name="T16" fmla="*/ 1 w 218"/>
                <a:gd name="T17" fmla="*/ 108 h 217"/>
                <a:gd name="T18" fmla="*/ 32 w 218"/>
                <a:gd name="T19" fmla="*/ 184 h 217"/>
                <a:gd name="T20" fmla="*/ 66 w 218"/>
                <a:gd name="T21" fmla="*/ 208 h 217"/>
                <a:gd name="T22" fmla="*/ 107 w 218"/>
                <a:gd name="T23" fmla="*/ 217 h 217"/>
                <a:gd name="T24" fmla="*/ 109 w 218"/>
                <a:gd name="T25" fmla="*/ 217 h 217"/>
                <a:gd name="T26" fmla="*/ 149 w 218"/>
                <a:gd name="T27" fmla="*/ 209 h 217"/>
                <a:gd name="T28" fmla="*/ 185 w 218"/>
                <a:gd name="T29" fmla="*/ 186 h 217"/>
                <a:gd name="T30" fmla="*/ 209 w 218"/>
                <a:gd name="T31" fmla="*/ 150 h 217"/>
                <a:gd name="T32" fmla="*/ 218 w 218"/>
                <a:gd name="T33" fmla="*/ 108 h 217"/>
                <a:gd name="T34" fmla="*/ 209 w 218"/>
                <a:gd name="T35" fmla="*/ 66 h 217"/>
                <a:gd name="T36" fmla="*/ 173 w 218"/>
                <a:gd name="T37" fmla="*/ 174 h 217"/>
                <a:gd name="T38" fmla="*/ 143 w 218"/>
                <a:gd name="T39" fmla="*/ 195 h 217"/>
                <a:gd name="T40" fmla="*/ 107 w 218"/>
                <a:gd name="T41" fmla="*/ 202 h 217"/>
                <a:gd name="T42" fmla="*/ 106 w 218"/>
                <a:gd name="T43" fmla="*/ 203 h 217"/>
                <a:gd name="T44" fmla="*/ 71 w 218"/>
                <a:gd name="T45" fmla="*/ 196 h 217"/>
                <a:gd name="T46" fmla="*/ 40 w 218"/>
                <a:gd name="T47" fmla="*/ 176 h 217"/>
                <a:gd name="T48" fmla="*/ 19 w 218"/>
                <a:gd name="T49" fmla="*/ 145 h 217"/>
                <a:gd name="T50" fmla="*/ 11 w 218"/>
                <a:gd name="T51" fmla="*/ 108 h 217"/>
                <a:gd name="T52" fmla="*/ 11 w 218"/>
                <a:gd name="T53" fmla="*/ 108 h 217"/>
                <a:gd name="T54" fmla="*/ 19 w 218"/>
                <a:gd name="T55" fmla="*/ 71 h 217"/>
                <a:gd name="T56" fmla="*/ 40 w 218"/>
                <a:gd name="T57" fmla="*/ 41 h 217"/>
                <a:gd name="T58" fmla="*/ 71 w 218"/>
                <a:gd name="T59" fmla="*/ 20 h 217"/>
                <a:gd name="T60" fmla="*/ 106 w 218"/>
                <a:gd name="T61" fmla="*/ 14 h 217"/>
                <a:gd name="T62" fmla="*/ 107 w 218"/>
                <a:gd name="T63" fmla="*/ 14 h 217"/>
                <a:gd name="T64" fmla="*/ 143 w 218"/>
                <a:gd name="T65" fmla="*/ 22 h 217"/>
                <a:gd name="T66" fmla="*/ 173 w 218"/>
                <a:gd name="T67" fmla="*/ 43 h 217"/>
                <a:gd name="T68" fmla="*/ 200 w 218"/>
                <a:gd name="T69" fmla="*/ 108 h 217"/>
                <a:gd name="T70" fmla="*/ 173 w 218"/>
                <a:gd name="T71" fmla="*/ 17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8" h="217">
                  <a:moveTo>
                    <a:pt x="209" y="66"/>
                  </a:moveTo>
                  <a:cubicBezTo>
                    <a:pt x="204" y="53"/>
                    <a:pt x="195" y="41"/>
                    <a:pt x="185" y="30"/>
                  </a:cubicBezTo>
                  <a:cubicBezTo>
                    <a:pt x="175" y="20"/>
                    <a:pt x="163" y="12"/>
                    <a:pt x="149" y="7"/>
                  </a:cubicBezTo>
                  <a:cubicBezTo>
                    <a:pt x="136" y="2"/>
                    <a:pt x="123" y="0"/>
                    <a:pt x="109" y="0"/>
                  </a:cubicBezTo>
                  <a:cubicBezTo>
                    <a:pt x="109" y="0"/>
                    <a:pt x="108" y="0"/>
                    <a:pt x="107" y="0"/>
                  </a:cubicBezTo>
                  <a:cubicBezTo>
                    <a:pt x="93" y="0"/>
                    <a:pt x="79" y="3"/>
                    <a:pt x="66" y="8"/>
                  </a:cubicBezTo>
                  <a:cubicBezTo>
                    <a:pt x="53" y="14"/>
                    <a:pt x="41" y="22"/>
                    <a:pt x="32" y="32"/>
                  </a:cubicBezTo>
                  <a:cubicBezTo>
                    <a:pt x="12" y="52"/>
                    <a:pt x="0" y="80"/>
                    <a:pt x="1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0" y="136"/>
                    <a:pt x="12" y="164"/>
                    <a:pt x="32" y="184"/>
                  </a:cubicBezTo>
                  <a:cubicBezTo>
                    <a:pt x="41" y="194"/>
                    <a:pt x="53" y="202"/>
                    <a:pt x="66" y="208"/>
                  </a:cubicBezTo>
                  <a:cubicBezTo>
                    <a:pt x="79" y="214"/>
                    <a:pt x="93" y="217"/>
                    <a:pt x="107" y="217"/>
                  </a:cubicBezTo>
                  <a:cubicBezTo>
                    <a:pt x="108" y="217"/>
                    <a:pt x="109" y="217"/>
                    <a:pt x="109" y="217"/>
                  </a:cubicBezTo>
                  <a:cubicBezTo>
                    <a:pt x="123" y="217"/>
                    <a:pt x="136" y="214"/>
                    <a:pt x="149" y="209"/>
                  </a:cubicBezTo>
                  <a:cubicBezTo>
                    <a:pt x="163" y="204"/>
                    <a:pt x="175" y="196"/>
                    <a:pt x="185" y="186"/>
                  </a:cubicBezTo>
                  <a:cubicBezTo>
                    <a:pt x="195" y="176"/>
                    <a:pt x="204" y="164"/>
                    <a:pt x="209" y="150"/>
                  </a:cubicBezTo>
                  <a:cubicBezTo>
                    <a:pt x="215" y="137"/>
                    <a:pt x="218" y="123"/>
                    <a:pt x="218" y="108"/>
                  </a:cubicBezTo>
                  <a:cubicBezTo>
                    <a:pt x="218" y="94"/>
                    <a:pt x="215" y="79"/>
                    <a:pt x="209" y="66"/>
                  </a:cubicBezTo>
                  <a:close/>
                  <a:moveTo>
                    <a:pt x="173" y="174"/>
                  </a:moveTo>
                  <a:cubicBezTo>
                    <a:pt x="165" y="183"/>
                    <a:pt x="154" y="190"/>
                    <a:pt x="143" y="195"/>
                  </a:cubicBezTo>
                  <a:cubicBezTo>
                    <a:pt x="132" y="200"/>
                    <a:pt x="120" y="202"/>
                    <a:pt x="107" y="202"/>
                  </a:cubicBezTo>
                  <a:cubicBezTo>
                    <a:pt x="107" y="202"/>
                    <a:pt x="106" y="203"/>
                    <a:pt x="106" y="203"/>
                  </a:cubicBezTo>
                  <a:cubicBezTo>
                    <a:pt x="94" y="203"/>
                    <a:pt x="82" y="200"/>
                    <a:pt x="71" y="196"/>
                  </a:cubicBezTo>
                  <a:cubicBezTo>
                    <a:pt x="59" y="191"/>
                    <a:pt x="49" y="185"/>
                    <a:pt x="40" y="176"/>
                  </a:cubicBezTo>
                  <a:cubicBezTo>
                    <a:pt x="31" y="167"/>
                    <a:pt x="24" y="157"/>
                    <a:pt x="19" y="145"/>
                  </a:cubicBezTo>
                  <a:cubicBezTo>
                    <a:pt x="14" y="133"/>
                    <a:pt x="11" y="121"/>
                    <a:pt x="11" y="108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1" y="96"/>
                    <a:pt x="14" y="83"/>
                    <a:pt x="19" y="71"/>
                  </a:cubicBezTo>
                  <a:cubicBezTo>
                    <a:pt x="24" y="60"/>
                    <a:pt x="31" y="49"/>
                    <a:pt x="40" y="41"/>
                  </a:cubicBezTo>
                  <a:cubicBezTo>
                    <a:pt x="49" y="32"/>
                    <a:pt x="59" y="25"/>
                    <a:pt x="71" y="20"/>
                  </a:cubicBezTo>
                  <a:cubicBezTo>
                    <a:pt x="82" y="16"/>
                    <a:pt x="94" y="14"/>
                    <a:pt x="106" y="14"/>
                  </a:cubicBezTo>
                  <a:cubicBezTo>
                    <a:pt x="106" y="14"/>
                    <a:pt x="107" y="14"/>
                    <a:pt x="107" y="14"/>
                  </a:cubicBezTo>
                  <a:cubicBezTo>
                    <a:pt x="120" y="14"/>
                    <a:pt x="132" y="17"/>
                    <a:pt x="143" y="22"/>
                  </a:cubicBezTo>
                  <a:cubicBezTo>
                    <a:pt x="154" y="27"/>
                    <a:pt x="165" y="34"/>
                    <a:pt x="173" y="43"/>
                  </a:cubicBezTo>
                  <a:cubicBezTo>
                    <a:pt x="190" y="60"/>
                    <a:pt x="200" y="84"/>
                    <a:pt x="200" y="108"/>
                  </a:cubicBezTo>
                  <a:cubicBezTo>
                    <a:pt x="200" y="132"/>
                    <a:pt x="190" y="157"/>
                    <a:pt x="173" y="1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41" name="Freeform 58">
              <a:extLst>
                <a:ext uri="{FF2B5EF4-FFF2-40B4-BE49-F238E27FC236}">
                  <a16:creationId xmlns:a16="http://schemas.microsoft.com/office/drawing/2014/main" xmlns="" id="{D6627845-B82C-458A-A74B-E791E662E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" y="1508"/>
              <a:ext cx="113" cy="96"/>
            </a:xfrm>
            <a:custGeom>
              <a:avLst/>
              <a:gdLst>
                <a:gd name="T0" fmla="*/ 59 w 91"/>
                <a:gd name="T1" fmla="*/ 0 h 77"/>
                <a:gd name="T2" fmla="*/ 47 w 91"/>
                <a:gd name="T3" fmla="*/ 0 h 77"/>
                <a:gd name="T4" fmla="*/ 45 w 91"/>
                <a:gd name="T5" fmla="*/ 0 h 77"/>
                <a:gd name="T6" fmla="*/ 45 w 91"/>
                <a:gd name="T7" fmla="*/ 0 h 77"/>
                <a:gd name="T8" fmla="*/ 45 w 91"/>
                <a:gd name="T9" fmla="*/ 0 h 77"/>
                <a:gd name="T10" fmla="*/ 43 w 91"/>
                <a:gd name="T11" fmla="*/ 0 h 77"/>
                <a:gd name="T12" fmla="*/ 31 w 91"/>
                <a:gd name="T13" fmla="*/ 0 h 77"/>
                <a:gd name="T14" fmla="*/ 14 w 91"/>
                <a:gd name="T15" fmla="*/ 7 h 77"/>
                <a:gd name="T16" fmla="*/ 0 w 91"/>
                <a:gd name="T17" fmla="*/ 77 h 77"/>
                <a:gd name="T18" fmla="*/ 12 w 91"/>
                <a:gd name="T19" fmla="*/ 77 h 77"/>
                <a:gd name="T20" fmla="*/ 19 w 91"/>
                <a:gd name="T21" fmla="*/ 39 h 77"/>
                <a:gd name="T22" fmla="*/ 19 w 91"/>
                <a:gd name="T23" fmla="*/ 77 h 77"/>
                <a:gd name="T24" fmla="*/ 71 w 91"/>
                <a:gd name="T25" fmla="*/ 77 h 77"/>
                <a:gd name="T26" fmla="*/ 71 w 91"/>
                <a:gd name="T27" fmla="*/ 39 h 77"/>
                <a:gd name="T28" fmla="*/ 78 w 91"/>
                <a:gd name="T29" fmla="*/ 77 h 77"/>
                <a:gd name="T30" fmla="*/ 91 w 91"/>
                <a:gd name="T31" fmla="*/ 77 h 77"/>
                <a:gd name="T32" fmla="*/ 76 w 91"/>
                <a:gd name="T33" fmla="*/ 7 h 77"/>
                <a:gd name="T34" fmla="*/ 59 w 91"/>
                <a:gd name="T3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77">
                  <a:moveTo>
                    <a:pt x="59" y="0"/>
                  </a:moveTo>
                  <a:cubicBezTo>
                    <a:pt x="55" y="0"/>
                    <a:pt x="51" y="0"/>
                    <a:pt x="47" y="0"/>
                  </a:cubicBezTo>
                  <a:cubicBezTo>
                    <a:pt x="46" y="0"/>
                    <a:pt x="46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ubicBezTo>
                    <a:pt x="39" y="0"/>
                    <a:pt x="35" y="0"/>
                    <a:pt x="31" y="0"/>
                  </a:cubicBezTo>
                  <a:cubicBezTo>
                    <a:pt x="23" y="0"/>
                    <a:pt x="17" y="4"/>
                    <a:pt x="14" y="7"/>
                  </a:cubicBezTo>
                  <a:cubicBezTo>
                    <a:pt x="8" y="15"/>
                    <a:pt x="0" y="77"/>
                    <a:pt x="0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1" y="73"/>
                    <a:pt x="82" y="15"/>
                    <a:pt x="76" y="7"/>
                  </a:cubicBezTo>
                  <a:cubicBezTo>
                    <a:pt x="74" y="4"/>
                    <a:pt x="67" y="0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42" name="Freeform 59">
              <a:extLst>
                <a:ext uri="{FF2B5EF4-FFF2-40B4-BE49-F238E27FC236}">
                  <a16:creationId xmlns:a16="http://schemas.microsoft.com/office/drawing/2014/main" xmlns="" id="{999A3F62-110C-43E1-BF26-6EEFD4CB3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1504"/>
              <a:ext cx="72" cy="84"/>
            </a:xfrm>
            <a:custGeom>
              <a:avLst/>
              <a:gdLst>
                <a:gd name="T0" fmla="*/ 24 w 58"/>
                <a:gd name="T1" fmla="*/ 0 h 67"/>
                <a:gd name="T2" fmla="*/ 23 w 58"/>
                <a:gd name="T3" fmla="*/ 0 h 67"/>
                <a:gd name="T4" fmla="*/ 22 w 58"/>
                <a:gd name="T5" fmla="*/ 0 h 67"/>
                <a:gd name="T6" fmla="*/ 22 w 58"/>
                <a:gd name="T7" fmla="*/ 0 h 67"/>
                <a:gd name="T8" fmla="*/ 21 w 58"/>
                <a:gd name="T9" fmla="*/ 0 h 67"/>
                <a:gd name="T10" fmla="*/ 10 w 58"/>
                <a:gd name="T11" fmla="*/ 0 h 67"/>
                <a:gd name="T12" fmla="*/ 0 w 58"/>
                <a:gd name="T13" fmla="*/ 2 h 67"/>
                <a:gd name="T14" fmla="*/ 7 w 58"/>
                <a:gd name="T15" fmla="*/ 7 h 67"/>
                <a:gd name="T16" fmla="*/ 21 w 58"/>
                <a:gd name="T17" fmla="*/ 67 h 67"/>
                <a:gd name="T18" fmla="*/ 44 w 58"/>
                <a:gd name="T19" fmla="*/ 67 h 67"/>
                <a:gd name="T20" fmla="*/ 45 w 58"/>
                <a:gd name="T21" fmla="*/ 66 h 67"/>
                <a:gd name="T22" fmla="*/ 45 w 58"/>
                <a:gd name="T23" fmla="*/ 34 h 67"/>
                <a:gd name="T24" fmla="*/ 50 w 58"/>
                <a:gd name="T25" fmla="*/ 59 h 67"/>
                <a:gd name="T26" fmla="*/ 58 w 58"/>
                <a:gd name="T27" fmla="*/ 39 h 67"/>
                <a:gd name="T28" fmla="*/ 50 w 58"/>
                <a:gd name="T29" fmla="*/ 6 h 67"/>
                <a:gd name="T30" fmla="*/ 35 w 58"/>
                <a:gd name="T31" fmla="*/ 0 h 67"/>
                <a:gd name="T32" fmla="*/ 24 w 58"/>
                <a:gd name="T3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67">
                  <a:moveTo>
                    <a:pt x="24" y="0"/>
                  </a:moveTo>
                  <a:cubicBezTo>
                    <a:pt x="24" y="0"/>
                    <a:pt x="23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0"/>
                    <a:pt x="21" y="0"/>
                  </a:cubicBezTo>
                  <a:cubicBezTo>
                    <a:pt x="17" y="0"/>
                    <a:pt x="14" y="0"/>
                    <a:pt x="10" y="0"/>
                  </a:cubicBezTo>
                  <a:cubicBezTo>
                    <a:pt x="6" y="0"/>
                    <a:pt x="3" y="1"/>
                    <a:pt x="0" y="2"/>
                  </a:cubicBezTo>
                  <a:cubicBezTo>
                    <a:pt x="3" y="4"/>
                    <a:pt x="5" y="5"/>
                    <a:pt x="7" y="7"/>
                  </a:cubicBezTo>
                  <a:cubicBezTo>
                    <a:pt x="12" y="14"/>
                    <a:pt x="18" y="49"/>
                    <a:pt x="21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5" y="67"/>
                    <a:pt x="45" y="67"/>
                    <a:pt x="45" y="66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54" y="53"/>
                    <a:pt x="56" y="46"/>
                    <a:pt x="58" y="39"/>
                  </a:cubicBezTo>
                  <a:cubicBezTo>
                    <a:pt x="56" y="24"/>
                    <a:pt x="53" y="9"/>
                    <a:pt x="50" y="6"/>
                  </a:cubicBezTo>
                  <a:cubicBezTo>
                    <a:pt x="48" y="3"/>
                    <a:pt x="42" y="0"/>
                    <a:pt x="35" y="0"/>
                  </a:cubicBezTo>
                  <a:cubicBezTo>
                    <a:pt x="31" y="0"/>
                    <a:pt x="28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43" name="Freeform 60">
              <a:extLst>
                <a:ext uri="{FF2B5EF4-FFF2-40B4-BE49-F238E27FC236}">
                  <a16:creationId xmlns:a16="http://schemas.microsoft.com/office/drawing/2014/main" xmlns="" id="{961E2B63-DEE1-4349-91ED-F85EB1487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" y="1504"/>
              <a:ext cx="72" cy="84"/>
            </a:xfrm>
            <a:custGeom>
              <a:avLst/>
              <a:gdLst>
                <a:gd name="T0" fmla="*/ 58 w 58"/>
                <a:gd name="T1" fmla="*/ 2 h 67"/>
                <a:gd name="T2" fmla="*/ 48 w 58"/>
                <a:gd name="T3" fmla="*/ 0 h 67"/>
                <a:gd name="T4" fmla="*/ 37 w 58"/>
                <a:gd name="T5" fmla="*/ 0 h 67"/>
                <a:gd name="T6" fmla="*/ 36 w 58"/>
                <a:gd name="T7" fmla="*/ 0 h 67"/>
                <a:gd name="T8" fmla="*/ 35 w 58"/>
                <a:gd name="T9" fmla="*/ 0 h 67"/>
                <a:gd name="T10" fmla="*/ 35 w 58"/>
                <a:gd name="T11" fmla="*/ 0 h 67"/>
                <a:gd name="T12" fmla="*/ 34 w 58"/>
                <a:gd name="T13" fmla="*/ 0 h 67"/>
                <a:gd name="T14" fmla="*/ 23 w 58"/>
                <a:gd name="T15" fmla="*/ 0 h 67"/>
                <a:gd name="T16" fmla="*/ 8 w 58"/>
                <a:gd name="T17" fmla="*/ 6 h 67"/>
                <a:gd name="T18" fmla="*/ 0 w 58"/>
                <a:gd name="T19" fmla="*/ 38 h 67"/>
                <a:gd name="T20" fmla="*/ 3 w 58"/>
                <a:gd name="T21" fmla="*/ 49 h 67"/>
                <a:gd name="T22" fmla="*/ 8 w 58"/>
                <a:gd name="T23" fmla="*/ 59 h 67"/>
                <a:gd name="T24" fmla="*/ 13 w 58"/>
                <a:gd name="T25" fmla="*/ 34 h 67"/>
                <a:gd name="T26" fmla="*/ 13 w 58"/>
                <a:gd name="T27" fmla="*/ 66 h 67"/>
                <a:gd name="T28" fmla="*/ 14 w 58"/>
                <a:gd name="T29" fmla="*/ 67 h 67"/>
                <a:gd name="T30" fmla="*/ 38 w 58"/>
                <a:gd name="T31" fmla="*/ 67 h 67"/>
                <a:gd name="T32" fmla="*/ 52 w 58"/>
                <a:gd name="T33" fmla="*/ 7 h 67"/>
                <a:gd name="T34" fmla="*/ 58 w 58"/>
                <a:gd name="T35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67">
                  <a:moveTo>
                    <a:pt x="58" y="2"/>
                  </a:moveTo>
                  <a:cubicBezTo>
                    <a:pt x="55" y="1"/>
                    <a:pt x="52" y="0"/>
                    <a:pt x="48" y="0"/>
                  </a:cubicBezTo>
                  <a:cubicBezTo>
                    <a:pt x="44" y="0"/>
                    <a:pt x="41" y="0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4" y="0"/>
                    <a:pt x="34" y="0"/>
                  </a:cubicBezTo>
                  <a:cubicBezTo>
                    <a:pt x="30" y="0"/>
                    <a:pt x="27" y="0"/>
                    <a:pt x="23" y="0"/>
                  </a:cubicBezTo>
                  <a:cubicBezTo>
                    <a:pt x="16" y="0"/>
                    <a:pt x="10" y="3"/>
                    <a:pt x="8" y="6"/>
                  </a:cubicBezTo>
                  <a:cubicBezTo>
                    <a:pt x="5" y="9"/>
                    <a:pt x="2" y="24"/>
                    <a:pt x="0" y="38"/>
                  </a:cubicBezTo>
                  <a:cubicBezTo>
                    <a:pt x="1" y="42"/>
                    <a:pt x="2" y="46"/>
                    <a:pt x="3" y="49"/>
                  </a:cubicBezTo>
                  <a:cubicBezTo>
                    <a:pt x="5" y="52"/>
                    <a:pt x="6" y="56"/>
                    <a:pt x="8" y="59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13" y="67"/>
                    <a:pt x="14" y="67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1" y="47"/>
                    <a:pt x="46" y="14"/>
                    <a:pt x="52" y="7"/>
                  </a:cubicBezTo>
                  <a:cubicBezTo>
                    <a:pt x="53" y="5"/>
                    <a:pt x="55" y="4"/>
                    <a:pt x="5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44" name="Freeform 61">
              <a:extLst>
                <a:ext uri="{FF2B5EF4-FFF2-40B4-BE49-F238E27FC236}">
                  <a16:creationId xmlns:a16="http://schemas.microsoft.com/office/drawing/2014/main" xmlns="" id="{1679EBA9-B26D-4A1E-B05A-3C19A387C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1454"/>
              <a:ext cx="30" cy="38"/>
            </a:xfrm>
            <a:custGeom>
              <a:avLst/>
              <a:gdLst>
                <a:gd name="T0" fmla="*/ 10 w 24"/>
                <a:gd name="T1" fmla="*/ 31 h 31"/>
                <a:gd name="T2" fmla="*/ 24 w 24"/>
                <a:gd name="T3" fmla="*/ 16 h 31"/>
                <a:gd name="T4" fmla="*/ 8 w 24"/>
                <a:gd name="T5" fmla="*/ 0 h 31"/>
                <a:gd name="T6" fmla="*/ 0 w 24"/>
                <a:gd name="T7" fmla="*/ 3 h 31"/>
                <a:gd name="T8" fmla="*/ 4 w 24"/>
                <a:gd name="T9" fmla="*/ 11 h 31"/>
                <a:gd name="T10" fmla="*/ 10 w 24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0" y="31"/>
                  </a:moveTo>
                  <a:cubicBezTo>
                    <a:pt x="18" y="30"/>
                    <a:pt x="24" y="23"/>
                    <a:pt x="24" y="16"/>
                  </a:cubicBezTo>
                  <a:cubicBezTo>
                    <a:pt x="24" y="7"/>
                    <a:pt x="17" y="0"/>
                    <a:pt x="8" y="0"/>
                  </a:cubicBezTo>
                  <a:cubicBezTo>
                    <a:pt x="5" y="0"/>
                    <a:pt x="2" y="1"/>
                    <a:pt x="0" y="3"/>
                  </a:cubicBezTo>
                  <a:cubicBezTo>
                    <a:pt x="1" y="5"/>
                    <a:pt x="3" y="8"/>
                    <a:pt x="4" y="11"/>
                  </a:cubicBezTo>
                  <a:cubicBezTo>
                    <a:pt x="7" y="17"/>
                    <a:pt x="9" y="24"/>
                    <a:pt x="1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45" name="Freeform 62">
              <a:extLst>
                <a:ext uri="{FF2B5EF4-FFF2-40B4-BE49-F238E27FC236}">
                  <a16:creationId xmlns:a16="http://schemas.microsoft.com/office/drawing/2014/main" xmlns="" id="{83B2D57D-1EA3-4A2D-8621-DF0C4E8CD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" y="1499"/>
              <a:ext cx="45" cy="72"/>
            </a:xfrm>
            <a:custGeom>
              <a:avLst/>
              <a:gdLst>
                <a:gd name="T0" fmla="*/ 26 w 37"/>
                <a:gd name="T1" fmla="*/ 6 h 58"/>
                <a:gd name="T2" fmla="*/ 13 w 37"/>
                <a:gd name="T3" fmla="*/ 0 h 58"/>
                <a:gd name="T4" fmla="*/ 5 w 37"/>
                <a:gd name="T5" fmla="*/ 0 h 58"/>
                <a:gd name="T6" fmla="*/ 7 w 37"/>
                <a:gd name="T7" fmla="*/ 18 h 58"/>
                <a:gd name="T8" fmla="*/ 0 w 37"/>
                <a:gd name="T9" fmla="*/ 58 h 58"/>
                <a:gd name="T10" fmla="*/ 22 w 37"/>
                <a:gd name="T11" fmla="*/ 58 h 58"/>
                <a:gd name="T12" fmla="*/ 22 w 37"/>
                <a:gd name="T13" fmla="*/ 29 h 58"/>
                <a:gd name="T14" fmla="*/ 27 w 37"/>
                <a:gd name="T15" fmla="*/ 58 h 58"/>
                <a:gd name="T16" fmla="*/ 37 w 37"/>
                <a:gd name="T17" fmla="*/ 58 h 58"/>
                <a:gd name="T18" fmla="*/ 26 w 37"/>
                <a:gd name="T19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8">
                  <a:moveTo>
                    <a:pt x="26" y="6"/>
                  </a:moveTo>
                  <a:cubicBezTo>
                    <a:pt x="24" y="3"/>
                    <a:pt x="19" y="1"/>
                    <a:pt x="13" y="0"/>
                  </a:cubicBezTo>
                  <a:cubicBezTo>
                    <a:pt x="10" y="0"/>
                    <a:pt x="8" y="0"/>
                    <a:pt x="5" y="0"/>
                  </a:cubicBezTo>
                  <a:cubicBezTo>
                    <a:pt x="6" y="6"/>
                    <a:pt x="7" y="12"/>
                    <a:pt x="7" y="18"/>
                  </a:cubicBezTo>
                  <a:cubicBezTo>
                    <a:pt x="7" y="32"/>
                    <a:pt x="4" y="45"/>
                    <a:pt x="0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5"/>
                    <a:pt x="31" y="12"/>
                    <a:pt x="2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46" name="Freeform 63">
              <a:extLst>
                <a:ext uri="{FF2B5EF4-FFF2-40B4-BE49-F238E27FC236}">
                  <a16:creationId xmlns:a16="http://schemas.microsoft.com/office/drawing/2014/main" xmlns="" id="{2FEEF2B7-90FC-41A6-A296-68C9AEA92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" y="1499"/>
              <a:ext cx="46" cy="72"/>
            </a:xfrm>
            <a:custGeom>
              <a:avLst/>
              <a:gdLst>
                <a:gd name="T0" fmla="*/ 30 w 37"/>
                <a:gd name="T1" fmla="*/ 18 h 58"/>
                <a:gd name="T2" fmla="*/ 30 w 37"/>
                <a:gd name="T3" fmla="*/ 18 h 58"/>
                <a:gd name="T4" fmla="*/ 31 w 37"/>
                <a:gd name="T5" fmla="*/ 0 h 58"/>
                <a:gd name="T6" fmla="*/ 24 w 37"/>
                <a:gd name="T7" fmla="*/ 1 h 58"/>
                <a:gd name="T8" fmla="*/ 11 w 37"/>
                <a:gd name="T9" fmla="*/ 6 h 58"/>
                <a:gd name="T10" fmla="*/ 0 w 37"/>
                <a:gd name="T11" fmla="*/ 58 h 58"/>
                <a:gd name="T12" fmla="*/ 10 w 37"/>
                <a:gd name="T13" fmla="*/ 58 h 58"/>
                <a:gd name="T14" fmla="*/ 15 w 37"/>
                <a:gd name="T15" fmla="*/ 30 h 58"/>
                <a:gd name="T16" fmla="*/ 15 w 37"/>
                <a:gd name="T17" fmla="*/ 58 h 58"/>
                <a:gd name="T18" fmla="*/ 37 w 37"/>
                <a:gd name="T19" fmla="*/ 58 h 58"/>
                <a:gd name="T20" fmla="*/ 30 w 37"/>
                <a:gd name="T21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58">
                  <a:moveTo>
                    <a:pt x="30" y="18"/>
                  </a:moveTo>
                  <a:cubicBezTo>
                    <a:pt x="30" y="18"/>
                    <a:pt x="30" y="18"/>
                    <a:pt x="30" y="18"/>
                  </a:cubicBezTo>
                  <a:cubicBezTo>
                    <a:pt x="30" y="12"/>
                    <a:pt x="31" y="6"/>
                    <a:pt x="31" y="0"/>
                  </a:cubicBezTo>
                  <a:cubicBezTo>
                    <a:pt x="29" y="0"/>
                    <a:pt x="27" y="0"/>
                    <a:pt x="24" y="1"/>
                  </a:cubicBezTo>
                  <a:cubicBezTo>
                    <a:pt x="18" y="1"/>
                    <a:pt x="13" y="3"/>
                    <a:pt x="11" y="6"/>
                  </a:cubicBezTo>
                  <a:cubicBezTo>
                    <a:pt x="6" y="12"/>
                    <a:pt x="0" y="58"/>
                    <a:pt x="0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3" y="46"/>
                    <a:pt x="30" y="32"/>
                    <a:pt x="3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47" name="Freeform 64">
              <a:extLst>
                <a:ext uri="{FF2B5EF4-FFF2-40B4-BE49-F238E27FC236}">
                  <a16:creationId xmlns:a16="http://schemas.microsoft.com/office/drawing/2014/main" xmlns="" id="{E2F105D1-CAC4-4126-B08D-0ECD03B35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" y="1454"/>
              <a:ext cx="30" cy="38"/>
            </a:xfrm>
            <a:custGeom>
              <a:avLst/>
              <a:gdLst>
                <a:gd name="T0" fmla="*/ 14 w 24"/>
                <a:gd name="T1" fmla="*/ 31 h 31"/>
                <a:gd name="T2" fmla="*/ 24 w 24"/>
                <a:gd name="T3" fmla="*/ 3 h 31"/>
                <a:gd name="T4" fmla="*/ 16 w 24"/>
                <a:gd name="T5" fmla="*/ 0 h 31"/>
                <a:gd name="T6" fmla="*/ 0 w 24"/>
                <a:gd name="T7" fmla="*/ 16 h 31"/>
                <a:gd name="T8" fmla="*/ 14 w 24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1">
                  <a:moveTo>
                    <a:pt x="14" y="31"/>
                  </a:moveTo>
                  <a:cubicBezTo>
                    <a:pt x="16" y="21"/>
                    <a:pt x="19" y="12"/>
                    <a:pt x="24" y="3"/>
                  </a:cubicBezTo>
                  <a:cubicBezTo>
                    <a:pt x="22" y="1"/>
                    <a:pt x="19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3"/>
                    <a:pt x="6" y="30"/>
                    <a:pt x="1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</p:grpSp>
      <p:grpSp>
        <p:nvGrpSpPr>
          <p:cNvPr id="125" name="Group 53">
            <a:extLst>
              <a:ext uri="{FF2B5EF4-FFF2-40B4-BE49-F238E27FC236}">
                <a16:creationId xmlns:a16="http://schemas.microsoft.com/office/drawing/2014/main" xmlns="" id="{C7007B44-301F-4170-9E37-C4F95B99AFF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707356" y="1926394"/>
            <a:ext cx="711515" cy="480434"/>
            <a:chOff x="1474" y="1388"/>
            <a:chExt cx="353" cy="269"/>
          </a:xfrm>
          <a:solidFill>
            <a:srgbClr val="6E5F5F"/>
          </a:solidFill>
        </p:grpSpPr>
        <p:sp>
          <p:nvSpPr>
            <p:cNvPr id="126" name="Oval 54">
              <a:extLst>
                <a:ext uri="{FF2B5EF4-FFF2-40B4-BE49-F238E27FC236}">
                  <a16:creationId xmlns:a16="http://schemas.microsoft.com/office/drawing/2014/main" xmlns="" id="{D0849DA5-45B8-43CE-A999-98A42C226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2" y="1450"/>
              <a:ext cx="44" cy="4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27" name="Oval 55">
              <a:extLst>
                <a:ext uri="{FF2B5EF4-FFF2-40B4-BE49-F238E27FC236}">
                  <a16:creationId xmlns:a16="http://schemas.microsoft.com/office/drawing/2014/main" xmlns="" id="{D3228FDF-3DBB-4B9B-BBC9-24D2CF790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6" y="1450"/>
              <a:ext cx="45" cy="4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28" name="Oval 56">
              <a:extLst>
                <a:ext uri="{FF2B5EF4-FFF2-40B4-BE49-F238E27FC236}">
                  <a16:creationId xmlns:a16="http://schemas.microsoft.com/office/drawing/2014/main" xmlns="" id="{C24AD6F3-54BE-47EC-8904-D99EB2736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" y="1446"/>
              <a:ext cx="52" cy="5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29" name="Freeform 57">
              <a:extLst>
                <a:ext uri="{FF2B5EF4-FFF2-40B4-BE49-F238E27FC236}">
                  <a16:creationId xmlns:a16="http://schemas.microsoft.com/office/drawing/2014/main" xmlns="" id="{24212FCD-6359-4D0B-8E2D-89DADDC70B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6" y="1388"/>
              <a:ext cx="269" cy="269"/>
            </a:xfrm>
            <a:custGeom>
              <a:avLst/>
              <a:gdLst>
                <a:gd name="T0" fmla="*/ 209 w 218"/>
                <a:gd name="T1" fmla="*/ 66 h 217"/>
                <a:gd name="T2" fmla="*/ 185 w 218"/>
                <a:gd name="T3" fmla="*/ 30 h 217"/>
                <a:gd name="T4" fmla="*/ 149 w 218"/>
                <a:gd name="T5" fmla="*/ 7 h 217"/>
                <a:gd name="T6" fmla="*/ 109 w 218"/>
                <a:gd name="T7" fmla="*/ 0 h 217"/>
                <a:gd name="T8" fmla="*/ 107 w 218"/>
                <a:gd name="T9" fmla="*/ 0 h 217"/>
                <a:gd name="T10" fmla="*/ 66 w 218"/>
                <a:gd name="T11" fmla="*/ 8 h 217"/>
                <a:gd name="T12" fmla="*/ 32 w 218"/>
                <a:gd name="T13" fmla="*/ 32 h 217"/>
                <a:gd name="T14" fmla="*/ 1 w 218"/>
                <a:gd name="T15" fmla="*/ 108 h 217"/>
                <a:gd name="T16" fmla="*/ 1 w 218"/>
                <a:gd name="T17" fmla="*/ 108 h 217"/>
                <a:gd name="T18" fmla="*/ 32 w 218"/>
                <a:gd name="T19" fmla="*/ 184 h 217"/>
                <a:gd name="T20" fmla="*/ 66 w 218"/>
                <a:gd name="T21" fmla="*/ 208 h 217"/>
                <a:gd name="T22" fmla="*/ 107 w 218"/>
                <a:gd name="T23" fmla="*/ 217 h 217"/>
                <a:gd name="T24" fmla="*/ 109 w 218"/>
                <a:gd name="T25" fmla="*/ 217 h 217"/>
                <a:gd name="T26" fmla="*/ 149 w 218"/>
                <a:gd name="T27" fmla="*/ 209 h 217"/>
                <a:gd name="T28" fmla="*/ 185 w 218"/>
                <a:gd name="T29" fmla="*/ 186 h 217"/>
                <a:gd name="T30" fmla="*/ 209 w 218"/>
                <a:gd name="T31" fmla="*/ 150 h 217"/>
                <a:gd name="T32" fmla="*/ 218 w 218"/>
                <a:gd name="T33" fmla="*/ 108 h 217"/>
                <a:gd name="T34" fmla="*/ 209 w 218"/>
                <a:gd name="T35" fmla="*/ 66 h 217"/>
                <a:gd name="T36" fmla="*/ 173 w 218"/>
                <a:gd name="T37" fmla="*/ 174 h 217"/>
                <a:gd name="T38" fmla="*/ 143 w 218"/>
                <a:gd name="T39" fmla="*/ 195 h 217"/>
                <a:gd name="T40" fmla="*/ 107 w 218"/>
                <a:gd name="T41" fmla="*/ 202 h 217"/>
                <a:gd name="T42" fmla="*/ 106 w 218"/>
                <a:gd name="T43" fmla="*/ 203 h 217"/>
                <a:gd name="T44" fmla="*/ 71 w 218"/>
                <a:gd name="T45" fmla="*/ 196 h 217"/>
                <a:gd name="T46" fmla="*/ 40 w 218"/>
                <a:gd name="T47" fmla="*/ 176 h 217"/>
                <a:gd name="T48" fmla="*/ 19 w 218"/>
                <a:gd name="T49" fmla="*/ 145 h 217"/>
                <a:gd name="T50" fmla="*/ 11 w 218"/>
                <a:gd name="T51" fmla="*/ 108 h 217"/>
                <a:gd name="T52" fmla="*/ 11 w 218"/>
                <a:gd name="T53" fmla="*/ 108 h 217"/>
                <a:gd name="T54" fmla="*/ 19 w 218"/>
                <a:gd name="T55" fmla="*/ 71 h 217"/>
                <a:gd name="T56" fmla="*/ 40 w 218"/>
                <a:gd name="T57" fmla="*/ 41 h 217"/>
                <a:gd name="T58" fmla="*/ 71 w 218"/>
                <a:gd name="T59" fmla="*/ 20 h 217"/>
                <a:gd name="T60" fmla="*/ 106 w 218"/>
                <a:gd name="T61" fmla="*/ 14 h 217"/>
                <a:gd name="T62" fmla="*/ 107 w 218"/>
                <a:gd name="T63" fmla="*/ 14 h 217"/>
                <a:gd name="T64" fmla="*/ 143 w 218"/>
                <a:gd name="T65" fmla="*/ 22 h 217"/>
                <a:gd name="T66" fmla="*/ 173 w 218"/>
                <a:gd name="T67" fmla="*/ 43 h 217"/>
                <a:gd name="T68" fmla="*/ 200 w 218"/>
                <a:gd name="T69" fmla="*/ 108 h 217"/>
                <a:gd name="T70" fmla="*/ 173 w 218"/>
                <a:gd name="T71" fmla="*/ 17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8" h="217">
                  <a:moveTo>
                    <a:pt x="209" y="66"/>
                  </a:moveTo>
                  <a:cubicBezTo>
                    <a:pt x="204" y="53"/>
                    <a:pt x="195" y="41"/>
                    <a:pt x="185" y="30"/>
                  </a:cubicBezTo>
                  <a:cubicBezTo>
                    <a:pt x="175" y="20"/>
                    <a:pt x="163" y="12"/>
                    <a:pt x="149" y="7"/>
                  </a:cubicBezTo>
                  <a:cubicBezTo>
                    <a:pt x="136" y="2"/>
                    <a:pt x="123" y="0"/>
                    <a:pt x="109" y="0"/>
                  </a:cubicBezTo>
                  <a:cubicBezTo>
                    <a:pt x="109" y="0"/>
                    <a:pt x="108" y="0"/>
                    <a:pt x="107" y="0"/>
                  </a:cubicBezTo>
                  <a:cubicBezTo>
                    <a:pt x="93" y="0"/>
                    <a:pt x="79" y="3"/>
                    <a:pt x="66" y="8"/>
                  </a:cubicBezTo>
                  <a:cubicBezTo>
                    <a:pt x="53" y="14"/>
                    <a:pt x="41" y="22"/>
                    <a:pt x="32" y="32"/>
                  </a:cubicBezTo>
                  <a:cubicBezTo>
                    <a:pt x="12" y="52"/>
                    <a:pt x="0" y="80"/>
                    <a:pt x="1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0" y="136"/>
                    <a:pt x="12" y="164"/>
                    <a:pt x="32" y="184"/>
                  </a:cubicBezTo>
                  <a:cubicBezTo>
                    <a:pt x="41" y="194"/>
                    <a:pt x="53" y="202"/>
                    <a:pt x="66" y="208"/>
                  </a:cubicBezTo>
                  <a:cubicBezTo>
                    <a:pt x="79" y="214"/>
                    <a:pt x="93" y="217"/>
                    <a:pt x="107" y="217"/>
                  </a:cubicBezTo>
                  <a:cubicBezTo>
                    <a:pt x="108" y="217"/>
                    <a:pt x="109" y="217"/>
                    <a:pt x="109" y="217"/>
                  </a:cubicBezTo>
                  <a:cubicBezTo>
                    <a:pt x="123" y="217"/>
                    <a:pt x="136" y="214"/>
                    <a:pt x="149" y="209"/>
                  </a:cubicBezTo>
                  <a:cubicBezTo>
                    <a:pt x="163" y="204"/>
                    <a:pt x="175" y="196"/>
                    <a:pt x="185" y="186"/>
                  </a:cubicBezTo>
                  <a:cubicBezTo>
                    <a:pt x="195" y="176"/>
                    <a:pt x="204" y="164"/>
                    <a:pt x="209" y="150"/>
                  </a:cubicBezTo>
                  <a:cubicBezTo>
                    <a:pt x="215" y="137"/>
                    <a:pt x="218" y="123"/>
                    <a:pt x="218" y="108"/>
                  </a:cubicBezTo>
                  <a:cubicBezTo>
                    <a:pt x="218" y="94"/>
                    <a:pt x="215" y="79"/>
                    <a:pt x="209" y="66"/>
                  </a:cubicBezTo>
                  <a:close/>
                  <a:moveTo>
                    <a:pt x="173" y="174"/>
                  </a:moveTo>
                  <a:cubicBezTo>
                    <a:pt x="165" y="183"/>
                    <a:pt x="154" y="190"/>
                    <a:pt x="143" y="195"/>
                  </a:cubicBezTo>
                  <a:cubicBezTo>
                    <a:pt x="132" y="200"/>
                    <a:pt x="120" y="202"/>
                    <a:pt x="107" y="202"/>
                  </a:cubicBezTo>
                  <a:cubicBezTo>
                    <a:pt x="107" y="202"/>
                    <a:pt x="106" y="203"/>
                    <a:pt x="106" y="203"/>
                  </a:cubicBezTo>
                  <a:cubicBezTo>
                    <a:pt x="94" y="203"/>
                    <a:pt x="82" y="200"/>
                    <a:pt x="71" y="196"/>
                  </a:cubicBezTo>
                  <a:cubicBezTo>
                    <a:pt x="59" y="191"/>
                    <a:pt x="49" y="185"/>
                    <a:pt x="40" y="176"/>
                  </a:cubicBezTo>
                  <a:cubicBezTo>
                    <a:pt x="31" y="167"/>
                    <a:pt x="24" y="157"/>
                    <a:pt x="19" y="145"/>
                  </a:cubicBezTo>
                  <a:cubicBezTo>
                    <a:pt x="14" y="133"/>
                    <a:pt x="11" y="121"/>
                    <a:pt x="11" y="108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1" y="96"/>
                    <a:pt x="14" y="83"/>
                    <a:pt x="19" y="71"/>
                  </a:cubicBezTo>
                  <a:cubicBezTo>
                    <a:pt x="24" y="60"/>
                    <a:pt x="31" y="49"/>
                    <a:pt x="40" y="41"/>
                  </a:cubicBezTo>
                  <a:cubicBezTo>
                    <a:pt x="49" y="32"/>
                    <a:pt x="59" y="25"/>
                    <a:pt x="71" y="20"/>
                  </a:cubicBezTo>
                  <a:cubicBezTo>
                    <a:pt x="82" y="16"/>
                    <a:pt x="94" y="14"/>
                    <a:pt x="106" y="14"/>
                  </a:cubicBezTo>
                  <a:cubicBezTo>
                    <a:pt x="106" y="14"/>
                    <a:pt x="107" y="14"/>
                    <a:pt x="107" y="14"/>
                  </a:cubicBezTo>
                  <a:cubicBezTo>
                    <a:pt x="120" y="14"/>
                    <a:pt x="132" y="17"/>
                    <a:pt x="143" y="22"/>
                  </a:cubicBezTo>
                  <a:cubicBezTo>
                    <a:pt x="154" y="27"/>
                    <a:pt x="165" y="34"/>
                    <a:pt x="173" y="43"/>
                  </a:cubicBezTo>
                  <a:cubicBezTo>
                    <a:pt x="190" y="60"/>
                    <a:pt x="200" y="84"/>
                    <a:pt x="200" y="108"/>
                  </a:cubicBezTo>
                  <a:cubicBezTo>
                    <a:pt x="200" y="132"/>
                    <a:pt x="190" y="157"/>
                    <a:pt x="173" y="1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30" name="Freeform 58">
              <a:extLst>
                <a:ext uri="{FF2B5EF4-FFF2-40B4-BE49-F238E27FC236}">
                  <a16:creationId xmlns:a16="http://schemas.microsoft.com/office/drawing/2014/main" xmlns="" id="{1EF1C7FC-7703-47CF-953A-87FFD0983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" y="1508"/>
              <a:ext cx="113" cy="96"/>
            </a:xfrm>
            <a:custGeom>
              <a:avLst/>
              <a:gdLst>
                <a:gd name="T0" fmla="*/ 59 w 91"/>
                <a:gd name="T1" fmla="*/ 0 h 77"/>
                <a:gd name="T2" fmla="*/ 47 w 91"/>
                <a:gd name="T3" fmla="*/ 0 h 77"/>
                <a:gd name="T4" fmla="*/ 45 w 91"/>
                <a:gd name="T5" fmla="*/ 0 h 77"/>
                <a:gd name="T6" fmla="*/ 45 w 91"/>
                <a:gd name="T7" fmla="*/ 0 h 77"/>
                <a:gd name="T8" fmla="*/ 45 w 91"/>
                <a:gd name="T9" fmla="*/ 0 h 77"/>
                <a:gd name="T10" fmla="*/ 43 w 91"/>
                <a:gd name="T11" fmla="*/ 0 h 77"/>
                <a:gd name="T12" fmla="*/ 31 w 91"/>
                <a:gd name="T13" fmla="*/ 0 h 77"/>
                <a:gd name="T14" fmla="*/ 14 w 91"/>
                <a:gd name="T15" fmla="*/ 7 h 77"/>
                <a:gd name="T16" fmla="*/ 0 w 91"/>
                <a:gd name="T17" fmla="*/ 77 h 77"/>
                <a:gd name="T18" fmla="*/ 12 w 91"/>
                <a:gd name="T19" fmla="*/ 77 h 77"/>
                <a:gd name="T20" fmla="*/ 19 w 91"/>
                <a:gd name="T21" fmla="*/ 39 h 77"/>
                <a:gd name="T22" fmla="*/ 19 w 91"/>
                <a:gd name="T23" fmla="*/ 77 h 77"/>
                <a:gd name="T24" fmla="*/ 71 w 91"/>
                <a:gd name="T25" fmla="*/ 77 h 77"/>
                <a:gd name="T26" fmla="*/ 71 w 91"/>
                <a:gd name="T27" fmla="*/ 39 h 77"/>
                <a:gd name="T28" fmla="*/ 78 w 91"/>
                <a:gd name="T29" fmla="*/ 77 h 77"/>
                <a:gd name="T30" fmla="*/ 91 w 91"/>
                <a:gd name="T31" fmla="*/ 77 h 77"/>
                <a:gd name="T32" fmla="*/ 76 w 91"/>
                <a:gd name="T33" fmla="*/ 7 h 77"/>
                <a:gd name="T34" fmla="*/ 59 w 91"/>
                <a:gd name="T3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77">
                  <a:moveTo>
                    <a:pt x="59" y="0"/>
                  </a:moveTo>
                  <a:cubicBezTo>
                    <a:pt x="55" y="0"/>
                    <a:pt x="51" y="0"/>
                    <a:pt x="47" y="0"/>
                  </a:cubicBezTo>
                  <a:cubicBezTo>
                    <a:pt x="46" y="0"/>
                    <a:pt x="46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ubicBezTo>
                    <a:pt x="39" y="0"/>
                    <a:pt x="35" y="0"/>
                    <a:pt x="31" y="0"/>
                  </a:cubicBezTo>
                  <a:cubicBezTo>
                    <a:pt x="23" y="0"/>
                    <a:pt x="17" y="4"/>
                    <a:pt x="14" y="7"/>
                  </a:cubicBezTo>
                  <a:cubicBezTo>
                    <a:pt x="8" y="15"/>
                    <a:pt x="0" y="77"/>
                    <a:pt x="0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1" y="73"/>
                    <a:pt x="82" y="15"/>
                    <a:pt x="76" y="7"/>
                  </a:cubicBezTo>
                  <a:cubicBezTo>
                    <a:pt x="74" y="4"/>
                    <a:pt x="67" y="0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31" name="Freeform 59">
              <a:extLst>
                <a:ext uri="{FF2B5EF4-FFF2-40B4-BE49-F238E27FC236}">
                  <a16:creationId xmlns:a16="http://schemas.microsoft.com/office/drawing/2014/main" xmlns="" id="{58A7BAF5-BB53-4CB5-89BF-A9D1E7A47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1504"/>
              <a:ext cx="72" cy="84"/>
            </a:xfrm>
            <a:custGeom>
              <a:avLst/>
              <a:gdLst>
                <a:gd name="T0" fmla="*/ 24 w 58"/>
                <a:gd name="T1" fmla="*/ 0 h 67"/>
                <a:gd name="T2" fmla="*/ 23 w 58"/>
                <a:gd name="T3" fmla="*/ 0 h 67"/>
                <a:gd name="T4" fmla="*/ 22 w 58"/>
                <a:gd name="T5" fmla="*/ 0 h 67"/>
                <a:gd name="T6" fmla="*/ 22 w 58"/>
                <a:gd name="T7" fmla="*/ 0 h 67"/>
                <a:gd name="T8" fmla="*/ 21 w 58"/>
                <a:gd name="T9" fmla="*/ 0 h 67"/>
                <a:gd name="T10" fmla="*/ 10 w 58"/>
                <a:gd name="T11" fmla="*/ 0 h 67"/>
                <a:gd name="T12" fmla="*/ 0 w 58"/>
                <a:gd name="T13" fmla="*/ 2 h 67"/>
                <a:gd name="T14" fmla="*/ 7 w 58"/>
                <a:gd name="T15" fmla="*/ 7 h 67"/>
                <a:gd name="T16" fmla="*/ 21 w 58"/>
                <a:gd name="T17" fmla="*/ 67 h 67"/>
                <a:gd name="T18" fmla="*/ 44 w 58"/>
                <a:gd name="T19" fmla="*/ 67 h 67"/>
                <a:gd name="T20" fmla="*/ 45 w 58"/>
                <a:gd name="T21" fmla="*/ 66 h 67"/>
                <a:gd name="T22" fmla="*/ 45 w 58"/>
                <a:gd name="T23" fmla="*/ 34 h 67"/>
                <a:gd name="T24" fmla="*/ 50 w 58"/>
                <a:gd name="T25" fmla="*/ 59 h 67"/>
                <a:gd name="T26" fmla="*/ 58 w 58"/>
                <a:gd name="T27" fmla="*/ 39 h 67"/>
                <a:gd name="T28" fmla="*/ 50 w 58"/>
                <a:gd name="T29" fmla="*/ 6 h 67"/>
                <a:gd name="T30" fmla="*/ 35 w 58"/>
                <a:gd name="T31" fmla="*/ 0 h 67"/>
                <a:gd name="T32" fmla="*/ 24 w 58"/>
                <a:gd name="T3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67">
                  <a:moveTo>
                    <a:pt x="24" y="0"/>
                  </a:moveTo>
                  <a:cubicBezTo>
                    <a:pt x="24" y="0"/>
                    <a:pt x="23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0"/>
                    <a:pt x="21" y="0"/>
                  </a:cubicBezTo>
                  <a:cubicBezTo>
                    <a:pt x="17" y="0"/>
                    <a:pt x="14" y="0"/>
                    <a:pt x="10" y="0"/>
                  </a:cubicBezTo>
                  <a:cubicBezTo>
                    <a:pt x="6" y="0"/>
                    <a:pt x="3" y="1"/>
                    <a:pt x="0" y="2"/>
                  </a:cubicBezTo>
                  <a:cubicBezTo>
                    <a:pt x="3" y="4"/>
                    <a:pt x="5" y="5"/>
                    <a:pt x="7" y="7"/>
                  </a:cubicBezTo>
                  <a:cubicBezTo>
                    <a:pt x="12" y="14"/>
                    <a:pt x="18" y="49"/>
                    <a:pt x="21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5" y="67"/>
                    <a:pt x="45" y="67"/>
                    <a:pt x="45" y="66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54" y="53"/>
                    <a:pt x="56" y="46"/>
                    <a:pt x="58" y="39"/>
                  </a:cubicBezTo>
                  <a:cubicBezTo>
                    <a:pt x="56" y="24"/>
                    <a:pt x="53" y="9"/>
                    <a:pt x="50" y="6"/>
                  </a:cubicBezTo>
                  <a:cubicBezTo>
                    <a:pt x="48" y="3"/>
                    <a:pt x="42" y="0"/>
                    <a:pt x="35" y="0"/>
                  </a:cubicBezTo>
                  <a:cubicBezTo>
                    <a:pt x="31" y="0"/>
                    <a:pt x="28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32" name="Freeform 60">
              <a:extLst>
                <a:ext uri="{FF2B5EF4-FFF2-40B4-BE49-F238E27FC236}">
                  <a16:creationId xmlns:a16="http://schemas.microsoft.com/office/drawing/2014/main" xmlns="" id="{E3B0EBF4-2E7D-4831-B6C5-A918B12FD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" y="1504"/>
              <a:ext cx="72" cy="84"/>
            </a:xfrm>
            <a:custGeom>
              <a:avLst/>
              <a:gdLst>
                <a:gd name="T0" fmla="*/ 58 w 58"/>
                <a:gd name="T1" fmla="*/ 2 h 67"/>
                <a:gd name="T2" fmla="*/ 48 w 58"/>
                <a:gd name="T3" fmla="*/ 0 h 67"/>
                <a:gd name="T4" fmla="*/ 37 w 58"/>
                <a:gd name="T5" fmla="*/ 0 h 67"/>
                <a:gd name="T6" fmla="*/ 36 w 58"/>
                <a:gd name="T7" fmla="*/ 0 h 67"/>
                <a:gd name="T8" fmla="*/ 35 w 58"/>
                <a:gd name="T9" fmla="*/ 0 h 67"/>
                <a:gd name="T10" fmla="*/ 35 w 58"/>
                <a:gd name="T11" fmla="*/ 0 h 67"/>
                <a:gd name="T12" fmla="*/ 34 w 58"/>
                <a:gd name="T13" fmla="*/ 0 h 67"/>
                <a:gd name="T14" fmla="*/ 23 w 58"/>
                <a:gd name="T15" fmla="*/ 0 h 67"/>
                <a:gd name="T16" fmla="*/ 8 w 58"/>
                <a:gd name="T17" fmla="*/ 6 h 67"/>
                <a:gd name="T18" fmla="*/ 0 w 58"/>
                <a:gd name="T19" fmla="*/ 38 h 67"/>
                <a:gd name="T20" fmla="*/ 3 w 58"/>
                <a:gd name="T21" fmla="*/ 49 h 67"/>
                <a:gd name="T22" fmla="*/ 8 w 58"/>
                <a:gd name="T23" fmla="*/ 59 h 67"/>
                <a:gd name="T24" fmla="*/ 13 w 58"/>
                <a:gd name="T25" fmla="*/ 34 h 67"/>
                <a:gd name="T26" fmla="*/ 13 w 58"/>
                <a:gd name="T27" fmla="*/ 66 h 67"/>
                <a:gd name="T28" fmla="*/ 14 w 58"/>
                <a:gd name="T29" fmla="*/ 67 h 67"/>
                <a:gd name="T30" fmla="*/ 38 w 58"/>
                <a:gd name="T31" fmla="*/ 67 h 67"/>
                <a:gd name="T32" fmla="*/ 52 w 58"/>
                <a:gd name="T33" fmla="*/ 7 h 67"/>
                <a:gd name="T34" fmla="*/ 58 w 58"/>
                <a:gd name="T35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67">
                  <a:moveTo>
                    <a:pt x="58" y="2"/>
                  </a:moveTo>
                  <a:cubicBezTo>
                    <a:pt x="55" y="1"/>
                    <a:pt x="52" y="0"/>
                    <a:pt x="48" y="0"/>
                  </a:cubicBezTo>
                  <a:cubicBezTo>
                    <a:pt x="44" y="0"/>
                    <a:pt x="41" y="0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4" y="0"/>
                    <a:pt x="34" y="0"/>
                  </a:cubicBezTo>
                  <a:cubicBezTo>
                    <a:pt x="30" y="0"/>
                    <a:pt x="27" y="0"/>
                    <a:pt x="23" y="0"/>
                  </a:cubicBezTo>
                  <a:cubicBezTo>
                    <a:pt x="16" y="0"/>
                    <a:pt x="10" y="3"/>
                    <a:pt x="8" y="6"/>
                  </a:cubicBezTo>
                  <a:cubicBezTo>
                    <a:pt x="5" y="9"/>
                    <a:pt x="2" y="24"/>
                    <a:pt x="0" y="38"/>
                  </a:cubicBezTo>
                  <a:cubicBezTo>
                    <a:pt x="1" y="42"/>
                    <a:pt x="2" y="46"/>
                    <a:pt x="3" y="49"/>
                  </a:cubicBezTo>
                  <a:cubicBezTo>
                    <a:pt x="5" y="52"/>
                    <a:pt x="6" y="56"/>
                    <a:pt x="8" y="59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13" y="67"/>
                    <a:pt x="14" y="67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1" y="47"/>
                    <a:pt x="46" y="14"/>
                    <a:pt x="52" y="7"/>
                  </a:cubicBezTo>
                  <a:cubicBezTo>
                    <a:pt x="53" y="5"/>
                    <a:pt x="55" y="4"/>
                    <a:pt x="5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33" name="Freeform 61">
              <a:extLst>
                <a:ext uri="{FF2B5EF4-FFF2-40B4-BE49-F238E27FC236}">
                  <a16:creationId xmlns:a16="http://schemas.microsoft.com/office/drawing/2014/main" xmlns="" id="{37E41F23-9B6D-4E2F-A933-C02C58C60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1454"/>
              <a:ext cx="30" cy="38"/>
            </a:xfrm>
            <a:custGeom>
              <a:avLst/>
              <a:gdLst>
                <a:gd name="T0" fmla="*/ 10 w 24"/>
                <a:gd name="T1" fmla="*/ 31 h 31"/>
                <a:gd name="T2" fmla="*/ 24 w 24"/>
                <a:gd name="T3" fmla="*/ 16 h 31"/>
                <a:gd name="T4" fmla="*/ 8 w 24"/>
                <a:gd name="T5" fmla="*/ 0 h 31"/>
                <a:gd name="T6" fmla="*/ 0 w 24"/>
                <a:gd name="T7" fmla="*/ 3 h 31"/>
                <a:gd name="T8" fmla="*/ 4 w 24"/>
                <a:gd name="T9" fmla="*/ 11 h 31"/>
                <a:gd name="T10" fmla="*/ 10 w 24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0" y="31"/>
                  </a:moveTo>
                  <a:cubicBezTo>
                    <a:pt x="18" y="30"/>
                    <a:pt x="24" y="23"/>
                    <a:pt x="24" y="16"/>
                  </a:cubicBezTo>
                  <a:cubicBezTo>
                    <a:pt x="24" y="7"/>
                    <a:pt x="17" y="0"/>
                    <a:pt x="8" y="0"/>
                  </a:cubicBezTo>
                  <a:cubicBezTo>
                    <a:pt x="5" y="0"/>
                    <a:pt x="2" y="1"/>
                    <a:pt x="0" y="3"/>
                  </a:cubicBezTo>
                  <a:cubicBezTo>
                    <a:pt x="1" y="5"/>
                    <a:pt x="3" y="8"/>
                    <a:pt x="4" y="11"/>
                  </a:cubicBezTo>
                  <a:cubicBezTo>
                    <a:pt x="7" y="17"/>
                    <a:pt x="9" y="24"/>
                    <a:pt x="1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34" name="Freeform 62">
              <a:extLst>
                <a:ext uri="{FF2B5EF4-FFF2-40B4-BE49-F238E27FC236}">
                  <a16:creationId xmlns:a16="http://schemas.microsoft.com/office/drawing/2014/main" xmlns="" id="{6F5A3990-7FCC-48BD-9795-54A377114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" y="1499"/>
              <a:ext cx="45" cy="72"/>
            </a:xfrm>
            <a:custGeom>
              <a:avLst/>
              <a:gdLst>
                <a:gd name="T0" fmla="*/ 26 w 37"/>
                <a:gd name="T1" fmla="*/ 6 h 58"/>
                <a:gd name="T2" fmla="*/ 13 w 37"/>
                <a:gd name="T3" fmla="*/ 0 h 58"/>
                <a:gd name="T4" fmla="*/ 5 w 37"/>
                <a:gd name="T5" fmla="*/ 0 h 58"/>
                <a:gd name="T6" fmla="*/ 7 w 37"/>
                <a:gd name="T7" fmla="*/ 18 h 58"/>
                <a:gd name="T8" fmla="*/ 0 w 37"/>
                <a:gd name="T9" fmla="*/ 58 h 58"/>
                <a:gd name="T10" fmla="*/ 22 w 37"/>
                <a:gd name="T11" fmla="*/ 58 h 58"/>
                <a:gd name="T12" fmla="*/ 22 w 37"/>
                <a:gd name="T13" fmla="*/ 29 h 58"/>
                <a:gd name="T14" fmla="*/ 27 w 37"/>
                <a:gd name="T15" fmla="*/ 58 h 58"/>
                <a:gd name="T16" fmla="*/ 37 w 37"/>
                <a:gd name="T17" fmla="*/ 58 h 58"/>
                <a:gd name="T18" fmla="*/ 26 w 37"/>
                <a:gd name="T19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8">
                  <a:moveTo>
                    <a:pt x="26" y="6"/>
                  </a:moveTo>
                  <a:cubicBezTo>
                    <a:pt x="24" y="3"/>
                    <a:pt x="19" y="1"/>
                    <a:pt x="13" y="0"/>
                  </a:cubicBezTo>
                  <a:cubicBezTo>
                    <a:pt x="10" y="0"/>
                    <a:pt x="8" y="0"/>
                    <a:pt x="5" y="0"/>
                  </a:cubicBezTo>
                  <a:cubicBezTo>
                    <a:pt x="6" y="6"/>
                    <a:pt x="7" y="12"/>
                    <a:pt x="7" y="18"/>
                  </a:cubicBezTo>
                  <a:cubicBezTo>
                    <a:pt x="7" y="32"/>
                    <a:pt x="4" y="45"/>
                    <a:pt x="0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5"/>
                    <a:pt x="31" y="12"/>
                    <a:pt x="2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35" name="Freeform 63">
              <a:extLst>
                <a:ext uri="{FF2B5EF4-FFF2-40B4-BE49-F238E27FC236}">
                  <a16:creationId xmlns:a16="http://schemas.microsoft.com/office/drawing/2014/main" xmlns="" id="{42F09F28-CC2F-4371-8F19-08176ED33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" y="1499"/>
              <a:ext cx="46" cy="72"/>
            </a:xfrm>
            <a:custGeom>
              <a:avLst/>
              <a:gdLst>
                <a:gd name="T0" fmla="*/ 30 w 37"/>
                <a:gd name="T1" fmla="*/ 18 h 58"/>
                <a:gd name="T2" fmla="*/ 30 w 37"/>
                <a:gd name="T3" fmla="*/ 18 h 58"/>
                <a:gd name="T4" fmla="*/ 31 w 37"/>
                <a:gd name="T5" fmla="*/ 0 h 58"/>
                <a:gd name="T6" fmla="*/ 24 w 37"/>
                <a:gd name="T7" fmla="*/ 1 h 58"/>
                <a:gd name="T8" fmla="*/ 11 w 37"/>
                <a:gd name="T9" fmla="*/ 6 h 58"/>
                <a:gd name="T10" fmla="*/ 0 w 37"/>
                <a:gd name="T11" fmla="*/ 58 h 58"/>
                <a:gd name="T12" fmla="*/ 10 w 37"/>
                <a:gd name="T13" fmla="*/ 58 h 58"/>
                <a:gd name="T14" fmla="*/ 15 w 37"/>
                <a:gd name="T15" fmla="*/ 30 h 58"/>
                <a:gd name="T16" fmla="*/ 15 w 37"/>
                <a:gd name="T17" fmla="*/ 58 h 58"/>
                <a:gd name="T18" fmla="*/ 37 w 37"/>
                <a:gd name="T19" fmla="*/ 58 h 58"/>
                <a:gd name="T20" fmla="*/ 30 w 37"/>
                <a:gd name="T21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58">
                  <a:moveTo>
                    <a:pt x="30" y="18"/>
                  </a:moveTo>
                  <a:cubicBezTo>
                    <a:pt x="30" y="18"/>
                    <a:pt x="30" y="18"/>
                    <a:pt x="30" y="18"/>
                  </a:cubicBezTo>
                  <a:cubicBezTo>
                    <a:pt x="30" y="12"/>
                    <a:pt x="31" y="6"/>
                    <a:pt x="31" y="0"/>
                  </a:cubicBezTo>
                  <a:cubicBezTo>
                    <a:pt x="29" y="0"/>
                    <a:pt x="27" y="0"/>
                    <a:pt x="24" y="1"/>
                  </a:cubicBezTo>
                  <a:cubicBezTo>
                    <a:pt x="18" y="1"/>
                    <a:pt x="13" y="3"/>
                    <a:pt x="11" y="6"/>
                  </a:cubicBezTo>
                  <a:cubicBezTo>
                    <a:pt x="6" y="12"/>
                    <a:pt x="0" y="58"/>
                    <a:pt x="0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3" y="46"/>
                    <a:pt x="30" y="32"/>
                    <a:pt x="3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36" name="Freeform 64">
              <a:extLst>
                <a:ext uri="{FF2B5EF4-FFF2-40B4-BE49-F238E27FC236}">
                  <a16:creationId xmlns:a16="http://schemas.microsoft.com/office/drawing/2014/main" xmlns="" id="{9017B4D3-646C-4F12-A718-7158F2BB2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" y="1454"/>
              <a:ext cx="30" cy="38"/>
            </a:xfrm>
            <a:custGeom>
              <a:avLst/>
              <a:gdLst>
                <a:gd name="T0" fmla="*/ 14 w 24"/>
                <a:gd name="T1" fmla="*/ 31 h 31"/>
                <a:gd name="T2" fmla="*/ 24 w 24"/>
                <a:gd name="T3" fmla="*/ 3 h 31"/>
                <a:gd name="T4" fmla="*/ 16 w 24"/>
                <a:gd name="T5" fmla="*/ 0 h 31"/>
                <a:gd name="T6" fmla="*/ 0 w 24"/>
                <a:gd name="T7" fmla="*/ 16 h 31"/>
                <a:gd name="T8" fmla="*/ 14 w 24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1">
                  <a:moveTo>
                    <a:pt x="14" y="31"/>
                  </a:moveTo>
                  <a:cubicBezTo>
                    <a:pt x="16" y="21"/>
                    <a:pt x="19" y="12"/>
                    <a:pt x="24" y="3"/>
                  </a:cubicBezTo>
                  <a:cubicBezTo>
                    <a:pt x="22" y="1"/>
                    <a:pt x="19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3"/>
                    <a:pt x="6" y="30"/>
                    <a:pt x="1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</p:grpSp>
      <p:grpSp>
        <p:nvGrpSpPr>
          <p:cNvPr id="189" name="Groupe 348">
            <a:extLst>
              <a:ext uri="{FF2B5EF4-FFF2-40B4-BE49-F238E27FC236}">
                <a16:creationId xmlns:a16="http://schemas.microsoft.com/office/drawing/2014/main" xmlns="" id="{B91E7734-6871-4C08-AD51-BBA72EAF513E}"/>
              </a:ext>
            </a:extLst>
          </p:cNvPr>
          <p:cNvGrpSpPr/>
          <p:nvPr/>
        </p:nvGrpSpPr>
        <p:grpSpPr>
          <a:xfrm>
            <a:off x="3225427" y="2862443"/>
            <a:ext cx="298740" cy="261766"/>
            <a:chOff x="5010724" y="5119567"/>
            <a:chExt cx="362804" cy="358773"/>
          </a:xfrm>
          <a:solidFill>
            <a:srgbClr val="37CDEB"/>
          </a:solidFill>
        </p:grpSpPr>
        <p:sp>
          <p:nvSpPr>
            <p:cNvPr id="190" name="Freeform 78">
              <a:extLst>
                <a:ext uri="{FF2B5EF4-FFF2-40B4-BE49-F238E27FC236}">
                  <a16:creationId xmlns:a16="http://schemas.microsoft.com/office/drawing/2014/main" xmlns="" id="{608085DA-012C-490D-9641-11C254312F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0724" y="5119567"/>
              <a:ext cx="362804" cy="358773"/>
            </a:xfrm>
            <a:custGeom>
              <a:avLst/>
              <a:gdLst>
                <a:gd name="T0" fmla="*/ 57 w 114"/>
                <a:gd name="T1" fmla="*/ 0 h 113"/>
                <a:gd name="T2" fmla="*/ 0 w 114"/>
                <a:gd name="T3" fmla="*/ 56 h 113"/>
                <a:gd name="T4" fmla="*/ 57 w 114"/>
                <a:gd name="T5" fmla="*/ 113 h 113"/>
                <a:gd name="T6" fmla="*/ 113 w 114"/>
                <a:gd name="T7" fmla="*/ 113 h 113"/>
                <a:gd name="T8" fmla="*/ 113 w 114"/>
                <a:gd name="T9" fmla="*/ 64 h 113"/>
                <a:gd name="T10" fmla="*/ 114 w 114"/>
                <a:gd name="T11" fmla="*/ 56 h 113"/>
                <a:gd name="T12" fmla="*/ 57 w 114"/>
                <a:gd name="T13" fmla="*/ 0 h 113"/>
                <a:gd name="T14" fmla="*/ 105 w 114"/>
                <a:gd name="T15" fmla="*/ 64 h 113"/>
                <a:gd name="T16" fmla="*/ 105 w 114"/>
                <a:gd name="T17" fmla="*/ 105 h 113"/>
                <a:gd name="T18" fmla="*/ 58 w 114"/>
                <a:gd name="T19" fmla="*/ 105 h 113"/>
                <a:gd name="T20" fmla="*/ 11 w 114"/>
                <a:gd name="T21" fmla="*/ 58 h 113"/>
                <a:gd name="T22" fmla="*/ 58 w 114"/>
                <a:gd name="T23" fmla="*/ 11 h 113"/>
                <a:gd name="T24" fmla="*/ 105 w 114"/>
                <a:gd name="T25" fmla="*/ 58 h 113"/>
                <a:gd name="T26" fmla="*/ 105 w 114"/>
                <a:gd name="T27" fmla="*/ 6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113">
                  <a:moveTo>
                    <a:pt x="57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88"/>
                    <a:pt x="25" y="113"/>
                    <a:pt x="57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3" y="61"/>
                    <a:pt x="114" y="59"/>
                    <a:pt x="114" y="56"/>
                  </a:cubicBezTo>
                  <a:cubicBezTo>
                    <a:pt x="114" y="25"/>
                    <a:pt x="88" y="0"/>
                    <a:pt x="57" y="0"/>
                  </a:cubicBezTo>
                  <a:close/>
                  <a:moveTo>
                    <a:pt x="105" y="64"/>
                  </a:moveTo>
                  <a:cubicBezTo>
                    <a:pt x="105" y="105"/>
                    <a:pt x="105" y="105"/>
                    <a:pt x="105" y="105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32" y="105"/>
                    <a:pt x="11" y="84"/>
                    <a:pt x="11" y="58"/>
                  </a:cubicBezTo>
                  <a:cubicBezTo>
                    <a:pt x="11" y="32"/>
                    <a:pt x="32" y="11"/>
                    <a:pt x="58" y="11"/>
                  </a:cubicBezTo>
                  <a:cubicBezTo>
                    <a:pt x="84" y="11"/>
                    <a:pt x="105" y="32"/>
                    <a:pt x="105" y="58"/>
                  </a:cubicBezTo>
                  <a:cubicBezTo>
                    <a:pt x="105" y="60"/>
                    <a:pt x="105" y="62"/>
                    <a:pt x="10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91" name="Freeform 79">
              <a:extLst>
                <a:ext uri="{FF2B5EF4-FFF2-40B4-BE49-F238E27FC236}">
                  <a16:creationId xmlns:a16="http://schemas.microsoft.com/office/drawing/2014/main" xmlns="" id="{26B07E62-50D6-4178-9E31-D166D0ED57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4628" y="5198843"/>
              <a:ext cx="212307" cy="209620"/>
            </a:xfrm>
            <a:custGeom>
              <a:avLst/>
              <a:gdLst>
                <a:gd name="T0" fmla="*/ 35 w 67"/>
                <a:gd name="T1" fmla="*/ 0 h 66"/>
                <a:gd name="T2" fmla="*/ 0 w 67"/>
                <a:gd name="T3" fmla="*/ 35 h 66"/>
                <a:gd name="T4" fmla="*/ 35 w 67"/>
                <a:gd name="T5" fmla="*/ 66 h 66"/>
                <a:gd name="T6" fmla="*/ 54 w 67"/>
                <a:gd name="T7" fmla="*/ 63 h 66"/>
                <a:gd name="T8" fmla="*/ 51 w 67"/>
                <a:gd name="T9" fmla="*/ 54 h 66"/>
                <a:gd name="T10" fmla="*/ 35 w 67"/>
                <a:gd name="T11" fmla="*/ 57 h 66"/>
                <a:gd name="T12" fmla="*/ 12 w 67"/>
                <a:gd name="T13" fmla="*/ 34 h 66"/>
                <a:gd name="T14" fmla="*/ 35 w 67"/>
                <a:gd name="T15" fmla="*/ 9 h 66"/>
                <a:gd name="T16" fmla="*/ 56 w 67"/>
                <a:gd name="T17" fmla="*/ 29 h 66"/>
                <a:gd name="T18" fmla="*/ 49 w 67"/>
                <a:gd name="T19" fmla="*/ 45 h 66"/>
                <a:gd name="T20" fmla="*/ 49 w 67"/>
                <a:gd name="T21" fmla="*/ 28 h 66"/>
                <a:gd name="T22" fmla="*/ 37 w 67"/>
                <a:gd name="T23" fmla="*/ 16 h 66"/>
                <a:gd name="T24" fmla="*/ 20 w 67"/>
                <a:gd name="T25" fmla="*/ 21 h 66"/>
                <a:gd name="T26" fmla="*/ 25 w 67"/>
                <a:gd name="T27" fmla="*/ 27 h 66"/>
                <a:gd name="T28" fmla="*/ 35 w 67"/>
                <a:gd name="T29" fmla="*/ 24 h 66"/>
                <a:gd name="T30" fmla="*/ 39 w 67"/>
                <a:gd name="T31" fmla="*/ 28 h 66"/>
                <a:gd name="T32" fmla="*/ 39 w 67"/>
                <a:gd name="T33" fmla="*/ 30 h 66"/>
                <a:gd name="T34" fmla="*/ 23 w 67"/>
                <a:gd name="T35" fmla="*/ 31 h 66"/>
                <a:gd name="T36" fmla="*/ 20 w 67"/>
                <a:gd name="T37" fmla="*/ 39 h 66"/>
                <a:gd name="T38" fmla="*/ 32 w 67"/>
                <a:gd name="T39" fmla="*/ 51 h 66"/>
                <a:gd name="T40" fmla="*/ 41 w 67"/>
                <a:gd name="T41" fmla="*/ 48 h 66"/>
                <a:gd name="T42" fmla="*/ 48 w 67"/>
                <a:gd name="T43" fmla="*/ 51 h 66"/>
                <a:gd name="T44" fmla="*/ 67 w 67"/>
                <a:gd name="T45" fmla="*/ 26 h 66"/>
                <a:gd name="T46" fmla="*/ 35 w 67"/>
                <a:gd name="T47" fmla="*/ 0 h 66"/>
                <a:gd name="T48" fmla="*/ 39 w 67"/>
                <a:gd name="T49" fmla="*/ 43 h 66"/>
                <a:gd name="T50" fmla="*/ 35 w 67"/>
                <a:gd name="T51" fmla="*/ 44 h 66"/>
                <a:gd name="T52" fmla="*/ 30 w 67"/>
                <a:gd name="T53" fmla="*/ 40 h 66"/>
                <a:gd name="T54" fmla="*/ 30 w 67"/>
                <a:gd name="T55" fmla="*/ 36 h 66"/>
                <a:gd name="T56" fmla="*/ 39 w 67"/>
                <a:gd name="T57" fmla="*/ 35 h 66"/>
                <a:gd name="T58" fmla="*/ 39 w 67"/>
                <a:gd name="T59" fmla="*/ 4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7" h="66">
                  <a:moveTo>
                    <a:pt x="35" y="0"/>
                  </a:moveTo>
                  <a:cubicBezTo>
                    <a:pt x="16" y="0"/>
                    <a:pt x="0" y="14"/>
                    <a:pt x="0" y="35"/>
                  </a:cubicBezTo>
                  <a:cubicBezTo>
                    <a:pt x="0" y="50"/>
                    <a:pt x="11" y="66"/>
                    <a:pt x="35" y="66"/>
                  </a:cubicBezTo>
                  <a:cubicBezTo>
                    <a:pt x="41" y="66"/>
                    <a:pt x="47" y="65"/>
                    <a:pt x="54" y="63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6" y="56"/>
                    <a:pt x="41" y="57"/>
                    <a:pt x="35" y="57"/>
                  </a:cubicBezTo>
                  <a:cubicBezTo>
                    <a:pt x="18" y="57"/>
                    <a:pt x="12" y="45"/>
                    <a:pt x="12" y="34"/>
                  </a:cubicBezTo>
                  <a:cubicBezTo>
                    <a:pt x="12" y="19"/>
                    <a:pt x="22" y="9"/>
                    <a:pt x="35" y="9"/>
                  </a:cubicBezTo>
                  <a:cubicBezTo>
                    <a:pt x="48" y="9"/>
                    <a:pt x="56" y="17"/>
                    <a:pt x="56" y="29"/>
                  </a:cubicBezTo>
                  <a:cubicBezTo>
                    <a:pt x="56" y="36"/>
                    <a:pt x="53" y="42"/>
                    <a:pt x="49" y="45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0"/>
                    <a:pt x="45" y="16"/>
                    <a:pt x="37" y="16"/>
                  </a:cubicBezTo>
                  <a:cubicBezTo>
                    <a:pt x="31" y="16"/>
                    <a:pt x="26" y="17"/>
                    <a:pt x="20" y="21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7" y="25"/>
                    <a:pt x="31" y="24"/>
                    <a:pt x="35" y="24"/>
                  </a:cubicBezTo>
                  <a:cubicBezTo>
                    <a:pt x="37" y="24"/>
                    <a:pt x="39" y="25"/>
                    <a:pt x="39" y="28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5" y="30"/>
                    <a:pt x="28" y="30"/>
                    <a:pt x="23" y="31"/>
                  </a:cubicBezTo>
                  <a:cubicBezTo>
                    <a:pt x="21" y="33"/>
                    <a:pt x="20" y="36"/>
                    <a:pt x="20" y="39"/>
                  </a:cubicBezTo>
                  <a:cubicBezTo>
                    <a:pt x="20" y="45"/>
                    <a:pt x="23" y="51"/>
                    <a:pt x="32" y="51"/>
                  </a:cubicBezTo>
                  <a:cubicBezTo>
                    <a:pt x="36" y="51"/>
                    <a:pt x="39" y="49"/>
                    <a:pt x="41" y="48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6" y="49"/>
                    <a:pt x="67" y="41"/>
                    <a:pt x="67" y="26"/>
                  </a:cubicBezTo>
                  <a:cubicBezTo>
                    <a:pt x="67" y="11"/>
                    <a:pt x="54" y="0"/>
                    <a:pt x="35" y="0"/>
                  </a:cubicBezTo>
                  <a:close/>
                  <a:moveTo>
                    <a:pt x="39" y="43"/>
                  </a:moveTo>
                  <a:cubicBezTo>
                    <a:pt x="38" y="43"/>
                    <a:pt x="37" y="44"/>
                    <a:pt x="35" y="44"/>
                  </a:cubicBezTo>
                  <a:cubicBezTo>
                    <a:pt x="32" y="44"/>
                    <a:pt x="30" y="43"/>
                    <a:pt x="30" y="40"/>
                  </a:cubicBezTo>
                  <a:cubicBezTo>
                    <a:pt x="30" y="38"/>
                    <a:pt x="30" y="37"/>
                    <a:pt x="30" y="36"/>
                  </a:cubicBezTo>
                  <a:cubicBezTo>
                    <a:pt x="32" y="36"/>
                    <a:pt x="37" y="35"/>
                    <a:pt x="39" y="35"/>
                  </a:cubicBezTo>
                  <a:lnTo>
                    <a:pt x="39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</p:grpSp>
      <p:grpSp>
        <p:nvGrpSpPr>
          <p:cNvPr id="192" name="Groupe 348">
            <a:extLst>
              <a:ext uri="{FF2B5EF4-FFF2-40B4-BE49-F238E27FC236}">
                <a16:creationId xmlns:a16="http://schemas.microsoft.com/office/drawing/2014/main" xmlns="" id="{F7BF9C28-77F7-4028-B960-5114CDD0134A}"/>
              </a:ext>
            </a:extLst>
          </p:cNvPr>
          <p:cNvGrpSpPr/>
          <p:nvPr/>
        </p:nvGrpSpPr>
        <p:grpSpPr>
          <a:xfrm>
            <a:off x="3225427" y="3201209"/>
            <a:ext cx="298740" cy="261766"/>
            <a:chOff x="5010724" y="5119567"/>
            <a:chExt cx="362804" cy="358773"/>
          </a:xfrm>
          <a:solidFill>
            <a:srgbClr val="E6007D"/>
          </a:solidFill>
        </p:grpSpPr>
        <p:sp>
          <p:nvSpPr>
            <p:cNvPr id="193" name="Freeform 78">
              <a:extLst>
                <a:ext uri="{FF2B5EF4-FFF2-40B4-BE49-F238E27FC236}">
                  <a16:creationId xmlns:a16="http://schemas.microsoft.com/office/drawing/2014/main" xmlns="" id="{8A89B6CF-72E2-43D4-83F6-3FCB85ED3F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0724" y="5119567"/>
              <a:ext cx="362804" cy="358773"/>
            </a:xfrm>
            <a:custGeom>
              <a:avLst/>
              <a:gdLst>
                <a:gd name="T0" fmla="*/ 57 w 114"/>
                <a:gd name="T1" fmla="*/ 0 h 113"/>
                <a:gd name="T2" fmla="*/ 0 w 114"/>
                <a:gd name="T3" fmla="*/ 56 h 113"/>
                <a:gd name="T4" fmla="*/ 57 w 114"/>
                <a:gd name="T5" fmla="*/ 113 h 113"/>
                <a:gd name="T6" fmla="*/ 113 w 114"/>
                <a:gd name="T7" fmla="*/ 113 h 113"/>
                <a:gd name="T8" fmla="*/ 113 w 114"/>
                <a:gd name="T9" fmla="*/ 64 h 113"/>
                <a:gd name="T10" fmla="*/ 114 w 114"/>
                <a:gd name="T11" fmla="*/ 56 h 113"/>
                <a:gd name="T12" fmla="*/ 57 w 114"/>
                <a:gd name="T13" fmla="*/ 0 h 113"/>
                <a:gd name="T14" fmla="*/ 105 w 114"/>
                <a:gd name="T15" fmla="*/ 64 h 113"/>
                <a:gd name="T16" fmla="*/ 105 w 114"/>
                <a:gd name="T17" fmla="*/ 105 h 113"/>
                <a:gd name="T18" fmla="*/ 58 w 114"/>
                <a:gd name="T19" fmla="*/ 105 h 113"/>
                <a:gd name="T20" fmla="*/ 11 w 114"/>
                <a:gd name="T21" fmla="*/ 58 h 113"/>
                <a:gd name="T22" fmla="*/ 58 w 114"/>
                <a:gd name="T23" fmla="*/ 11 h 113"/>
                <a:gd name="T24" fmla="*/ 105 w 114"/>
                <a:gd name="T25" fmla="*/ 58 h 113"/>
                <a:gd name="T26" fmla="*/ 105 w 114"/>
                <a:gd name="T27" fmla="*/ 6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113">
                  <a:moveTo>
                    <a:pt x="57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88"/>
                    <a:pt x="25" y="113"/>
                    <a:pt x="57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3" y="61"/>
                    <a:pt x="114" y="59"/>
                    <a:pt x="114" y="56"/>
                  </a:cubicBezTo>
                  <a:cubicBezTo>
                    <a:pt x="114" y="25"/>
                    <a:pt x="88" y="0"/>
                    <a:pt x="57" y="0"/>
                  </a:cubicBezTo>
                  <a:close/>
                  <a:moveTo>
                    <a:pt x="105" y="64"/>
                  </a:moveTo>
                  <a:cubicBezTo>
                    <a:pt x="105" y="105"/>
                    <a:pt x="105" y="105"/>
                    <a:pt x="105" y="105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32" y="105"/>
                    <a:pt x="11" y="84"/>
                    <a:pt x="11" y="58"/>
                  </a:cubicBezTo>
                  <a:cubicBezTo>
                    <a:pt x="11" y="32"/>
                    <a:pt x="32" y="11"/>
                    <a:pt x="58" y="11"/>
                  </a:cubicBezTo>
                  <a:cubicBezTo>
                    <a:pt x="84" y="11"/>
                    <a:pt x="105" y="32"/>
                    <a:pt x="105" y="58"/>
                  </a:cubicBezTo>
                  <a:cubicBezTo>
                    <a:pt x="105" y="60"/>
                    <a:pt x="105" y="62"/>
                    <a:pt x="10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94" name="Freeform 79">
              <a:extLst>
                <a:ext uri="{FF2B5EF4-FFF2-40B4-BE49-F238E27FC236}">
                  <a16:creationId xmlns:a16="http://schemas.microsoft.com/office/drawing/2014/main" xmlns="" id="{18CA8968-76BC-434C-B57F-B7FEB0E02C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4628" y="5198843"/>
              <a:ext cx="212307" cy="209620"/>
            </a:xfrm>
            <a:custGeom>
              <a:avLst/>
              <a:gdLst>
                <a:gd name="T0" fmla="*/ 35 w 67"/>
                <a:gd name="T1" fmla="*/ 0 h 66"/>
                <a:gd name="T2" fmla="*/ 0 w 67"/>
                <a:gd name="T3" fmla="*/ 35 h 66"/>
                <a:gd name="T4" fmla="*/ 35 w 67"/>
                <a:gd name="T5" fmla="*/ 66 h 66"/>
                <a:gd name="T6" fmla="*/ 54 w 67"/>
                <a:gd name="T7" fmla="*/ 63 h 66"/>
                <a:gd name="T8" fmla="*/ 51 w 67"/>
                <a:gd name="T9" fmla="*/ 54 h 66"/>
                <a:gd name="T10" fmla="*/ 35 w 67"/>
                <a:gd name="T11" fmla="*/ 57 h 66"/>
                <a:gd name="T12" fmla="*/ 12 w 67"/>
                <a:gd name="T13" fmla="*/ 34 h 66"/>
                <a:gd name="T14" fmla="*/ 35 w 67"/>
                <a:gd name="T15" fmla="*/ 9 h 66"/>
                <a:gd name="T16" fmla="*/ 56 w 67"/>
                <a:gd name="T17" fmla="*/ 29 h 66"/>
                <a:gd name="T18" fmla="*/ 49 w 67"/>
                <a:gd name="T19" fmla="*/ 45 h 66"/>
                <a:gd name="T20" fmla="*/ 49 w 67"/>
                <a:gd name="T21" fmla="*/ 28 h 66"/>
                <a:gd name="T22" fmla="*/ 37 w 67"/>
                <a:gd name="T23" fmla="*/ 16 h 66"/>
                <a:gd name="T24" fmla="*/ 20 w 67"/>
                <a:gd name="T25" fmla="*/ 21 h 66"/>
                <a:gd name="T26" fmla="*/ 25 w 67"/>
                <a:gd name="T27" fmla="*/ 27 h 66"/>
                <a:gd name="T28" fmla="*/ 35 w 67"/>
                <a:gd name="T29" fmla="*/ 24 h 66"/>
                <a:gd name="T30" fmla="*/ 39 w 67"/>
                <a:gd name="T31" fmla="*/ 28 h 66"/>
                <a:gd name="T32" fmla="*/ 39 w 67"/>
                <a:gd name="T33" fmla="*/ 30 h 66"/>
                <a:gd name="T34" fmla="*/ 23 w 67"/>
                <a:gd name="T35" fmla="*/ 31 h 66"/>
                <a:gd name="T36" fmla="*/ 20 w 67"/>
                <a:gd name="T37" fmla="*/ 39 h 66"/>
                <a:gd name="T38" fmla="*/ 32 w 67"/>
                <a:gd name="T39" fmla="*/ 51 h 66"/>
                <a:gd name="T40" fmla="*/ 41 w 67"/>
                <a:gd name="T41" fmla="*/ 48 h 66"/>
                <a:gd name="T42" fmla="*/ 48 w 67"/>
                <a:gd name="T43" fmla="*/ 51 h 66"/>
                <a:gd name="T44" fmla="*/ 67 w 67"/>
                <a:gd name="T45" fmla="*/ 26 h 66"/>
                <a:gd name="T46" fmla="*/ 35 w 67"/>
                <a:gd name="T47" fmla="*/ 0 h 66"/>
                <a:gd name="T48" fmla="*/ 39 w 67"/>
                <a:gd name="T49" fmla="*/ 43 h 66"/>
                <a:gd name="T50" fmla="*/ 35 w 67"/>
                <a:gd name="T51" fmla="*/ 44 h 66"/>
                <a:gd name="T52" fmla="*/ 30 w 67"/>
                <a:gd name="T53" fmla="*/ 40 h 66"/>
                <a:gd name="T54" fmla="*/ 30 w 67"/>
                <a:gd name="T55" fmla="*/ 36 h 66"/>
                <a:gd name="T56" fmla="*/ 39 w 67"/>
                <a:gd name="T57" fmla="*/ 35 h 66"/>
                <a:gd name="T58" fmla="*/ 39 w 67"/>
                <a:gd name="T59" fmla="*/ 4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7" h="66">
                  <a:moveTo>
                    <a:pt x="35" y="0"/>
                  </a:moveTo>
                  <a:cubicBezTo>
                    <a:pt x="16" y="0"/>
                    <a:pt x="0" y="14"/>
                    <a:pt x="0" y="35"/>
                  </a:cubicBezTo>
                  <a:cubicBezTo>
                    <a:pt x="0" y="50"/>
                    <a:pt x="11" y="66"/>
                    <a:pt x="35" y="66"/>
                  </a:cubicBezTo>
                  <a:cubicBezTo>
                    <a:pt x="41" y="66"/>
                    <a:pt x="47" y="65"/>
                    <a:pt x="54" y="63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6" y="56"/>
                    <a:pt x="41" y="57"/>
                    <a:pt x="35" y="57"/>
                  </a:cubicBezTo>
                  <a:cubicBezTo>
                    <a:pt x="18" y="57"/>
                    <a:pt x="12" y="45"/>
                    <a:pt x="12" y="34"/>
                  </a:cubicBezTo>
                  <a:cubicBezTo>
                    <a:pt x="12" y="19"/>
                    <a:pt x="22" y="9"/>
                    <a:pt x="35" y="9"/>
                  </a:cubicBezTo>
                  <a:cubicBezTo>
                    <a:pt x="48" y="9"/>
                    <a:pt x="56" y="17"/>
                    <a:pt x="56" y="29"/>
                  </a:cubicBezTo>
                  <a:cubicBezTo>
                    <a:pt x="56" y="36"/>
                    <a:pt x="53" y="42"/>
                    <a:pt x="49" y="45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0"/>
                    <a:pt x="45" y="16"/>
                    <a:pt x="37" y="16"/>
                  </a:cubicBezTo>
                  <a:cubicBezTo>
                    <a:pt x="31" y="16"/>
                    <a:pt x="26" y="17"/>
                    <a:pt x="20" y="21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7" y="25"/>
                    <a:pt x="31" y="24"/>
                    <a:pt x="35" y="24"/>
                  </a:cubicBezTo>
                  <a:cubicBezTo>
                    <a:pt x="37" y="24"/>
                    <a:pt x="39" y="25"/>
                    <a:pt x="39" y="28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5" y="30"/>
                    <a:pt x="28" y="30"/>
                    <a:pt x="23" y="31"/>
                  </a:cubicBezTo>
                  <a:cubicBezTo>
                    <a:pt x="21" y="33"/>
                    <a:pt x="20" y="36"/>
                    <a:pt x="20" y="39"/>
                  </a:cubicBezTo>
                  <a:cubicBezTo>
                    <a:pt x="20" y="45"/>
                    <a:pt x="23" y="51"/>
                    <a:pt x="32" y="51"/>
                  </a:cubicBezTo>
                  <a:cubicBezTo>
                    <a:pt x="36" y="51"/>
                    <a:pt x="39" y="49"/>
                    <a:pt x="41" y="48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6" y="49"/>
                    <a:pt x="67" y="41"/>
                    <a:pt x="67" y="26"/>
                  </a:cubicBezTo>
                  <a:cubicBezTo>
                    <a:pt x="67" y="11"/>
                    <a:pt x="54" y="0"/>
                    <a:pt x="35" y="0"/>
                  </a:cubicBezTo>
                  <a:close/>
                  <a:moveTo>
                    <a:pt x="39" y="43"/>
                  </a:moveTo>
                  <a:cubicBezTo>
                    <a:pt x="38" y="43"/>
                    <a:pt x="37" y="44"/>
                    <a:pt x="35" y="44"/>
                  </a:cubicBezTo>
                  <a:cubicBezTo>
                    <a:pt x="32" y="44"/>
                    <a:pt x="30" y="43"/>
                    <a:pt x="30" y="40"/>
                  </a:cubicBezTo>
                  <a:cubicBezTo>
                    <a:pt x="30" y="38"/>
                    <a:pt x="30" y="37"/>
                    <a:pt x="30" y="36"/>
                  </a:cubicBezTo>
                  <a:cubicBezTo>
                    <a:pt x="32" y="36"/>
                    <a:pt x="37" y="35"/>
                    <a:pt x="39" y="35"/>
                  </a:cubicBezTo>
                  <a:lnTo>
                    <a:pt x="39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</p:grpSp>
      <p:grpSp>
        <p:nvGrpSpPr>
          <p:cNvPr id="195" name="Groupe 348">
            <a:extLst>
              <a:ext uri="{FF2B5EF4-FFF2-40B4-BE49-F238E27FC236}">
                <a16:creationId xmlns:a16="http://schemas.microsoft.com/office/drawing/2014/main" xmlns="" id="{3CC54B33-9CA4-4F75-82EC-152FDB013672}"/>
              </a:ext>
            </a:extLst>
          </p:cNvPr>
          <p:cNvGrpSpPr/>
          <p:nvPr/>
        </p:nvGrpSpPr>
        <p:grpSpPr>
          <a:xfrm>
            <a:off x="3225427" y="3539964"/>
            <a:ext cx="298740" cy="261766"/>
            <a:chOff x="5010724" y="5119567"/>
            <a:chExt cx="362804" cy="358773"/>
          </a:xfrm>
          <a:solidFill>
            <a:srgbClr val="E65F28"/>
          </a:solidFill>
        </p:grpSpPr>
        <p:sp>
          <p:nvSpPr>
            <p:cNvPr id="196" name="Freeform 78">
              <a:extLst>
                <a:ext uri="{FF2B5EF4-FFF2-40B4-BE49-F238E27FC236}">
                  <a16:creationId xmlns:a16="http://schemas.microsoft.com/office/drawing/2014/main" xmlns="" id="{1C203893-3583-40F9-973F-7291BCF453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0724" y="5119567"/>
              <a:ext cx="362804" cy="358773"/>
            </a:xfrm>
            <a:custGeom>
              <a:avLst/>
              <a:gdLst>
                <a:gd name="T0" fmla="*/ 57 w 114"/>
                <a:gd name="T1" fmla="*/ 0 h 113"/>
                <a:gd name="T2" fmla="*/ 0 w 114"/>
                <a:gd name="T3" fmla="*/ 56 h 113"/>
                <a:gd name="T4" fmla="*/ 57 w 114"/>
                <a:gd name="T5" fmla="*/ 113 h 113"/>
                <a:gd name="T6" fmla="*/ 113 w 114"/>
                <a:gd name="T7" fmla="*/ 113 h 113"/>
                <a:gd name="T8" fmla="*/ 113 w 114"/>
                <a:gd name="T9" fmla="*/ 64 h 113"/>
                <a:gd name="T10" fmla="*/ 114 w 114"/>
                <a:gd name="T11" fmla="*/ 56 h 113"/>
                <a:gd name="T12" fmla="*/ 57 w 114"/>
                <a:gd name="T13" fmla="*/ 0 h 113"/>
                <a:gd name="T14" fmla="*/ 105 w 114"/>
                <a:gd name="T15" fmla="*/ 64 h 113"/>
                <a:gd name="T16" fmla="*/ 105 w 114"/>
                <a:gd name="T17" fmla="*/ 105 h 113"/>
                <a:gd name="T18" fmla="*/ 58 w 114"/>
                <a:gd name="T19" fmla="*/ 105 h 113"/>
                <a:gd name="T20" fmla="*/ 11 w 114"/>
                <a:gd name="T21" fmla="*/ 58 h 113"/>
                <a:gd name="T22" fmla="*/ 58 w 114"/>
                <a:gd name="T23" fmla="*/ 11 h 113"/>
                <a:gd name="T24" fmla="*/ 105 w 114"/>
                <a:gd name="T25" fmla="*/ 58 h 113"/>
                <a:gd name="T26" fmla="*/ 105 w 114"/>
                <a:gd name="T27" fmla="*/ 6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113">
                  <a:moveTo>
                    <a:pt x="57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88"/>
                    <a:pt x="25" y="113"/>
                    <a:pt x="57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3" y="61"/>
                    <a:pt x="114" y="59"/>
                    <a:pt x="114" y="56"/>
                  </a:cubicBezTo>
                  <a:cubicBezTo>
                    <a:pt x="114" y="25"/>
                    <a:pt x="88" y="0"/>
                    <a:pt x="57" y="0"/>
                  </a:cubicBezTo>
                  <a:close/>
                  <a:moveTo>
                    <a:pt x="105" y="64"/>
                  </a:moveTo>
                  <a:cubicBezTo>
                    <a:pt x="105" y="105"/>
                    <a:pt x="105" y="105"/>
                    <a:pt x="105" y="105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32" y="105"/>
                    <a:pt x="11" y="84"/>
                    <a:pt x="11" y="58"/>
                  </a:cubicBezTo>
                  <a:cubicBezTo>
                    <a:pt x="11" y="32"/>
                    <a:pt x="32" y="11"/>
                    <a:pt x="58" y="11"/>
                  </a:cubicBezTo>
                  <a:cubicBezTo>
                    <a:pt x="84" y="11"/>
                    <a:pt x="105" y="32"/>
                    <a:pt x="105" y="58"/>
                  </a:cubicBezTo>
                  <a:cubicBezTo>
                    <a:pt x="105" y="60"/>
                    <a:pt x="105" y="62"/>
                    <a:pt x="10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197" name="Freeform 79">
              <a:extLst>
                <a:ext uri="{FF2B5EF4-FFF2-40B4-BE49-F238E27FC236}">
                  <a16:creationId xmlns:a16="http://schemas.microsoft.com/office/drawing/2014/main" xmlns="" id="{3AFCAF1A-EC59-417B-B99B-5DD08F7746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4628" y="5198843"/>
              <a:ext cx="212307" cy="209620"/>
            </a:xfrm>
            <a:custGeom>
              <a:avLst/>
              <a:gdLst>
                <a:gd name="T0" fmla="*/ 35 w 67"/>
                <a:gd name="T1" fmla="*/ 0 h 66"/>
                <a:gd name="T2" fmla="*/ 0 w 67"/>
                <a:gd name="T3" fmla="*/ 35 h 66"/>
                <a:gd name="T4" fmla="*/ 35 w 67"/>
                <a:gd name="T5" fmla="*/ 66 h 66"/>
                <a:gd name="T6" fmla="*/ 54 w 67"/>
                <a:gd name="T7" fmla="*/ 63 h 66"/>
                <a:gd name="T8" fmla="*/ 51 w 67"/>
                <a:gd name="T9" fmla="*/ 54 h 66"/>
                <a:gd name="T10" fmla="*/ 35 w 67"/>
                <a:gd name="T11" fmla="*/ 57 h 66"/>
                <a:gd name="T12" fmla="*/ 12 w 67"/>
                <a:gd name="T13" fmla="*/ 34 h 66"/>
                <a:gd name="T14" fmla="*/ 35 w 67"/>
                <a:gd name="T15" fmla="*/ 9 h 66"/>
                <a:gd name="T16" fmla="*/ 56 w 67"/>
                <a:gd name="T17" fmla="*/ 29 h 66"/>
                <a:gd name="T18" fmla="*/ 49 w 67"/>
                <a:gd name="T19" fmla="*/ 45 h 66"/>
                <a:gd name="T20" fmla="*/ 49 w 67"/>
                <a:gd name="T21" fmla="*/ 28 h 66"/>
                <a:gd name="T22" fmla="*/ 37 w 67"/>
                <a:gd name="T23" fmla="*/ 16 h 66"/>
                <a:gd name="T24" fmla="*/ 20 w 67"/>
                <a:gd name="T25" fmla="*/ 21 h 66"/>
                <a:gd name="T26" fmla="*/ 25 w 67"/>
                <a:gd name="T27" fmla="*/ 27 h 66"/>
                <a:gd name="T28" fmla="*/ 35 w 67"/>
                <a:gd name="T29" fmla="*/ 24 h 66"/>
                <a:gd name="T30" fmla="*/ 39 w 67"/>
                <a:gd name="T31" fmla="*/ 28 h 66"/>
                <a:gd name="T32" fmla="*/ 39 w 67"/>
                <a:gd name="T33" fmla="*/ 30 h 66"/>
                <a:gd name="T34" fmla="*/ 23 w 67"/>
                <a:gd name="T35" fmla="*/ 31 h 66"/>
                <a:gd name="T36" fmla="*/ 20 w 67"/>
                <a:gd name="T37" fmla="*/ 39 h 66"/>
                <a:gd name="T38" fmla="*/ 32 w 67"/>
                <a:gd name="T39" fmla="*/ 51 h 66"/>
                <a:gd name="T40" fmla="*/ 41 w 67"/>
                <a:gd name="T41" fmla="*/ 48 h 66"/>
                <a:gd name="T42" fmla="*/ 48 w 67"/>
                <a:gd name="T43" fmla="*/ 51 h 66"/>
                <a:gd name="T44" fmla="*/ 67 w 67"/>
                <a:gd name="T45" fmla="*/ 26 h 66"/>
                <a:gd name="T46" fmla="*/ 35 w 67"/>
                <a:gd name="T47" fmla="*/ 0 h 66"/>
                <a:gd name="T48" fmla="*/ 39 w 67"/>
                <a:gd name="T49" fmla="*/ 43 h 66"/>
                <a:gd name="T50" fmla="*/ 35 w 67"/>
                <a:gd name="T51" fmla="*/ 44 h 66"/>
                <a:gd name="T52" fmla="*/ 30 w 67"/>
                <a:gd name="T53" fmla="*/ 40 h 66"/>
                <a:gd name="T54" fmla="*/ 30 w 67"/>
                <a:gd name="T55" fmla="*/ 36 h 66"/>
                <a:gd name="T56" fmla="*/ 39 w 67"/>
                <a:gd name="T57" fmla="*/ 35 h 66"/>
                <a:gd name="T58" fmla="*/ 39 w 67"/>
                <a:gd name="T59" fmla="*/ 4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7" h="66">
                  <a:moveTo>
                    <a:pt x="35" y="0"/>
                  </a:moveTo>
                  <a:cubicBezTo>
                    <a:pt x="16" y="0"/>
                    <a:pt x="0" y="14"/>
                    <a:pt x="0" y="35"/>
                  </a:cubicBezTo>
                  <a:cubicBezTo>
                    <a:pt x="0" y="50"/>
                    <a:pt x="11" y="66"/>
                    <a:pt x="35" y="66"/>
                  </a:cubicBezTo>
                  <a:cubicBezTo>
                    <a:pt x="41" y="66"/>
                    <a:pt x="47" y="65"/>
                    <a:pt x="54" y="63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6" y="56"/>
                    <a:pt x="41" y="57"/>
                    <a:pt x="35" y="57"/>
                  </a:cubicBezTo>
                  <a:cubicBezTo>
                    <a:pt x="18" y="57"/>
                    <a:pt x="12" y="45"/>
                    <a:pt x="12" y="34"/>
                  </a:cubicBezTo>
                  <a:cubicBezTo>
                    <a:pt x="12" y="19"/>
                    <a:pt x="22" y="9"/>
                    <a:pt x="35" y="9"/>
                  </a:cubicBezTo>
                  <a:cubicBezTo>
                    <a:pt x="48" y="9"/>
                    <a:pt x="56" y="17"/>
                    <a:pt x="56" y="29"/>
                  </a:cubicBezTo>
                  <a:cubicBezTo>
                    <a:pt x="56" y="36"/>
                    <a:pt x="53" y="42"/>
                    <a:pt x="49" y="45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0"/>
                    <a:pt x="45" y="16"/>
                    <a:pt x="37" y="16"/>
                  </a:cubicBezTo>
                  <a:cubicBezTo>
                    <a:pt x="31" y="16"/>
                    <a:pt x="26" y="17"/>
                    <a:pt x="20" y="21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7" y="25"/>
                    <a:pt x="31" y="24"/>
                    <a:pt x="35" y="24"/>
                  </a:cubicBezTo>
                  <a:cubicBezTo>
                    <a:pt x="37" y="24"/>
                    <a:pt x="39" y="25"/>
                    <a:pt x="39" y="28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5" y="30"/>
                    <a:pt x="28" y="30"/>
                    <a:pt x="23" y="31"/>
                  </a:cubicBezTo>
                  <a:cubicBezTo>
                    <a:pt x="21" y="33"/>
                    <a:pt x="20" y="36"/>
                    <a:pt x="20" y="39"/>
                  </a:cubicBezTo>
                  <a:cubicBezTo>
                    <a:pt x="20" y="45"/>
                    <a:pt x="23" y="51"/>
                    <a:pt x="32" y="51"/>
                  </a:cubicBezTo>
                  <a:cubicBezTo>
                    <a:pt x="36" y="51"/>
                    <a:pt x="39" y="49"/>
                    <a:pt x="41" y="48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6" y="49"/>
                    <a:pt x="67" y="41"/>
                    <a:pt x="67" y="26"/>
                  </a:cubicBezTo>
                  <a:cubicBezTo>
                    <a:pt x="67" y="11"/>
                    <a:pt x="54" y="0"/>
                    <a:pt x="35" y="0"/>
                  </a:cubicBezTo>
                  <a:close/>
                  <a:moveTo>
                    <a:pt x="39" y="43"/>
                  </a:moveTo>
                  <a:cubicBezTo>
                    <a:pt x="38" y="43"/>
                    <a:pt x="37" y="44"/>
                    <a:pt x="35" y="44"/>
                  </a:cubicBezTo>
                  <a:cubicBezTo>
                    <a:pt x="32" y="44"/>
                    <a:pt x="30" y="43"/>
                    <a:pt x="30" y="40"/>
                  </a:cubicBezTo>
                  <a:cubicBezTo>
                    <a:pt x="30" y="38"/>
                    <a:pt x="30" y="37"/>
                    <a:pt x="30" y="36"/>
                  </a:cubicBezTo>
                  <a:cubicBezTo>
                    <a:pt x="32" y="36"/>
                    <a:pt x="37" y="35"/>
                    <a:pt x="39" y="35"/>
                  </a:cubicBezTo>
                  <a:lnTo>
                    <a:pt x="39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</p:grpSp>
      <p:grpSp>
        <p:nvGrpSpPr>
          <p:cNvPr id="198" name="Groupe 348">
            <a:extLst>
              <a:ext uri="{FF2B5EF4-FFF2-40B4-BE49-F238E27FC236}">
                <a16:creationId xmlns:a16="http://schemas.microsoft.com/office/drawing/2014/main" xmlns="" id="{583BA0C8-6B00-46B9-95B9-2A3BDE7077FF}"/>
              </a:ext>
            </a:extLst>
          </p:cNvPr>
          <p:cNvGrpSpPr/>
          <p:nvPr/>
        </p:nvGrpSpPr>
        <p:grpSpPr>
          <a:xfrm>
            <a:off x="4675168" y="2869043"/>
            <a:ext cx="298740" cy="261766"/>
            <a:chOff x="5010724" y="5119567"/>
            <a:chExt cx="362804" cy="358773"/>
          </a:xfrm>
          <a:solidFill>
            <a:srgbClr val="37CDEB"/>
          </a:solidFill>
        </p:grpSpPr>
        <p:sp>
          <p:nvSpPr>
            <p:cNvPr id="199" name="Freeform 78">
              <a:extLst>
                <a:ext uri="{FF2B5EF4-FFF2-40B4-BE49-F238E27FC236}">
                  <a16:creationId xmlns:a16="http://schemas.microsoft.com/office/drawing/2014/main" xmlns="" id="{A908DA00-C4FC-4BAF-9069-7BB9C0274A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0724" y="5119567"/>
              <a:ext cx="362804" cy="358773"/>
            </a:xfrm>
            <a:custGeom>
              <a:avLst/>
              <a:gdLst>
                <a:gd name="T0" fmla="*/ 57 w 114"/>
                <a:gd name="T1" fmla="*/ 0 h 113"/>
                <a:gd name="T2" fmla="*/ 0 w 114"/>
                <a:gd name="T3" fmla="*/ 56 h 113"/>
                <a:gd name="T4" fmla="*/ 57 w 114"/>
                <a:gd name="T5" fmla="*/ 113 h 113"/>
                <a:gd name="T6" fmla="*/ 113 w 114"/>
                <a:gd name="T7" fmla="*/ 113 h 113"/>
                <a:gd name="T8" fmla="*/ 113 w 114"/>
                <a:gd name="T9" fmla="*/ 64 h 113"/>
                <a:gd name="T10" fmla="*/ 114 w 114"/>
                <a:gd name="T11" fmla="*/ 56 h 113"/>
                <a:gd name="T12" fmla="*/ 57 w 114"/>
                <a:gd name="T13" fmla="*/ 0 h 113"/>
                <a:gd name="T14" fmla="*/ 105 w 114"/>
                <a:gd name="T15" fmla="*/ 64 h 113"/>
                <a:gd name="T16" fmla="*/ 105 w 114"/>
                <a:gd name="T17" fmla="*/ 105 h 113"/>
                <a:gd name="T18" fmla="*/ 58 w 114"/>
                <a:gd name="T19" fmla="*/ 105 h 113"/>
                <a:gd name="T20" fmla="*/ 11 w 114"/>
                <a:gd name="T21" fmla="*/ 58 h 113"/>
                <a:gd name="T22" fmla="*/ 58 w 114"/>
                <a:gd name="T23" fmla="*/ 11 h 113"/>
                <a:gd name="T24" fmla="*/ 105 w 114"/>
                <a:gd name="T25" fmla="*/ 58 h 113"/>
                <a:gd name="T26" fmla="*/ 105 w 114"/>
                <a:gd name="T27" fmla="*/ 6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113">
                  <a:moveTo>
                    <a:pt x="57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88"/>
                    <a:pt x="25" y="113"/>
                    <a:pt x="57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3" y="61"/>
                    <a:pt x="114" y="59"/>
                    <a:pt x="114" y="56"/>
                  </a:cubicBezTo>
                  <a:cubicBezTo>
                    <a:pt x="114" y="25"/>
                    <a:pt x="88" y="0"/>
                    <a:pt x="57" y="0"/>
                  </a:cubicBezTo>
                  <a:close/>
                  <a:moveTo>
                    <a:pt x="105" y="64"/>
                  </a:moveTo>
                  <a:cubicBezTo>
                    <a:pt x="105" y="105"/>
                    <a:pt x="105" y="105"/>
                    <a:pt x="105" y="105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32" y="105"/>
                    <a:pt x="11" y="84"/>
                    <a:pt x="11" y="58"/>
                  </a:cubicBezTo>
                  <a:cubicBezTo>
                    <a:pt x="11" y="32"/>
                    <a:pt x="32" y="11"/>
                    <a:pt x="58" y="11"/>
                  </a:cubicBezTo>
                  <a:cubicBezTo>
                    <a:pt x="84" y="11"/>
                    <a:pt x="105" y="32"/>
                    <a:pt x="105" y="58"/>
                  </a:cubicBezTo>
                  <a:cubicBezTo>
                    <a:pt x="105" y="60"/>
                    <a:pt x="105" y="62"/>
                    <a:pt x="10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200" name="Freeform 79">
              <a:extLst>
                <a:ext uri="{FF2B5EF4-FFF2-40B4-BE49-F238E27FC236}">
                  <a16:creationId xmlns:a16="http://schemas.microsoft.com/office/drawing/2014/main" xmlns="" id="{CA5B2DA1-3B21-4608-B1D2-91962D1236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4628" y="5198846"/>
              <a:ext cx="212307" cy="209620"/>
            </a:xfrm>
            <a:custGeom>
              <a:avLst/>
              <a:gdLst>
                <a:gd name="T0" fmla="*/ 35 w 67"/>
                <a:gd name="T1" fmla="*/ 0 h 66"/>
                <a:gd name="T2" fmla="*/ 0 w 67"/>
                <a:gd name="T3" fmla="*/ 35 h 66"/>
                <a:gd name="T4" fmla="*/ 35 w 67"/>
                <a:gd name="T5" fmla="*/ 66 h 66"/>
                <a:gd name="T6" fmla="*/ 54 w 67"/>
                <a:gd name="T7" fmla="*/ 63 h 66"/>
                <a:gd name="T8" fmla="*/ 51 w 67"/>
                <a:gd name="T9" fmla="*/ 54 h 66"/>
                <a:gd name="T10" fmla="*/ 35 w 67"/>
                <a:gd name="T11" fmla="*/ 57 h 66"/>
                <a:gd name="T12" fmla="*/ 12 w 67"/>
                <a:gd name="T13" fmla="*/ 34 h 66"/>
                <a:gd name="T14" fmla="*/ 35 w 67"/>
                <a:gd name="T15" fmla="*/ 9 h 66"/>
                <a:gd name="T16" fmla="*/ 56 w 67"/>
                <a:gd name="T17" fmla="*/ 29 h 66"/>
                <a:gd name="T18" fmla="*/ 49 w 67"/>
                <a:gd name="T19" fmla="*/ 45 h 66"/>
                <a:gd name="T20" fmla="*/ 49 w 67"/>
                <a:gd name="T21" fmla="*/ 28 h 66"/>
                <a:gd name="T22" fmla="*/ 37 w 67"/>
                <a:gd name="T23" fmla="*/ 16 h 66"/>
                <a:gd name="T24" fmla="*/ 20 w 67"/>
                <a:gd name="T25" fmla="*/ 21 h 66"/>
                <a:gd name="T26" fmla="*/ 25 w 67"/>
                <a:gd name="T27" fmla="*/ 27 h 66"/>
                <a:gd name="T28" fmla="*/ 35 w 67"/>
                <a:gd name="T29" fmla="*/ 24 h 66"/>
                <a:gd name="T30" fmla="*/ 39 w 67"/>
                <a:gd name="T31" fmla="*/ 28 h 66"/>
                <a:gd name="T32" fmla="*/ 39 w 67"/>
                <a:gd name="T33" fmla="*/ 30 h 66"/>
                <a:gd name="T34" fmla="*/ 23 w 67"/>
                <a:gd name="T35" fmla="*/ 31 h 66"/>
                <a:gd name="T36" fmla="*/ 20 w 67"/>
                <a:gd name="T37" fmla="*/ 39 h 66"/>
                <a:gd name="T38" fmla="*/ 32 w 67"/>
                <a:gd name="T39" fmla="*/ 51 h 66"/>
                <a:gd name="T40" fmla="*/ 41 w 67"/>
                <a:gd name="T41" fmla="*/ 48 h 66"/>
                <a:gd name="T42" fmla="*/ 48 w 67"/>
                <a:gd name="T43" fmla="*/ 51 h 66"/>
                <a:gd name="T44" fmla="*/ 67 w 67"/>
                <a:gd name="T45" fmla="*/ 26 h 66"/>
                <a:gd name="T46" fmla="*/ 35 w 67"/>
                <a:gd name="T47" fmla="*/ 0 h 66"/>
                <a:gd name="T48" fmla="*/ 39 w 67"/>
                <a:gd name="T49" fmla="*/ 43 h 66"/>
                <a:gd name="T50" fmla="*/ 35 w 67"/>
                <a:gd name="T51" fmla="*/ 44 h 66"/>
                <a:gd name="T52" fmla="*/ 30 w 67"/>
                <a:gd name="T53" fmla="*/ 40 h 66"/>
                <a:gd name="T54" fmla="*/ 30 w 67"/>
                <a:gd name="T55" fmla="*/ 36 h 66"/>
                <a:gd name="T56" fmla="*/ 39 w 67"/>
                <a:gd name="T57" fmla="*/ 35 h 66"/>
                <a:gd name="T58" fmla="*/ 39 w 67"/>
                <a:gd name="T59" fmla="*/ 4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7" h="66">
                  <a:moveTo>
                    <a:pt x="35" y="0"/>
                  </a:moveTo>
                  <a:cubicBezTo>
                    <a:pt x="16" y="0"/>
                    <a:pt x="0" y="14"/>
                    <a:pt x="0" y="35"/>
                  </a:cubicBezTo>
                  <a:cubicBezTo>
                    <a:pt x="0" y="50"/>
                    <a:pt x="11" y="66"/>
                    <a:pt x="35" y="66"/>
                  </a:cubicBezTo>
                  <a:cubicBezTo>
                    <a:pt x="41" y="66"/>
                    <a:pt x="47" y="65"/>
                    <a:pt x="54" y="63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6" y="56"/>
                    <a:pt x="41" y="57"/>
                    <a:pt x="35" y="57"/>
                  </a:cubicBezTo>
                  <a:cubicBezTo>
                    <a:pt x="18" y="57"/>
                    <a:pt x="12" y="45"/>
                    <a:pt x="12" y="34"/>
                  </a:cubicBezTo>
                  <a:cubicBezTo>
                    <a:pt x="12" y="19"/>
                    <a:pt x="22" y="9"/>
                    <a:pt x="35" y="9"/>
                  </a:cubicBezTo>
                  <a:cubicBezTo>
                    <a:pt x="48" y="9"/>
                    <a:pt x="56" y="17"/>
                    <a:pt x="56" y="29"/>
                  </a:cubicBezTo>
                  <a:cubicBezTo>
                    <a:pt x="56" y="36"/>
                    <a:pt x="53" y="42"/>
                    <a:pt x="49" y="45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0"/>
                    <a:pt x="45" y="16"/>
                    <a:pt x="37" y="16"/>
                  </a:cubicBezTo>
                  <a:cubicBezTo>
                    <a:pt x="31" y="16"/>
                    <a:pt x="26" y="17"/>
                    <a:pt x="20" y="21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7" y="25"/>
                    <a:pt x="31" y="24"/>
                    <a:pt x="35" y="24"/>
                  </a:cubicBezTo>
                  <a:cubicBezTo>
                    <a:pt x="37" y="24"/>
                    <a:pt x="39" y="25"/>
                    <a:pt x="39" y="28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5" y="30"/>
                    <a:pt x="28" y="30"/>
                    <a:pt x="23" y="31"/>
                  </a:cubicBezTo>
                  <a:cubicBezTo>
                    <a:pt x="21" y="33"/>
                    <a:pt x="20" y="36"/>
                    <a:pt x="20" y="39"/>
                  </a:cubicBezTo>
                  <a:cubicBezTo>
                    <a:pt x="20" y="45"/>
                    <a:pt x="23" y="51"/>
                    <a:pt x="32" y="51"/>
                  </a:cubicBezTo>
                  <a:cubicBezTo>
                    <a:pt x="36" y="51"/>
                    <a:pt x="39" y="49"/>
                    <a:pt x="41" y="48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6" y="49"/>
                    <a:pt x="67" y="41"/>
                    <a:pt x="67" y="26"/>
                  </a:cubicBezTo>
                  <a:cubicBezTo>
                    <a:pt x="67" y="11"/>
                    <a:pt x="54" y="0"/>
                    <a:pt x="35" y="0"/>
                  </a:cubicBezTo>
                  <a:close/>
                  <a:moveTo>
                    <a:pt x="39" y="43"/>
                  </a:moveTo>
                  <a:cubicBezTo>
                    <a:pt x="38" y="43"/>
                    <a:pt x="37" y="44"/>
                    <a:pt x="35" y="44"/>
                  </a:cubicBezTo>
                  <a:cubicBezTo>
                    <a:pt x="32" y="44"/>
                    <a:pt x="30" y="43"/>
                    <a:pt x="30" y="40"/>
                  </a:cubicBezTo>
                  <a:cubicBezTo>
                    <a:pt x="30" y="38"/>
                    <a:pt x="30" y="37"/>
                    <a:pt x="30" y="36"/>
                  </a:cubicBezTo>
                  <a:cubicBezTo>
                    <a:pt x="32" y="36"/>
                    <a:pt x="37" y="35"/>
                    <a:pt x="39" y="35"/>
                  </a:cubicBezTo>
                  <a:lnTo>
                    <a:pt x="39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</p:grpSp>
      <p:grpSp>
        <p:nvGrpSpPr>
          <p:cNvPr id="201" name="Groupe 348">
            <a:extLst>
              <a:ext uri="{FF2B5EF4-FFF2-40B4-BE49-F238E27FC236}">
                <a16:creationId xmlns:a16="http://schemas.microsoft.com/office/drawing/2014/main" xmlns="" id="{B4FE0B88-2D17-4337-8010-3090FA3EA5AD}"/>
              </a:ext>
            </a:extLst>
          </p:cNvPr>
          <p:cNvGrpSpPr/>
          <p:nvPr/>
        </p:nvGrpSpPr>
        <p:grpSpPr>
          <a:xfrm>
            <a:off x="4674061" y="3341830"/>
            <a:ext cx="298740" cy="261766"/>
            <a:chOff x="5010724" y="5119567"/>
            <a:chExt cx="362804" cy="358773"/>
          </a:xfrm>
          <a:solidFill>
            <a:srgbClr val="E6007D"/>
          </a:solidFill>
        </p:grpSpPr>
        <p:sp>
          <p:nvSpPr>
            <p:cNvPr id="202" name="Freeform 78">
              <a:extLst>
                <a:ext uri="{FF2B5EF4-FFF2-40B4-BE49-F238E27FC236}">
                  <a16:creationId xmlns:a16="http://schemas.microsoft.com/office/drawing/2014/main" xmlns="" id="{CD8EB31D-71BC-401F-BF0F-A65501E813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0724" y="5119567"/>
              <a:ext cx="362804" cy="358773"/>
            </a:xfrm>
            <a:custGeom>
              <a:avLst/>
              <a:gdLst>
                <a:gd name="T0" fmla="*/ 57 w 114"/>
                <a:gd name="T1" fmla="*/ 0 h 113"/>
                <a:gd name="T2" fmla="*/ 0 w 114"/>
                <a:gd name="T3" fmla="*/ 56 h 113"/>
                <a:gd name="T4" fmla="*/ 57 w 114"/>
                <a:gd name="T5" fmla="*/ 113 h 113"/>
                <a:gd name="T6" fmla="*/ 113 w 114"/>
                <a:gd name="T7" fmla="*/ 113 h 113"/>
                <a:gd name="T8" fmla="*/ 113 w 114"/>
                <a:gd name="T9" fmla="*/ 64 h 113"/>
                <a:gd name="T10" fmla="*/ 114 w 114"/>
                <a:gd name="T11" fmla="*/ 56 h 113"/>
                <a:gd name="T12" fmla="*/ 57 w 114"/>
                <a:gd name="T13" fmla="*/ 0 h 113"/>
                <a:gd name="T14" fmla="*/ 105 w 114"/>
                <a:gd name="T15" fmla="*/ 64 h 113"/>
                <a:gd name="T16" fmla="*/ 105 w 114"/>
                <a:gd name="T17" fmla="*/ 105 h 113"/>
                <a:gd name="T18" fmla="*/ 58 w 114"/>
                <a:gd name="T19" fmla="*/ 105 h 113"/>
                <a:gd name="T20" fmla="*/ 11 w 114"/>
                <a:gd name="T21" fmla="*/ 58 h 113"/>
                <a:gd name="T22" fmla="*/ 58 w 114"/>
                <a:gd name="T23" fmla="*/ 11 h 113"/>
                <a:gd name="T24" fmla="*/ 105 w 114"/>
                <a:gd name="T25" fmla="*/ 58 h 113"/>
                <a:gd name="T26" fmla="*/ 105 w 114"/>
                <a:gd name="T27" fmla="*/ 6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113">
                  <a:moveTo>
                    <a:pt x="57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88"/>
                    <a:pt x="25" y="113"/>
                    <a:pt x="57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3" y="61"/>
                    <a:pt x="114" y="59"/>
                    <a:pt x="114" y="56"/>
                  </a:cubicBezTo>
                  <a:cubicBezTo>
                    <a:pt x="114" y="25"/>
                    <a:pt x="88" y="0"/>
                    <a:pt x="57" y="0"/>
                  </a:cubicBezTo>
                  <a:close/>
                  <a:moveTo>
                    <a:pt x="105" y="64"/>
                  </a:moveTo>
                  <a:cubicBezTo>
                    <a:pt x="105" y="105"/>
                    <a:pt x="105" y="105"/>
                    <a:pt x="105" y="105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32" y="105"/>
                    <a:pt x="11" y="84"/>
                    <a:pt x="11" y="58"/>
                  </a:cubicBezTo>
                  <a:cubicBezTo>
                    <a:pt x="11" y="32"/>
                    <a:pt x="32" y="11"/>
                    <a:pt x="58" y="11"/>
                  </a:cubicBezTo>
                  <a:cubicBezTo>
                    <a:pt x="84" y="11"/>
                    <a:pt x="105" y="32"/>
                    <a:pt x="105" y="58"/>
                  </a:cubicBezTo>
                  <a:cubicBezTo>
                    <a:pt x="105" y="60"/>
                    <a:pt x="105" y="62"/>
                    <a:pt x="10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203" name="Freeform 79">
              <a:extLst>
                <a:ext uri="{FF2B5EF4-FFF2-40B4-BE49-F238E27FC236}">
                  <a16:creationId xmlns:a16="http://schemas.microsoft.com/office/drawing/2014/main" xmlns="" id="{81F54AE9-0D14-41BC-B01A-520296A0DB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4628" y="5198846"/>
              <a:ext cx="212307" cy="209620"/>
            </a:xfrm>
            <a:custGeom>
              <a:avLst/>
              <a:gdLst>
                <a:gd name="T0" fmla="*/ 35 w 67"/>
                <a:gd name="T1" fmla="*/ 0 h 66"/>
                <a:gd name="T2" fmla="*/ 0 w 67"/>
                <a:gd name="T3" fmla="*/ 35 h 66"/>
                <a:gd name="T4" fmla="*/ 35 w 67"/>
                <a:gd name="T5" fmla="*/ 66 h 66"/>
                <a:gd name="T6" fmla="*/ 54 w 67"/>
                <a:gd name="T7" fmla="*/ 63 h 66"/>
                <a:gd name="T8" fmla="*/ 51 w 67"/>
                <a:gd name="T9" fmla="*/ 54 h 66"/>
                <a:gd name="T10" fmla="*/ 35 w 67"/>
                <a:gd name="T11" fmla="*/ 57 h 66"/>
                <a:gd name="T12" fmla="*/ 12 w 67"/>
                <a:gd name="T13" fmla="*/ 34 h 66"/>
                <a:gd name="T14" fmla="*/ 35 w 67"/>
                <a:gd name="T15" fmla="*/ 9 h 66"/>
                <a:gd name="T16" fmla="*/ 56 w 67"/>
                <a:gd name="T17" fmla="*/ 29 h 66"/>
                <a:gd name="T18" fmla="*/ 49 w 67"/>
                <a:gd name="T19" fmla="*/ 45 h 66"/>
                <a:gd name="T20" fmla="*/ 49 w 67"/>
                <a:gd name="T21" fmla="*/ 28 h 66"/>
                <a:gd name="T22" fmla="*/ 37 w 67"/>
                <a:gd name="T23" fmla="*/ 16 h 66"/>
                <a:gd name="T24" fmla="*/ 20 w 67"/>
                <a:gd name="T25" fmla="*/ 21 h 66"/>
                <a:gd name="T26" fmla="*/ 25 w 67"/>
                <a:gd name="T27" fmla="*/ 27 h 66"/>
                <a:gd name="T28" fmla="*/ 35 w 67"/>
                <a:gd name="T29" fmla="*/ 24 h 66"/>
                <a:gd name="T30" fmla="*/ 39 w 67"/>
                <a:gd name="T31" fmla="*/ 28 h 66"/>
                <a:gd name="T32" fmla="*/ 39 w 67"/>
                <a:gd name="T33" fmla="*/ 30 h 66"/>
                <a:gd name="T34" fmla="*/ 23 w 67"/>
                <a:gd name="T35" fmla="*/ 31 h 66"/>
                <a:gd name="T36" fmla="*/ 20 w 67"/>
                <a:gd name="T37" fmla="*/ 39 h 66"/>
                <a:gd name="T38" fmla="*/ 32 w 67"/>
                <a:gd name="T39" fmla="*/ 51 h 66"/>
                <a:gd name="T40" fmla="*/ 41 w 67"/>
                <a:gd name="T41" fmla="*/ 48 h 66"/>
                <a:gd name="T42" fmla="*/ 48 w 67"/>
                <a:gd name="T43" fmla="*/ 51 h 66"/>
                <a:gd name="T44" fmla="*/ 67 w 67"/>
                <a:gd name="T45" fmla="*/ 26 h 66"/>
                <a:gd name="T46" fmla="*/ 35 w 67"/>
                <a:gd name="T47" fmla="*/ 0 h 66"/>
                <a:gd name="T48" fmla="*/ 39 w 67"/>
                <a:gd name="T49" fmla="*/ 43 h 66"/>
                <a:gd name="T50" fmla="*/ 35 w 67"/>
                <a:gd name="T51" fmla="*/ 44 h 66"/>
                <a:gd name="T52" fmla="*/ 30 w 67"/>
                <a:gd name="T53" fmla="*/ 40 h 66"/>
                <a:gd name="T54" fmla="*/ 30 w 67"/>
                <a:gd name="T55" fmla="*/ 36 h 66"/>
                <a:gd name="T56" fmla="*/ 39 w 67"/>
                <a:gd name="T57" fmla="*/ 35 h 66"/>
                <a:gd name="T58" fmla="*/ 39 w 67"/>
                <a:gd name="T59" fmla="*/ 4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7" h="66">
                  <a:moveTo>
                    <a:pt x="35" y="0"/>
                  </a:moveTo>
                  <a:cubicBezTo>
                    <a:pt x="16" y="0"/>
                    <a:pt x="0" y="14"/>
                    <a:pt x="0" y="35"/>
                  </a:cubicBezTo>
                  <a:cubicBezTo>
                    <a:pt x="0" y="50"/>
                    <a:pt x="11" y="66"/>
                    <a:pt x="35" y="66"/>
                  </a:cubicBezTo>
                  <a:cubicBezTo>
                    <a:pt x="41" y="66"/>
                    <a:pt x="47" y="65"/>
                    <a:pt x="54" y="63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6" y="56"/>
                    <a:pt x="41" y="57"/>
                    <a:pt x="35" y="57"/>
                  </a:cubicBezTo>
                  <a:cubicBezTo>
                    <a:pt x="18" y="57"/>
                    <a:pt x="12" y="45"/>
                    <a:pt x="12" y="34"/>
                  </a:cubicBezTo>
                  <a:cubicBezTo>
                    <a:pt x="12" y="19"/>
                    <a:pt x="22" y="9"/>
                    <a:pt x="35" y="9"/>
                  </a:cubicBezTo>
                  <a:cubicBezTo>
                    <a:pt x="48" y="9"/>
                    <a:pt x="56" y="17"/>
                    <a:pt x="56" y="29"/>
                  </a:cubicBezTo>
                  <a:cubicBezTo>
                    <a:pt x="56" y="36"/>
                    <a:pt x="53" y="42"/>
                    <a:pt x="49" y="45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0"/>
                    <a:pt x="45" y="16"/>
                    <a:pt x="37" y="16"/>
                  </a:cubicBezTo>
                  <a:cubicBezTo>
                    <a:pt x="31" y="16"/>
                    <a:pt x="26" y="17"/>
                    <a:pt x="20" y="21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7" y="25"/>
                    <a:pt x="31" y="24"/>
                    <a:pt x="35" y="24"/>
                  </a:cubicBezTo>
                  <a:cubicBezTo>
                    <a:pt x="37" y="24"/>
                    <a:pt x="39" y="25"/>
                    <a:pt x="39" y="28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5" y="30"/>
                    <a:pt x="28" y="30"/>
                    <a:pt x="23" y="31"/>
                  </a:cubicBezTo>
                  <a:cubicBezTo>
                    <a:pt x="21" y="33"/>
                    <a:pt x="20" y="36"/>
                    <a:pt x="20" y="39"/>
                  </a:cubicBezTo>
                  <a:cubicBezTo>
                    <a:pt x="20" y="45"/>
                    <a:pt x="23" y="51"/>
                    <a:pt x="32" y="51"/>
                  </a:cubicBezTo>
                  <a:cubicBezTo>
                    <a:pt x="36" y="51"/>
                    <a:pt x="39" y="49"/>
                    <a:pt x="41" y="48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6" y="49"/>
                    <a:pt x="67" y="41"/>
                    <a:pt x="67" y="26"/>
                  </a:cubicBezTo>
                  <a:cubicBezTo>
                    <a:pt x="67" y="11"/>
                    <a:pt x="54" y="0"/>
                    <a:pt x="35" y="0"/>
                  </a:cubicBezTo>
                  <a:close/>
                  <a:moveTo>
                    <a:pt x="39" y="43"/>
                  </a:moveTo>
                  <a:cubicBezTo>
                    <a:pt x="38" y="43"/>
                    <a:pt x="37" y="44"/>
                    <a:pt x="35" y="44"/>
                  </a:cubicBezTo>
                  <a:cubicBezTo>
                    <a:pt x="32" y="44"/>
                    <a:pt x="30" y="43"/>
                    <a:pt x="30" y="40"/>
                  </a:cubicBezTo>
                  <a:cubicBezTo>
                    <a:pt x="30" y="38"/>
                    <a:pt x="30" y="37"/>
                    <a:pt x="30" y="36"/>
                  </a:cubicBezTo>
                  <a:cubicBezTo>
                    <a:pt x="32" y="36"/>
                    <a:pt x="37" y="35"/>
                    <a:pt x="39" y="35"/>
                  </a:cubicBezTo>
                  <a:lnTo>
                    <a:pt x="39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</p:grpSp>
      <p:grpSp>
        <p:nvGrpSpPr>
          <p:cNvPr id="204" name="Groupe 348">
            <a:extLst>
              <a:ext uri="{FF2B5EF4-FFF2-40B4-BE49-F238E27FC236}">
                <a16:creationId xmlns:a16="http://schemas.microsoft.com/office/drawing/2014/main" xmlns="" id="{746B81B0-7DD4-430B-901D-70C1DAC794F2}"/>
              </a:ext>
            </a:extLst>
          </p:cNvPr>
          <p:cNvGrpSpPr/>
          <p:nvPr/>
        </p:nvGrpSpPr>
        <p:grpSpPr>
          <a:xfrm>
            <a:off x="4672954" y="3630523"/>
            <a:ext cx="298740" cy="261766"/>
            <a:chOff x="5010724" y="5119567"/>
            <a:chExt cx="362804" cy="358773"/>
          </a:xfrm>
          <a:solidFill>
            <a:srgbClr val="E65F28"/>
          </a:solidFill>
        </p:grpSpPr>
        <p:sp>
          <p:nvSpPr>
            <p:cNvPr id="205" name="Freeform 78">
              <a:extLst>
                <a:ext uri="{FF2B5EF4-FFF2-40B4-BE49-F238E27FC236}">
                  <a16:creationId xmlns:a16="http://schemas.microsoft.com/office/drawing/2014/main" xmlns="" id="{F21C098D-70FD-4060-B56A-86165DBF49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0724" y="5119567"/>
              <a:ext cx="362804" cy="358773"/>
            </a:xfrm>
            <a:custGeom>
              <a:avLst/>
              <a:gdLst>
                <a:gd name="T0" fmla="*/ 57 w 114"/>
                <a:gd name="T1" fmla="*/ 0 h 113"/>
                <a:gd name="T2" fmla="*/ 0 w 114"/>
                <a:gd name="T3" fmla="*/ 56 h 113"/>
                <a:gd name="T4" fmla="*/ 57 w 114"/>
                <a:gd name="T5" fmla="*/ 113 h 113"/>
                <a:gd name="T6" fmla="*/ 113 w 114"/>
                <a:gd name="T7" fmla="*/ 113 h 113"/>
                <a:gd name="T8" fmla="*/ 113 w 114"/>
                <a:gd name="T9" fmla="*/ 64 h 113"/>
                <a:gd name="T10" fmla="*/ 114 w 114"/>
                <a:gd name="T11" fmla="*/ 56 h 113"/>
                <a:gd name="T12" fmla="*/ 57 w 114"/>
                <a:gd name="T13" fmla="*/ 0 h 113"/>
                <a:gd name="T14" fmla="*/ 105 w 114"/>
                <a:gd name="T15" fmla="*/ 64 h 113"/>
                <a:gd name="T16" fmla="*/ 105 w 114"/>
                <a:gd name="T17" fmla="*/ 105 h 113"/>
                <a:gd name="T18" fmla="*/ 58 w 114"/>
                <a:gd name="T19" fmla="*/ 105 h 113"/>
                <a:gd name="T20" fmla="*/ 11 w 114"/>
                <a:gd name="T21" fmla="*/ 58 h 113"/>
                <a:gd name="T22" fmla="*/ 58 w 114"/>
                <a:gd name="T23" fmla="*/ 11 h 113"/>
                <a:gd name="T24" fmla="*/ 105 w 114"/>
                <a:gd name="T25" fmla="*/ 58 h 113"/>
                <a:gd name="T26" fmla="*/ 105 w 114"/>
                <a:gd name="T27" fmla="*/ 6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113">
                  <a:moveTo>
                    <a:pt x="57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88"/>
                    <a:pt x="25" y="113"/>
                    <a:pt x="57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3" y="61"/>
                    <a:pt x="114" y="59"/>
                    <a:pt x="114" y="56"/>
                  </a:cubicBezTo>
                  <a:cubicBezTo>
                    <a:pt x="114" y="25"/>
                    <a:pt x="88" y="0"/>
                    <a:pt x="57" y="0"/>
                  </a:cubicBezTo>
                  <a:close/>
                  <a:moveTo>
                    <a:pt x="105" y="64"/>
                  </a:moveTo>
                  <a:cubicBezTo>
                    <a:pt x="105" y="105"/>
                    <a:pt x="105" y="105"/>
                    <a:pt x="105" y="105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32" y="105"/>
                    <a:pt x="11" y="84"/>
                    <a:pt x="11" y="58"/>
                  </a:cubicBezTo>
                  <a:cubicBezTo>
                    <a:pt x="11" y="32"/>
                    <a:pt x="32" y="11"/>
                    <a:pt x="58" y="11"/>
                  </a:cubicBezTo>
                  <a:cubicBezTo>
                    <a:pt x="84" y="11"/>
                    <a:pt x="105" y="32"/>
                    <a:pt x="105" y="58"/>
                  </a:cubicBezTo>
                  <a:cubicBezTo>
                    <a:pt x="105" y="60"/>
                    <a:pt x="105" y="62"/>
                    <a:pt x="10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  <p:sp>
          <p:nvSpPr>
            <p:cNvPr id="206" name="Freeform 79">
              <a:extLst>
                <a:ext uri="{FF2B5EF4-FFF2-40B4-BE49-F238E27FC236}">
                  <a16:creationId xmlns:a16="http://schemas.microsoft.com/office/drawing/2014/main" xmlns="" id="{BA005F53-FE30-43C9-B861-1A3BA0BAD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4628" y="5198846"/>
              <a:ext cx="212307" cy="209620"/>
            </a:xfrm>
            <a:custGeom>
              <a:avLst/>
              <a:gdLst>
                <a:gd name="T0" fmla="*/ 35 w 67"/>
                <a:gd name="T1" fmla="*/ 0 h 66"/>
                <a:gd name="T2" fmla="*/ 0 w 67"/>
                <a:gd name="T3" fmla="*/ 35 h 66"/>
                <a:gd name="T4" fmla="*/ 35 w 67"/>
                <a:gd name="T5" fmla="*/ 66 h 66"/>
                <a:gd name="T6" fmla="*/ 54 w 67"/>
                <a:gd name="T7" fmla="*/ 63 h 66"/>
                <a:gd name="T8" fmla="*/ 51 w 67"/>
                <a:gd name="T9" fmla="*/ 54 h 66"/>
                <a:gd name="T10" fmla="*/ 35 w 67"/>
                <a:gd name="T11" fmla="*/ 57 h 66"/>
                <a:gd name="T12" fmla="*/ 12 w 67"/>
                <a:gd name="T13" fmla="*/ 34 h 66"/>
                <a:gd name="T14" fmla="*/ 35 w 67"/>
                <a:gd name="T15" fmla="*/ 9 h 66"/>
                <a:gd name="T16" fmla="*/ 56 w 67"/>
                <a:gd name="T17" fmla="*/ 29 h 66"/>
                <a:gd name="T18" fmla="*/ 49 w 67"/>
                <a:gd name="T19" fmla="*/ 45 h 66"/>
                <a:gd name="T20" fmla="*/ 49 w 67"/>
                <a:gd name="T21" fmla="*/ 28 h 66"/>
                <a:gd name="T22" fmla="*/ 37 w 67"/>
                <a:gd name="T23" fmla="*/ 16 h 66"/>
                <a:gd name="T24" fmla="*/ 20 w 67"/>
                <a:gd name="T25" fmla="*/ 21 h 66"/>
                <a:gd name="T26" fmla="*/ 25 w 67"/>
                <a:gd name="T27" fmla="*/ 27 h 66"/>
                <a:gd name="T28" fmla="*/ 35 w 67"/>
                <a:gd name="T29" fmla="*/ 24 h 66"/>
                <a:gd name="T30" fmla="*/ 39 w 67"/>
                <a:gd name="T31" fmla="*/ 28 h 66"/>
                <a:gd name="T32" fmla="*/ 39 w 67"/>
                <a:gd name="T33" fmla="*/ 30 h 66"/>
                <a:gd name="T34" fmla="*/ 23 w 67"/>
                <a:gd name="T35" fmla="*/ 31 h 66"/>
                <a:gd name="T36" fmla="*/ 20 w 67"/>
                <a:gd name="T37" fmla="*/ 39 h 66"/>
                <a:gd name="T38" fmla="*/ 32 w 67"/>
                <a:gd name="T39" fmla="*/ 51 h 66"/>
                <a:gd name="T40" fmla="*/ 41 w 67"/>
                <a:gd name="T41" fmla="*/ 48 h 66"/>
                <a:gd name="T42" fmla="*/ 48 w 67"/>
                <a:gd name="T43" fmla="*/ 51 h 66"/>
                <a:gd name="T44" fmla="*/ 67 w 67"/>
                <a:gd name="T45" fmla="*/ 26 h 66"/>
                <a:gd name="T46" fmla="*/ 35 w 67"/>
                <a:gd name="T47" fmla="*/ 0 h 66"/>
                <a:gd name="T48" fmla="*/ 39 w 67"/>
                <a:gd name="T49" fmla="*/ 43 h 66"/>
                <a:gd name="T50" fmla="*/ 35 w 67"/>
                <a:gd name="T51" fmla="*/ 44 h 66"/>
                <a:gd name="T52" fmla="*/ 30 w 67"/>
                <a:gd name="T53" fmla="*/ 40 h 66"/>
                <a:gd name="T54" fmla="*/ 30 w 67"/>
                <a:gd name="T55" fmla="*/ 36 h 66"/>
                <a:gd name="T56" fmla="*/ 39 w 67"/>
                <a:gd name="T57" fmla="*/ 35 h 66"/>
                <a:gd name="T58" fmla="*/ 39 w 67"/>
                <a:gd name="T59" fmla="*/ 4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7" h="66">
                  <a:moveTo>
                    <a:pt x="35" y="0"/>
                  </a:moveTo>
                  <a:cubicBezTo>
                    <a:pt x="16" y="0"/>
                    <a:pt x="0" y="14"/>
                    <a:pt x="0" y="35"/>
                  </a:cubicBezTo>
                  <a:cubicBezTo>
                    <a:pt x="0" y="50"/>
                    <a:pt x="11" y="66"/>
                    <a:pt x="35" y="66"/>
                  </a:cubicBezTo>
                  <a:cubicBezTo>
                    <a:pt x="41" y="66"/>
                    <a:pt x="47" y="65"/>
                    <a:pt x="54" y="63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6" y="56"/>
                    <a:pt x="41" y="57"/>
                    <a:pt x="35" y="57"/>
                  </a:cubicBezTo>
                  <a:cubicBezTo>
                    <a:pt x="18" y="57"/>
                    <a:pt x="12" y="45"/>
                    <a:pt x="12" y="34"/>
                  </a:cubicBezTo>
                  <a:cubicBezTo>
                    <a:pt x="12" y="19"/>
                    <a:pt x="22" y="9"/>
                    <a:pt x="35" y="9"/>
                  </a:cubicBezTo>
                  <a:cubicBezTo>
                    <a:pt x="48" y="9"/>
                    <a:pt x="56" y="17"/>
                    <a:pt x="56" y="29"/>
                  </a:cubicBezTo>
                  <a:cubicBezTo>
                    <a:pt x="56" y="36"/>
                    <a:pt x="53" y="42"/>
                    <a:pt x="49" y="45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0"/>
                    <a:pt x="45" y="16"/>
                    <a:pt x="37" y="16"/>
                  </a:cubicBezTo>
                  <a:cubicBezTo>
                    <a:pt x="31" y="16"/>
                    <a:pt x="26" y="17"/>
                    <a:pt x="20" y="21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7" y="25"/>
                    <a:pt x="31" y="24"/>
                    <a:pt x="35" y="24"/>
                  </a:cubicBezTo>
                  <a:cubicBezTo>
                    <a:pt x="37" y="24"/>
                    <a:pt x="39" y="25"/>
                    <a:pt x="39" y="28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5" y="30"/>
                    <a:pt x="28" y="30"/>
                    <a:pt x="23" y="31"/>
                  </a:cubicBezTo>
                  <a:cubicBezTo>
                    <a:pt x="21" y="33"/>
                    <a:pt x="20" y="36"/>
                    <a:pt x="20" y="39"/>
                  </a:cubicBezTo>
                  <a:cubicBezTo>
                    <a:pt x="20" y="45"/>
                    <a:pt x="23" y="51"/>
                    <a:pt x="32" y="51"/>
                  </a:cubicBezTo>
                  <a:cubicBezTo>
                    <a:pt x="36" y="51"/>
                    <a:pt x="39" y="49"/>
                    <a:pt x="41" y="48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6" y="49"/>
                    <a:pt x="67" y="41"/>
                    <a:pt x="67" y="26"/>
                  </a:cubicBezTo>
                  <a:cubicBezTo>
                    <a:pt x="67" y="11"/>
                    <a:pt x="54" y="0"/>
                    <a:pt x="35" y="0"/>
                  </a:cubicBezTo>
                  <a:close/>
                  <a:moveTo>
                    <a:pt x="39" y="43"/>
                  </a:moveTo>
                  <a:cubicBezTo>
                    <a:pt x="38" y="43"/>
                    <a:pt x="37" y="44"/>
                    <a:pt x="35" y="44"/>
                  </a:cubicBezTo>
                  <a:cubicBezTo>
                    <a:pt x="32" y="44"/>
                    <a:pt x="30" y="43"/>
                    <a:pt x="30" y="40"/>
                  </a:cubicBezTo>
                  <a:cubicBezTo>
                    <a:pt x="30" y="38"/>
                    <a:pt x="30" y="37"/>
                    <a:pt x="30" y="36"/>
                  </a:cubicBezTo>
                  <a:cubicBezTo>
                    <a:pt x="32" y="36"/>
                    <a:pt x="37" y="35"/>
                    <a:pt x="39" y="35"/>
                  </a:cubicBezTo>
                  <a:lnTo>
                    <a:pt x="39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6E5F5F"/>
                </a:solidFill>
                <a:effectLst/>
                <a:uLnTx/>
                <a:uFillTx/>
                <a:latin typeface="Mediametrie"/>
              </a:endParaRPr>
            </a:p>
          </p:txBody>
        </p:sp>
      </p:grpSp>
      <p:pic>
        <p:nvPicPr>
          <p:cNvPr id="207" name="Picture 3">
            <a:extLst>
              <a:ext uri="{FF2B5EF4-FFF2-40B4-BE49-F238E27FC236}">
                <a16:creationId xmlns:a16="http://schemas.microsoft.com/office/drawing/2014/main" xmlns="" id="{18D94125-6CA3-477F-B747-99ABEBF0B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350" y="1972306"/>
            <a:ext cx="215444" cy="23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7" name="Rectangle 216">
            <a:extLst>
              <a:ext uri="{FF2B5EF4-FFF2-40B4-BE49-F238E27FC236}">
                <a16:creationId xmlns:a16="http://schemas.microsoft.com/office/drawing/2014/main" xmlns="" id="{3D6DC8C4-58AE-4051-9860-A2751FEC7ED1}"/>
              </a:ext>
            </a:extLst>
          </p:cNvPr>
          <p:cNvSpPr/>
          <p:nvPr/>
        </p:nvSpPr>
        <p:spPr>
          <a:xfrm>
            <a:off x="1358804" y="2737436"/>
            <a:ext cx="18035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kern="0" dirty="0">
                <a:solidFill>
                  <a:srgbClr val="6E5F5F"/>
                </a:solidFill>
                <a:latin typeface="Mediametrie"/>
              </a:rPr>
              <a:t>mesure passive </a:t>
            </a:r>
            <a:r>
              <a:rPr lang="fr-FR" sz="1200" kern="0" dirty="0">
                <a:solidFill>
                  <a:srgbClr val="6E5F5F"/>
                </a:solidFill>
                <a:latin typeface="Mediametrie"/>
              </a:rPr>
              <a:t>du surf (Ordinateur, Mobile et/ou Tablette) des individus sur les versions numériques des marques de Presse</a:t>
            </a:r>
            <a:endParaRPr lang="fr-FR" sz="1200" dirty="0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xmlns="" id="{A6F2C109-89BC-4A26-9A6C-35E231D6D4E3}"/>
              </a:ext>
            </a:extLst>
          </p:cNvPr>
          <p:cNvSpPr/>
          <p:nvPr/>
        </p:nvSpPr>
        <p:spPr>
          <a:xfrm>
            <a:off x="5006150" y="2738184"/>
            <a:ext cx="18035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kern="0" dirty="0">
                <a:solidFill>
                  <a:srgbClr val="6E5F5F"/>
                </a:solidFill>
                <a:latin typeface="Mediametrie"/>
              </a:rPr>
              <a:t>mesure </a:t>
            </a:r>
            <a:r>
              <a:rPr lang="fr-FR" sz="1200" b="1" strike="sngStrike" kern="0" dirty="0">
                <a:solidFill>
                  <a:srgbClr val="FF0000"/>
                </a:solidFill>
                <a:latin typeface="Mediametrie"/>
              </a:rPr>
              <a:t>déclarative</a:t>
            </a:r>
            <a:r>
              <a:rPr lang="fr-FR" sz="1200" b="1" kern="0" dirty="0">
                <a:solidFill>
                  <a:srgbClr val="6E5F5F"/>
                </a:solidFill>
                <a:latin typeface="Mediametrie"/>
              </a:rPr>
              <a:t> </a:t>
            </a:r>
            <a:r>
              <a:rPr lang="fr-FR" sz="1200" kern="0" dirty="0">
                <a:solidFill>
                  <a:srgbClr val="6E5F5F"/>
                </a:solidFill>
                <a:latin typeface="Mediametrie"/>
              </a:rPr>
              <a:t>du surf (Ordinateur, Mobile et/ou Tablette) des individus sur les versions numériques des marques de Presse</a:t>
            </a:r>
            <a:endParaRPr lang="fr-FR" sz="1200" dirty="0"/>
          </a:p>
        </p:txBody>
      </p:sp>
      <p:sp>
        <p:nvSpPr>
          <p:cNvPr id="220" name="Freeform 23">
            <a:extLst>
              <a:ext uri="{FF2B5EF4-FFF2-40B4-BE49-F238E27FC236}">
                <a16:creationId xmlns:a16="http://schemas.microsoft.com/office/drawing/2014/main" xmlns="" id="{AB35943A-9C74-480F-BC08-7E47A01ED008}"/>
              </a:ext>
            </a:extLst>
          </p:cNvPr>
          <p:cNvSpPr>
            <a:spLocks noEditPoints="1"/>
          </p:cNvSpPr>
          <p:nvPr/>
        </p:nvSpPr>
        <p:spPr bwMode="auto">
          <a:xfrm>
            <a:off x="5824502" y="2181348"/>
            <a:ext cx="263940" cy="325040"/>
          </a:xfrm>
          <a:custGeom>
            <a:avLst/>
            <a:gdLst>
              <a:gd name="T0" fmla="*/ 132 w 147"/>
              <a:gd name="T1" fmla="*/ 18 h 201"/>
              <a:gd name="T2" fmla="*/ 132 w 147"/>
              <a:gd name="T3" fmla="*/ 0 h 201"/>
              <a:gd name="T4" fmla="*/ 0 w 147"/>
              <a:gd name="T5" fmla="*/ 7 h 201"/>
              <a:gd name="T6" fmla="*/ 0 w 147"/>
              <a:gd name="T7" fmla="*/ 201 h 201"/>
              <a:gd name="T8" fmla="*/ 15 w 147"/>
              <a:gd name="T9" fmla="*/ 200 h 201"/>
              <a:gd name="T10" fmla="*/ 144 w 147"/>
              <a:gd name="T11" fmla="*/ 201 h 201"/>
              <a:gd name="T12" fmla="*/ 147 w 147"/>
              <a:gd name="T13" fmla="*/ 18 h 201"/>
              <a:gd name="T14" fmla="*/ 132 w 147"/>
              <a:gd name="T15" fmla="*/ 18 h 201"/>
              <a:gd name="T16" fmla="*/ 12 w 147"/>
              <a:gd name="T17" fmla="*/ 189 h 201"/>
              <a:gd name="T18" fmla="*/ 12 w 147"/>
              <a:gd name="T19" fmla="*/ 19 h 201"/>
              <a:gd name="T20" fmla="*/ 121 w 147"/>
              <a:gd name="T21" fmla="*/ 12 h 201"/>
              <a:gd name="T22" fmla="*/ 124 w 147"/>
              <a:gd name="T23" fmla="*/ 183 h 201"/>
              <a:gd name="T24" fmla="*/ 12 w 147"/>
              <a:gd name="T25" fmla="*/ 189 h 201"/>
              <a:gd name="T26" fmla="*/ 108 w 147"/>
              <a:gd name="T27" fmla="*/ 192 h 201"/>
              <a:gd name="T28" fmla="*/ 131 w 147"/>
              <a:gd name="T29" fmla="*/ 190 h 201"/>
              <a:gd name="T30" fmla="*/ 132 w 147"/>
              <a:gd name="T31" fmla="*/ 29 h 201"/>
              <a:gd name="T32" fmla="*/ 136 w 147"/>
              <a:gd name="T33" fmla="*/ 29 h 201"/>
              <a:gd name="T34" fmla="*/ 137 w 147"/>
              <a:gd name="T35" fmla="*/ 194 h 201"/>
              <a:gd name="T36" fmla="*/ 108 w 147"/>
              <a:gd name="T37" fmla="*/ 192 h 201"/>
              <a:gd name="T38" fmla="*/ 111 w 147"/>
              <a:gd name="T39" fmla="*/ 52 h 201"/>
              <a:gd name="T40" fmla="*/ 63 w 147"/>
              <a:gd name="T41" fmla="*/ 55 h 201"/>
              <a:gd name="T42" fmla="*/ 63 w 147"/>
              <a:gd name="T43" fmla="*/ 26 h 201"/>
              <a:gd name="T44" fmla="*/ 111 w 147"/>
              <a:gd name="T45" fmla="*/ 23 h 201"/>
              <a:gd name="T46" fmla="*/ 111 w 147"/>
              <a:gd name="T47" fmla="*/ 52 h 201"/>
              <a:gd name="T48" fmla="*/ 69 w 147"/>
              <a:gd name="T49" fmla="*/ 158 h 201"/>
              <a:gd name="T50" fmla="*/ 114 w 147"/>
              <a:gd name="T51" fmla="*/ 155 h 201"/>
              <a:gd name="T52" fmla="*/ 114 w 147"/>
              <a:gd name="T53" fmla="*/ 173 h 201"/>
              <a:gd name="T54" fmla="*/ 69 w 147"/>
              <a:gd name="T55" fmla="*/ 176 h 201"/>
              <a:gd name="T56" fmla="*/ 69 w 147"/>
              <a:gd name="T57" fmla="*/ 158 h 201"/>
              <a:gd name="T58" fmla="*/ 22 w 147"/>
              <a:gd name="T59" fmla="*/ 29 h 201"/>
              <a:gd name="T60" fmla="*/ 29 w 147"/>
              <a:gd name="T61" fmla="*/ 28 h 201"/>
              <a:gd name="T62" fmla="*/ 38 w 147"/>
              <a:gd name="T63" fmla="*/ 37 h 201"/>
              <a:gd name="T64" fmla="*/ 47 w 147"/>
              <a:gd name="T65" fmla="*/ 26 h 201"/>
              <a:gd name="T66" fmla="*/ 54 w 147"/>
              <a:gd name="T67" fmla="*/ 26 h 201"/>
              <a:gd name="T68" fmla="*/ 54 w 147"/>
              <a:gd name="T69" fmla="*/ 56 h 201"/>
              <a:gd name="T70" fmla="*/ 46 w 147"/>
              <a:gd name="T71" fmla="*/ 57 h 201"/>
              <a:gd name="T72" fmla="*/ 46 w 147"/>
              <a:gd name="T73" fmla="*/ 37 h 201"/>
              <a:gd name="T74" fmla="*/ 38 w 147"/>
              <a:gd name="T75" fmla="*/ 47 h 201"/>
              <a:gd name="T76" fmla="*/ 30 w 147"/>
              <a:gd name="T77" fmla="*/ 38 h 201"/>
              <a:gd name="T78" fmla="*/ 30 w 147"/>
              <a:gd name="T79" fmla="*/ 58 h 201"/>
              <a:gd name="T80" fmla="*/ 22 w 147"/>
              <a:gd name="T81" fmla="*/ 59 h 201"/>
              <a:gd name="T82" fmla="*/ 22 w 147"/>
              <a:gd name="T83" fmla="*/ 29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7" h="201">
                <a:moveTo>
                  <a:pt x="132" y="18"/>
                </a:moveTo>
                <a:cubicBezTo>
                  <a:pt x="132" y="0"/>
                  <a:pt x="132" y="0"/>
                  <a:pt x="132" y="0"/>
                </a:cubicBezTo>
                <a:cubicBezTo>
                  <a:pt x="0" y="7"/>
                  <a:pt x="0" y="7"/>
                  <a:pt x="0" y="7"/>
                </a:cubicBezTo>
                <a:cubicBezTo>
                  <a:pt x="0" y="201"/>
                  <a:pt x="0" y="201"/>
                  <a:pt x="0" y="201"/>
                </a:cubicBezTo>
                <a:cubicBezTo>
                  <a:pt x="0" y="201"/>
                  <a:pt x="12" y="201"/>
                  <a:pt x="15" y="200"/>
                </a:cubicBezTo>
                <a:cubicBezTo>
                  <a:pt x="34" y="201"/>
                  <a:pt x="144" y="201"/>
                  <a:pt x="144" y="201"/>
                </a:cubicBezTo>
                <a:cubicBezTo>
                  <a:pt x="147" y="18"/>
                  <a:pt x="147" y="18"/>
                  <a:pt x="147" y="18"/>
                </a:cubicBezTo>
                <a:cubicBezTo>
                  <a:pt x="147" y="18"/>
                  <a:pt x="135" y="18"/>
                  <a:pt x="132" y="18"/>
                </a:cubicBezTo>
                <a:close/>
                <a:moveTo>
                  <a:pt x="12" y="189"/>
                </a:moveTo>
                <a:cubicBezTo>
                  <a:pt x="12" y="19"/>
                  <a:pt x="12" y="19"/>
                  <a:pt x="12" y="19"/>
                </a:cubicBezTo>
                <a:cubicBezTo>
                  <a:pt x="12" y="19"/>
                  <a:pt x="103" y="13"/>
                  <a:pt x="121" y="12"/>
                </a:cubicBezTo>
                <a:cubicBezTo>
                  <a:pt x="124" y="183"/>
                  <a:pt x="124" y="183"/>
                  <a:pt x="124" y="183"/>
                </a:cubicBezTo>
                <a:cubicBezTo>
                  <a:pt x="105" y="184"/>
                  <a:pt x="13" y="189"/>
                  <a:pt x="12" y="189"/>
                </a:cubicBezTo>
                <a:close/>
                <a:moveTo>
                  <a:pt x="108" y="192"/>
                </a:moveTo>
                <a:cubicBezTo>
                  <a:pt x="114" y="192"/>
                  <a:pt x="131" y="190"/>
                  <a:pt x="131" y="190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133" y="29"/>
                  <a:pt x="135" y="29"/>
                  <a:pt x="136" y="29"/>
                </a:cubicBezTo>
                <a:cubicBezTo>
                  <a:pt x="137" y="194"/>
                  <a:pt x="137" y="194"/>
                  <a:pt x="137" y="194"/>
                </a:cubicBezTo>
                <a:cubicBezTo>
                  <a:pt x="127" y="193"/>
                  <a:pt x="117" y="193"/>
                  <a:pt x="108" y="192"/>
                </a:cubicBezTo>
                <a:close/>
                <a:moveTo>
                  <a:pt x="111" y="52"/>
                </a:moveTo>
                <a:cubicBezTo>
                  <a:pt x="63" y="55"/>
                  <a:pt x="63" y="55"/>
                  <a:pt x="63" y="55"/>
                </a:cubicBezTo>
                <a:cubicBezTo>
                  <a:pt x="63" y="26"/>
                  <a:pt x="63" y="26"/>
                  <a:pt x="63" y="26"/>
                </a:cubicBezTo>
                <a:cubicBezTo>
                  <a:pt x="111" y="23"/>
                  <a:pt x="111" y="23"/>
                  <a:pt x="111" y="23"/>
                </a:cubicBezTo>
                <a:lnTo>
                  <a:pt x="111" y="52"/>
                </a:lnTo>
                <a:close/>
                <a:moveTo>
                  <a:pt x="69" y="158"/>
                </a:moveTo>
                <a:cubicBezTo>
                  <a:pt x="114" y="155"/>
                  <a:pt x="114" y="155"/>
                  <a:pt x="114" y="155"/>
                </a:cubicBezTo>
                <a:cubicBezTo>
                  <a:pt x="114" y="173"/>
                  <a:pt x="114" y="173"/>
                  <a:pt x="114" y="173"/>
                </a:cubicBezTo>
                <a:cubicBezTo>
                  <a:pt x="69" y="176"/>
                  <a:pt x="69" y="176"/>
                  <a:pt x="69" y="176"/>
                </a:cubicBezTo>
                <a:lnTo>
                  <a:pt x="69" y="158"/>
                </a:lnTo>
                <a:close/>
                <a:moveTo>
                  <a:pt x="22" y="29"/>
                </a:moveTo>
                <a:cubicBezTo>
                  <a:pt x="29" y="28"/>
                  <a:pt x="29" y="28"/>
                  <a:pt x="29" y="28"/>
                </a:cubicBezTo>
                <a:cubicBezTo>
                  <a:pt x="38" y="37"/>
                  <a:pt x="38" y="37"/>
                  <a:pt x="38" y="37"/>
                </a:cubicBezTo>
                <a:cubicBezTo>
                  <a:pt x="47" y="26"/>
                  <a:pt x="47" y="26"/>
                  <a:pt x="47" y="26"/>
                </a:cubicBezTo>
                <a:cubicBezTo>
                  <a:pt x="54" y="26"/>
                  <a:pt x="54" y="26"/>
                  <a:pt x="54" y="26"/>
                </a:cubicBezTo>
                <a:cubicBezTo>
                  <a:pt x="54" y="56"/>
                  <a:pt x="54" y="56"/>
                  <a:pt x="54" y="56"/>
                </a:cubicBezTo>
                <a:cubicBezTo>
                  <a:pt x="46" y="57"/>
                  <a:pt x="46" y="57"/>
                  <a:pt x="46" y="57"/>
                </a:cubicBezTo>
                <a:cubicBezTo>
                  <a:pt x="46" y="37"/>
                  <a:pt x="46" y="37"/>
                  <a:pt x="46" y="37"/>
                </a:cubicBezTo>
                <a:cubicBezTo>
                  <a:pt x="38" y="47"/>
                  <a:pt x="38" y="47"/>
                  <a:pt x="38" y="47"/>
                </a:cubicBezTo>
                <a:cubicBezTo>
                  <a:pt x="30" y="38"/>
                  <a:pt x="30" y="38"/>
                  <a:pt x="30" y="38"/>
                </a:cubicBezTo>
                <a:cubicBezTo>
                  <a:pt x="30" y="58"/>
                  <a:pt x="30" y="58"/>
                  <a:pt x="30" y="58"/>
                </a:cubicBezTo>
                <a:cubicBezTo>
                  <a:pt x="22" y="59"/>
                  <a:pt x="22" y="59"/>
                  <a:pt x="22" y="59"/>
                </a:cubicBezTo>
                <a:lnTo>
                  <a:pt x="22" y="29"/>
                </a:lnTo>
                <a:close/>
              </a:path>
            </a:pathLst>
          </a:custGeom>
          <a:solidFill>
            <a:srgbClr val="6E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21" name="Freeform 27">
            <a:extLst>
              <a:ext uri="{FF2B5EF4-FFF2-40B4-BE49-F238E27FC236}">
                <a16:creationId xmlns:a16="http://schemas.microsoft.com/office/drawing/2014/main" xmlns="" id="{D18F6966-969B-4CA9-8F8D-4C0178D73FC7}"/>
              </a:ext>
            </a:extLst>
          </p:cNvPr>
          <p:cNvSpPr>
            <a:spLocks noEditPoints="1"/>
          </p:cNvSpPr>
          <p:nvPr/>
        </p:nvSpPr>
        <p:spPr bwMode="auto">
          <a:xfrm>
            <a:off x="5927971" y="2360059"/>
            <a:ext cx="405148" cy="255985"/>
          </a:xfrm>
          <a:custGeom>
            <a:avLst/>
            <a:gdLst>
              <a:gd name="T0" fmla="*/ 19 w 226"/>
              <a:gd name="T1" fmla="*/ 0 h 158"/>
              <a:gd name="T2" fmla="*/ 19 w 226"/>
              <a:gd name="T3" fmla="*/ 16 h 158"/>
              <a:gd name="T4" fmla="*/ 0 w 226"/>
              <a:gd name="T5" fmla="*/ 16 h 158"/>
              <a:gd name="T6" fmla="*/ 7 w 226"/>
              <a:gd name="T7" fmla="*/ 158 h 158"/>
              <a:gd name="T8" fmla="*/ 216 w 226"/>
              <a:gd name="T9" fmla="*/ 158 h 158"/>
              <a:gd name="T10" fmla="*/ 222 w 226"/>
              <a:gd name="T11" fmla="*/ 158 h 158"/>
              <a:gd name="T12" fmla="*/ 226 w 226"/>
              <a:gd name="T13" fmla="*/ 3 h 158"/>
              <a:gd name="T14" fmla="*/ 19 w 226"/>
              <a:gd name="T15" fmla="*/ 0 h 158"/>
              <a:gd name="T16" fmla="*/ 11 w 226"/>
              <a:gd name="T17" fmla="*/ 27 h 158"/>
              <a:gd name="T18" fmla="*/ 198 w 226"/>
              <a:gd name="T19" fmla="*/ 24 h 158"/>
              <a:gd name="T20" fmla="*/ 205 w 226"/>
              <a:gd name="T21" fmla="*/ 146 h 158"/>
              <a:gd name="T22" fmla="*/ 19 w 226"/>
              <a:gd name="T23" fmla="*/ 146 h 158"/>
              <a:gd name="T24" fmla="*/ 11 w 226"/>
              <a:gd name="T25" fmla="*/ 27 h 158"/>
              <a:gd name="T26" fmla="*/ 213 w 226"/>
              <a:gd name="T27" fmla="*/ 105 h 158"/>
              <a:gd name="T28" fmla="*/ 205 w 226"/>
              <a:gd name="T29" fmla="*/ 17 h 158"/>
              <a:gd name="T30" fmla="*/ 30 w 226"/>
              <a:gd name="T31" fmla="*/ 16 h 158"/>
              <a:gd name="T32" fmla="*/ 30 w 226"/>
              <a:gd name="T33" fmla="*/ 11 h 158"/>
              <a:gd name="T34" fmla="*/ 219 w 226"/>
              <a:gd name="T35" fmla="*/ 10 h 158"/>
              <a:gd name="T36" fmla="*/ 213 w 226"/>
              <a:gd name="T37" fmla="*/ 105 h 158"/>
              <a:gd name="T38" fmla="*/ 185 w 226"/>
              <a:gd name="T39" fmla="*/ 76 h 158"/>
              <a:gd name="T40" fmla="*/ 80 w 226"/>
              <a:gd name="T41" fmla="*/ 76 h 158"/>
              <a:gd name="T42" fmla="*/ 79 w 226"/>
              <a:gd name="T43" fmla="*/ 40 h 158"/>
              <a:gd name="T44" fmla="*/ 184 w 226"/>
              <a:gd name="T45" fmla="*/ 39 h 158"/>
              <a:gd name="T46" fmla="*/ 185 w 226"/>
              <a:gd name="T47" fmla="*/ 76 h 158"/>
              <a:gd name="T48" fmla="*/ 30 w 226"/>
              <a:gd name="T49" fmla="*/ 99 h 158"/>
              <a:gd name="T50" fmla="*/ 185 w 226"/>
              <a:gd name="T51" fmla="*/ 97 h 158"/>
              <a:gd name="T52" fmla="*/ 185 w 226"/>
              <a:gd name="T53" fmla="*/ 101 h 158"/>
              <a:gd name="T54" fmla="*/ 30 w 226"/>
              <a:gd name="T55" fmla="*/ 108 h 158"/>
              <a:gd name="T56" fmla="*/ 30 w 226"/>
              <a:gd name="T57" fmla="*/ 99 h 158"/>
              <a:gd name="T58" fmla="*/ 30 w 226"/>
              <a:gd name="T59" fmla="*/ 122 h 158"/>
              <a:gd name="T60" fmla="*/ 185 w 226"/>
              <a:gd name="T61" fmla="*/ 120 h 158"/>
              <a:gd name="T62" fmla="*/ 185 w 226"/>
              <a:gd name="T63" fmla="*/ 124 h 158"/>
              <a:gd name="T64" fmla="*/ 30 w 226"/>
              <a:gd name="T65" fmla="*/ 131 h 158"/>
              <a:gd name="T66" fmla="*/ 30 w 226"/>
              <a:gd name="T67" fmla="*/ 122 h 158"/>
              <a:gd name="T68" fmla="*/ 32 w 226"/>
              <a:gd name="T69" fmla="*/ 43 h 158"/>
              <a:gd name="T70" fmla="*/ 39 w 226"/>
              <a:gd name="T71" fmla="*/ 43 h 158"/>
              <a:gd name="T72" fmla="*/ 49 w 226"/>
              <a:gd name="T73" fmla="*/ 53 h 158"/>
              <a:gd name="T74" fmla="*/ 58 w 226"/>
              <a:gd name="T75" fmla="*/ 43 h 158"/>
              <a:gd name="T76" fmla="*/ 65 w 226"/>
              <a:gd name="T77" fmla="*/ 43 h 158"/>
              <a:gd name="T78" fmla="*/ 65 w 226"/>
              <a:gd name="T79" fmla="*/ 74 h 158"/>
              <a:gd name="T80" fmla="*/ 57 w 226"/>
              <a:gd name="T81" fmla="*/ 74 h 158"/>
              <a:gd name="T82" fmla="*/ 57 w 226"/>
              <a:gd name="T83" fmla="*/ 54 h 158"/>
              <a:gd name="T84" fmla="*/ 49 w 226"/>
              <a:gd name="T85" fmla="*/ 63 h 158"/>
              <a:gd name="T86" fmla="*/ 40 w 226"/>
              <a:gd name="T87" fmla="*/ 54 h 158"/>
              <a:gd name="T88" fmla="*/ 40 w 226"/>
              <a:gd name="T89" fmla="*/ 74 h 158"/>
              <a:gd name="T90" fmla="*/ 32 w 226"/>
              <a:gd name="T91" fmla="*/ 74 h 158"/>
              <a:gd name="T92" fmla="*/ 32 w 226"/>
              <a:gd name="T93" fmla="*/ 43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26" h="158">
                <a:moveTo>
                  <a:pt x="19" y="0"/>
                </a:moveTo>
                <a:cubicBezTo>
                  <a:pt x="19" y="0"/>
                  <a:pt x="19" y="13"/>
                  <a:pt x="19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7" y="158"/>
                  <a:pt x="7" y="158"/>
                  <a:pt x="7" y="158"/>
                </a:cubicBezTo>
                <a:cubicBezTo>
                  <a:pt x="216" y="158"/>
                  <a:pt x="216" y="158"/>
                  <a:pt x="216" y="158"/>
                </a:cubicBezTo>
                <a:cubicBezTo>
                  <a:pt x="222" y="158"/>
                  <a:pt x="222" y="158"/>
                  <a:pt x="222" y="158"/>
                </a:cubicBezTo>
                <a:cubicBezTo>
                  <a:pt x="226" y="3"/>
                  <a:pt x="226" y="3"/>
                  <a:pt x="226" y="3"/>
                </a:cubicBezTo>
                <a:lnTo>
                  <a:pt x="19" y="0"/>
                </a:lnTo>
                <a:close/>
                <a:moveTo>
                  <a:pt x="11" y="27"/>
                </a:moveTo>
                <a:cubicBezTo>
                  <a:pt x="198" y="24"/>
                  <a:pt x="198" y="24"/>
                  <a:pt x="198" y="24"/>
                </a:cubicBezTo>
                <a:cubicBezTo>
                  <a:pt x="199" y="45"/>
                  <a:pt x="205" y="146"/>
                  <a:pt x="205" y="146"/>
                </a:cubicBezTo>
                <a:cubicBezTo>
                  <a:pt x="19" y="146"/>
                  <a:pt x="19" y="146"/>
                  <a:pt x="19" y="146"/>
                </a:cubicBezTo>
                <a:cubicBezTo>
                  <a:pt x="19" y="146"/>
                  <a:pt x="13" y="47"/>
                  <a:pt x="11" y="27"/>
                </a:cubicBezTo>
                <a:close/>
                <a:moveTo>
                  <a:pt x="213" y="105"/>
                </a:moveTo>
                <a:cubicBezTo>
                  <a:pt x="212" y="99"/>
                  <a:pt x="205" y="17"/>
                  <a:pt x="205" y="17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5"/>
                  <a:pt x="30" y="13"/>
                  <a:pt x="30" y="11"/>
                </a:cubicBezTo>
                <a:cubicBezTo>
                  <a:pt x="219" y="10"/>
                  <a:pt x="219" y="10"/>
                  <a:pt x="219" y="10"/>
                </a:cubicBezTo>
                <a:cubicBezTo>
                  <a:pt x="217" y="33"/>
                  <a:pt x="213" y="96"/>
                  <a:pt x="213" y="105"/>
                </a:cubicBezTo>
                <a:close/>
                <a:moveTo>
                  <a:pt x="185" y="76"/>
                </a:moveTo>
                <a:cubicBezTo>
                  <a:pt x="80" y="76"/>
                  <a:pt x="80" y="76"/>
                  <a:pt x="80" y="76"/>
                </a:cubicBezTo>
                <a:cubicBezTo>
                  <a:pt x="79" y="40"/>
                  <a:pt x="79" y="40"/>
                  <a:pt x="79" y="40"/>
                </a:cubicBezTo>
                <a:cubicBezTo>
                  <a:pt x="184" y="39"/>
                  <a:pt x="184" y="39"/>
                  <a:pt x="184" y="39"/>
                </a:cubicBezTo>
                <a:lnTo>
                  <a:pt x="185" y="76"/>
                </a:lnTo>
                <a:close/>
                <a:moveTo>
                  <a:pt x="30" y="99"/>
                </a:moveTo>
                <a:cubicBezTo>
                  <a:pt x="185" y="97"/>
                  <a:pt x="185" y="97"/>
                  <a:pt x="185" y="97"/>
                </a:cubicBezTo>
                <a:cubicBezTo>
                  <a:pt x="185" y="101"/>
                  <a:pt x="185" y="101"/>
                  <a:pt x="185" y="101"/>
                </a:cubicBezTo>
                <a:cubicBezTo>
                  <a:pt x="30" y="108"/>
                  <a:pt x="30" y="108"/>
                  <a:pt x="30" y="108"/>
                </a:cubicBezTo>
                <a:lnTo>
                  <a:pt x="30" y="99"/>
                </a:lnTo>
                <a:close/>
                <a:moveTo>
                  <a:pt x="30" y="122"/>
                </a:moveTo>
                <a:cubicBezTo>
                  <a:pt x="185" y="120"/>
                  <a:pt x="185" y="120"/>
                  <a:pt x="185" y="120"/>
                </a:cubicBezTo>
                <a:cubicBezTo>
                  <a:pt x="185" y="124"/>
                  <a:pt x="185" y="124"/>
                  <a:pt x="185" y="124"/>
                </a:cubicBezTo>
                <a:cubicBezTo>
                  <a:pt x="30" y="131"/>
                  <a:pt x="30" y="131"/>
                  <a:pt x="30" y="131"/>
                </a:cubicBezTo>
                <a:lnTo>
                  <a:pt x="30" y="122"/>
                </a:lnTo>
                <a:close/>
                <a:moveTo>
                  <a:pt x="32" y="43"/>
                </a:moveTo>
                <a:cubicBezTo>
                  <a:pt x="39" y="43"/>
                  <a:pt x="39" y="43"/>
                  <a:pt x="39" y="43"/>
                </a:cubicBezTo>
                <a:cubicBezTo>
                  <a:pt x="49" y="53"/>
                  <a:pt x="49" y="53"/>
                  <a:pt x="49" y="53"/>
                </a:cubicBezTo>
                <a:cubicBezTo>
                  <a:pt x="58" y="43"/>
                  <a:pt x="58" y="43"/>
                  <a:pt x="58" y="43"/>
                </a:cubicBezTo>
                <a:cubicBezTo>
                  <a:pt x="65" y="43"/>
                  <a:pt x="65" y="43"/>
                  <a:pt x="65" y="43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74"/>
                  <a:pt x="57" y="74"/>
                  <a:pt x="57" y="74"/>
                </a:cubicBezTo>
                <a:cubicBezTo>
                  <a:pt x="57" y="54"/>
                  <a:pt x="57" y="54"/>
                  <a:pt x="57" y="54"/>
                </a:cubicBezTo>
                <a:cubicBezTo>
                  <a:pt x="49" y="63"/>
                  <a:pt x="49" y="63"/>
                  <a:pt x="49" y="63"/>
                </a:cubicBezTo>
                <a:cubicBezTo>
                  <a:pt x="40" y="54"/>
                  <a:pt x="40" y="54"/>
                  <a:pt x="40" y="54"/>
                </a:cubicBezTo>
                <a:cubicBezTo>
                  <a:pt x="40" y="74"/>
                  <a:pt x="40" y="74"/>
                  <a:pt x="40" y="74"/>
                </a:cubicBezTo>
                <a:cubicBezTo>
                  <a:pt x="32" y="74"/>
                  <a:pt x="32" y="74"/>
                  <a:pt x="32" y="74"/>
                </a:cubicBezTo>
                <a:lnTo>
                  <a:pt x="32" y="43"/>
                </a:lnTo>
                <a:close/>
              </a:path>
            </a:pathLst>
          </a:custGeom>
          <a:solidFill>
            <a:srgbClr val="FFD73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22" name="Freeform 23">
            <a:extLst>
              <a:ext uri="{FF2B5EF4-FFF2-40B4-BE49-F238E27FC236}">
                <a16:creationId xmlns:a16="http://schemas.microsoft.com/office/drawing/2014/main" xmlns="" id="{91126428-F127-41B0-ABDB-E2ACA11075F8}"/>
              </a:ext>
            </a:extLst>
          </p:cNvPr>
          <p:cNvSpPr>
            <a:spLocks noEditPoints="1"/>
          </p:cNvSpPr>
          <p:nvPr/>
        </p:nvSpPr>
        <p:spPr bwMode="auto">
          <a:xfrm>
            <a:off x="8359728" y="1666456"/>
            <a:ext cx="263940" cy="325040"/>
          </a:xfrm>
          <a:custGeom>
            <a:avLst/>
            <a:gdLst>
              <a:gd name="T0" fmla="*/ 132 w 147"/>
              <a:gd name="T1" fmla="*/ 18 h 201"/>
              <a:gd name="T2" fmla="*/ 132 w 147"/>
              <a:gd name="T3" fmla="*/ 0 h 201"/>
              <a:gd name="T4" fmla="*/ 0 w 147"/>
              <a:gd name="T5" fmla="*/ 7 h 201"/>
              <a:gd name="T6" fmla="*/ 0 w 147"/>
              <a:gd name="T7" fmla="*/ 201 h 201"/>
              <a:gd name="T8" fmla="*/ 15 w 147"/>
              <a:gd name="T9" fmla="*/ 200 h 201"/>
              <a:gd name="T10" fmla="*/ 144 w 147"/>
              <a:gd name="T11" fmla="*/ 201 h 201"/>
              <a:gd name="T12" fmla="*/ 147 w 147"/>
              <a:gd name="T13" fmla="*/ 18 h 201"/>
              <a:gd name="T14" fmla="*/ 132 w 147"/>
              <a:gd name="T15" fmla="*/ 18 h 201"/>
              <a:gd name="T16" fmla="*/ 12 w 147"/>
              <a:gd name="T17" fmla="*/ 189 h 201"/>
              <a:gd name="T18" fmla="*/ 12 w 147"/>
              <a:gd name="T19" fmla="*/ 19 h 201"/>
              <a:gd name="T20" fmla="*/ 121 w 147"/>
              <a:gd name="T21" fmla="*/ 12 h 201"/>
              <a:gd name="T22" fmla="*/ 124 w 147"/>
              <a:gd name="T23" fmla="*/ 183 h 201"/>
              <a:gd name="T24" fmla="*/ 12 w 147"/>
              <a:gd name="T25" fmla="*/ 189 h 201"/>
              <a:gd name="T26" fmla="*/ 108 w 147"/>
              <a:gd name="T27" fmla="*/ 192 h 201"/>
              <a:gd name="T28" fmla="*/ 131 w 147"/>
              <a:gd name="T29" fmla="*/ 190 h 201"/>
              <a:gd name="T30" fmla="*/ 132 w 147"/>
              <a:gd name="T31" fmla="*/ 29 h 201"/>
              <a:gd name="T32" fmla="*/ 136 w 147"/>
              <a:gd name="T33" fmla="*/ 29 h 201"/>
              <a:gd name="T34" fmla="*/ 137 w 147"/>
              <a:gd name="T35" fmla="*/ 194 h 201"/>
              <a:gd name="T36" fmla="*/ 108 w 147"/>
              <a:gd name="T37" fmla="*/ 192 h 201"/>
              <a:gd name="T38" fmla="*/ 111 w 147"/>
              <a:gd name="T39" fmla="*/ 52 h 201"/>
              <a:gd name="T40" fmla="*/ 63 w 147"/>
              <a:gd name="T41" fmla="*/ 55 h 201"/>
              <a:gd name="T42" fmla="*/ 63 w 147"/>
              <a:gd name="T43" fmla="*/ 26 h 201"/>
              <a:gd name="T44" fmla="*/ 111 w 147"/>
              <a:gd name="T45" fmla="*/ 23 h 201"/>
              <a:gd name="T46" fmla="*/ 111 w 147"/>
              <a:gd name="T47" fmla="*/ 52 h 201"/>
              <a:gd name="T48" fmla="*/ 69 w 147"/>
              <a:gd name="T49" fmla="*/ 158 h 201"/>
              <a:gd name="T50" fmla="*/ 114 w 147"/>
              <a:gd name="T51" fmla="*/ 155 h 201"/>
              <a:gd name="T52" fmla="*/ 114 w 147"/>
              <a:gd name="T53" fmla="*/ 173 h 201"/>
              <a:gd name="T54" fmla="*/ 69 w 147"/>
              <a:gd name="T55" fmla="*/ 176 h 201"/>
              <a:gd name="T56" fmla="*/ 69 w 147"/>
              <a:gd name="T57" fmla="*/ 158 h 201"/>
              <a:gd name="T58" fmla="*/ 22 w 147"/>
              <a:gd name="T59" fmla="*/ 29 h 201"/>
              <a:gd name="T60" fmla="*/ 29 w 147"/>
              <a:gd name="T61" fmla="*/ 28 h 201"/>
              <a:gd name="T62" fmla="*/ 38 w 147"/>
              <a:gd name="T63" fmla="*/ 37 h 201"/>
              <a:gd name="T64" fmla="*/ 47 w 147"/>
              <a:gd name="T65" fmla="*/ 26 h 201"/>
              <a:gd name="T66" fmla="*/ 54 w 147"/>
              <a:gd name="T67" fmla="*/ 26 h 201"/>
              <a:gd name="T68" fmla="*/ 54 w 147"/>
              <a:gd name="T69" fmla="*/ 56 h 201"/>
              <a:gd name="T70" fmla="*/ 46 w 147"/>
              <a:gd name="T71" fmla="*/ 57 h 201"/>
              <a:gd name="T72" fmla="*/ 46 w 147"/>
              <a:gd name="T73" fmla="*/ 37 h 201"/>
              <a:gd name="T74" fmla="*/ 38 w 147"/>
              <a:gd name="T75" fmla="*/ 47 h 201"/>
              <a:gd name="T76" fmla="*/ 30 w 147"/>
              <a:gd name="T77" fmla="*/ 38 h 201"/>
              <a:gd name="T78" fmla="*/ 30 w 147"/>
              <a:gd name="T79" fmla="*/ 58 h 201"/>
              <a:gd name="T80" fmla="*/ 22 w 147"/>
              <a:gd name="T81" fmla="*/ 59 h 201"/>
              <a:gd name="T82" fmla="*/ 22 w 147"/>
              <a:gd name="T83" fmla="*/ 29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7" h="201">
                <a:moveTo>
                  <a:pt x="132" y="18"/>
                </a:moveTo>
                <a:cubicBezTo>
                  <a:pt x="132" y="0"/>
                  <a:pt x="132" y="0"/>
                  <a:pt x="132" y="0"/>
                </a:cubicBezTo>
                <a:cubicBezTo>
                  <a:pt x="0" y="7"/>
                  <a:pt x="0" y="7"/>
                  <a:pt x="0" y="7"/>
                </a:cubicBezTo>
                <a:cubicBezTo>
                  <a:pt x="0" y="201"/>
                  <a:pt x="0" y="201"/>
                  <a:pt x="0" y="201"/>
                </a:cubicBezTo>
                <a:cubicBezTo>
                  <a:pt x="0" y="201"/>
                  <a:pt x="12" y="201"/>
                  <a:pt x="15" y="200"/>
                </a:cubicBezTo>
                <a:cubicBezTo>
                  <a:pt x="34" y="201"/>
                  <a:pt x="144" y="201"/>
                  <a:pt x="144" y="201"/>
                </a:cubicBezTo>
                <a:cubicBezTo>
                  <a:pt x="147" y="18"/>
                  <a:pt x="147" y="18"/>
                  <a:pt x="147" y="18"/>
                </a:cubicBezTo>
                <a:cubicBezTo>
                  <a:pt x="147" y="18"/>
                  <a:pt x="135" y="18"/>
                  <a:pt x="132" y="18"/>
                </a:cubicBezTo>
                <a:close/>
                <a:moveTo>
                  <a:pt x="12" y="189"/>
                </a:moveTo>
                <a:cubicBezTo>
                  <a:pt x="12" y="19"/>
                  <a:pt x="12" y="19"/>
                  <a:pt x="12" y="19"/>
                </a:cubicBezTo>
                <a:cubicBezTo>
                  <a:pt x="12" y="19"/>
                  <a:pt x="103" y="13"/>
                  <a:pt x="121" y="12"/>
                </a:cubicBezTo>
                <a:cubicBezTo>
                  <a:pt x="124" y="183"/>
                  <a:pt x="124" y="183"/>
                  <a:pt x="124" y="183"/>
                </a:cubicBezTo>
                <a:cubicBezTo>
                  <a:pt x="105" y="184"/>
                  <a:pt x="13" y="189"/>
                  <a:pt x="12" y="189"/>
                </a:cubicBezTo>
                <a:close/>
                <a:moveTo>
                  <a:pt x="108" y="192"/>
                </a:moveTo>
                <a:cubicBezTo>
                  <a:pt x="114" y="192"/>
                  <a:pt x="131" y="190"/>
                  <a:pt x="131" y="190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133" y="29"/>
                  <a:pt x="135" y="29"/>
                  <a:pt x="136" y="29"/>
                </a:cubicBezTo>
                <a:cubicBezTo>
                  <a:pt x="137" y="194"/>
                  <a:pt x="137" y="194"/>
                  <a:pt x="137" y="194"/>
                </a:cubicBezTo>
                <a:cubicBezTo>
                  <a:pt x="127" y="193"/>
                  <a:pt x="117" y="193"/>
                  <a:pt x="108" y="192"/>
                </a:cubicBezTo>
                <a:close/>
                <a:moveTo>
                  <a:pt x="111" y="52"/>
                </a:moveTo>
                <a:cubicBezTo>
                  <a:pt x="63" y="55"/>
                  <a:pt x="63" y="55"/>
                  <a:pt x="63" y="55"/>
                </a:cubicBezTo>
                <a:cubicBezTo>
                  <a:pt x="63" y="26"/>
                  <a:pt x="63" y="26"/>
                  <a:pt x="63" y="26"/>
                </a:cubicBezTo>
                <a:cubicBezTo>
                  <a:pt x="111" y="23"/>
                  <a:pt x="111" y="23"/>
                  <a:pt x="111" y="23"/>
                </a:cubicBezTo>
                <a:lnTo>
                  <a:pt x="111" y="52"/>
                </a:lnTo>
                <a:close/>
                <a:moveTo>
                  <a:pt x="69" y="158"/>
                </a:moveTo>
                <a:cubicBezTo>
                  <a:pt x="114" y="155"/>
                  <a:pt x="114" y="155"/>
                  <a:pt x="114" y="155"/>
                </a:cubicBezTo>
                <a:cubicBezTo>
                  <a:pt x="114" y="173"/>
                  <a:pt x="114" y="173"/>
                  <a:pt x="114" y="173"/>
                </a:cubicBezTo>
                <a:cubicBezTo>
                  <a:pt x="69" y="176"/>
                  <a:pt x="69" y="176"/>
                  <a:pt x="69" y="176"/>
                </a:cubicBezTo>
                <a:lnTo>
                  <a:pt x="69" y="158"/>
                </a:lnTo>
                <a:close/>
                <a:moveTo>
                  <a:pt x="22" y="29"/>
                </a:moveTo>
                <a:cubicBezTo>
                  <a:pt x="29" y="28"/>
                  <a:pt x="29" y="28"/>
                  <a:pt x="29" y="28"/>
                </a:cubicBezTo>
                <a:cubicBezTo>
                  <a:pt x="38" y="37"/>
                  <a:pt x="38" y="37"/>
                  <a:pt x="38" y="37"/>
                </a:cubicBezTo>
                <a:cubicBezTo>
                  <a:pt x="47" y="26"/>
                  <a:pt x="47" y="26"/>
                  <a:pt x="47" y="26"/>
                </a:cubicBezTo>
                <a:cubicBezTo>
                  <a:pt x="54" y="26"/>
                  <a:pt x="54" y="26"/>
                  <a:pt x="54" y="26"/>
                </a:cubicBezTo>
                <a:cubicBezTo>
                  <a:pt x="54" y="56"/>
                  <a:pt x="54" y="56"/>
                  <a:pt x="54" y="56"/>
                </a:cubicBezTo>
                <a:cubicBezTo>
                  <a:pt x="46" y="57"/>
                  <a:pt x="46" y="57"/>
                  <a:pt x="46" y="57"/>
                </a:cubicBezTo>
                <a:cubicBezTo>
                  <a:pt x="46" y="37"/>
                  <a:pt x="46" y="37"/>
                  <a:pt x="46" y="37"/>
                </a:cubicBezTo>
                <a:cubicBezTo>
                  <a:pt x="38" y="47"/>
                  <a:pt x="38" y="47"/>
                  <a:pt x="38" y="47"/>
                </a:cubicBezTo>
                <a:cubicBezTo>
                  <a:pt x="30" y="38"/>
                  <a:pt x="30" y="38"/>
                  <a:pt x="30" y="38"/>
                </a:cubicBezTo>
                <a:cubicBezTo>
                  <a:pt x="30" y="58"/>
                  <a:pt x="30" y="58"/>
                  <a:pt x="30" y="58"/>
                </a:cubicBezTo>
                <a:cubicBezTo>
                  <a:pt x="22" y="59"/>
                  <a:pt x="22" y="59"/>
                  <a:pt x="22" y="59"/>
                </a:cubicBezTo>
                <a:lnTo>
                  <a:pt x="22" y="29"/>
                </a:lnTo>
                <a:close/>
              </a:path>
            </a:pathLst>
          </a:custGeom>
          <a:solidFill>
            <a:srgbClr val="6E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23" name="Freeform 27">
            <a:extLst>
              <a:ext uri="{FF2B5EF4-FFF2-40B4-BE49-F238E27FC236}">
                <a16:creationId xmlns:a16="http://schemas.microsoft.com/office/drawing/2014/main" xmlns="" id="{4AE7E5B6-3A74-446A-AEE8-8FAB3AED4C65}"/>
              </a:ext>
            </a:extLst>
          </p:cNvPr>
          <p:cNvSpPr>
            <a:spLocks noEditPoints="1"/>
          </p:cNvSpPr>
          <p:nvPr/>
        </p:nvSpPr>
        <p:spPr bwMode="auto">
          <a:xfrm>
            <a:off x="8445612" y="1576275"/>
            <a:ext cx="405148" cy="255985"/>
          </a:xfrm>
          <a:custGeom>
            <a:avLst/>
            <a:gdLst>
              <a:gd name="T0" fmla="*/ 19 w 226"/>
              <a:gd name="T1" fmla="*/ 0 h 158"/>
              <a:gd name="T2" fmla="*/ 19 w 226"/>
              <a:gd name="T3" fmla="*/ 16 h 158"/>
              <a:gd name="T4" fmla="*/ 0 w 226"/>
              <a:gd name="T5" fmla="*/ 16 h 158"/>
              <a:gd name="T6" fmla="*/ 7 w 226"/>
              <a:gd name="T7" fmla="*/ 158 h 158"/>
              <a:gd name="T8" fmla="*/ 216 w 226"/>
              <a:gd name="T9" fmla="*/ 158 h 158"/>
              <a:gd name="T10" fmla="*/ 222 w 226"/>
              <a:gd name="T11" fmla="*/ 158 h 158"/>
              <a:gd name="T12" fmla="*/ 226 w 226"/>
              <a:gd name="T13" fmla="*/ 3 h 158"/>
              <a:gd name="T14" fmla="*/ 19 w 226"/>
              <a:gd name="T15" fmla="*/ 0 h 158"/>
              <a:gd name="T16" fmla="*/ 11 w 226"/>
              <a:gd name="T17" fmla="*/ 27 h 158"/>
              <a:gd name="T18" fmla="*/ 198 w 226"/>
              <a:gd name="T19" fmla="*/ 24 h 158"/>
              <a:gd name="T20" fmla="*/ 205 w 226"/>
              <a:gd name="T21" fmla="*/ 146 h 158"/>
              <a:gd name="T22" fmla="*/ 19 w 226"/>
              <a:gd name="T23" fmla="*/ 146 h 158"/>
              <a:gd name="T24" fmla="*/ 11 w 226"/>
              <a:gd name="T25" fmla="*/ 27 h 158"/>
              <a:gd name="T26" fmla="*/ 213 w 226"/>
              <a:gd name="T27" fmla="*/ 105 h 158"/>
              <a:gd name="T28" fmla="*/ 205 w 226"/>
              <a:gd name="T29" fmla="*/ 17 h 158"/>
              <a:gd name="T30" fmla="*/ 30 w 226"/>
              <a:gd name="T31" fmla="*/ 16 h 158"/>
              <a:gd name="T32" fmla="*/ 30 w 226"/>
              <a:gd name="T33" fmla="*/ 11 h 158"/>
              <a:gd name="T34" fmla="*/ 219 w 226"/>
              <a:gd name="T35" fmla="*/ 10 h 158"/>
              <a:gd name="T36" fmla="*/ 213 w 226"/>
              <a:gd name="T37" fmla="*/ 105 h 158"/>
              <a:gd name="T38" fmla="*/ 185 w 226"/>
              <a:gd name="T39" fmla="*/ 76 h 158"/>
              <a:gd name="T40" fmla="*/ 80 w 226"/>
              <a:gd name="T41" fmla="*/ 76 h 158"/>
              <a:gd name="T42" fmla="*/ 79 w 226"/>
              <a:gd name="T43" fmla="*/ 40 h 158"/>
              <a:gd name="T44" fmla="*/ 184 w 226"/>
              <a:gd name="T45" fmla="*/ 39 h 158"/>
              <a:gd name="T46" fmla="*/ 185 w 226"/>
              <a:gd name="T47" fmla="*/ 76 h 158"/>
              <a:gd name="T48" fmla="*/ 30 w 226"/>
              <a:gd name="T49" fmla="*/ 99 h 158"/>
              <a:gd name="T50" fmla="*/ 185 w 226"/>
              <a:gd name="T51" fmla="*/ 97 h 158"/>
              <a:gd name="T52" fmla="*/ 185 w 226"/>
              <a:gd name="T53" fmla="*/ 101 h 158"/>
              <a:gd name="T54" fmla="*/ 30 w 226"/>
              <a:gd name="T55" fmla="*/ 108 h 158"/>
              <a:gd name="T56" fmla="*/ 30 w 226"/>
              <a:gd name="T57" fmla="*/ 99 h 158"/>
              <a:gd name="T58" fmla="*/ 30 w 226"/>
              <a:gd name="T59" fmla="*/ 122 h 158"/>
              <a:gd name="T60" fmla="*/ 185 w 226"/>
              <a:gd name="T61" fmla="*/ 120 h 158"/>
              <a:gd name="T62" fmla="*/ 185 w 226"/>
              <a:gd name="T63" fmla="*/ 124 h 158"/>
              <a:gd name="T64" fmla="*/ 30 w 226"/>
              <a:gd name="T65" fmla="*/ 131 h 158"/>
              <a:gd name="T66" fmla="*/ 30 w 226"/>
              <a:gd name="T67" fmla="*/ 122 h 158"/>
              <a:gd name="T68" fmla="*/ 32 w 226"/>
              <a:gd name="T69" fmla="*/ 43 h 158"/>
              <a:gd name="T70" fmla="*/ 39 w 226"/>
              <a:gd name="T71" fmla="*/ 43 h 158"/>
              <a:gd name="T72" fmla="*/ 49 w 226"/>
              <a:gd name="T73" fmla="*/ 53 h 158"/>
              <a:gd name="T74" fmla="*/ 58 w 226"/>
              <a:gd name="T75" fmla="*/ 43 h 158"/>
              <a:gd name="T76" fmla="*/ 65 w 226"/>
              <a:gd name="T77" fmla="*/ 43 h 158"/>
              <a:gd name="T78" fmla="*/ 65 w 226"/>
              <a:gd name="T79" fmla="*/ 74 h 158"/>
              <a:gd name="T80" fmla="*/ 57 w 226"/>
              <a:gd name="T81" fmla="*/ 74 h 158"/>
              <a:gd name="T82" fmla="*/ 57 w 226"/>
              <a:gd name="T83" fmla="*/ 54 h 158"/>
              <a:gd name="T84" fmla="*/ 49 w 226"/>
              <a:gd name="T85" fmla="*/ 63 h 158"/>
              <a:gd name="T86" fmla="*/ 40 w 226"/>
              <a:gd name="T87" fmla="*/ 54 h 158"/>
              <a:gd name="T88" fmla="*/ 40 w 226"/>
              <a:gd name="T89" fmla="*/ 74 h 158"/>
              <a:gd name="T90" fmla="*/ 32 w 226"/>
              <a:gd name="T91" fmla="*/ 74 h 158"/>
              <a:gd name="T92" fmla="*/ 32 w 226"/>
              <a:gd name="T93" fmla="*/ 43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26" h="158">
                <a:moveTo>
                  <a:pt x="19" y="0"/>
                </a:moveTo>
                <a:cubicBezTo>
                  <a:pt x="19" y="0"/>
                  <a:pt x="19" y="13"/>
                  <a:pt x="19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7" y="158"/>
                  <a:pt x="7" y="158"/>
                  <a:pt x="7" y="158"/>
                </a:cubicBezTo>
                <a:cubicBezTo>
                  <a:pt x="216" y="158"/>
                  <a:pt x="216" y="158"/>
                  <a:pt x="216" y="158"/>
                </a:cubicBezTo>
                <a:cubicBezTo>
                  <a:pt x="222" y="158"/>
                  <a:pt x="222" y="158"/>
                  <a:pt x="222" y="158"/>
                </a:cubicBezTo>
                <a:cubicBezTo>
                  <a:pt x="226" y="3"/>
                  <a:pt x="226" y="3"/>
                  <a:pt x="226" y="3"/>
                </a:cubicBezTo>
                <a:lnTo>
                  <a:pt x="19" y="0"/>
                </a:lnTo>
                <a:close/>
                <a:moveTo>
                  <a:pt x="11" y="27"/>
                </a:moveTo>
                <a:cubicBezTo>
                  <a:pt x="198" y="24"/>
                  <a:pt x="198" y="24"/>
                  <a:pt x="198" y="24"/>
                </a:cubicBezTo>
                <a:cubicBezTo>
                  <a:pt x="199" y="45"/>
                  <a:pt x="205" y="146"/>
                  <a:pt x="205" y="146"/>
                </a:cubicBezTo>
                <a:cubicBezTo>
                  <a:pt x="19" y="146"/>
                  <a:pt x="19" y="146"/>
                  <a:pt x="19" y="146"/>
                </a:cubicBezTo>
                <a:cubicBezTo>
                  <a:pt x="19" y="146"/>
                  <a:pt x="13" y="47"/>
                  <a:pt x="11" y="27"/>
                </a:cubicBezTo>
                <a:close/>
                <a:moveTo>
                  <a:pt x="213" y="105"/>
                </a:moveTo>
                <a:cubicBezTo>
                  <a:pt x="212" y="99"/>
                  <a:pt x="205" y="17"/>
                  <a:pt x="205" y="17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5"/>
                  <a:pt x="30" y="13"/>
                  <a:pt x="30" y="11"/>
                </a:cubicBezTo>
                <a:cubicBezTo>
                  <a:pt x="219" y="10"/>
                  <a:pt x="219" y="10"/>
                  <a:pt x="219" y="10"/>
                </a:cubicBezTo>
                <a:cubicBezTo>
                  <a:pt x="217" y="33"/>
                  <a:pt x="213" y="96"/>
                  <a:pt x="213" y="105"/>
                </a:cubicBezTo>
                <a:close/>
                <a:moveTo>
                  <a:pt x="185" y="76"/>
                </a:moveTo>
                <a:cubicBezTo>
                  <a:pt x="80" y="76"/>
                  <a:pt x="80" y="76"/>
                  <a:pt x="80" y="76"/>
                </a:cubicBezTo>
                <a:cubicBezTo>
                  <a:pt x="79" y="40"/>
                  <a:pt x="79" y="40"/>
                  <a:pt x="79" y="40"/>
                </a:cubicBezTo>
                <a:cubicBezTo>
                  <a:pt x="184" y="39"/>
                  <a:pt x="184" y="39"/>
                  <a:pt x="184" y="39"/>
                </a:cubicBezTo>
                <a:lnTo>
                  <a:pt x="185" y="76"/>
                </a:lnTo>
                <a:close/>
                <a:moveTo>
                  <a:pt x="30" y="99"/>
                </a:moveTo>
                <a:cubicBezTo>
                  <a:pt x="185" y="97"/>
                  <a:pt x="185" y="97"/>
                  <a:pt x="185" y="97"/>
                </a:cubicBezTo>
                <a:cubicBezTo>
                  <a:pt x="185" y="101"/>
                  <a:pt x="185" y="101"/>
                  <a:pt x="185" y="101"/>
                </a:cubicBezTo>
                <a:cubicBezTo>
                  <a:pt x="30" y="108"/>
                  <a:pt x="30" y="108"/>
                  <a:pt x="30" y="108"/>
                </a:cubicBezTo>
                <a:lnTo>
                  <a:pt x="30" y="99"/>
                </a:lnTo>
                <a:close/>
                <a:moveTo>
                  <a:pt x="30" y="122"/>
                </a:moveTo>
                <a:cubicBezTo>
                  <a:pt x="185" y="120"/>
                  <a:pt x="185" y="120"/>
                  <a:pt x="185" y="120"/>
                </a:cubicBezTo>
                <a:cubicBezTo>
                  <a:pt x="185" y="124"/>
                  <a:pt x="185" y="124"/>
                  <a:pt x="185" y="124"/>
                </a:cubicBezTo>
                <a:cubicBezTo>
                  <a:pt x="30" y="131"/>
                  <a:pt x="30" y="131"/>
                  <a:pt x="30" y="131"/>
                </a:cubicBezTo>
                <a:lnTo>
                  <a:pt x="30" y="122"/>
                </a:lnTo>
                <a:close/>
                <a:moveTo>
                  <a:pt x="32" y="43"/>
                </a:moveTo>
                <a:cubicBezTo>
                  <a:pt x="39" y="43"/>
                  <a:pt x="39" y="43"/>
                  <a:pt x="39" y="43"/>
                </a:cubicBezTo>
                <a:cubicBezTo>
                  <a:pt x="49" y="53"/>
                  <a:pt x="49" y="53"/>
                  <a:pt x="49" y="53"/>
                </a:cubicBezTo>
                <a:cubicBezTo>
                  <a:pt x="58" y="43"/>
                  <a:pt x="58" y="43"/>
                  <a:pt x="58" y="43"/>
                </a:cubicBezTo>
                <a:cubicBezTo>
                  <a:pt x="65" y="43"/>
                  <a:pt x="65" y="43"/>
                  <a:pt x="65" y="43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74"/>
                  <a:pt x="57" y="74"/>
                  <a:pt x="57" y="74"/>
                </a:cubicBezTo>
                <a:cubicBezTo>
                  <a:pt x="57" y="54"/>
                  <a:pt x="57" y="54"/>
                  <a:pt x="57" y="54"/>
                </a:cubicBezTo>
                <a:cubicBezTo>
                  <a:pt x="49" y="63"/>
                  <a:pt x="49" y="63"/>
                  <a:pt x="49" y="63"/>
                </a:cubicBezTo>
                <a:cubicBezTo>
                  <a:pt x="40" y="54"/>
                  <a:pt x="40" y="54"/>
                  <a:pt x="40" y="54"/>
                </a:cubicBezTo>
                <a:cubicBezTo>
                  <a:pt x="40" y="74"/>
                  <a:pt x="40" y="74"/>
                  <a:pt x="40" y="74"/>
                </a:cubicBezTo>
                <a:cubicBezTo>
                  <a:pt x="32" y="74"/>
                  <a:pt x="32" y="74"/>
                  <a:pt x="32" y="74"/>
                </a:cubicBezTo>
                <a:lnTo>
                  <a:pt x="32" y="43"/>
                </a:lnTo>
                <a:close/>
              </a:path>
            </a:pathLst>
          </a:custGeom>
          <a:solidFill>
            <a:srgbClr val="FFD73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24" name="ZoneTexte 223">
            <a:extLst>
              <a:ext uri="{FF2B5EF4-FFF2-40B4-BE49-F238E27FC236}">
                <a16:creationId xmlns:a16="http://schemas.microsoft.com/office/drawing/2014/main" xmlns="" id="{48115C9B-0477-4916-BB9D-FBA02102A2F2}"/>
              </a:ext>
            </a:extLst>
          </p:cNvPr>
          <p:cNvSpPr txBox="1"/>
          <p:nvPr/>
        </p:nvSpPr>
        <p:spPr>
          <a:xfrm>
            <a:off x="5374189" y="4146466"/>
            <a:ext cx="2283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kern="0" dirty="0">
                <a:solidFill>
                  <a:srgbClr val="6E5F5F"/>
                </a:solidFill>
                <a:latin typeface="Mediametrie"/>
              </a:rPr>
              <a:t>mesure</a:t>
            </a:r>
            <a:r>
              <a:rPr lang="fr-FR" sz="1200" kern="0" dirty="0">
                <a:solidFill>
                  <a:srgbClr val="6E5F5F"/>
                </a:solidFill>
                <a:latin typeface="Mediametrie"/>
              </a:rPr>
              <a:t> </a:t>
            </a:r>
            <a:r>
              <a:rPr lang="fr-FR" sz="1200" b="1" kern="0" dirty="0">
                <a:solidFill>
                  <a:srgbClr val="FF0000"/>
                </a:solidFill>
                <a:latin typeface="Mediametrie"/>
              </a:rPr>
              <a:t>passive</a:t>
            </a:r>
            <a:r>
              <a:rPr lang="fr-FR" sz="1200" kern="0" dirty="0">
                <a:solidFill>
                  <a:srgbClr val="6E5F5F"/>
                </a:solidFill>
                <a:latin typeface="Mediametrie"/>
              </a:rPr>
              <a:t> (et le cas échéant déclarative)</a:t>
            </a:r>
          </a:p>
        </p:txBody>
      </p:sp>
      <p:sp>
        <p:nvSpPr>
          <p:cNvPr id="225" name="Flèche : courbe vers la gauche 224">
            <a:extLst>
              <a:ext uri="{FF2B5EF4-FFF2-40B4-BE49-F238E27FC236}">
                <a16:creationId xmlns:a16="http://schemas.microsoft.com/office/drawing/2014/main" xmlns="" id="{F2E2BAFB-D394-467C-B7D2-85009E6B8056}"/>
              </a:ext>
            </a:extLst>
          </p:cNvPr>
          <p:cNvSpPr/>
          <p:nvPr/>
        </p:nvSpPr>
        <p:spPr>
          <a:xfrm>
            <a:off x="6800419" y="2993326"/>
            <a:ext cx="318139" cy="115464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6" name="ZoneTexte 225">
            <a:extLst>
              <a:ext uri="{FF2B5EF4-FFF2-40B4-BE49-F238E27FC236}">
                <a16:creationId xmlns:a16="http://schemas.microsoft.com/office/drawing/2014/main" xmlns="" id="{8FC12668-5974-407D-9E1D-2C443D9E92D0}"/>
              </a:ext>
            </a:extLst>
          </p:cNvPr>
          <p:cNvSpPr txBox="1"/>
          <p:nvPr/>
        </p:nvSpPr>
        <p:spPr>
          <a:xfrm rot="16200000">
            <a:off x="-294933" y="2608585"/>
            <a:ext cx="135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trike="sngStrike" dirty="0">
                <a:solidFill>
                  <a:srgbClr val="FF0000"/>
                </a:solidFill>
              </a:rPr>
              <a:t>Aujourd’hui</a:t>
            </a:r>
          </a:p>
        </p:txBody>
      </p:sp>
      <p:sp>
        <p:nvSpPr>
          <p:cNvPr id="227" name="ZoneTexte 226">
            <a:extLst>
              <a:ext uri="{FF2B5EF4-FFF2-40B4-BE49-F238E27FC236}">
                <a16:creationId xmlns:a16="http://schemas.microsoft.com/office/drawing/2014/main" xmlns="" id="{C33354F0-1C13-4968-9DE2-C5475B8517A5}"/>
              </a:ext>
            </a:extLst>
          </p:cNvPr>
          <p:cNvSpPr txBox="1"/>
          <p:nvPr/>
        </p:nvSpPr>
        <p:spPr>
          <a:xfrm rot="16200000">
            <a:off x="-3654" y="2598559"/>
            <a:ext cx="135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Demain</a:t>
            </a:r>
          </a:p>
        </p:txBody>
      </p:sp>
      <p:pic>
        <p:nvPicPr>
          <p:cNvPr id="228" name="Image 227">
            <a:extLst>
              <a:ext uri="{FF2B5EF4-FFF2-40B4-BE49-F238E27FC236}">
                <a16:creationId xmlns:a16="http://schemas.microsoft.com/office/drawing/2014/main" xmlns="" id="{5A04A535-75F2-42DD-9A6D-97ACD4B6A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4183" y="1824002"/>
            <a:ext cx="1016000" cy="204564"/>
          </a:xfrm>
          <a:prstGeom prst="rect">
            <a:avLst/>
          </a:prstGeom>
        </p:spPr>
      </p:pic>
      <p:pic>
        <p:nvPicPr>
          <p:cNvPr id="229" name="Image 228">
            <a:extLst>
              <a:ext uri="{FF2B5EF4-FFF2-40B4-BE49-F238E27FC236}">
                <a16:creationId xmlns:a16="http://schemas.microsoft.com/office/drawing/2014/main" xmlns="" id="{21C5E3FC-2926-40C0-AE93-61694E63D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7699" y="2468243"/>
            <a:ext cx="1016000" cy="20456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0CA165B-CA26-41D4-AD96-3315B146D473}"/>
              </a:ext>
            </a:extLst>
          </p:cNvPr>
          <p:cNvSpPr/>
          <p:nvPr/>
        </p:nvSpPr>
        <p:spPr>
          <a:xfrm>
            <a:off x="1075800" y="1251212"/>
            <a:ext cx="2621251" cy="292801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626340E4-8ADA-484F-BA72-FF6FFFF17D66}"/>
              </a:ext>
            </a:extLst>
          </p:cNvPr>
          <p:cNvSpPr/>
          <p:nvPr/>
        </p:nvSpPr>
        <p:spPr>
          <a:xfrm>
            <a:off x="4650103" y="2806003"/>
            <a:ext cx="2057254" cy="134046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09D9ABE6-CC1F-4036-9E0B-2C7F6AB9DC15}"/>
              </a:ext>
            </a:extLst>
          </p:cNvPr>
          <p:cNvSpPr/>
          <p:nvPr/>
        </p:nvSpPr>
        <p:spPr>
          <a:xfrm>
            <a:off x="4689242" y="1057046"/>
            <a:ext cx="1643878" cy="68962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061479B5-A191-4CFB-A921-622194A7BC3A}"/>
              </a:ext>
            </a:extLst>
          </p:cNvPr>
          <p:cNvSpPr/>
          <p:nvPr/>
        </p:nvSpPr>
        <p:spPr>
          <a:xfrm>
            <a:off x="3672124" y="1709130"/>
            <a:ext cx="107338" cy="66620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6FE070BC-FB1C-4A94-BACE-FD8B9CB12597}"/>
              </a:ext>
            </a:extLst>
          </p:cNvPr>
          <p:cNvSpPr/>
          <p:nvPr/>
        </p:nvSpPr>
        <p:spPr>
          <a:xfrm>
            <a:off x="3683852" y="2525839"/>
            <a:ext cx="107338" cy="66620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3144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233423F9-3771-47F3-9007-0B2A370E6F7B}"/>
              </a:ext>
            </a:extLst>
          </p:cNvPr>
          <p:cNvSpPr txBox="1"/>
          <p:nvPr/>
        </p:nvSpPr>
        <p:spPr>
          <a:xfrm>
            <a:off x="-3" y="103909"/>
            <a:ext cx="9144003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</a:rPr>
              <a:t>Vers une digitalisation de la mesure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7E72948-D613-42E2-B838-72A60A6327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15" y="4506418"/>
            <a:ext cx="427421" cy="427421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38FD77AF-FE4A-49DC-A1D3-2832AA737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78" y="4506418"/>
            <a:ext cx="427422" cy="46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4" name="ZoneTexte 223">
            <a:extLst>
              <a:ext uri="{FF2B5EF4-FFF2-40B4-BE49-F238E27FC236}">
                <a16:creationId xmlns:a16="http://schemas.microsoft.com/office/drawing/2014/main" xmlns="" id="{48115C9B-0477-4916-BB9D-FBA02102A2F2}"/>
              </a:ext>
            </a:extLst>
          </p:cNvPr>
          <p:cNvSpPr txBox="1"/>
          <p:nvPr/>
        </p:nvSpPr>
        <p:spPr>
          <a:xfrm>
            <a:off x="1500343" y="1168159"/>
            <a:ext cx="4688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kern="0" dirty="0">
                <a:solidFill>
                  <a:srgbClr val="6E5F5F"/>
                </a:solidFill>
                <a:latin typeface="Mediametrie"/>
              </a:rPr>
              <a:t>Mise en place de la mesure</a:t>
            </a:r>
            <a:r>
              <a:rPr lang="fr-FR" sz="1400" kern="0" dirty="0">
                <a:solidFill>
                  <a:srgbClr val="6E5F5F"/>
                </a:solidFill>
                <a:latin typeface="Mediametrie"/>
              </a:rPr>
              <a:t> </a:t>
            </a:r>
            <a:r>
              <a:rPr lang="fr-FR" sz="1400" b="1" kern="0" dirty="0">
                <a:solidFill>
                  <a:srgbClr val="FF0000"/>
                </a:solidFill>
                <a:latin typeface="Mediametrie"/>
              </a:rPr>
              <a:t>passive </a:t>
            </a:r>
            <a:r>
              <a:rPr lang="fr-FR" sz="1400" b="1" kern="0" dirty="0">
                <a:solidFill>
                  <a:srgbClr val="6E5F5F"/>
                </a:solidFill>
                <a:latin typeface="Mediametrie"/>
              </a:rPr>
              <a:t>sur ONE Next :</a:t>
            </a:r>
          </a:p>
          <a:p>
            <a:endParaRPr lang="fr-FR" sz="1400" b="1" kern="0" dirty="0">
              <a:solidFill>
                <a:srgbClr val="6E5F5F"/>
              </a:solidFill>
              <a:latin typeface="Mediametrie"/>
            </a:endParaRPr>
          </a:p>
          <a:p>
            <a:r>
              <a:rPr lang="fr-FR" sz="1200" b="1" kern="0" dirty="0">
                <a:solidFill>
                  <a:srgbClr val="6E5F5F"/>
                </a:solidFill>
                <a:latin typeface="Mediametrie"/>
              </a:rPr>
              <a:t>Phase 1 (_2)</a:t>
            </a:r>
          </a:p>
        </p:txBody>
      </p:sp>
      <p:sp>
        <p:nvSpPr>
          <p:cNvPr id="226" name="ZoneTexte 225">
            <a:extLst>
              <a:ext uri="{FF2B5EF4-FFF2-40B4-BE49-F238E27FC236}">
                <a16:creationId xmlns:a16="http://schemas.microsoft.com/office/drawing/2014/main" xmlns="" id="{8FC12668-5974-407D-9E1D-2C443D9E92D0}"/>
              </a:ext>
            </a:extLst>
          </p:cNvPr>
          <p:cNvSpPr txBox="1"/>
          <p:nvPr/>
        </p:nvSpPr>
        <p:spPr>
          <a:xfrm rot="16200000">
            <a:off x="-294933" y="2608585"/>
            <a:ext cx="135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trike="sngStrike" dirty="0">
                <a:solidFill>
                  <a:srgbClr val="FF0000"/>
                </a:solidFill>
              </a:rPr>
              <a:t>Aujourd’hui</a:t>
            </a:r>
          </a:p>
        </p:txBody>
      </p:sp>
      <p:sp>
        <p:nvSpPr>
          <p:cNvPr id="227" name="ZoneTexte 226">
            <a:extLst>
              <a:ext uri="{FF2B5EF4-FFF2-40B4-BE49-F238E27FC236}">
                <a16:creationId xmlns:a16="http://schemas.microsoft.com/office/drawing/2014/main" xmlns="" id="{C33354F0-1C13-4968-9DE2-C5475B8517A5}"/>
              </a:ext>
            </a:extLst>
          </p:cNvPr>
          <p:cNvSpPr txBox="1"/>
          <p:nvPr/>
        </p:nvSpPr>
        <p:spPr>
          <a:xfrm rot="16200000">
            <a:off x="-3654" y="2598559"/>
            <a:ext cx="135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Demain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90C310FC-51EA-4C37-ABB1-D846D65F1329}"/>
              </a:ext>
            </a:extLst>
          </p:cNvPr>
          <p:cNvSpPr/>
          <p:nvPr/>
        </p:nvSpPr>
        <p:spPr>
          <a:xfrm>
            <a:off x="2636897" y="1568398"/>
            <a:ext cx="2065730" cy="35242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+mj-lt"/>
              </a:rPr>
              <a:t>Phase d’enrôlement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6DDD6F66-2FDD-4027-98EA-A5F6B873B501}"/>
              </a:ext>
            </a:extLst>
          </p:cNvPr>
          <p:cNvGrpSpPr/>
          <p:nvPr/>
        </p:nvGrpSpPr>
        <p:grpSpPr>
          <a:xfrm>
            <a:off x="1786601" y="2029580"/>
            <a:ext cx="6366571" cy="2892982"/>
            <a:chOff x="1786601" y="2029580"/>
            <a:chExt cx="6366571" cy="2892982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xmlns="" id="{8A0935A4-3B97-44F2-B1DD-A1BC1FD085B6}"/>
                </a:ext>
              </a:extLst>
            </p:cNvPr>
            <p:cNvGrpSpPr/>
            <p:nvPr/>
          </p:nvGrpSpPr>
          <p:grpSpPr>
            <a:xfrm>
              <a:off x="1891546" y="2661558"/>
              <a:ext cx="3700353" cy="2261004"/>
              <a:chOff x="1948696" y="2418864"/>
              <a:chExt cx="3462299" cy="2070762"/>
            </a:xfrm>
          </p:grpSpPr>
          <p:pic>
            <p:nvPicPr>
              <p:cNvPr id="93" name="Image 2">
                <a:extLst>
                  <a:ext uri="{FF2B5EF4-FFF2-40B4-BE49-F238E27FC236}">
                    <a16:creationId xmlns:a16="http://schemas.microsoft.com/office/drawing/2014/main" xmlns="" id="{EFD378CA-EB9C-4DA8-BC82-AB21C21FA3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-1" r="46289" b="26155"/>
              <a:stretch/>
            </p:blipFill>
            <p:spPr>
              <a:xfrm>
                <a:off x="1948696" y="2418864"/>
                <a:ext cx="3078341" cy="1928600"/>
              </a:xfrm>
              <a:prstGeom prst="rect">
                <a:avLst/>
              </a:prstGeom>
            </p:spPr>
          </p:pic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B0C8FC9E-E984-4F14-B259-E6702CA8E5DA}"/>
                  </a:ext>
                </a:extLst>
              </p:cNvPr>
              <p:cNvSpPr/>
              <p:nvPr/>
            </p:nvSpPr>
            <p:spPr>
              <a:xfrm>
                <a:off x="4384882" y="3463512"/>
                <a:ext cx="1026113" cy="10261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 dirty="0"/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61E3BA07-6378-4B9B-B9F7-000B6DED3C33}"/>
                </a:ext>
              </a:extLst>
            </p:cNvPr>
            <p:cNvSpPr/>
            <p:nvPr/>
          </p:nvSpPr>
          <p:spPr>
            <a:xfrm>
              <a:off x="1786601" y="2029580"/>
              <a:ext cx="636657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fr-FR" sz="1400" b="1" dirty="0"/>
                <a:t>Inscription (= enrôlement) </a:t>
              </a:r>
              <a:r>
                <a:rPr lang="fr-FR" sz="1400" dirty="0"/>
                <a:t>des terminaux du participant dans le système ONE Next, sur la base des formulaires Kantar-TNS, avec capture des empreintes* du panéliste : 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A3F30F60-0EAA-4C0F-9CA6-2717330C7DC7}"/>
              </a:ext>
            </a:extLst>
          </p:cNvPr>
          <p:cNvGrpSpPr/>
          <p:nvPr/>
        </p:nvGrpSpPr>
        <p:grpSpPr>
          <a:xfrm>
            <a:off x="5397841" y="2571750"/>
            <a:ext cx="2177756" cy="2089622"/>
            <a:chOff x="5898025" y="2571750"/>
            <a:chExt cx="2177756" cy="2089622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C4417C79-D038-4A0A-ACB8-302866ED41A2}"/>
                </a:ext>
              </a:extLst>
            </p:cNvPr>
            <p:cNvSpPr/>
            <p:nvPr/>
          </p:nvSpPr>
          <p:spPr>
            <a:xfrm>
              <a:off x="5898025" y="2571750"/>
              <a:ext cx="2025225" cy="19286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13" dirty="0">
                  <a:solidFill>
                    <a:schemeClr val="tx1"/>
                  </a:solidFill>
                </a:rPr>
                <a:t>* Définition « Empreinte » :</a:t>
              </a:r>
            </a:p>
            <a:p>
              <a:pPr algn="ctr"/>
              <a:endParaRPr lang="fr-FR" sz="1013" dirty="0">
                <a:solidFill>
                  <a:schemeClr val="tx1"/>
                </a:solidFill>
              </a:endParaRPr>
            </a:p>
            <a:p>
              <a:pPr algn="ctr"/>
              <a:r>
                <a:rPr lang="fr-FR" sz="1013" i="1" dirty="0">
                  <a:solidFill>
                    <a:schemeClr val="tx1"/>
                  </a:solidFill>
                </a:rPr>
                <a:t>Navigateurs</a:t>
              </a:r>
              <a:r>
                <a:rPr lang="fr-FR" sz="1013" dirty="0">
                  <a:solidFill>
                    <a:schemeClr val="tx1"/>
                  </a:solidFill>
                </a:rPr>
                <a:t>: </a:t>
              </a:r>
            </a:p>
            <a:p>
              <a:pPr algn="ctr"/>
              <a:r>
                <a:rPr lang="fr-FR" sz="1013" b="1" dirty="0">
                  <a:solidFill>
                    <a:schemeClr val="tx1"/>
                  </a:solidFill>
                </a:rPr>
                <a:t>Cookie</a:t>
              </a:r>
              <a:r>
                <a:rPr lang="fr-FR" sz="1013" dirty="0">
                  <a:solidFill>
                    <a:schemeClr val="tx1"/>
                  </a:solidFill>
                </a:rPr>
                <a:t> </a:t>
              </a:r>
              <a:r>
                <a:rPr lang="fr-FR" sz="619" dirty="0">
                  <a:solidFill>
                    <a:schemeClr val="tx1"/>
                  </a:solidFill>
                </a:rPr>
                <a:t>("e" sur acpm.fr)</a:t>
              </a:r>
            </a:p>
            <a:p>
              <a:pPr algn="ctr"/>
              <a:endParaRPr lang="fr-FR" sz="619" dirty="0">
                <a:solidFill>
                  <a:schemeClr val="tx1"/>
                </a:solidFill>
              </a:endParaRPr>
            </a:p>
            <a:p>
              <a:pPr algn="ctr"/>
              <a:endParaRPr lang="fr-FR" sz="619" dirty="0">
                <a:solidFill>
                  <a:schemeClr val="tx1"/>
                </a:solidFill>
              </a:endParaRPr>
            </a:p>
            <a:p>
              <a:pPr algn="ctr"/>
              <a:endParaRPr lang="fr-FR" sz="619" dirty="0">
                <a:solidFill>
                  <a:schemeClr val="tx1"/>
                </a:solidFill>
              </a:endParaRPr>
            </a:p>
            <a:p>
              <a:pPr algn="ctr"/>
              <a:endParaRPr lang="fr-FR" sz="619" dirty="0">
                <a:solidFill>
                  <a:schemeClr val="tx1"/>
                </a:solidFill>
              </a:endParaRPr>
            </a:p>
            <a:p>
              <a:pPr algn="ctr"/>
              <a:r>
                <a:rPr lang="fr-FR" sz="619" i="1" dirty="0">
                  <a:solidFill>
                    <a:schemeClr val="tx1"/>
                  </a:solidFill>
                </a:rPr>
                <a:t>	</a:t>
              </a:r>
              <a:r>
                <a:rPr lang="fr-FR" sz="1013" i="1" dirty="0">
                  <a:solidFill>
                    <a:schemeClr val="tx1"/>
                  </a:solidFill>
                </a:rPr>
                <a:t>Périphériques mobiles: 	</a:t>
              </a:r>
            </a:p>
            <a:p>
              <a:pPr algn="ctr"/>
              <a:r>
                <a:rPr lang="fr-FR" sz="1013" b="1" dirty="0">
                  <a:solidFill>
                    <a:schemeClr val="tx1"/>
                  </a:solidFill>
                </a:rPr>
                <a:t>IDFA / Google </a:t>
              </a:r>
              <a:r>
                <a:rPr lang="fr-FR" sz="1013" b="1" dirty="0" err="1">
                  <a:solidFill>
                    <a:schemeClr val="tx1"/>
                  </a:solidFill>
                </a:rPr>
                <a:t>AdID</a:t>
              </a:r>
              <a:endParaRPr lang="fr-FR" sz="1013" b="1" dirty="0">
                <a:solidFill>
                  <a:schemeClr val="tx1"/>
                </a:solidFill>
              </a:endParaRPr>
            </a:p>
            <a:p>
              <a:pPr algn="ctr"/>
              <a:endParaRPr lang="fr-FR" sz="619" dirty="0">
                <a:solidFill>
                  <a:schemeClr val="tx1"/>
                </a:solidFill>
              </a:endParaRPr>
            </a:p>
            <a:p>
              <a:pPr marL="160735" indent="-160735" algn="ctr">
                <a:buFont typeface="Arial" panose="020B0604020202020204" pitchFamily="34" charset="0"/>
                <a:buChar char="•"/>
              </a:pPr>
              <a:endParaRPr lang="fr-FR" sz="1013" dirty="0"/>
            </a:p>
          </p:txBody>
        </p:sp>
        <p:pic>
          <p:nvPicPr>
            <p:cNvPr id="99" name="Image 98">
              <a:extLst>
                <a:ext uri="{FF2B5EF4-FFF2-40B4-BE49-F238E27FC236}">
                  <a16:creationId xmlns:a16="http://schemas.microsoft.com/office/drawing/2014/main" xmlns="" id="{361B63D6-3A26-4E0F-97AF-994EBE53B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6769" y="3046955"/>
              <a:ext cx="449012" cy="460766"/>
            </a:xfrm>
            <a:prstGeom prst="rect">
              <a:avLst/>
            </a:prstGeom>
          </p:spPr>
        </p:pic>
        <p:pic>
          <p:nvPicPr>
            <p:cNvPr id="100" name="Image 99">
              <a:extLst>
                <a:ext uri="{FF2B5EF4-FFF2-40B4-BE49-F238E27FC236}">
                  <a16:creationId xmlns:a16="http://schemas.microsoft.com/office/drawing/2014/main" xmlns="" id="{1BF009B4-7297-46C2-A8BF-5E09D6F32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44095" y="4147832"/>
              <a:ext cx="737241" cy="513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994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ZoneTexte 223">
            <a:extLst>
              <a:ext uri="{FF2B5EF4-FFF2-40B4-BE49-F238E27FC236}">
                <a16:creationId xmlns:a16="http://schemas.microsoft.com/office/drawing/2014/main" xmlns="" id="{48115C9B-0477-4916-BB9D-FBA02102A2F2}"/>
              </a:ext>
            </a:extLst>
          </p:cNvPr>
          <p:cNvSpPr txBox="1"/>
          <p:nvPr/>
        </p:nvSpPr>
        <p:spPr>
          <a:xfrm>
            <a:off x="1500343" y="1168159"/>
            <a:ext cx="4688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kern="0" dirty="0">
                <a:solidFill>
                  <a:srgbClr val="6E5F5F"/>
                </a:solidFill>
                <a:latin typeface="Mediametrie"/>
              </a:rPr>
              <a:t>Mise en place de la mesure</a:t>
            </a:r>
            <a:r>
              <a:rPr lang="fr-FR" sz="1400" kern="0" dirty="0">
                <a:solidFill>
                  <a:srgbClr val="6E5F5F"/>
                </a:solidFill>
                <a:latin typeface="Mediametrie"/>
              </a:rPr>
              <a:t> </a:t>
            </a:r>
            <a:r>
              <a:rPr lang="fr-FR" sz="1400" b="1" kern="0" dirty="0">
                <a:solidFill>
                  <a:srgbClr val="FF0000"/>
                </a:solidFill>
                <a:latin typeface="Mediametrie"/>
              </a:rPr>
              <a:t>passive </a:t>
            </a:r>
            <a:r>
              <a:rPr lang="fr-FR" sz="1400" b="1" kern="0" dirty="0">
                <a:solidFill>
                  <a:srgbClr val="6E5F5F"/>
                </a:solidFill>
                <a:latin typeface="Mediametrie"/>
              </a:rPr>
              <a:t>sur ONE Next :</a:t>
            </a:r>
          </a:p>
          <a:p>
            <a:endParaRPr lang="fr-FR" sz="1400" b="1" kern="0" dirty="0">
              <a:solidFill>
                <a:srgbClr val="6E5F5F"/>
              </a:solidFill>
              <a:latin typeface="Mediametrie"/>
            </a:endParaRPr>
          </a:p>
          <a:p>
            <a:r>
              <a:rPr lang="fr-FR" sz="1200" b="1" kern="0" dirty="0">
                <a:solidFill>
                  <a:srgbClr val="6E5F5F"/>
                </a:solidFill>
                <a:latin typeface="Mediametrie"/>
              </a:rPr>
              <a:t>Phase 2 (_2)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8E78362-0F0A-4089-A703-ED0300875BD9}"/>
              </a:ext>
            </a:extLst>
          </p:cNvPr>
          <p:cNvSpPr/>
          <p:nvPr/>
        </p:nvSpPr>
        <p:spPr>
          <a:xfrm>
            <a:off x="2636897" y="1568398"/>
            <a:ext cx="2065730" cy="35242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+mj-lt"/>
              </a:rPr>
              <a:t>Phase de collecte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233423F9-3771-47F3-9007-0B2A370E6F7B}"/>
              </a:ext>
            </a:extLst>
          </p:cNvPr>
          <p:cNvSpPr txBox="1"/>
          <p:nvPr/>
        </p:nvSpPr>
        <p:spPr>
          <a:xfrm>
            <a:off x="-3" y="103909"/>
            <a:ext cx="9144003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</a:rPr>
              <a:t>Vers une digitalisation de la mesure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7E72948-D613-42E2-B838-72A60A6327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15" y="4506418"/>
            <a:ext cx="427421" cy="427421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38FD77AF-FE4A-49DC-A1D3-2832AA737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78" y="4506418"/>
            <a:ext cx="427422" cy="46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6" name="ZoneTexte 225">
            <a:extLst>
              <a:ext uri="{FF2B5EF4-FFF2-40B4-BE49-F238E27FC236}">
                <a16:creationId xmlns:a16="http://schemas.microsoft.com/office/drawing/2014/main" xmlns="" id="{8FC12668-5974-407D-9E1D-2C443D9E92D0}"/>
              </a:ext>
            </a:extLst>
          </p:cNvPr>
          <p:cNvSpPr txBox="1"/>
          <p:nvPr/>
        </p:nvSpPr>
        <p:spPr>
          <a:xfrm rot="16200000">
            <a:off x="-294933" y="2608585"/>
            <a:ext cx="135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trike="sngStrike" dirty="0">
                <a:solidFill>
                  <a:srgbClr val="FF0000"/>
                </a:solidFill>
              </a:rPr>
              <a:t>Aujourd’hui</a:t>
            </a:r>
          </a:p>
        </p:txBody>
      </p:sp>
      <p:sp>
        <p:nvSpPr>
          <p:cNvPr id="227" name="ZoneTexte 226">
            <a:extLst>
              <a:ext uri="{FF2B5EF4-FFF2-40B4-BE49-F238E27FC236}">
                <a16:creationId xmlns:a16="http://schemas.microsoft.com/office/drawing/2014/main" xmlns="" id="{C33354F0-1C13-4968-9DE2-C5475B8517A5}"/>
              </a:ext>
            </a:extLst>
          </p:cNvPr>
          <p:cNvSpPr txBox="1"/>
          <p:nvPr/>
        </p:nvSpPr>
        <p:spPr>
          <a:xfrm rot="16200000">
            <a:off x="-3654" y="2598559"/>
            <a:ext cx="135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Demain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1E3BA07-6378-4B9B-B9F7-000B6DED3C33}"/>
              </a:ext>
            </a:extLst>
          </p:cNvPr>
          <p:cNvSpPr/>
          <p:nvPr/>
        </p:nvSpPr>
        <p:spPr>
          <a:xfrm>
            <a:off x="1786601" y="2029580"/>
            <a:ext cx="6865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dirty="0"/>
              <a:t>Le marquage « ACPM » des sites et applications des marques de presse permet de remonter les informations de navigation des interviewés.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77FE0565-3904-4E4B-B72A-981DD9B3C983}"/>
              </a:ext>
            </a:extLst>
          </p:cNvPr>
          <p:cNvGrpSpPr/>
          <p:nvPr/>
        </p:nvGrpSpPr>
        <p:grpSpPr>
          <a:xfrm>
            <a:off x="6496573" y="2381368"/>
            <a:ext cx="2609505" cy="1187458"/>
            <a:chOff x="6496573" y="2381368"/>
            <a:chExt cx="2609505" cy="1187458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xmlns="" id="{6A883C3F-D2C6-456E-A3B3-0847E1512FD0}"/>
                </a:ext>
              </a:extLst>
            </p:cNvPr>
            <p:cNvGrpSpPr/>
            <p:nvPr/>
          </p:nvGrpSpPr>
          <p:grpSpPr>
            <a:xfrm>
              <a:off x="6827256" y="2381368"/>
              <a:ext cx="2278822" cy="1187458"/>
              <a:chOff x="6827256" y="2381368"/>
              <a:chExt cx="2278822" cy="1187458"/>
            </a:xfrm>
          </p:grpSpPr>
          <p:pic>
            <p:nvPicPr>
              <p:cNvPr id="19" name="Image 18">
                <a:extLst>
                  <a:ext uri="{FF2B5EF4-FFF2-40B4-BE49-F238E27FC236}">
                    <a16:creationId xmlns:a16="http://schemas.microsoft.com/office/drawing/2014/main" xmlns="" id="{57C2855B-A29E-429B-A560-43B386FF9C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57399" y="2381368"/>
                <a:ext cx="1072374" cy="680468"/>
              </a:xfrm>
              <a:prstGeom prst="rect">
                <a:avLst/>
              </a:prstGeom>
            </p:spPr>
          </p:pic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xmlns="" id="{ED0EE245-B9F6-41B0-8C50-ADF23C4C47A0}"/>
                  </a:ext>
                </a:extLst>
              </p:cNvPr>
              <p:cNvSpPr txBox="1"/>
              <p:nvPr/>
            </p:nvSpPr>
            <p:spPr>
              <a:xfrm>
                <a:off x="6827256" y="2922495"/>
                <a:ext cx="22788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b="1" dirty="0"/>
                  <a:t>Données passives </a:t>
                </a:r>
                <a:r>
                  <a:rPr lang="fr-FR" sz="1200" dirty="0"/>
                  <a:t>exploitées par Médiamétrie dans le cadre des fusions statistiques</a:t>
                </a:r>
              </a:p>
            </p:txBody>
          </p:sp>
        </p:grpSp>
        <p:sp>
          <p:nvSpPr>
            <p:cNvPr id="20" name="Flèche : droite 19">
              <a:extLst>
                <a:ext uri="{FF2B5EF4-FFF2-40B4-BE49-F238E27FC236}">
                  <a16:creationId xmlns:a16="http://schemas.microsoft.com/office/drawing/2014/main" xmlns="" id="{31E40D9E-FC9F-46F6-92CA-EEBA69224617}"/>
                </a:ext>
              </a:extLst>
            </p:cNvPr>
            <p:cNvSpPr/>
            <p:nvPr/>
          </p:nvSpPr>
          <p:spPr>
            <a:xfrm>
              <a:off x="6496573" y="3060946"/>
              <a:ext cx="346660" cy="316109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13"/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A5D71136-1A9D-4DE3-B5DC-E487C25DFD4E}"/>
              </a:ext>
            </a:extLst>
          </p:cNvPr>
          <p:cNvGrpSpPr/>
          <p:nvPr/>
        </p:nvGrpSpPr>
        <p:grpSpPr>
          <a:xfrm>
            <a:off x="2061673" y="2658676"/>
            <a:ext cx="4533912" cy="2024012"/>
            <a:chOff x="2061673" y="2658676"/>
            <a:chExt cx="4533912" cy="2024012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xmlns="" id="{B8D9F706-9607-40B3-9DCC-DFF1C1E28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61673" y="2922495"/>
              <a:ext cx="4468707" cy="1760193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xmlns="" id="{150DBCC8-2E25-4EAD-B9CD-ED08E23B5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28664" y="2832644"/>
              <a:ext cx="749333" cy="496892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xmlns="" id="{DE932CD3-47EB-48F8-BFB3-9E64D7FE5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28592" y="2658676"/>
              <a:ext cx="766993" cy="766993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xmlns="" id="{3C37D367-F97D-4889-A314-8CCA595E2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28664" y="3705545"/>
              <a:ext cx="749333" cy="4968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892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233423F9-3771-47F3-9007-0B2A370E6F7B}"/>
              </a:ext>
            </a:extLst>
          </p:cNvPr>
          <p:cNvSpPr txBox="1"/>
          <p:nvPr/>
        </p:nvSpPr>
        <p:spPr>
          <a:xfrm>
            <a:off x="-3" y="103909"/>
            <a:ext cx="9144003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</a:rPr>
              <a:t>Calendrier prévisionnel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1F47438A-0FA1-4CC2-997C-DB147F5C9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071" y="4563679"/>
            <a:ext cx="427422" cy="46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442" y="4595446"/>
            <a:ext cx="422030" cy="42203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41867" y="1524000"/>
            <a:ext cx="77554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Des tests en 2018 pour caler les éléments techniques et logistiques de l’étude</a:t>
            </a:r>
          </a:p>
          <a:p>
            <a:endParaRPr lang="fr-FR" sz="2400" dirty="0"/>
          </a:p>
          <a:p>
            <a:r>
              <a:rPr lang="fr-FR" sz="2400" dirty="0"/>
              <a:t>Une validation du lancement d’ici à la fin de l’année</a:t>
            </a:r>
          </a:p>
          <a:p>
            <a:endParaRPr lang="fr-FR" sz="2400" dirty="0"/>
          </a:p>
          <a:p>
            <a:r>
              <a:rPr lang="fr-FR" sz="2400" dirty="0"/>
              <a:t>Un  terrain démarrant  fin janvier</a:t>
            </a:r>
          </a:p>
          <a:p>
            <a:endParaRPr lang="fr-FR" sz="2400" dirty="0"/>
          </a:p>
          <a:p>
            <a:r>
              <a:rPr lang="fr-FR" sz="2400" dirty="0"/>
              <a:t>Des premiers résultats disponibles en 2020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13580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233423F9-3771-47F3-9007-0B2A370E6F7B}"/>
              </a:ext>
            </a:extLst>
          </p:cNvPr>
          <p:cNvSpPr txBox="1"/>
          <p:nvPr/>
        </p:nvSpPr>
        <p:spPr>
          <a:xfrm>
            <a:off x="-3" y="103909"/>
            <a:ext cx="9144003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bg1"/>
                </a:solidFill>
              </a:rPr>
              <a:t>Prospective 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1F47438A-0FA1-4CC2-997C-DB147F5C9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071" y="4563679"/>
            <a:ext cx="427422" cy="46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442" y="4595446"/>
            <a:ext cx="422030" cy="42203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41867" y="1524000"/>
            <a:ext cx="77554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Évolutions déjà envisagées</a:t>
            </a:r>
          </a:p>
          <a:p>
            <a:endParaRPr lang="fr-FR" sz="2400" dirty="0"/>
          </a:p>
          <a:p>
            <a:r>
              <a:rPr lang="fr-FR" sz="2400" dirty="0"/>
              <a:t>	une hybridation des résultats par l’utilisation du recensement des volumes vendus </a:t>
            </a:r>
          </a:p>
          <a:p>
            <a:endParaRPr lang="fr-FR" sz="2400" dirty="0"/>
          </a:p>
          <a:p>
            <a:r>
              <a:rPr lang="fr-FR" sz="2400" dirty="0"/>
              <a:t>Pour des publications de résultats plus fréquentes</a:t>
            </a:r>
          </a:p>
          <a:p>
            <a:r>
              <a:rPr lang="fr-FR" sz="2400" dirty="0"/>
              <a:t>Pour permettre l’intégration de titres encore plus petits</a:t>
            </a:r>
          </a:p>
          <a:p>
            <a:r>
              <a:rPr lang="fr-FR" sz="2400" dirty="0"/>
              <a:t>Pour stabiliser la variabilité des résultats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2827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1F47438A-0FA1-4CC2-997C-DB147F5C9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071" y="4563679"/>
            <a:ext cx="427422" cy="46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308" y="4595446"/>
            <a:ext cx="422030" cy="42203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184957"/>
            <a:ext cx="8280400" cy="904009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L’audience source de connaissance</a:t>
            </a:r>
          </a:p>
        </p:txBody>
      </p:sp>
      <p:pic>
        <p:nvPicPr>
          <p:cNvPr id="11" name="Picture 2" descr="E:\formation esp\audience.jpg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3682" y="1525979"/>
            <a:ext cx="4050318" cy="280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" y="1778001"/>
            <a:ext cx="5245026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</a:rPr>
              <a:t>Connaissance des </a:t>
            </a:r>
            <a:r>
              <a:rPr lang="fr-FR" sz="2400" b="1" dirty="0" smtClean="0">
                <a:solidFill>
                  <a:prstClr val="black"/>
                </a:solidFill>
              </a:rPr>
              <a:t>lecteurs </a:t>
            </a:r>
            <a:endParaRPr lang="fr-FR" sz="2000" b="1" dirty="0" smtClean="0">
              <a:solidFill>
                <a:prstClr val="black"/>
              </a:solidFill>
            </a:endParaRPr>
          </a:p>
          <a:p>
            <a:r>
              <a:rPr lang="fr-FR" sz="2000" dirty="0">
                <a:solidFill>
                  <a:prstClr val="black"/>
                </a:solidFill>
              </a:rPr>
              <a:t>	</a:t>
            </a:r>
            <a:r>
              <a:rPr lang="fr-FR" sz="2000" dirty="0" smtClean="0">
                <a:solidFill>
                  <a:prstClr val="black"/>
                </a:solidFill>
              </a:rPr>
              <a:t>qui lit quoi ?</a:t>
            </a:r>
          </a:p>
          <a:p>
            <a:endParaRPr lang="fr-FR" sz="2000" dirty="0">
              <a:solidFill>
                <a:prstClr val="black"/>
              </a:solidFill>
            </a:endParaRPr>
          </a:p>
          <a:p>
            <a:r>
              <a:rPr lang="fr-FR" sz="2000" dirty="0" smtClean="0">
                <a:solidFill>
                  <a:prstClr val="black"/>
                </a:solidFill>
              </a:rPr>
              <a:t>Connaissance des </a:t>
            </a:r>
            <a:r>
              <a:rPr lang="fr-FR" sz="2400" b="1" dirty="0" smtClean="0">
                <a:solidFill>
                  <a:prstClr val="black"/>
                </a:solidFill>
              </a:rPr>
              <a:t>comportements </a:t>
            </a:r>
            <a:r>
              <a:rPr lang="fr-FR" sz="2000" dirty="0" smtClean="0">
                <a:solidFill>
                  <a:prstClr val="black"/>
                </a:solidFill>
              </a:rPr>
              <a:t>de lecture</a:t>
            </a:r>
          </a:p>
          <a:p>
            <a:r>
              <a:rPr lang="fr-FR" sz="2000" dirty="0">
                <a:solidFill>
                  <a:prstClr val="black"/>
                </a:solidFill>
              </a:rPr>
              <a:t>	</a:t>
            </a:r>
            <a:r>
              <a:rPr lang="fr-FR" sz="2000" dirty="0" smtClean="0">
                <a:solidFill>
                  <a:prstClr val="black"/>
                </a:solidFill>
              </a:rPr>
              <a:t>à quelle </a:t>
            </a:r>
            <a:r>
              <a:rPr lang="fr-FR" sz="2000" b="1" dirty="0" smtClean="0">
                <a:solidFill>
                  <a:prstClr val="black"/>
                </a:solidFill>
              </a:rPr>
              <a:t>fréquence</a:t>
            </a:r>
            <a:r>
              <a:rPr lang="fr-FR" sz="2000" dirty="0" smtClean="0">
                <a:solidFill>
                  <a:prstClr val="black"/>
                </a:solidFill>
              </a:rPr>
              <a:t>?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	source de </a:t>
            </a:r>
            <a:r>
              <a:rPr lang="fr-FR" sz="2000" b="1" dirty="0" smtClean="0">
                <a:solidFill>
                  <a:prstClr val="black"/>
                </a:solidFill>
              </a:rPr>
              <a:t>procuration</a:t>
            </a:r>
            <a:r>
              <a:rPr lang="fr-FR" sz="2000" dirty="0" smtClean="0">
                <a:solidFill>
                  <a:prstClr val="black"/>
                </a:solidFill>
              </a:rPr>
              <a:t> du titre?</a:t>
            </a:r>
          </a:p>
          <a:p>
            <a:endParaRPr lang="fr-FR" sz="2000" dirty="0">
              <a:solidFill>
                <a:prstClr val="black"/>
              </a:solidFill>
            </a:endParaRPr>
          </a:p>
          <a:p>
            <a:r>
              <a:rPr lang="fr-FR" sz="2000" dirty="0" smtClean="0">
                <a:solidFill>
                  <a:prstClr val="black"/>
                </a:solidFill>
              </a:rPr>
              <a:t>Connaissance des lectures des </a:t>
            </a:r>
            <a:r>
              <a:rPr lang="fr-FR" sz="2400" b="1" dirty="0" smtClean="0">
                <a:solidFill>
                  <a:prstClr val="black"/>
                </a:solidFill>
              </a:rPr>
              <a:t>autres titres</a:t>
            </a:r>
          </a:p>
        </p:txBody>
      </p:sp>
    </p:spTree>
    <p:extLst>
      <p:ext uri="{BB962C8B-B14F-4D97-AF65-F5344CB8AC3E}">
        <p14:creationId xmlns:p14="http://schemas.microsoft.com/office/powerpoint/2010/main" val="133465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02475"/>
            <a:ext cx="8229600" cy="857250"/>
          </a:xfrm>
        </p:spPr>
        <p:txBody>
          <a:bodyPr/>
          <a:lstStyle/>
          <a:p>
            <a:r>
              <a:rPr lang="fr-FR" dirty="0"/>
              <a:t>Merci de votre attention</a:t>
            </a:r>
            <a:endParaRPr lang="en-US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1F47438A-0FA1-4CC2-997C-DB147F5C9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38" y="4038745"/>
            <a:ext cx="427422" cy="46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76" y="4544645"/>
            <a:ext cx="422030" cy="42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72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30928"/>
            <a:ext cx="8382000" cy="839793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4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L’audience source de valorisation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808D3EB9-270F-4E79-8D99-5E3A29DFD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578" y="4679885"/>
            <a:ext cx="427422" cy="46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830" y="4669536"/>
            <a:ext cx="473964" cy="473964"/>
          </a:xfrm>
          <a:prstGeom prst="rect">
            <a:avLst/>
          </a:prstGeom>
        </p:spPr>
      </p:pic>
      <p:pic>
        <p:nvPicPr>
          <p:cNvPr id="11" name="Picture 2" descr="E:\formation esp\connaissanc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27"/>
          <a:stretch/>
        </p:blipFill>
        <p:spPr bwMode="auto">
          <a:xfrm>
            <a:off x="5218367" y="1554481"/>
            <a:ext cx="4223107" cy="256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01601" y="2048929"/>
            <a:ext cx="454932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prstClr val="black"/>
                </a:solidFill>
              </a:rPr>
              <a:t>Référencement</a:t>
            </a:r>
            <a:r>
              <a:rPr lang="fr-FR" sz="2400" dirty="0" smtClean="0">
                <a:solidFill>
                  <a:prstClr val="black"/>
                </a:solidFill>
              </a:rPr>
              <a:t> </a:t>
            </a:r>
            <a:r>
              <a:rPr lang="fr-FR" sz="2000" dirty="0" smtClean="0">
                <a:solidFill>
                  <a:prstClr val="black"/>
                </a:solidFill>
              </a:rPr>
              <a:t>du titre</a:t>
            </a:r>
          </a:p>
          <a:p>
            <a:endParaRPr lang="fr-FR" sz="2000" dirty="0">
              <a:solidFill>
                <a:prstClr val="black"/>
              </a:solidFill>
            </a:endParaRPr>
          </a:p>
          <a:p>
            <a:r>
              <a:rPr lang="fr-FR" sz="2000" dirty="0" smtClean="0">
                <a:solidFill>
                  <a:prstClr val="black"/>
                </a:solidFill>
              </a:rPr>
              <a:t>Aide à la commercialisation </a:t>
            </a:r>
            <a:r>
              <a:rPr lang="fr-FR" sz="2400" b="1" dirty="0" smtClean="0">
                <a:solidFill>
                  <a:prstClr val="black"/>
                </a:solidFill>
              </a:rPr>
              <a:t>publicitaire</a:t>
            </a:r>
            <a:endParaRPr lang="fr-FR" sz="20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8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formation esp\chiffres.jp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tx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2329" y="1759527"/>
            <a:ext cx="4031671" cy="302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1F47438A-0FA1-4CC2-997C-DB147F5C9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071" y="4563679"/>
            <a:ext cx="427422" cy="46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308" y="4595446"/>
            <a:ext cx="422030" cy="42203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96587"/>
            <a:ext cx="7554416" cy="919595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4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L’audience valeur d’échange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1601" y="1778001"/>
            <a:ext cx="4113755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</a:rPr>
              <a:t>Donne une valeur au titre</a:t>
            </a:r>
          </a:p>
          <a:p>
            <a:endParaRPr lang="fr-FR" sz="2000" dirty="0">
              <a:solidFill>
                <a:prstClr val="black"/>
              </a:solidFill>
            </a:endParaRPr>
          </a:p>
          <a:p>
            <a:r>
              <a:rPr lang="fr-FR" sz="2000" dirty="0">
                <a:solidFill>
                  <a:prstClr val="black"/>
                </a:solidFill>
              </a:rPr>
              <a:t>	</a:t>
            </a:r>
            <a:r>
              <a:rPr lang="fr-FR" sz="2000" dirty="0" smtClean="0">
                <a:solidFill>
                  <a:prstClr val="black"/>
                </a:solidFill>
              </a:rPr>
              <a:t>de façon </a:t>
            </a:r>
            <a:r>
              <a:rPr lang="fr-FR" sz="2400" b="1" dirty="0" smtClean="0">
                <a:solidFill>
                  <a:prstClr val="black"/>
                </a:solidFill>
              </a:rPr>
              <a:t>absolue</a:t>
            </a:r>
            <a:endParaRPr lang="fr-FR" sz="2000" b="1" dirty="0" smtClean="0">
              <a:solidFill>
                <a:prstClr val="black"/>
              </a:solidFill>
            </a:endParaRPr>
          </a:p>
          <a:p>
            <a:r>
              <a:rPr lang="fr-FR" sz="2000" dirty="0">
                <a:solidFill>
                  <a:prstClr val="black"/>
                </a:solidFill>
              </a:rPr>
              <a:t>	</a:t>
            </a:r>
            <a:r>
              <a:rPr lang="fr-FR" sz="2400" b="1" dirty="0" smtClean="0">
                <a:solidFill>
                  <a:prstClr val="black"/>
                </a:solidFill>
              </a:rPr>
              <a:t>relativement</a:t>
            </a:r>
            <a:r>
              <a:rPr lang="fr-FR" sz="2400" dirty="0" smtClean="0">
                <a:solidFill>
                  <a:prstClr val="black"/>
                </a:solidFill>
              </a:rPr>
              <a:t> </a:t>
            </a:r>
            <a:r>
              <a:rPr lang="fr-FR" sz="2000" dirty="0" smtClean="0">
                <a:solidFill>
                  <a:prstClr val="black"/>
                </a:solidFill>
              </a:rPr>
              <a:t>à un marché</a:t>
            </a:r>
          </a:p>
          <a:p>
            <a:endParaRPr lang="fr-FR" sz="2000" dirty="0">
              <a:solidFill>
                <a:prstClr val="black"/>
              </a:solidFill>
            </a:endParaRPr>
          </a:p>
          <a:p>
            <a:r>
              <a:rPr lang="fr-FR" sz="2000" dirty="0" smtClean="0">
                <a:solidFill>
                  <a:prstClr val="black"/>
                </a:solidFill>
              </a:rPr>
              <a:t>	sur une </a:t>
            </a:r>
            <a:r>
              <a:rPr lang="fr-FR" sz="2400" b="1" dirty="0" smtClean="0">
                <a:solidFill>
                  <a:prstClr val="black"/>
                </a:solidFill>
              </a:rPr>
              <a:t>période </a:t>
            </a:r>
            <a:endParaRPr lang="fr-FR" sz="2000" b="1" dirty="0" smtClean="0">
              <a:solidFill>
                <a:prstClr val="black"/>
              </a:solidFill>
            </a:endParaRPr>
          </a:p>
          <a:p>
            <a:r>
              <a:rPr lang="fr-FR" sz="2000" dirty="0">
                <a:solidFill>
                  <a:prstClr val="black"/>
                </a:solidFill>
              </a:rPr>
              <a:t>	</a:t>
            </a:r>
            <a:r>
              <a:rPr lang="fr-FR" sz="2000" dirty="0" smtClean="0">
                <a:solidFill>
                  <a:prstClr val="black"/>
                </a:solidFill>
              </a:rPr>
              <a:t>de façon </a:t>
            </a:r>
            <a:r>
              <a:rPr lang="fr-FR" sz="2400" b="1" dirty="0" smtClean="0">
                <a:solidFill>
                  <a:prstClr val="black"/>
                </a:solidFill>
              </a:rPr>
              <a:t>dynamique</a:t>
            </a:r>
            <a:endParaRPr lang="fr-FR" sz="20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73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formation esp\sterling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51" t="19584" r="14155" b="14493"/>
          <a:stretch/>
        </p:blipFill>
        <p:spPr bwMode="auto">
          <a:xfrm>
            <a:off x="6054437" y="1981201"/>
            <a:ext cx="3116978" cy="292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86819"/>
            <a:ext cx="5910784" cy="918972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4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Une monnaie indiscutable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1F47438A-0FA1-4CC2-997C-DB147F5C9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071" y="4563679"/>
            <a:ext cx="427422" cy="46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308" y="4595446"/>
            <a:ext cx="422030" cy="42203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1601" y="1778001"/>
            <a:ext cx="4160563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</a:rPr>
              <a:t>Plus qu’une mesure absolue</a:t>
            </a:r>
          </a:p>
          <a:p>
            <a:endParaRPr lang="fr-FR" sz="2000" dirty="0">
              <a:solidFill>
                <a:prstClr val="black"/>
              </a:solidFill>
            </a:endParaRPr>
          </a:p>
          <a:p>
            <a:r>
              <a:rPr lang="fr-FR" sz="2000" dirty="0" smtClean="0">
                <a:solidFill>
                  <a:prstClr val="black"/>
                </a:solidFill>
              </a:rPr>
              <a:t>	une </a:t>
            </a:r>
            <a:r>
              <a:rPr lang="fr-FR" sz="2400" b="1" dirty="0" smtClean="0">
                <a:solidFill>
                  <a:prstClr val="black"/>
                </a:solidFill>
              </a:rPr>
              <a:t>convention</a:t>
            </a:r>
            <a:endParaRPr lang="fr-FR" sz="2000" b="1" dirty="0" smtClean="0">
              <a:solidFill>
                <a:prstClr val="black"/>
              </a:solidFill>
            </a:endParaRPr>
          </a:p>
          <a:p>
            <a:endParaRPr lang="fr-FR" sz="2000" dirty="0">
              <a:solidFill>
                <a:prstClr val="black"/>
              </a:solidFill>
            </a:endParaRPr>
          </a:p>
          <a:p>
            <a:r>
              <a:rPr lang="fr-FR" sz="2000" dirty="0" smtClean="0">
                <a:solidFill>
                  <a:prstClr val="black"/>
                </a:solidFill>
              </a:rPr>
              <a:t>Une question de confiance réciproque</a:t>
            </a:r>
          </a:p>
          <a:p>
            <a:endParaRPr lang="fr-FR" sz="2000" dirty="0">
              <a:solidFill>
                <a:prstClr val="black"/>
              </a:solidFill>
            </a:endParaRPr>
          </a:p>
          <a:p>
            <a:r>
              <a:rPr lang="fr-FR" sz="2000" dirty="0" smtClean="0">
                <a:solidFill>
                  <a:prstClr val="black"/>
                </a:solidFill>
              </a:rPr>
              <a:t>	une </a:t>
            </a:r>
            <a:r>
              <a:rPr lang="fr-FR" sz="2400" b="1" dirty="0" smtClean="0">
                <a:solidFill>
                  <a:prstClr val="black"/>
                </a:solidFill>
              </a:rPr>
              <a:t>référence</a:t>
            </a:r>
            <a:endParaRPr lang="fr-FR" sz="20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1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1F47438A-0FA1-4CC2-997C-DB147F5C9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071" y="4563679"/>
            <a:ext cx="427422" cy="46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308" y="4595446"/>
            <a:ext cx="422030" cy="42203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99605"/>
            <a:ext cx="7370618" cy="864177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4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Une mesure neutre et homogène</a:t>
            </a:r>
          </a:p>
        </p:txBody>
      </p:sp>
      <p:pic>
        <p:nvPicPr>
          <p:cNvPr id="10" name="Picture 3" descr="E:\formation esp\valorisation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39"/>
          <a:stretch/>
        </p:blipFill>
        <p:spPr bwMode="auto">
          <a:xfrm>
            <a:off x="4561609" y="1215717"/>
            <a:ext cx="4582391" cy="354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101602" y="1634568"/>
            <a:ext cx="445247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>
              <a:solidFill>
                <a:prstClr val="black"/>
              </a:solidFill>
            </a:endParaRPr>
          </a:p>
          <a:p>
            <a:r>
              <a:rPr lang="fr-FR" sz="2400" b="1" dirty="0" smtClean="0">
                <a:solidFill>
                  <a:prstClr val="black"/>
                </a:solidFill>
              </a:rPr>
              <a:t>Quel que soit le titre</a:t>
            </a:r>
            <a:r>
              <a:rPr lang="fr-FR" sz="2000" dirty="0" smtClean="0">
                <a:solidFill>
                  <a:prstClr val="black"/>
                </a:solidFill>
              </a:rPr>
              <a:t> mesuré</a:t>
            </a:r>
          </a:p>
          <a:p>
            <a:r>
              <a:rPr lang="fr-FR" sz="2000" dirty="0">
                <a:solidFill>
                  <a:prstClr val="black"/>
                </a:solidFill>
              </a:rPr>
              <a:t>	</a:t>
            </a:r>
            <a:r>
              <a:rPr lang="fr-FR" sz="2000" dirty="0" smtClean="0">
                <a:solidFill>
                  <a:prstClr val="black"/>
                </a:solidFill>
              </a:rPr>
              <a:t>payant ou gratuit</a:t>
            </a:r>
          </a:p>
          <a:p>
            <a:r>
              <a:rPr lang="fr-FR" sz="2000" dirty="0">
                <a:solidFill>
                  <a:prstClr val="black"/>
                </a:solidFill>
              </a:rPr>
              <a:t>	</a:t>
            </a:r>
            <a:r>
              <a:rPr lang="fr-FR" sz="2000" dirty="0" smtClean="0">
                <a:solidFill>
                  <a:prstClr val="black"/>
                </a:solidFill>
              </a:rPr>
              <a:t>quotidien ou mensuel</a:t>
            </a:r>
          </a:p>
          <a:p>
            <a:r>
              <a:rPr lang="fr-FR" sz="2000" dirty="0">
                <a:solidFill>
                  <a:prstClr val="black"/>
                </a:solidFill>
              </a:rPr>
              <a:t>	</a:t>
            </a:r>
            <a:r>
              <a:rPr lang="fr-FR" sz="2000" dirty="0" smtClean="0">
                <a:solidFill>
                  <a:prstClr val="black"/>
                </a:solidFill>
              </a:rPr>
              <a:t>local ou national</a:t>
            </a:r>
          </a:p>
          <a:p>
            <a:endParaRPr lang="fr-FR" sz="2000" dirty="0">
              <a:solidFill>
                <a:prstClr val="black"/>
              </a:solidFill>
            </a:endParaRPr>
          </a:p>
          <a:p>
            <a:r>
              <a:rPr lang="fr-FR" sz="2400" b="1" dirty="0" smtClean="0">
                <a:solidFill>
                  <a:prstClr val="black"/>
                </a:solidFill>
              </a:rPr>
              <a:t>Sans discrimination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Sur des </a:t>
            </a:r>
            <a:r>
              <a:rPr lang="fr-FR" sz="2400" b="1" dirty="0" smtClean="0">
                <a:solidFill>
                  <a:prstClr val="black"/>
                </a:solidFill>
              </a:rPr>
              <a:t>indicateurs communs</a:t>
            </a:r>
            <a:endParaRPr lang="fr-FR" sz="20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1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formation esp\goutt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3732" y="1515826"/>
            <a:ext cx="4334933" cy="286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23850"/>
            <a:ext cx="5088083" cy="857250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4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Une mesure fine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1F47438A-0FA1-4CC2-997C-DB147F5C9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071" y="4563679"/>
            <a:ext cx="427422" cy="46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308" y="4595446"/>
            <a:ext cx="422030" cy="42203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1601" y="1778001"/>
            <a:ext cx="4724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</a:rPr>
              <a:t>Identifier des </a:t>
            </a:r>
            <a:r>
              <a:rPr lang="fr-FR" sz="2400" b="1" dirty="0" smtClean="0">
                <a:solidFill>
                  <a:prstClr val="black"/>
                </a:solidFill>
              </a:rPr>
              <a:t>phénomènes rares</a:t>
            </a:r>
          </a:p>
          <a:p>
            <a:endParaRPr lang="fr-FR" sz="2000" dirty="0">
              <a:solidFill>
                <a:prstClr val="black"/>
              </a:solidFill>
            </a:endParaRPr>
          </a:p>
          <a:p>
            <a:r>
              <a:rPr lang="fr-FR" sz="2000" dirty="0" smtClean="0">
                <a:solidFill>
                  <a:prstClr val="black"/>
                </a:solidFill>
              </a:rPr>
              <a:t>Une audience moyenne de 2 millions de lecteurs soit </a:t>
            </a:r>
            <a:r>
              <a:rPr lang="fr-FR" sz="2400" b="1" dirty="0" smtClean="0">
                <a:solidFill>
                  <a:prstClr val="black"/>
                </a:solidFill>
              </a:rPr>
              <a:t>4% de la population </a:t>
            </a:r>
            <a:r>
              <a:rPr lang="fr-FR" sz="2000" dirty="0" smtClean="0">
                <a:solidFill>
                  <a:prstClr val="black"/>
                </a:solidFill>
              </a:rPr>
              <a:t>adulte</a:t>
            </a:r>
          </a:p>
        </p:txBody>
      </p:sp>
    </p:spTree>
    <p:extLst>
      <p:ext uri="{BB962C8B-B14F-4D97-AF65-F5344CB8AC3E}">
        <p14:creationId xmlns:p14="http://schemas.microsoft.com/office/powerpoint/2010/main" val="140311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9529</TotalTime>
  <Words>2312</Words>
  <Application>Microsoft Office PowerPoint</Application>
  <PresentationFormat>Affichage à l'écran (16:9)</PresentationFormat>
  <Paragraphs>419</Paragraphs>
  <Slides>40</Slides>
  <Notes>23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40</vt:i4>
      </vt:variant>
    </vt:vector>
  </HeadingPairs>
  <TitlesOfParts>
    <vt:vector size="42" baseType="lpstr">
      <vt:lpstr>Thème Office</vt:lpstr>
      <vt:lpstr>1_Thème Office</vt:lpstr>
      <vt:lpstr>Présentation PowerPoint</vt:lpstr>
      <vt:lpstr>POURQUOI ? COMMENT ? DEMAIN ?</vt:lpstr>
      <vt:lpstr>l’audience</vt:lpstr>
      <vt:lpstr>L’audience source de connaissance</vt:lpstr>
      <vt:lpstr>L’audience source de valorisation</vt:lpstr>
      <vt:lpstr>L’audience valeur d’échange</vt:lpstr>
      <vt:lpstr>Une monnaie indiscutable</vt:lpstr>
      <vt:lpstr>Une mesure neutre et homogène</vt:lpstr>
      <vt:lpstr>Une mesure fine</vt:lpstr>
      <vt:lpstr>L’obligation de rigueur</vt:lpstr>
      <vt:lpstr>L’obligation de stabilité</vt:lpstr>
      <vt:lpstr>l’audience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l’audience</vt:lpstr>
      <vt:lpstr>LA MESURE PRESSE EN MUTATION</vt:lpstr>
      <vt:lpstr>LA MESURE PRESSE EN MUTATION</vt:lpstr>
      <vt:lpstr>LA MESURE PRESSE EN MUTATION</vt:lpstr>
      <vt:lpstr>LA MESURE PRESSE EN MUTATION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Etudes Médias</dc:title>
  <dc:creator>Gilbert Saint Joanis</dc:creator>
  <cp:lastModifiedBy>Gilbert Saint Joanis</cp:lastModifiedBy>
  <cp:revision>188</cp:revision>
  <dcterms:created xsi:type="dcterms:W3CDTF">2016-11-25T08:37:26Z</dcterms:created>
  <dcterms:modified xsi:type="dcterms:W3CDTF">2018-10-25T06:59:03Z</dcterms:modified>
</cp:coreProperties>
</file>