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Default Extension="docx" ContentType="application/vnd.openxmlformats-officedocument.wordprocessingml.document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8" r:id="rId2"/>
    <p:sldId id="855" r:id="rId3"/>
    <p:sldId id="1072" r:id="rId4"/>
    <p:sldId id="1081" r:id="rId5"/>
    <p:sldId id="1007" r:id="rId6"/>
    <p:sldId id="1043" r:id="rId7"/>
    <p:sldId id="1050" r:id="rId8"/>
    <p:sldId id="1076" r:id="rId9"/>
    <p:sldId id="1064" r:id="rId10"/>
    <p:sldId id="1049" r:id="rId11"/>
    <p:sldId id="1046" r:id="rId12"/>
    <p:sldId id="1052" r:id="rId13"/>
    <p:sldId id="1058" r:id="rId14"/>
    <p:sldId id="930" r:id="rId15"/>
    <p:sldId id="1078" r:id="rId16"/>
    <p:sldId id="1063" r:id="rId17"/>
    <p:sldId id="1013" r:id="rId18"/>
    <p:sldId id="1096" r:id="rId19"/>
    <p:sldId id="1068" r:id="rId20"/>
    <p:sldId id="1091" r:id="rId21"/>
    <p:sldId id="1090" r:id="rId22"/>
    <p:sldId id="1092" r:id="rId23"/>
    <p:sldId id="1014" r:id="rId24"/>
    <p:sldId id="1001" r:id="rId25"/>
    <p:sldId id="1095" r:id="rId26"/>
    <p:sldId id="1097" r:id="rId27"/>
    <p:sldId id="1099" r:id="rId28"/>
    <p:sldId id="1093" r:id="rId29"/>
    <p:sldId id="1094" r:id="rId30"/>
    <p:sldId id="1100" r:id="rId31"/>
    <p:sldId id="1017" r:id="rId32"/>
    <p:sldId id="1018" r:id="rId33"/>
    <p:sldId id="849" r:id="rId34"/>
    <p:sldId id="1101" r:id="rId35"/>
    <p:sldId id="344" r:id="rId36"/>
  </p:sldIdLst>
  <p:sldSz cx="9144000" cy="6858000" type="screen4x3"/>
  <p:notesSz cx="6669088" cy="9926638"/>
  <p:defaultTextStyle>
    <a:defPPr>
      <a:defRPr lang="en-US"/>
    </a:defPPr>
    <a:lvl1pPr algn="l" rtl="0" eaLnBrk="0" fontAlgn="base" hangingPunct="0">
      <a:lnSpc>
        <a:spcPts val="3800"/>
      </a:lnSpc>
      <a:spcBef>
        <a:spcPct val="0"/>
      </a:spcBef>
      <a:spcAft>
        <a:spcPct val="0"/>
      </a:spcAft>
      <a:defRPr sz="3600" b="1" kern="1200">
        <a:solidFill>
          <a:srgbClr val="1E1C77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ts val="3800"/>
      </a:lnSpc>
      <a:spcBef>
        <a:spcPct val="0"/>
      </a:spcBef>
      <a:spcAft>
        <a:spcPct val="0"/>
      </a:spcAft>
      <a:defRPr sz="3600" b="1" kern="1200">
        <a:solidFill>
          <a:srgbClr val="1E1C77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ts val="3800"/>
      </a:lnSpc>
      <a:spcBef>
        <a:spcPct val="0"/>
      </a:spcBef>
      <a:spcAft>
        <a:spcPct val="0"/>
      </a:spcAft>
      <a:defRPr sz="3600" b="1" kern="1200">
        <a:solidFill>
          <a:srgbClr val="1E1C77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ts val="3800"/>
      </a:lnSpc>
      <a:spcBef>
        <a:spcPct val="0"/>
      </a:spcBef>
      <a:spcAft>
        <a:spcPct val="0"/>
      </a:spcAft>
      <a:defRPr sz="3600" b="1" kern="1200">
        <a:solidFill>
          <a:srgbClr val="1E1C77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ts val="3800"/>
      </a:lnSpc>
      <a:spcBef>
        <a:spcPct val="0"/>
      </a:spcBef>
      <a:spcAft>
        <a:spcPct val="0"/>
      </a:spcAft>
      <a:defRPr sz="3600" b="1" kern="1200">
        <a:solidFill>
          <a:srgbClr val="1E1C77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1E1C77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1E1C77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1E1C77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1E1C77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53A"/>
    <a:srgbClr val="D60AAA"/>
    <a:srgbClr val="9258C8"/>
    <a:srgbClr val="00BD9D"/>
    <a:srgbClr val="3A75C4"/>
    <a:srgbClr val="5BBF21"/>
    <a:srgbClr val="1E1C7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3" autoAdjust="0"/>
    <p:restoredTop sz="94629" autoAdjust="0"/>
  </p:normalViewPr>
  <p:slideViewPr>
    <p:cSldViewPr>
      <p:cViewPr>
        <p:scale>
          <a:sx n="80" d="100"/>
          <a:sy n="80" d="100"/>
        </p:scale>
        <p:origin x="-1248" y="-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25" tIns="43763" rIns="87525" bIns="43763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1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461" y="1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25" tIns="43763" rIns="87525" bIns="43763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1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05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25" tIns="43763" rIns="87525" bIns="43763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1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461" y="9429305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25" tIns="43763" rIns="87525" bIns="43763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1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0A1FDEF-0DD6-4048-BBCF-CD5EB342B09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99918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4" tIns="46262" rIns="92524" bIns="46262" numCol="1" anchor="t" anchorCtr="0" compatLnSpc="1">
            <a:prstTxWarp prst="textNoShape">
              <a:avLst/>
            </a:prstTxWarp>
          </a:bodyPr>
          <a:lstStyle>
            <a:lvl1pPr defTabSz="925400">
              <a:lnSpc>
                <a:spcPct val="100000"/>
              </a:lnSpc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952" y="1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4" tIns="46262" rIns="92524" bIns="46262" numCol="1" anchor="t" anchorCtr="0" compatLnSpc="1">
            <a:prstTxWarp prst="textNoShape">
              <a:avLst/>
            </a:prstTxWarp>
          </a:bodyPr>
          <a:lstStyle>
            <a:lvl1pPr algn="r" defTabSz="925400">
              <a:lnSpc>
                <a:spcPct val="100000"/>
              </a:lnSpc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8816" y="4714654"/>
            <a:ext cx="4891459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4" tIns="46262" rIns="92524" bIns="462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Muokkaa tekstin perustyylejä napsauttamalla</a:t>
            </a:r>
          </a:p>
          <a:p>
            <a:pPr lvl="1"/>
            <a:r>
              <a:rPr lang="en-US" noProof="0" smtClean="0"/>
              <a:t>toinen taso</a:t>
            </a:r>
          </a:p>
          <a:p>
            <a:pPr lvl="2"/>
            <a:r>
              <a:rPr lang="en-US" noProof="0" smtClean="0"/>
              <a:t>kolmas taso</a:t>
            </a:r>
          </a:p>
          <a:p>
            <a:pPr lvl="3"/>
            <a:r>
              <a:rPr lang="en-US" noProof="0" smtClean="0"/>
              <a:t>neljäs taso</a:t>
            </a:r>
          </a:p>
          <a:p>
            <a:pPr lvl="4"/>
            <a:r>
              <a:rPr lang="en-US" noProof="0" smtClean="0"/>
              <a:t>viides taso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45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4" tIns="46262" rIns="92524" bIns="46262" numCol="1" anchor="b" anchorCtr="0" compatLnSpc="1">
            <a:prstTxWarp prst="textNoShape">
              <a:avLst/>
            </a:prstTxWarp>
          </a:bodyPr>
          <a:lstStyle>
            <a:lvl1pPr defTabSz="925400">
              <a:lnSpc>
                <a:spcPct val="100000"/>
              </a:lnSpc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952" y="9430845"/>
            <a:ext cx="2890137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4" tIns="46262" rIns="92524" bIns="46262" numCol="1" anchor="b" anchorCtr="0" compatLnSpc="1">
            <a:prstTxWarp prst="textNoShape">
              <a:avLst/>
            </a:prstTxWarp>
          </a:bodyPr>
          <a:lstStyle>
            <a:lvl1pPr algn="r" defTabSz="925400">
              <a:lnSpc>
                <a:spcPct val="100000"/>
              </a:lnSpc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58D86FB-48AB-478B-AC49-78751BBE4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305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E7DE665A-03BD-4100-8FB1-2CEE3490ABDD}" type="slidenum">
              <a:rPr lang="en-US" smtClean="0"/>
              <a:pPr defTabSz="923955"/>
              <a:t>1</a:t>
            </a:fld>
            <a:endParaRPr lang="en-US" dirty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  <p:extLst>
      <p:ext uri="{BB962C8B-B14F-4D97-AF65-F5344CB8AC3E}">
        <p14:creationId xmlns="" xmlns:p14="http://schemas.microsoft.com/office/powerpoint/2010/main" val="4006343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71525"/>
            <a:ext cx="5141913" cy="3857625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178" y="4886945"/>
            <a:ext cx="5572656" cy="4631903"/>
          </a:xfrm>
          <a:noFill/>
          <a:ln/>
        </p:spPr>
        <p:txBody>
          <a:bodyPr/>
          <a:lstStyle/>
          <a:p>
            <a:endParaRPr lang="fi-FI" smtClean="0"/>
          </a:p>
        </p:txBody>
      </p:sp>
    </p:spTree>
    <p:extLst>
      <p:ext uri="{BB962C8B-B14F-4D97-AF65-F5344CB8AC3E}">
        <p14:creationId xmlns="" xmlns:p14="http://schemas.microsoft.com/office/powerpoint/2010/main" val="21014134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0B805ED4-03D0-404E-9B08-E771F9C489C1}" type="slidenum">
              <a:rPr lang="en-US" smtClean="0"/>
              <a:pPr defTabSz="923955"/>
              <a:t>14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04448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85"/>
            <a:fld id="{F51B73CF-7439-4D5F-805D-60887983F61B}" type="slidenum">
              <a:rPr lang="en-GB" smtClean="0"/>
              <a:pPr defTabSz="923985"/>
              <a:t>15</a:t>
            </a:fld>
            <a:endParaRPr lang="en-GB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6125"/>
            <a:ext cx="4962525" cy="3722688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611" y="4716193"/>
            <a:ext cx="5335867" cy="4463676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0B805ED4-03D0-404E-9B08-E771F9C489C1}" type="slidenum">
              <a:rPr lang="en-US" smtClean="0"/>
              <a:pPr defTabSz="923955"/>
              <a:t>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04448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CB8330-A9BB-45AA-9816-4BFF9BBC912A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CB8330-A9BB-45AA-9816-4BFF9BBC912A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E545AB6C-1948-4CAC-B475-62ED080564ED}" type="slidenum">
              <a:rPr lang="en-US" smtClean="0"/>
              <a:pPr defTabSz="923955"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5204284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776"/>
            <a:fld id="{B3BE6B76-20E4-4CE4-9773-5B2D86108F97}" type="slidenum">
              <a:rPr lang="en-US" smtClean="0"/>
              <a:pPr defTabSz="922776"/>
              <a:t>20</a:t>
            </a:fld>
            <a:endParaRPr lang="en-US" dirty="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793"/>
            <a:fld id="{E2536755-C6F7-4D67-9010-FB400FA6DF0A}" type="slidenum">
              <a:rPr lang="en-US" smtClean="0"/>
              <a:pPr defTabSz="923793"/>
              <a:t>21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793"/>
            <a:fld id="{E2536755-C6F7-4D67-9010-FB400FA6DF0A}" type="slidenum">
              <a:rPr lang="en-US" smtClean="0"/>
              <a:pPr defTabSz="923793"/>
              <a:t>22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CB8330-A9BB-45AA-9816-4BFF9BBC912A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71525"/>
            <a:ext cx="5141913" cy="3857625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178" y="4886945"/>
            <a:ext cx="5572656" cy="4631903"/>
          </a:xfrm>
          <a:noFill/>
          <a:ln/>
        </p:spPr>
        <p:txBody>
          <a:bodyPr/>
          <a:lstStyle/>
          <a:p>
            <a:endParaRPr lang="fi-FI" smtClean="0"/>
          </a:p>
        </p:txBody>
      </p:sp>
    </p:spTree>
    <p:extLst>
      <p:ext uri="{BB962C8B-B14F-4D97-AF65-F5344CB8AC3E}">
        <p14:creationId xmlns="" xmlns:p14="http://schemas.microsoft.com/office/powerpoint/2010/main" val="21014134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71525"/>
            <a:ext cx="5141913" cy="3857625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178" y="4886945"/>
            <a:ext cx="5572656" cy="4631903"/>
          </a:xfrm>
          <a:noFill/>
          <a:ln/>
        </p:spPr>
        <p:txBody>
          <a:bodyPr/>
          <a:lstStyle/>
          <a:p>
            <a:endParaRPr lang="fi-FI" smtClean="0"/>
          </a:p>
        </p:txBody>
      </p:sp>
    </p:spTree>
    <p:extLst>
      <p:ext uri="{BB962C8B-B14F-4D97-AF65-F5344CB8AC3E}">
        <p14:creationId xmlns="" xmlns:p14="http://schemas.microsoft.com/office/powerpoint/2010/main" val="21014134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0B805ED4-03D0-404E-9B08-E771F9C489C1}" type="slidenum">
              <a:rPr lang="en-US" smtClean="0"/>
              <a:pPr defTabSz="923955"/>
              <a:t>33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04385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0B805ED4-03D0-404E-9B08-E771F9C489C1}" type="slidenum">
              <a:rPr lang="en-US" smtClean="0"/>
              <a:pPr defTabSz="923955"/>
              <a:t>34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40438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B8D40A50-FC81-4B55-8801-7FF606F8E7FA}" type="slidenum">
              <a:rPr lang="en-US" smtClean="0"/>
              <a:pPr defTabSz="923955"/>
              <a:t>35</a:t>
            </a:fld>
            <a:endParaRPr 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="" xmlns:p14="http://schemas.microsoft.com/office/powerpoint/2010/main" val="2215875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55"/>
            <a:fld id="{E545AB6C-1948-4CAC-B475-62ED080564ED}" type="slidenum">
              <a:rPr lang="en-US" smtClean="0"/>
              <a:pPr defTabSz="923955"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520428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776"/>
            <a:fld id="{B3BE6B76-20E4-4CE4-9773-5B2D86108F97}" type="slidenum">
              <a:rPr lang="en-US" smtClean="0"/>
              <a:pPr defTabSz="922776"/>
              <a:t>5</a:t>
            </a:fld>
            <a:endParaRPr lang="en-US" dirty="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985"/>
            <a:fld id="{F51B73CF-7439-4D5F-805D-60887983F61B}" type="slidenum">
              <a:rPr lang="en-GB" smtClean="0"/>
              <a:pPr defTabSz="923985"/>
              <a:t>8</a:t>
            </a:fld>
            <a:endParaRPr lang="en-GB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6125"/>
            <a:ext cx="4962525" cy="3722688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611" y="4716193"/>
            <a:ext cx="5335867" cy="4463676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20817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49" descr="xkansi_tk_valtiotie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700213"/>
            <a:ext cx="5410200" cy="1541462"/>
          </a:xfrm>
        </p:spPr>
        <p:txBody>
          <a:bodyPr/>
          <a:lstStyle>
            <a:lvl1pPr>
              <a:defRPr sz="4800">
                <a:solidFill>
                  <a:srgbClr val="1E1C77"/>
                </a:solidFill>
              </a:defRPr>
            </a:lvl1pPr>
          </a:lstStyle>
          <a:p>
            <a:r>
              <a:rPr lang="en-US"/>
              <a:t>Muokkaa otsikon perustyyliä napsauttamalla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68700"/>
            <a:ext cx="5410200" cy="13843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Muokkaa alaotsikon perustyyliä napsauttamalla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6888D-B1AA-4D44-BAD4-FEE0142AF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152400"/>
            <a:ext cx="17526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52400"/>
            <a:ext cx="51054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B8085-4D5B-44A4-BB16-97A3A01CC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35046-04E2-46EF-B962-9F1B5699EB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5" y="188641"/>
            <a:ext cx="7582297" cy="79208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28638" y="1268760"/>
            <a:ext cx="8229600" cy="4896544"/>
          </a:xfrm>
        </p:spPr>
        <p:txBody>
          <a:bodyPr/>
          <a:lstStyle>
            <a:lvl1pPr marL="34290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 i="0"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1520" y="6381328"/>
            <a:ext cx="4544144" cy="288056"/>
          </a:xfrm>
        </p:spPr>
        <p:txBody>
          <a:bodyPr/>
          <a:lstStyle>
            <a:lvl1pPr>
              <a:defRPr>
                <a:solidFill>
                  <a:srgbClr val="133176"/>
                </a:solidFill>
              </a:defRPr>
            </a:lvl1pPr>
          </a:lstStyle>
          <a:p>
            <a:pPr>
              <a:defRPr/>
            </a:pPr>
            <a:r>
              <a:rPr lang="fi-FI" smtClean="0"/>
              <a:t>Risto Lehtonen</a:t>
            </a:r>
            <a:endParaRPr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33176"/>
                </a:solidFill>
              </a:defRPr>
            </a:lvl1pPr>
          </a:lstStyle>
          <a:p>
            <a:pPr>
              <a:defRPr/>
            </a:pPr>
            <a:fld id="{C4113B9D-B027-42B3-8F60-5ACA0EDF29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7" name="Picture 1036" descr="rgb-vaaka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72390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74F04-BA4A-4BC5-A6D2-B12EB385A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23E36-3983-4238-A196-8B64B430B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00200"/>
            <a:ext cx="3429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600200"/>
            <a:ext cx="3429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1D16-F55B-4593-925A-E34B403FE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9A28D-BF14-4AB7-902C-AC873902B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B5D71-2CFD-435E-BF7A-66DA5F041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02393-2083-47F2-99D1-3478E4D55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31AF6-971B-46DC-A61A-15C2828D9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A0BB8-6935-459D-B88A-D66B41A8F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52400"/>
            <a:ext cx="7010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otsikon perustyyliä napsauttamalla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600200"/>
            <a:ext cx="7010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tekstin perustyylejä napsauttamalla</a:t>
            </a:r>
          </a:p>
          <a:p>
            <a:pPr lvl="1"/>
            <a:r>
              <a:rPr lang="en-US" smtClean="0"/>
              <a:t>toinen taso</a:t>
            </a:r>
          </a:p>
          <a:p>
            <a:pPr lvl="2"/>
            <a:r>
              <a:rPr lang="en-US" smtClean="0"/>
              <a:t>kolmas taso</a:t>
            </a:r>
          </a:p>
          <a:p>
            <a:pPr lvl="3"/>
            <a:r>
              <a:rPr lang="en-US" smtClean="0"/>
              <a:t>neljäs taso</a:t>
            </a:r>
          </a:p>
          <a:p>
            <a:pPr lvl="4"/>
            <a:r>
              <a:rPr lang="en-US" smtClean="0"/>
              <a:t>viides taso</a:t>
            </a:r>
          </a:p>
        </p:txBody>
      </p:sp>
      <p:pic>
        <p:nvPicPr>
          <p:cNvPr id="16388" name="Picture 1036" descr="rgb-vaaka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2425" y="477838"/>
            <a:ext cx="72390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9" name="Rectangle 103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86588" y="6597650"/>
            <a:ext cx="133032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0" name="Rectangle 10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4213" y="6597650"/>
            <a:ext cx="62642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1" name="Rectangle 10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97650"/>
            <a:ext cx="5032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B0BF8E7-725C-473E-B36B-54B64C454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65" r:id="rId2"/>
    <p:sldLayoutId id="2147484166" r:id="rId3"/>
    <p:sldLayoutId id="2147484167" r:id="rId4"/>
    <p:sldLayoutId id="2147484168" r:id="rId5"/>
    <p:sldLayoutId id="2147484169" r:id="rId6"/>
    <p:sldLayoutId id="2147484170" r:id="rId7"/>
    <p:sldLayoutId id="2147484171" r:id="rId8"/>
    <p:sldLayoutId id="2147484172" r:id="rId9"/>
    <p:sldLayoutId id="2147484173" r:id="rId10"/>
    <p:sldLayoutId id="2147484174" r:id="rId11"/>
    <p:sldLayoutId id="2147484176" r:id="rId12"/>
    <p:sldLayoutId id="214748417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44500" indent="-444500" algn="l" rtl="0" eaLnBrk="0" fontAlgn="base" hangingPunct="0">
        <a:spcBef>
          <a:spcPct val="0"/>
        </a:spcBef>
        <a:spcAft>
          <a:spcPct val="0"/>
        </a:spcAft>
        <a:buClr>
          <a:srgbClr val="E5053A"/>
        </a:buClr>
        <a:buSzPct val="110000"/>
        <a:buFont typeface="Wingdings" pitchFamily="2" charset="2"/>
        <a:buChar char="n"/>
        <a:tabLst>
          <a:tab pos="444500" algn="l"/>
        </a:tabLs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79488" indent="-355600" algn="l" rtl="0" eaLnBrk="0" fontAlgn="base" hangingPunct="0">
        <a:spcBef>
          <a:spcPct val="0"/>
        </a:spcBef>
        <a:spcAft>
          <a:spcPct val="0"/>
        </a:spcAft>
        <a:buClr>
          <a:srgbClr val="E5053A"/>
        </a:buClr>
        <a:buSzPct val="80000"/>
        <a:buFont typeface="Wingdings" pitchFamily="2" charset="2"/>
        <a:buChar char="n"/>
        <a:tabLst>
          <a:tab pos="444500" algn="l"/>
        </a:tabLst>
        <a:defRPr sz="2400">
          <a:solidFill>
            <a:schemeClr val="tx1"/>
          </a:solidFill>
          <a:latin typeface="+mn-lt"/>
        </a:defRPr>
      </a:lvl2pPr>
      <a:lvl3pPr marL="1349375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 sz="2000">
          <a:solidFill>
            <a:schemeClr val="tx1"/>
          </a:solidFill>
          <a:latin typeface="+mn-lt"/>
        </a:defRPr>
      </a:lvl3pPr>
      <a:lvl4pPr marL="1681163" indent="-1524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4pPr>
      <a:lvl5pPr marL="2095500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5pPr>
      <a:lvl6pPr marL="2552700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6pPr>
      <a:lvl7pPr marL="3009900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7pPr>
      <a:lvl8pPr marL="3467100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8pPr>
      <a:lvl9pPr marL="3924300" indent="-1905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E5053A"/>
        </a:buClr>
        <a:buChar char="-"/>
        <a:tabLst>
          <a:tab pos="444500" algn="l"/>
        </a:tabLst>
        <a:defRPr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Microsoft_Office_Word_Document2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package" Target="../embeddings/Microsoft_Office_Word_Document3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2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package" Target="../embeddings/Microsoft_Office_Word_Document6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7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1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042988" y="1844675"/>
            <a:ext cx="5881687" cy="1871663"/>
          </a:xfrm>
        </p:spPr>
        <p:txBody>
          <a:bodyPr/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Small area estimation with calibration methods</a:t>
            </a:r>
            <a:br>
              <a:rPr lang="en-US" sz="3200" dirty="0" smtClean="0"/>
            </a:br>
            <a:endParaRPr lang="en-US" sz="32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042988" y="3933825"/>
            <a:ext cx="6815137" cy="1639888"/>
          </a:xfrm>
        </p:spPr>
        <p:txBody>
          <a:bodyPr/>
          <a:lstStyle/>
          <a:p>
            <a:r>
              <a:rPr lang="sv-SE" sz="2000" dirty="0" smtClean="0"/>
              <a:t>Risto Lehtonen (University of Helsinki)</a:t>
            </a:r>
            <a:br>
              <a:rPr lang="sv-SE" sz="2000" dirty="0" smtClean="0"/>
            </a:br>
            <a:r>
              <a:rPr lang="sv-SE" sz="2000" dirty="0" smtClean="0"/>
              <a:t>Ari Veijanen (Statistics Finland)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black">
          <a:xfrm>
            <a:off x="1103312" y="5589240"/>
            <a:ext cx="764515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r>
              <a:rPr lang="fr-FR" sz="1600" b="0" dirty="0" smtClean="0"/>
              <a:t>10ème Colloque Francophone sur les sondages -</a:t>
            </a:r>
            <a:r>
              <a:rPr lang="en-US" sz="1600" b="0" dirty="0" smtClean="0"/>
              <a:t> Lyon </a:t>
            </a:r>
            <a:r>
              <a:rPr lang="en-US" sz="1600" b="0" dirty="0" smtClean="0"/>
              <a:t>24 au 26 </a:t>
            </a:r>
            <a:r>
              <a:rPr lang="en-US" sz="1600" b="0" dirty="0" smtClean="0"/>
              <a:t>octobre </a:t>
            </a:r>
            <a:r>
              <a:rPr lang="en-US" sz="1600" b="0" dirty="0" smtClean="0"/>
              <a:t>2018</a:t>
            </a:r>
          </a:p>
        </p:txBody>
      </p:sp>
      <p:sp>
        <p:nvSpPr>
          <p:cNvPr id="18437" name="AutoShape 5"/>
          <p:cNvSpPr>
            <a:spLocks noChangeAspect="1" noChangeArrowheads="1" noTextEdit="1"/>
          </p:cNvSpPr>
          <p:nvPr/>
        </p:nvSpPr>
        <p:spPr bwMode="auto">
          <a:xfrm>
            <a:off x="6440488" y="1011238"/>
            <a:ext cx="2693987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18438" name="Group 6"/>
          <p:cNvGrpSpPr>
            <a:grpSpLocks/>
          </p:cNvGrpSpPr>
          <p:nvPr/>
        </p:nvGrpSpPr>
        <p:grpSpPr bwMode="auto">
          <a:xfrm>
            <a:off x="6491288" y="1033463"/>
            <a:ext cx="2652712" cy="4818062"/>
            <a:chOff x="4089" y="651"/>
            <a:chExt cx="1671" cy="3035"/>
          </a:xfrm>
        </p:grpSpPr>
        <p:sp>
          <p:nvSpPr>
            <p:cNvPr id="18442" name="Freeform 7"/>
            <p:cNvSpPr>
              <a:spLocks/>
            </p:cNvSpPr>
            <p:nvPr/>
          </p:nvSpPr>
          <p:spPr bwMode="auto">
            <a:xfrm>
              <a:off x="4089" y="1257"/>
              <a:ext cx="1671" cy="1756"/>
            </a:xfrm>
            <a:custGeom>
              <a:avLst/>
              <a:gdLst>
                <a:gd name="T0" fmla="*/ 2147483647 w 294"/>
                <a:gd name="T1" fmla="*/ 2147483647 h 309"/>
                <a:gd name="T2" fmla="*/ 2147483647 w 294"/>
                <a:gd name="T3" fmla="*/ 2147483647 h 309"/>
                <a:gd name="T4" fmla="*/ 2147483647 w 294"/>
                <a:gd name="T5" fmla="*/ 2147483647 h 309"/>
                <a:gd name="T6" fmla="*/ 2147483647 w 294"/>
                <a:gd name="T7" fmla="*/ 2147483647 h 309"/>
                <a:gd name="T8" fmla="*/ 2147483647 w 294"/>
                <a:gd name="T9" fmla="*/ 2147483647 h 309"/>
                <a:gd name="T10" fmla="*/ 2147483647 w 294"/>
                <a:gd name="T11" fmla="*/ 2147483647 h 309"/>
                <a:gd name="T12" fmla="*/ 2147483647 w 294"/>
                <a:gd name="T13" fmla="*/ 2147483647 h 309"/>
                <a:gd name="T14" fmla="*/ 2147483647 w 294"/>
                <a:gd name="T15" fmla="*/ 2147483647 h 309"/>
                <a:gd name="T16" fmla="*/ 2147483647 w 294"/>
                <a:gd name="T17" fmla="*/ 2147483647 h 309"/>
                <a:gd name="T18" fmla="*/ 2147483647 w 294"/>
                <a:gd name="T19" fmla="*/ 2147483647 h 309"/>
                <a:gd name="T20" fmla="*/ 2147483647 w 294"/>
                <a:gd name="T21" fmla="*/ 2147483647 h 309"/>
                <a:gd name="T22" fmla="*/ 2147483647 w 294"/>
                <a:gd name="T23" fmla="*/ 2147483647 h 309"/>
                <a:gd name="T24" fmla="*/ 2147483647 w 294"/>
                <a:gd name="T25" fmla="*/ 2147483647 h 309"/>
                <a:gd name="T26" fmla="*/ 2147483647 w 294"/>
                <a:gd name="T27" fmla="*/ 2147483647 h 309"/>
                <a:gd name="T28" fmla="*/ 2147483647 w 294"/>
                <a:gd name="T29" fmla="*/ 2147483647 h 309"/>
                <a:gd name="T30" fmla="*/ 0 w 294"/>
                <a:gd name="T31" fmla="*/ 2147483647 h 309"/>
                <a:gd name="T32" fmla="*/ 2147483647 w 294"/>
                <a:gd name="T33" fmla="*/ 2147483647 h 309"/>
                <a:gd name="T34" fmla="*/ 2147483647 w 294"/>
                <a:gd name="T35" fmla="*/ 2147483647 h 309"/>
                <a:gd name="T36" fmla="*/ 2147483647 w 294"/>
                <a:gd name="T37" fmla="*/ 2147483647 h 309"/>
                <a:gd name="T38" fmla="*/ 2147483647 w 294"/>
                <a:gd name="T39" fmla="*/ 2147483647 h 309"/>
                <a:gd name="T40" fmla="*/ 2147483647 w 294"/>
                <a:gd name="T41" fmla="*/ 2147483647 h 309"/>
                <a:gd name="T42" fmla="*/ 2147483647 w 294"/>
                <a:gd name="T43" fmla="*/ 2147483647 h 309"/>
                <a:gd name="T44" fmla="*/ 2147483647 w 294"/>
                <a:gd name="T45" fmla="*/ 2147483647 h 309"/>
                <a:gd name="T46" fmla="*/ 2147483647 w 294"/>
                <a:gd name="T47" fmla="*/ 2147483647 h 309"/>
                <a:gd name="T48" fmla="*/ 2147483647 w 294"/>
                <a:gd name="T49" fmla="*/ 2147483647 h 309"/>
                <a:gd name="T50" fmla="*/ 2147483647 w 294"/>
                <a:gd name="T51" fmla="*/ 2147483647 h 309"/>
                <a:gd name="T52" fmla="*/ 2147483647 w 294"/>
                <a:gd name="T53" fmla="*/ 2147483647 h 309"/>
                <a:gd name="T54" fmla="*/ 2147483647 w 294"/>
                <a:gd name="T55" fmla="*/ 2147483647 h 309"/>
                <a:gd name="T56" fmla="*/ 2147483647 w 294"/>
                <a:gd name="T57" fmla="*/ 2147483647 h 30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4"/>
                <a:gd name="T88" fmla="*/ 0 h 309"/>
                <a:gd name="T89" fmla="*/ 294 w 294"/>
                <a:gd name="T90" fmla="*/ 309 h 30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4" h="309">
                  <a:moveTo>
                    <a:pt x="294" y="309"/>
                  </a:moveTo>
                  <a:lnTo>
                    <a:pt x="294" y="46"/>
                  </a:lnTo>
                  <a:cubicBezTo>
                    <a:pt x="294" y="47"/>
                    <a:pt x="293" y="47"/>
                    <a:pt x="291" y="47"/>
                  </a:cubicBezTo>
                  <a:cubicBezTo>
                    <a:pt x="271" y="49"/>
                    <a:pt x="265" y="32"/>
                    <a:pt x="226" y="16"/>
                  </a:cubicBezTo>
                  <a:cubicBezTo>
                    <a:pt x="187" y="0"/>
                    <a:pt x="156" y="12"/>
                    <a:pt x="156" y="12"/>
                  </a:cubicBezTo>
                  <a:cubicBezTo>
                    <a:pt x="156" y="12"/>
                    <a:pt x="178" y="23"/>
                    <a:pt x="189" y="37"/>
                  </a:cubicBezTo>
                  <a:cubicBezTo>
                    <a:pt x="198" y="49"/>
                    <a:pt x="198" y="59"/>
                    <a:pt x="207" y="72"/>
                  </a:cubicBezTo>
                  <a:cubicBezTo>
                    <a:pt x="219" y="87"/>
                    <a:pt x="241" y="96"/>
                    <a:pt x="241" y="96"/>
                  </a:cubicBezTo>
                  <a:cubicBezTo>
                    <a:pt x="241" y="96"/>
                    <a:pt x="211" y="105"/>
                    <a:pt x="186" y="92"/>
                  </a:cubicBezTo>
                  <a:cubicBezTo>
                    <a:pt x="164" y="80"/>
                    <a:pt x="168" y="68"/>
                    <a:pt x="132" y="52"/>
                  </a:cubicBezTo>
                  <a:cubicBezTo>
                    <a:pt x="95" y="36"/>
                    <a:pt x="74" y="48"/>
                    <a:pt x="74" y="48"/>
                  </a:cubicBezTo>
                  <a:cubicBezTo>
                    <a:pt x="74" y="48"/>
                    <a:pt x="94" y="51"/>
                    <a:pt x="107" y="68"/>
                  </a:cubicBezTo>
                  <a:cubicBezTo>
                    <a:pt x="113" y="77"/>
                    <a:pt x="112" y="82"/>
                    <a:pt x="107" y="86"/>
                  </a:cubicBezTo>
                  <a:cubicBezTo>
                    <a:pt x="100" y="91"/>
                    <a:pt x="91" y="88"/>
                    <a:pt x="82" y="79"/>
                  </a:cubicBezTo>
                  <a:cubicBezTo>
                    <a:pt x="73" y="71"/>
                    <a:pt x="56" y="60"/>
                    <a:pt x="34" y="58"/>
                  </a:cubicBezTo>
                  <a:cubicBezTo>
                    <a:pt x="11" y="55"/>
                    <a:pt x="0" y="64"/>
                    <a:pt x="0" y="64"/>
                  </a:cubicBezTo>
                  <a:cubicBezTo>
                    <a:pt x="0" y="64"/>
                    <a:pt x="26" y="72"/>
                    <a:pt x="38" y="83"/>
                  </a:cubicBezTo>
                  <a:cubicBezTo>
                    <a:pt x="49" y="94"/>
                    <a:pt x="55" y="122"/>
                    <a:pt x="69" y="139"/>
                  </a:cubicBezTo>
                  <a:cubicBezTo>
                    <a:pt x="82" y="157"/>
                    <a:pt x="101" y="166"/>
                    <a:pt x="116" y="166"/>
                  </a:cubicBezTo>
                  <a:cubicBezTo>
                    <a:pt x="132" y="166"/>
                    <a:pt x="149" y="152"/>
                    <a:pt x="167" y="165"/>
                  </a:cubicBezTo>
                  <a:cubicBezTo>
                    <a:pt x="178" y="172"/>
                    <a:pt x="175" y="191"/>
                    <a:pt x="181" y="203"/>
                  </a:cubicBezTo>
                  <a:cubicBezTo>
                    <a:pt x="187" y="214"/>
                    <a:pt x="209" y="230"/>
                    <a:pt x="209" y="230"/>
                  </a:cubicBezTo>
                  <a:cubicBezTo>
                    <a:pt x="209" y="230"/>
                    <a:pt x="195" y="239"/>
                    <a:pt x="178" y="237"/>
                  </a:cubicBezTo>
                  <a:cubicBezTo>
                    <a:pt x="161" y="236"/>
                    <a:pt x="143" y="222"/>
                    <a:pt x="143" y="222"/>
                  </a:cubicBezTo>
                  <a:cubicBezTo>
                    <a:pt x="143" y="222"/>
                    <a:pt x="148" y="245"/>
                    <a:pt x="168" y="263"/>
                  </a:cubicBezTo>
                  <a:cubicBezTo>
                    <a:pt x="187" y="282"/>
                    <a:pt x="206" y="285"/>
                    <a:pt x="218" y="285"/>
                  </a:cubicBezTo>
                  <a:cubicBezTo>
                    <a:pt x="230" y="284"/>
                    <a:pt x="246" y="277"/>
                    <a:pt x="256" y="279"/>
                  </a:cubicBezTo>
                  <a:cubicBezTo>
                    <a:pt x="265" y="280"/>
                    <a:pt x="270" y="300"/>
                    <a:pt x="280" y="307"/>
                  </a:cubicBezTo>
                  <a:cubicBezTo>
                    <a:pt x="284" y="309"/>
                    <a:pt x="288" y="309"/>
                    <a:pt x="294" y="309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43" name="Rectangle 8"/>
            <p:cNvSpPr>
              <a:spLocks noChangeArrowheads="1"/>
            </p:cNvSpPr>
            <p:nvPr/>
          </p:nvSpPr>
          <p:spPr bwMode="auto">
            <a:xfrm>
              <a:off x="5613" y="2028"/>
              <a:ext cx="147" cy="284"/>
            </a:xfrm>
            <a:prstGeom prst="rect">
              <a:avLst/>
            </a:prstGeom>
            <a:solidFill>
              <a:srgbClr val="1E1C7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8444" name="Rectangle 9"/>
            <p:cNvSpPr>
              <a:spLocks noChangeArrowheads="1"/>
            </p:cNvSpPr>
            <p:nvPr/>
          </p:nvSpPr>
          <p:spPr bwMode="auto">
            <a:xfrm>
              <a:off x="5613" y="3402"/>
              <a:ext cx="147" cy="284"/>
            </a:xfrm>
            <a:prstGeom prst="rect">
              <a:avLst/>
            </a:prstGeom>
            <a:solidFill>
              <a:srgbClr val="1E1C7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8445" name="Rectangle 10"/>
            <p:cNvSpPr>
              <a:spLocks noChangeArrowheads="1"/>
            </p:cNvSpPr>
            <p:nvPr/>
          </p:nvSpPr>
          <p:spPr bwMode="auto">
            <a:xfrm>
              <a:off x="5613" y="651"/>
              <a:ext cx="147" cy="284"/>
            </a:xfrm>
            <a:prstGeom prst="rect">
              <a:avLst/>
            </a:prstGeom>
            <a:solidFill>
              <a:srgbClr val="1E1C7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8439" name="Group 11"/>
          <p:cNvGrpSpPr>
            <a:grpSpLocks/>
          </p:cNvGrpSpPr>
          <p:nvPr/>
        </p:nvGrpSpPr>
        <p:grpSpPr bwMode="auto">
          <a:xfrm>
            <a:off x="352425" y="477838"/>
            <a:ext cx="2076450" cy="698500"/>
            <a:chOff x="222" y="301"/>
            <a:chExt cx="1308" cy="440"/>
          </a:xfrm>
        </p:grpSpPr>
        <p:pic>
          <p:nvPicPr>
            <p:cNvPr id="18440" name="Picture 12" descr="3kVPR3V9_HY_3-kielta_v__RG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2" y="301"/>
              <a:ext cx="1308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13" descr="rgb-vaaka-logo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2" y="301"/>
              <a:ext cx="456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920483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GB" sz="3000" dirty="0" smtClean="0">
                <a:solidFill>
                  <a:srgbClr val="1E1C77"/>
                </a:solidFill>
              </a:rPr>
              <a:t>Assisting mixed models</a:t>
            </a:r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499F0C-3045-43D1-93C3-E988898A5017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1311747" name="Object 11"/>
          <p:cNvGraphicFramePr>
            <a:graphicFrameLocks noGrp="1" noChangeAspect="1"/>
          </p:cNvGraphicFramePr>
          <p:nvPr/>
        </p:nvGraphicFramePr>
        <p:xfrm>
          <a:off x="730250" y="1268413"/>
          <a:ext cx="7658174" cy="4611539"/>
        </p:xfrm>
        <a:graphic>
          <a:graphicData uri="http://schemas.openxmlformats.org/presentationml/2006/ole">
            <p:oleObj spid="_x0000_s1908738" name="Equation" r:id="rId4" imgW="3962160" imgH="2387520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466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Calibration weighting system - 1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1301507" name="Object 3"/>
          <p:cNvGraphicFramePr>
            <a:graphicFrameLocks noGrp="1" noChangeAspect="1"/>
          </p:cNvGraphicFramePr>
          <p:nvPr/>
        </p:nvGraphicFramePr>
        <p:xfrm>
          <a:off x="733623" y="1314475"/>
          <a:ext cx="7870825" cy="4922837"/>
        </p:xfrm>
        <a:graphic>
          <a:graphicData uri="http://schemas.openxmlformats.org/presentationml/2006/ole">
            <p:oleObj spid="_x0000_s1859586" name="Equation" r:id="rId4" imgW="7226280" imgH="452088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Calibration weighting system - 2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301507" name="Object 3"/>
          <p:cNvGraphicFramePr>
            <a:graphicFrameLocks noGrp="1" noChangeAspect="1"/>
          </p:cNvGraphicFramePr>
          <p:nvPr/>
        </p:nvGraphicFramePr>
        <p:xfrm>
          <a:off x="612775" y="1328738"/>
          <a:ext cx="8315325" cy="4346575"/>
        </p:xfrm>
        <a:graphic>
          <a:graphicData uri="http://schemas.openxmlformats.org/presentationml/2006/ole">
            <p:oleObj spid="_x0000_s1913858" name="Equation" r:id="rId4" imgW="7429320" imgH="38862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16632"/>
            <a:ext cx="7848475" cy="86409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Calibration vectors for single-level methods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85800" y="1409700"/>
          <a:ext cx="9582150" cy="4171950"/>
        </p:xfrm>
        <a:graphic>
          <a:graphicData uri="http://schemas.openxmlformats.org/presentationml/2006/ole">
            <p:oleObj spid="_x0000_s1921028" name="Document" r:id="rId4" imgW="5171339" imgH="2255584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776864" cy="57606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sz="3000" dirty="0" smtClean="0"/>
              <a:t>Two-level hybrid calibration - 1</a:t>
            </a:r>
            <a:endParaRPr lang="en-US" sz="2000" dirty="0" smtClean="0"/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black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54477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59147093"/>
              </p:ext>
            </p:extLst>
          </p:nvPr>
        </p:nvGraphicFramePr>
        <p:xfrm>
          <a:off x="683568" y="1325562"/>
          <a:ext cx="8098823" cy="4983757"/>
        </p:xfrm>
        <a:graphic>
          <a:graphicData uri="http://schemas.openxmlformats.org/presentationml/2006/ole">
            <p:oleObj spid="_x0000_s1479682" name="Equation" r:id="rId4" imgW="4787640" imgH="29462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Rectangle 6"/>
          <p:cNvSpPr>
            <a:spLocks noChangeArrowheads="1"/>
          </p:cNvSpPr>
          <p:nvPr/>
        </p:nvSpPr>
        <p:spPr bwMode="auto">
          <a:xfrm>
            <a:off x="0" y="-609600"/>
            <a:ext cx="184150" cy="1739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>
                <a:latin typeface="Times New Roman" pitchFamily="18" charset="0"/>
              </a:rPr>
              <a:t/>
            </a:r>
            <a:br>
              <a:rPr lang="en-US">
                <a:latin typeface="Times New Roman" pitchFamily="18" charset="0"/>
              </a:rPr>
            </a:br>
            <a:endParaRPr lang="en-US">
              <a:latin typeface="Times New Roman" pitchFamily="18" charset="0"/>
            </a:endParaRPr>
          </a:p>
          <a:p>
            <a:endParaRPr lang="en-US">
              <a:latin typeface="Times New Roman" pitchFamily="18" charset="0"/>
            </a:endParaRPr>
          </a:p>
        </p:txBody>
      </p:sp>
      <p:sp>
        <p:nvSpPr>
          <p:cNvPr id="6159" name="Rectangle 7"/>
          <p:cNvSpPr>
            <a:spLocks noChangeArrowheads="1"/>
          </p:cNvSpPr>
          <p:nvPr/>
        </p:nvSpPr>
        <p:spPr bwMode="auto">
          <a:xfrm>
            <a:off x="0" y="68707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6160" name="Text Box 11"/>
          <p:cNvSpPr txBox="1">
            <a:spLocks noChangeArrowheads="1"/>
          </p:cNvSpPr>
          <p:nvPr/>
        </p:nvSpPr>
        <p:spPr bwMode="auto">
          <a:xfrm flipV="1">
            <a:off x="1828800" y="5213350"/>
            <a:ext cx="68580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pPr>
              <a:spcBef>
                <a:spcPct val="50000"/>
              </a:spcBef>
            </a:pPr>
            <a:endParaRPr lang="fr-CA">
              <a:latin typeface="Times New Roman" pitchFamily="18" charset="0"/>
            </a:endParaRPr>
          </a:p>
        </p:txBody>
      </p:sp>
      <p:sp>
        <p:nvSpPr>
          <p:cNvPr id="6161" name="Text Box 13"/>
          <p:cNvSpPr txBox="1">
            <a:spLocks noChangeArrowheads="1"/>
          </p:cNvSpPr>
          <p:nvPr/>
        </p:nvSpPr>
        <p:spPr bwMode="auto">
          <a:xfrm>
            <a:off x="6588125" y="2349500"/>
            <a:ext cx="10795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CA">
              <a:latin typeface="Times New Roman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139952" y="1340768"/>
            <a:ext cx="4464496" cy="4176464"/>
          </a:xfrm>
          <a:prstGeom prst="rect">
            <a:avLst/>
          </a:prstGeom>
          <a:solidFill>
            <a:schemeClr val="accent1">
              <a:lumMod val="20000"/>
              <a:lumOff val="80000"/>
              <a:alpha val="39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2627784" y="2636912"/>
            <a:ext cx="3694286" cy="1728192"/>
          </a:xfrm>
          <a:prstGeom prst="ellipse">
            <a:avLst/>
          </a:prstGeom>
          <a:solidFill>
            <a:schemeClr val="accent1">
              <a:lumMod val="40000"/>
              <a:lumOff val="60000"/>
              <a:alpha val="53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graphicFrame>
        <p:nvGraphicFramePr>
          <p:cNvPr id="6150" name="Object 14"/>
          <p:cNvGraphicFramePr>
            <a:graphicFrameLocks noChangeAspect="1"/>
          </p:cNvGraphicFramePr>
          <p:nvPr/>
        </p:nvGraphicFramePr>
        <p:xfrm>
          <a:off x="3275856" y="3140968"/>
          <a:ext cx="469900" cy="565150"/>
        </p:xfrm>
        <a:graphic>
          <a:graphicData uri="http://schemas.openxmlformats.org/presentationml/2006/ole">
            <p:oleObj spid="_x0000_s1993732" name="Equation" r:id="rId4" imgW="126835" imgH="152202" progId="Equation.DSMT4">
              <p:embed/>
            </p:oleObj>
          </a:graphicData>
        </a:graphic>
      </p:graphicFrame>
      <p:sp>
        <p:nvSpPr>
          <p:cNvPr id="6164" name="Suorakulmio 19"/>
          <p:cNvSpPr>
            <a:spLocks noChangeArrowheads="1"/>
          </p:cNvSpPr>
          <p:nvPr/>
        </p:nvSpPr>
        <p:spPr bwMode="auto">
          <a:xfrm>
            <a:off x="179512" y="4509120"/>
            <a:ext cx="1512888" cy="12954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b"/>
          <a:lstStyle/>
          <a:p>
            <a:endParaRPr lang="fi-FI"/>
          </a:p>
        </p:txBody>
      </p:sp>
      <p:sp>
        <p:nvSpPr>
          <p:cNvPr id="6165" name="Rectangle 5"/>
          <p:cNvSpPr>
            <a:spLocks noChangeArrowheads="1"/>
          </p:cNvSpPr>
          <p:nvPr/>
        </p:nvSpPr>
        <p:spPr bwMode="auto">
          <a:xfrm>
            <a:off x="5220072" y="1628800"/>
            <a:ext cx="2808312" cy="2808312"/>
          </a:xfrm>
          <a:prstGeom prst="rect">
            <a:avLst/>
          </a:prstGeom>
          <a:solidFill>
            <a:schemeClr val="accent1">
              <a:lumMod val="40000"/>
              <a:lumOff val="60000"/>
              <a:alpha val="39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i-FI"/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64088" y="1772816"/>
          <a:ext cx="698500" cy="762000"/>
        </p:xfrm>
        <a:graphic>
          <a:graphicData uri="http://schemas.openxmlformats.org/presentationml/2006/ole">
            <p:oleObj spid="_x0000_s1993733" name="Equation" r:id="rId5" imgW="279279" imgH="304668" progId="Equation.DSMT4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 bwMode="auto">
          <a:xfrm>
            <a:off x="323528" y="908720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1115616" y="836712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smtClean="0">
              <a:ln>
                <a:noFill/>
              </a:ln>
              <a:solidFill>
                <a:srgbClr val="1E1C77"/>
              </a:solidFill>
              <a:effectLst/>
              <a:latin typeface="Arial" charset="0"/>
            </a:endParaRPr>
          </a:p>
        </p:txBody>
      </p:sp>
      <p:graphicFrame>
        <p:nvGraphicFramePr>
          <p:cNvPr id="6148" name="Object 15"/>
          <p:cNvGraphicFramePr>
            <a:graphicFrameLocks noChangeAspect="1"/>
          </p:cNvGraphicFramePr>
          <p:nvPr/>
        </p:nvGraphicFramePr>
        <p:xfrm>
          <a:off x="1691680" y="764704"/>
          <a:ext cx="476250" cy="539750"/>
        </p:xfrm>
        <a:graphic>
          <a:graphicData uri="http://schemas.openxmlformats.org/presentationml/2006/ole">
            <p:oleObj spid="_x0000_s1993731" name="Equation" r:id="rId6" imgW="190335" imgH="215713" progId="Equation.DSMT4">
              <p:embed/>
            </p:oleObj>
          </a:graphicData>
        </a:graphic>
      </p:graphicFrame>
      <p:graphicFrame>
        <p:nvGraphicFramePr>
          <p:cNvPr id="1952779" name="Object 11"/>
          <p:cNvGraphicFramePr>
            <a:graphicFrameLocks noChangeAspect="1"/>
          </p:cNvGraphicFramePr>
          <p:nvPr/>
        </p:nvGraphicFramePr>
        <p:xfrm>
          <a:off x="4355976" y="1340768"/>
          <a:ext cx="698500" cy="762000"/>
        </p:xfrm>
        <a:graphic>
          <a:graphicData uri="http://schemas.openxmlformats.org/presentationml/2006/ole">
            <p:oleObj spid="_x0000_s1993735" name="Equation" r:id="rId7" imgW="279360" imgH="304560" progId="Equation.DSMT4">
              <p:embed/>
            </p:oleObj>
          </a:graphicData>
        </a:graphic>
      </p:graphicFrame>
      <p:graphicFrame>
        <p:nvGraphicFramePr>
          <p:cNvPr id="6147" name="Object 9"/>
          <p:cNvGraphicFramePr>
            <a:graphicFrameLocks noChangeAspect="1"/>
          </p:cNvGraphicFramePr>
          <p:nvPr/>
        </p:nvGraphicFramePr>
        <p:xfrm>
          <a:off x="5436096" y="3140968"/>
          <a:ext cx="614363" cy="749300"/>
        </p:xfrm>
        <a:graphic>
          <a:graphicData uri="http://schemas.openxmlformats.org/presentationml/2006/ole">
            <p:oleObj spid="_x0000_s1993730" name="Equation" r:id="rId8" imgW="228600" imgH="279400" progId="Equation.DSMT4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427984" y="3140968"/>
          <a:ext cx="546100" cy="749300"/>
        </p:xfrm>
        <a:graphic>
          <a:graphicData uri="http://schemas.openxmlformats.org/presentationml/2006/ole">
            <p:oleObj spid="_x0000_s1993734" name="Equation" r:id="rId9" imgW="203040" imgH="279360" progId="Equation.DSMT4">
              <p:embed/>
            </p:oleObj>
          </a:graphicData>
        </a:graphic>
      </p:graphicFrame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1475656" y="620688"/>
            <a:ext cx="7416824" cy="5328592"/>
          </a:xfrm>
          <a:prstGeom prst="rect">
            <a:avLst/>
          </a:prstGeom>
          <a:solidFill>
            <a:schemeClr val="accent1">
              <a:lumMod val="20000"/>
              <a:lumOff val="80000"/>
              <a:alpha val="39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76864" cy="64807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sz="3000" dirty="0" smtClean="0"/>
              <a:t>Two-level hybrid calibration - 2</a:t>
            </a: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black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4059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graphicFrame>
        <p:nvGraphicFramePr>
          <p:cNvPr id="14059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99731216"/>
              </p:ext>
            </p:extLst>
          </p:nvPr>
        </p:nvGraphicFramePr>
        <p:xfrm>
          <a:off x="700088" y="1268760"/>
          <a:ext cx="10572750" cy="5265737"/>
        </p:xfrm>
        <a:graphic>
          <a:graphicData uri="http://schemas.openxmlformats.org/presentationml/2006/ole">
            <p:oleObj spid="_x0000_s1945602" name="Equation" r:id="rId4" imgW="6095880" imgH="3047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7"/>
          <p:cNvSpPr>
            <a:spLocks noGrp="1" noChangeArrowheads="1"/>
          </p:cNvSpPr>
          <p:nvPr>
            <p:ph type="title"/>
          </p:nvPr>
        </p:nvSpPr>
        <p:spPr>
          <a:xfrm>
            <a:off x="1044377" y="476672"/>
            <a:ext cx="7848103" cy="432048"/>
          </a:xfrm>
        </p:spPr>
        <p:txBody>
          <a:bodyPr/>
          <a:lstStyle/>
          <a:p>
            <a:r>
              <a:rPr lang="en-GB" sz="3000" dirty="0" smtClean="0"/>
              <a:t>Estimators of domain proportions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5AC7CB-FA6B-4C1F-9199-B2974E415D36}" type="slidenum">
              <a:rPr lang="en-US" smtClean="0"/>
              <a:pPr/>
              <a:t>17</a:t>
            </a:fld>
            <a:endParaRPr lang="en-US" smtClean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84213" y="1257300"/>
          <a:ext cx="8850312" cy="4808538"/>
        </p:xfrm>
        <a:graphic>
          <a:graphicData uri="http://schemas.openxmlformats.org/presentationml/2006/ole">
            <p:oleObj spid="_x0000_s1761282" name="Equation" r:id="rId4" imgW="5130720" imgH="2781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7"/>
          <p:cNvSpPr>
            <a:spLocks noGrp="1" noChangeArrowheads="1"/>
          </p:cNvSpPr>
          <p:nvPr>
            <p:ph type="title"/>
          </p:nvPr>
        </p:nvSpPr>
        <p:spPr>
          <a:xfrm>
            <a:off x="1044377" y="476672"/>
            <a:ext cx="7848103" cy="432048"/>
          </a:xfrm>
        </p:spPr>
        <p:txBody>
          <a:bodyPr/>
          <a:lstStyle/>
          <a:p>
            <a:r>
              <a:rPr lang="en-GB" sz="3000" dirty="0" smtClean="0"/>
              <a:t>Model-based EB predictor</a:t>
            </a:r>
          </a:p>
        </p:txBody>
      </p:sp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237288"/>
            <a:ext cx="7200800" cy="484187"/>
          </a:xfrm>
          <a:noFill/>
        </p:spPr>
        <p:txBody>
          <a:bodyPr/>
          <a:lstStyle/>
          <a:p>
            <a:pPr algn="l"/>
            <a:r>
              <a:rPr lang="fi-FI" smtClean="0"/>
              <a:t>Risto Lehtonen</a:t>
            </a:r>
            <a:endParaRPr lang="en-US" dirty="0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5AC7CB-FA6B-4C1F-9199-B2974E415D36}" type="slidenum">
              <a:rPr lang="en-US" smtClean="0"/>
              <a:pPr/>
              <a:t>18</a:t>
            </a:fld>
            <a:endParaRPr lang="en-US" smtClean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663" y="1268413"/>
          <a:ext cx="8369300" cy="4608512"/>
        </p:xfrm>
        <a:graphic>
          <a:graphicData uri="http://schemas.openxmlformats.org/presentationml/2006/ole">
            <p:oleObj spid="_x0000_s2104322" name="Equation" r:id="rId4" imgW="4851360" imgH="2666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Some known differences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55576" y="1340768"/>
          <a:ext cx="8149819" cy="4536504"/>
        </p:xfrm>
        <a:graphic>
          <a:graphicData uri="http://schemas.openxmlformats.org/presentationml/2006/ole">
            <p:oleObj spid="_x0000_s1951748" name="Document" r:id="rId4" imgW="4723157" imgH="2629235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723584" cy="900336"/>
          </a:xfrm>
        </p:spPr>
        <p:txBody>
          <a:bodyPr/>
          <a:lstStyle/>
          <a:p>
            <a:r>
              <a:rPr lang="en-GB" sz="3200" dirty="0" smtClean="0"/>
              <a:t>Outline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7416824" cy="504056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ct val="114000"/>
              </a:lnSpc>
              <a:buSzPct val="90000"/>
              <a:buNone/>
            </a:pPr>
            <a:r>
              <a:rPr lang="en-US" sz="2400" dirty="0" smtClean="0"/>
              <a:t>Preliminaries</a:t>
            </a:r>
          </a:p>
          <a:p>
            <a:pPr>
              <a:lnSpc>
                <a:spcPct val="114000"/>
              </a:lnSpc>
              <a:buSzPct val="90000"/>
              <a:buNone/>
            </a:pPr>
            <a:r>
              <a:rPr lang="en-US" sz="2400" dirty="0" smtClean="0"/>
              <a:t>Calibration weighting systems</a:t>
            </a:r>
          </a:p>
          <a:p>
            <a:pPr>
              <a:lnSpc>
                <a:spcPct val="114000"/>
              </a:lnSpc>
              <a:buSzPct val="90000"/>
              <a:buNone/>
            </a:pPr>
            <a:r>
              <a:rPr lang="en-US" sz="2400" dirty="0" smtClean="0"/>
              <a:t>Monte Carlo experiments</a:t>
            </a:r>
          </a:p>
          <a:p>
            <a:pPr>
              <a:lnSpc>
                <a:spcPct val="114000"/>
              </a:lnSpc>
              <a:buSzPct val="90000"/>
              <a:buNone/>
            </a:pPr>
            <a:r>
              <a:rPr lang="en-US" sz="2400" dirty="0" smtClean="0"/>
              <a:t>Discussion</a:t>
            </a:r>
          </a:p>
          <a:p>
            <a:pPr>
              <a:lnSpc>
                <a:spcPct val="114000"/>
              </a:lnSpc>
              <a:buSzPct val="90000"/>
              <a:buNone/>
            </a:pPr>
            <a:r>
              <a:rPr lang="en-US" sz="2400" dirty="0" smtClean="0"/>
              <a:t>Literature</a:t>
            </a:r>
          </a:p>
          <a:p>
            <a:pPr>
              <a:lnSpc>
                <a:spcPct val="114000"/>
              </a:lnSpc>
              <a:buSzPct val="90000"/>
            </a:pPr>
            <a:endParaRPr lang="en-US" sz="2000" dirty="0" smtClean="0"/>
          </a:p>
          <a:p>
            <a:pPr>
              <a:lnSpc>
                <a:spcPct val="114000"/>
              </a:lnSpc>
              <a:buSzPct val="90000"/>
              <a:buNone/>
            </a:pPr>
            <a:r>
              <a:rPr lang="en-US" sz="2000" dirty="0" smtClean="0"/>
              <a:t>	This is joint work with my colleague Dr Ari Veijanen of Statistics Finland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16632"/>
            <a:ext cx="7705030" cy="900559"/>
          </a:xfrm>
        </p:spPr>
        <p:txBody>
          <a:bodyPr/>
          <a:lstStyle/>
          <a:p>
            <a:r>
              <a:rPr lang="fi-FI" sz="3000" dirty="0" smtClean="0"/>
              <a:t>EXAMPLE: Poverty rate for regions</a:t>
            </a:r>
            <a:endParaRPr lang="fi-FI" sz="2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760"/>
            <a:ext cx="8228012" cy="51403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2200" dirty="0" smtClean="0"/>
              <a:t>Design-based simulation experiment with real data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200" dirty="0" smtClean="0"/>
              <a:t>Fixed finite population of about 600,000 </a:t>
            </a:r>
            <a:r>
              <a:rPr lang="en-GB" sz="2200" dirty="0" smtClean="0"/>
              <a:t>persons</a:t>
            </a:r>
            <a:br>
              <a:rPr lang="en-GB" sz="2200" dirty="0" smtClean="0"/>
            </a:br>
            <a:r>
              <a:rPr lang="en-GB" sz="2200" dirty="0" smtClean="0"/>
              <a:t>	Western Finland</a:t>
            </a:r>
            <a:br>
              <a:rPr lang="en-GB" sz="2200" dirty="0" smtClean="0"/>
            </a:br>
            <a:r>
              <a:rPr lang="en-GB" sz="2200" dirty="0" smtClean="0"/>
              <a:t>	Register </a:t>
            </a:r>
            <a:r>
              <a:rPr lang="en-GB" sz="2200" dirty="0" smtClean="0"/>
              <a:t>databases </a:t>
            </a:r>
            <a:r>
              <a:rPr lang="en-GB" sz="2200" dirty="0" smtClean="0"/>
              <a:t>of Statistics Finland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200" dirty="0" smtClean="0"/>
              <a:t>Regional hierarchy: NUTS4 (LAU1) regions within NUTS3 regions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sz="2200" dirty="0" smtClean="0"/>
              <a:t>	Domains of interest: 36 NUTS4 regions</a:t>
            </a:r>
            <a:br>
              <a:rPr lang="en-GB" sz="2200" dirty="0" smtClean="0"/>
            </a:br>
            <a:r>
              <a:rPr lang="en-GB" sz="2200" dirty="0" smtClean="0"/>
              <a:t>	Higher level regions: 7 NUTS3 regions</a:t>
            </a:r>
          </a:p>
          <a:p>
            <a:pPr marL="0" indent="0">
              <a:spcAft>
                <a:spcPts val="600"/>
              </a:spcAft>
              <a:buNone/>
            </a:pPr>
            <a:endParaRPr lang="fi-FI" sz="4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fi-FI" sz="2200" dirty="0" smtClean="0"/>
              <a:t>SRSWOR sampling of </a:t>
            </a:r>
            <a:r>
              <a:rPr lang="fi-FI" sz="2200" i="1" dirty="0" smtClean="0"/>
              <a:t>n</a:t>
            </a:r>
            <a:r>
              <a:rPr lang="fi-FI" sz="2200" dirty="0" smtClean="0"/>
              <a:t> = 2000 persons</a:t>
            </a:r>
          </a:p>
          <a:p>
            <a:pPr>
              <a:buSzPct val="90000"/>
              <a:buNone/>
            </a:pPr>
            <a:r>
              <a:rPr lang="en-GB" sz="2400" dirty="0" smtClean="0"/>
              <a:t>Limited simulation experiments</a:t>
            </a:r>
          </a:p>
          <a:p>
            <a:pPr lvl="1">
              <a:buSzPct val="90000"/>
              <a:buNone/>
            </a:pPr>
            <a:r>
              <a:rPr lang="en-GB" sz="2000" dirty="0" smtClean="0"/>
              <a:t>Calibration methods: </a:t>
            </a:r>
            <a:r>
              <a:rPr lang="en-GB" sz="2000" i="1" dirty="0" smtClean="0"/>
              <a:t>K</a:t>
            </a:r>
            <a:r>
              <a:rPr lang="en-GB" sz="2000" dirty="0" smtClean="0"/>
              <a:t>=1000 simulated samples</a:t>
            </a:r>
          </a:p>
          <a:p>
            <a:pPr lvl="1">
              <a:buSzPct val="90000"/>
              <a:buNone/>
            </a:pPr>
            <a:r>
              <a:rPr lang="en-GB" sz="2000" dirty="0" smtClean="0"/>
              <a:t>Weight distributions: </a:t>
            </a:r>
            <a:r>
              <a:rPr lang="en-GB" sz="2000" i="1" dirty="0" smtClean="0"/>
              <a:t>K</a:t>
            </a:r>
            <a:r>
              <a:rPr lang="en-GB" sz="2000" dirty="0" smtClean="0"/>
              <a:t>=100 simulated samples</a:t>
            </a:r>
          </a:p>
          <a:p>
            <a:pPr lvl="1">
              <a:buSzPct val="90000"/>
              <a:buNone/>
            </a:pPr>
            <a:endParaRPr lang="en-GB" sz="2000" dirty="0" smtClean="0"/>
          </a:p>
          <a:p>
            <a:pPr lvl="1">
              <a:buSzPct val="90000"/>
              <a:buNone/>
            </a:pPr>
            <a:endParaRPr lang="fi-FI" sz="400" dirty="0" smtClean="0"/>
          </a:p>
        </p:txBody>
      </p:sp>
      <p:sp>
        <p:nvSpPr>
          <p:cNvPr id="1536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FA97B0-697D-4E4B-AEF7-3DE19B841DCD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-63847"/>
            <a:ext cx="7651750" cy="1044575"/>
          </a:xfrm>
        </p:spPr>
        <p:txBody>
          <a:bodyPr/>
          <a:lstStyle/>
          <a:p>
            <a:r>
              <a:rPr lang="fi-FI" sz="3000" dirty="0" smtClean="0"/>
              <a:t>Variables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196752"/>
            <a:ext cx="8228012" cy="525658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2000" dirty="0" smtClean="0"/>
              <a:t>Study variable </a:t>
            </a:r>
            <a:r>
              <a:rPr lang="en-GB" sz="2000" i="1" dirty="0" smtClean="0"/>
              <a:t>y</a:t>
            </a:r>
            <a:r>
              <a:rPr lang="en-GB" sz="2000" dirty="0" smtClean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000" dirty="0" smtClean="0"/>
              <a:t>	Binary indicator with values 1=in poverty, 0=otherwise</a:t>
            </a:r>
          </a:p>
          <a:p>
            <a:pPr marL="0" lvl="1" indent="0">
              <a:spcAft>
                <a:spcPts val="600"/>
              </a:spcAft>
              <a:buNone/>
            </a:pPr>
            <a:r>
              <a:rPr lang="en-GB" sz="2000" dirty="0" smtClean="0"/>
              <a:t>	</a:t>
            </a:r>
            <a:r>
              <a:rPr lang="en-GB" sz="1600" dirty="0" smtClean="0"/>
              <a:t>European Union definition, one of the AROPE indicators: </a:t>
            </a:r>
            <a:r>
              <a:rPr lang="en-US" sz="1600" dirty="0" smtClean="0"/>
              <a:t>The poverty indicator 	shows when a person’s equivalized income is smaller than or equal to the poverty 	threshold, 60% of the median equivalized income in the population</a:t>
            </a:r>
            <a:endParaRPr lang="en-GB" sz="1600" dirty="0" smtClean="0"/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GB" sz="2000" dirty="0" smtClean="0"/>
              <a:t>	Equivalized income variable was taken from taxation registers </a:t>
            </a:r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GB" sz="2000" dirty="0" smtClean="0"/>
              <a:t>	Overall poverty rate in population: 1</a:t>
            </a:r>
            <a:r>
              <a:rPr lang="en-US" sz="2000" dirty="0" smtClean="0"/>
              <a:t>4.3%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GB" sz="2000" dirty="0" smtClean="0"/>
              <a:t>	</a:t>
            </a:r>
            <a:r>
              <a:rPr lang="en-US" sz="2000" dirty="0" smtClean="0"/>
              <a:t> lowest(NUTS4): </a:t>
            </a:r>
            <a:r>
              <a:rPr lang="en-US" sz="2000" dirty="0" smtClean="0"/>
              <a:t>9.9%, </a:t>
            </a:r>
            <a:r>
              <a:rPr lang="en-US" sz="2000" dirty="0" smtClean="0"/>
              <a:t>highest(NUTS4): </a:t>
            </a:r>
            <a:r>
              <a:rPr lang="en-US" sz="2000" dirty="0" smtClean="0"/>
              <a:t>22.4% </a:t>
            </a:r>
            <a:endParaRPr lang="en-GB" sz="2000" dirty="0" smtClean="0"/>
          </a:p>
          <a:p>
            <a:pPr marL="0" lvl="1" indent="0">
              <a:spcAft>
                <a:spcPts val="600"/>
              </a:spcAft>
              <a:buSzPct val="90000"/>
              <a:buNone/>
            </a:pPr>
            <a:endParaRPr lang="en-GB" sz="500" dirty="0" smtClean="0"/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GB" sz="2000" dirty="0" smtClean="0"/>
              <a:t>Auxiliary x-variables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dirty="0" smtClean="0"/>
              <a:t>	Labour force status (3 classes)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dirty="0" smtClean="0"/>
              <a:t>	Gender (2 classes) 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dirty="0" smtClean="0"/>
              <a:t>	Age group (3 classes)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dirty="0" smtClean="0"/>
              <a:t>	We generated five indicator variables for the x-vector </a:t>
            </a:r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endParaRPr lang="en-GB" dirty="0" smtClean="0"/>
          </a:p>
          <a:p>
            <a:pPr marL="0" lvl="2" indent="0">
              <a:lnSpc>
                <a:spcPct val="100000"/>
              </a:lnSpc>
              <a:spcAft>
                <a:spcPts val="600"/>
              </a:spcAft>
              <a:buNone/>
            </a:pPr>
            <a:endParaRPr lang="en-GB" dirty="0" smtClean="0"/>
          </a:p>
        </p:txBody>
      </p:sp>
      <p:sp>
        <p:nvSpPr>
          <p:cNvPr id="204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C77D5B-0D2C-4E14-BA00-42B8E6CD2E32}" type="slidenum">
              <a:rPr lang="en-US" smtClean="0"/>
              <a:pPr/>
              <a:t>21</a:t>
            </a:fld>
            <a:endParaRPr lang="en-US" smtClean="0"/>
          </a:p>
        </p:txBody>
      </p:sp>
      <p:graphicFrame>
        <p:nvGraphicFramePr>
          <p:cNvPr id="2091009" name="Object 1"/>
          <p:cNvGraphicFramePr>
            <a:graphicFrameLocks noChangeAspect="1"/>
          </p:cNvGraphicFramePr>
          <p:nvPr/>
        </p:nvGraphicFramePr>
        <p:xfrm>
          <a:off x="1187624" y="6021288"/>
          <a:ext cx="2933700" cy="330200"/>
        </p:xfrm>
        <a:graphic>
          <a:graphicData uri="http://schemas.openxmlformats.org/presentationml/2006/ole">
            <p:oleObj spid="_x0000_s2091009" name="Equation" r:id="rId4" imgW="293364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640"/>
            <a:ext cx="7651750" cy="7920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fi-FI" sz="3000" dirty="0" smtClean="0"/>
              <a:t>Estimators</a:t>
            </a:r>
          </a:p>
        </p:txBody>
      </p:sp>
      <p:sp>
        <p:nvSpPr>
          <p:cNvPr id="2048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C77D5B-0D2C-4E14-BA00-42B8E6CD2E32}" type="slidenum">
              <a:rPr lang="en-US" smtClean="0"/>
              <a:pPr/>
              <a:t>22</a:t>
            </a:fld>
            <a:endParaRPr lang="en-US" smtClean="0"/>
          </a:p>
        </p:txBody>
      </p:sp>
      <p:graphicFrame>
        <p:nvGraphicFramePr>
          <p:cNvPr id="1460227" name="Object 3"/>
          <p:cNvGraphicFramePr>
            <a:graphicFrameLocks noChangeAspect="1"/>
          </p:cNvGraphicFramePr>
          <p:nvPr/>
        </p:nvGraphicFramePr>
        <p:xfrm>
          <a:off x="683568" y="1290786"/>
          <a:ext cx="6367462" cy="5162550"/>
        </p:xfrm>
        <a:graphic>
          <a:graphicData uri="http://schemas.openxmlformats.org/presentationml/2006/ole">
            <p:oleObj spid="_x0000_s2053123" name="Equation" r:id="rId4" imgW="6045120" imgH="4902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7"/>
          <p:cNvSpPr>
            <a:spLocks noGrp="1" noChangeArrowheads="1"/>
          </p:cNvSpPr>
          <p:nvPr>
            <p:ph type="title"/>
          </p:nvPr>
        </p:nvSpPr>
        <p:spPr>
          <a:xfrm>
            <a:off x="1044377" y="404664"/>
            <a:ext cx="7920111" cy="504577"/>
          </a:xfrm>
        </p:spPr>
        <p:txBody>
          <a:bodyPr/>
          <a:lstStyle/>
          <a:p>
            <a:r>
              <a:rPr lang="en-GB" sz="3000" dirty="0" smtClean="0"/>
              <a:t>Quality measures of estimators</a:t>
            </a:r>
          </a:p>
        </p:txBody>
      </p:sp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237288"/>
            <a:ext cx="7200800" cy="484187"/>
          </a:xfrm>
          <a:noFill/>
        </p:spPr>
        <p:txBody>
          <a:bodyPr/>
          <a:lstStyle/>
          <a:p>
            <a:pPr algn="l"/>
            <a:r>
              <a:rPr lang="fi-FI" smtClean="0"/>
              <a:t>Risto Lehtonen</a:t>
            </a:r>
            <a:endParaRPr lang="en-US" dirty="0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5AC7CB-FA6B-4C1F-9199-B2974E415D36}" type="slidenum">
              <a:rPr lang="en-US" smtClean="0"/>
              <a:pPr/>
              <a:t>23</a:t>
            </a:fld>
            <a:endParaRPr lang="en-US" smtClean="0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683569" y="1290861"/>
          <a:ext cx="7560840" cy="4241897"/>
        </p:xfrm>
        <a:graphic>
          <a:graphicData uri="http://schemas.openxmlformats.org/presentationml/2006/ole">
            <p:oleObj spid="_x0000_s1762306" name="Equation" r:id="rId4" imgW="4825800" imgH="2705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6725" y="428625"/>
          <a:ext cx="9705975" cy="6753225"/>
        </p:xfrm>
        <a:graphic>
          <a:graphicData uri="http://schemas.openxmlformats.org/presentationml/2006/ole">
            <p:oleObj spid="_x0000_s1727491" name="Document" r:id="rId3" imgW="6249779" imgH="435746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6725" y="428625"/>
          <a:ext cx="9705975" cy="6800850"/>
        </p:xfrm>
        <a:graphic>
          <a:graphicData uri="http://schemas.openxmlformats.org/presentationml/2006/ole">
            <p:oleObj spid="_x0000_s2056194" name="Document" r:id="rId3" imgW="6249779" imgH="439057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10400" cy="720080"/>
          </a:xfrm>
          <a:solidFill>
            <a:schemeClr val="bg1"/>
          </a:solidFill>
        </p:spPr>
        <p:txBody>
          <a:bodyPr/>
          <a:lstStyle/>
          <a:p>
            <a:r>
              <a:rPr lang="fi-FI" sz="3000" dirty="0" smtClean="0"/>
              <a:t>Summary of results on calibration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7992888" cy="532859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Design bias: All estimators are nearly design unbiased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Design accuracy</a:t>
            </a:r>
            <a:br>
              <a:rPr lang="en-GB" sz="2000" dirty="0" smtClean="0"/>
            </a:br>
            <a:r>
              <a:rPr lang="en-GB" sz="2000" dirty="0" smtClean="0"/>
              <a:t>Major domains: All estimators show pretty similar accuracy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Minor and medium-sized domains:</a:t>
            </a:r>
            <a:br>
              <a:rPr lang="en-GB" sz="2000" dirty="0" smtClean="0"/>
            </a:br>
            <a:r>
              <a:rPr lang="en-GB" sz="2000" dirty="0" smtClean="0"/>
              <a:t>Model-assisted methods outperform direct model-free calibration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Model-assisted calibration shows best accuracy and is preferred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</a:t>
            </a:r>
            <a:r>
              <a:rPr lang="en-GB" sz="2000" dirty="0" smtClean="0"/>
              <a:t>Hybrid </a:t>
            </a:r>
            <a:r>
              <a:rPr lang="en-GB" sz="2000" dirty="0" smtClean="0"/>
              <a:t>calibration offers coherence property for selected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x-variables </a:t>
            </a:r>
            <a:r>
              <a:rPr lang="en-GB" sz="2000" dirty="0" smtClean="0"/>
              <a:t>but can suffer from instability in small areas 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Two-level hybrid calibration accounts for the instability and can provide a good compromise if coherence is required for some x-variables</a:t>
            </a:r>
          </a:p>
          <a:p>
            <a:pPr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NOTE: Preliminary results on Hájek type estimators (12) indicate that accuracy differences to </a:t>
            </a:r>
            <a:r>
              <a:rPr lang="en-GB" sz="2000" dirty="0" smtClean="0"/>
              <a:t>HT type methods </a:t>
            </a:r>
            <a:r>
              <a:rPr lang="en-GB" sz="2000" dirty="0" smtClean="0"/>
              <a:t>are small and exist in small domains and are systematically in favour of Hájek </a:t>
            </a:r>
            <a:r>
              <a:rPr lang="en-GB" sz="2000" dirty="0" smtClean="0"/>
              <a:t>methods</a:t>
            </a:r>
            <a:endParaRPr lang="en-GB" sz="2000" dirty="0" smtClean="0"/>
          </a:p>
          <a:p>
            <a:pPr>
              <a:spcAft>
                <a:spcPts val="1200"/>
              </a:spcAft>
              <a:buSzPct val="90000"/>
              <a:buNone/>
            </a:pPr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776864" cy="720080"/>
          </a:xfrm>
          <a:solidFill>
            <a:schemeClr val="bg1"/>
          </a:solidFill>
        </p:spPr>
        <p:txBody>
          <a:bodyPr/>
          <a:lstStyle/>
          <a:p>
            <a:r>
              <a:rPr lang="en-GB" sz="2600" dirty="0" smtClean="0"/>
              <a:t>Distributional properties of calibrated weights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7992888" cy="532859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2000" dirty="0" smtClean="0"/>
              <a:t>Problems of practical concern in model-free calibration:</a:t>
            </a:r>
            <a:br>
              <a:rPr lang="en-US" sz="2000" dirty="0" smtClean="0"/>
            </a:br>
            <a:r>
              <a:rPr lang="en-US" sz="2000" dirty="0" smtClean="0"/>
              <a:t>	Possible large variation of weights</a:t>
            </a:r>
            <a:br>
              <a:rPr lang="en-US" sz="2000" dirty="0" smtClean="0"/>
            </a:br>
            <a:r>
              <a:rPr lang="en-US" sz="2000" dirty="0" smtClean="0"/>
              <a:t>	Weights smaller than one</a:t>
            </a:r>
            <a:br>
              <a:rPr lang="en-US" sz="2000" dirty="0" smtClean="0"/>
            </a:br>
            <a:r>
              <a:rPr lang="en-US" sz="2000" dirty="0" smtClean="0"/>
              <a:t>	Positive but extremely small weights</a:t>
            </a:r>
            <a:br>
              <a:rPr lang="en-US" sz="2000" dirty="0" smtClean="0"/>
            </a:br>
            <a:r>
              <a:rPr lang="en-US" sz="2000" dirty="0" smtClean="0"/>
              <a:t>	Negative weights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2000" dirty="0" smtClean="0"/>
              <a:t>To what extent model-assisted calibration methods can help?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2000" dirty="0" smtClean="0"/>
              <a:t>Small simulation experiment:</a:t>
            </a:r>
            <a:br>
              <a:rPr lang="en-US" sz="2000" dirty="0" smtClean="0"/>
            </a:br>
            <a:r>
              <a:rPr lang="en-US" sz="2000" dirty="0" smtClean="0"/>
              <a:t>	100 SRSWOR samples of size 2,000 elements from </a:t>
            </a:r>
            <a:r>
              <a:rPr lang="en-US" sz="2000" i="1" dirty="0" smtClean="0"/>
              <a:t>U</a:t>
            </a:r>
            <a:r>
              <a:rPr lang="en-US" sz="2000" dirty="0" smtClean="0"/>
              <a:t> 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Reporting:</a:t>
            </a:r>
            <a:br>
              <a:rPr lang="en-GB" sz="2000" dirty="0" smtClean="0"/>
            </a:br>
            <a:r>
              <a:rPr lang="en-GB" sz="2000" dirty="0" smtClean="0"/>
              <a:t>	Distribution of weights by domain size (log scale) - Figure 1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Medians of maximum interdecile range of calibrated weights in 	domain sample size classes - Table 3</a:t>
            </a:r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7848475" cy="76470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GB" sz="2800" dirty="0" smtClean="0">
                <a:solidFill>
                  <a:srgbClr val="1E1C77"/>
                </a:solidFill>
              </a:rPr>
              <a:t>Fig. 1. Distribution of weights by domain size</a:t>
            </a:r>
            <a:br>
              <a:rPr lang="en-GB" sz="2800" dirty="0" smtClean="0">
                <a:solidFill>
                  <a:srgbClr val="1E1C77"/>
                </a:solidFill>
              </a:rPr>
            </a:br>
            <a:r>
              <a:rPr lang="en-GB" sz="1600" dirty="0" smtClean="0">
                <a:solidFill>
                  <a:srgbClr val="1E1C77"/>
                </a:solidFill>
              </a:rPr>
              <a:t>100 simulated SRSWOR samples, n=2000</a:t>
            </a:r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499F0C-3045-43D1-93C3-E988898A5017}" type="slidenum">
              <a:rPr lang="en-US" smtClean="0">
                <a:solidFill>
                  <a:srgbClr val="000000"/>
                </a:solidFill>
              </a:rPr>
              <a:pPr/>
              <a:t>28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8" name="Picture 7" descr="G:\KINGSTON\Root\USB\Artikkelien kässärit\Artikkeleiden käsikirjoitukset\Hybrid calibration\HC paper 2016\Re%3a_VS%3a_Hybrid-calibration%2c_lisää_painotuloksia\box model-free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785863"/>
            <a:ext cx="3008264" cy="30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G:\KINGSTON\Root\USB\Artikkelien kässärit\Artikkeleiden käsikirjoitukset\Hybrid calibration\HC paper 2016\Re%3a_VS%3a_Hybrid-calibration%2c_lisää_painotuloksia\box mc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723776"/>
            <a:ext cx="3142585" cy="313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G:\KINGSTON\Root\USB\Artikkelien kässärit\Artikkeleiden käsikirjoitukset\Hybrid calibration\HC paper 2016\Re%3a_VS%3a_Hybrid-calibration%2c_lisää_painotuloksia\box mc-h.jpe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736707"/>
            <a:ext cx="3009750" cy="300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G:\KINGSTON\Root\USB\Artikkelien kässärit\Artikkeleiden käsikirjoitukset\Hybrid calibration\HC paper 2016\Re%3a_VS%3a_Hybrid-calibration%2c_lisää_painotuloksia\box mc-hybrid-2level.jpe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3599206"/>
            <a:ext cx="3147483" cy="314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7466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499F0C-3045-43D1-93C3-E988898A5017}" type="slidenum">
              <a:rPr lang="en-US" smtClean="0">
                <a:solidFill>
                  <a:srgbClr val="000000"/>
                </a:solidFill>
              </a:rPr>
              <a:pPr/>
              <a:t>29</a:t>
            </a:fld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1738754" name="Object 2"/>
          <p:cNvGraphicFramePr>
            <a:graphicFrameLocks noChangeAspect="1"/>
          </p:cNvGraphicFramePr>
          <p:nvPr/>
        </p:nvGraphicFramePr>
        <p:xfrm>
          <a:off x="685800" y="1409700"/>
          <a:ext cx="7991475" cy="4743450"/>
        </p:xfrm>
        <a:graphic>
          <a:graphicData uri="http://schemas.openxmlformats.org/presentationml/2006/ole">
            <p:oleObj spid="_x0000_s2054146" name="Document" r:id="rId4" imgW="4833766" imgH="2876176" progId="Word.Documen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7466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23584" cy="792088"/>
          </a:xfrm>
        </p:spPr>
        <p:txBody>
          <a:bodyPr/>
          <a:lstStyle/>
          <a:p>
            <a:r>
              <a:rPr lang="en-GB" sz="2800" dirty="0" smtClean="0"/>
              <a:t>Design-based calibration methods for domain estimation to be discussed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8208912" cy="511256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US" sz="2000" dirty="0" smtClean="0"/>
              <a:t>Traditional model-free calibration MFC</a:t>
            </a:r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US" sz="2000" dirty="0" smtClean="0"/>
              <a:t>	Deville J.-C. and Särndal C.-E. (1992), Särndal C.-E. (2007</a:t>
            </a:r>
            <a:r>
              <a:rPr lang="en-US" sz="2000" dirty="0" smtClean="0"/>
              <a:t>)</a:t>
            </a:r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US" sz="2000" dirty="0" smtClean="0"/>
              <a:t>	Deville </a:t>
            </a:r>
            <a:r>
              <a:rPr lang="en-US" sz="2000" dirty="0" smtClean="0"/>
              <a:t>J.-C</a:t>
            </a:r>
            <a:r>
              <a:rPr lang="en-US" sz="2000" dirty="0" smtClean="0"/>
              <a:t>., </a:t>
            </a:r>
            <a:r>
              <a:rPr lang="en-US" sz="2000" dirty="0" smtClean="0"/>
              <a:t>Särndal C.-E</a:t>
            </a:r>
            <a:r>
              <a:rPr lang="en-US" sz="2000" dirty="0" smtClean="0"/>
              <a:t>. and </a:t>
            </a:r>
            <a:r>
              <a:rPr lang="en-US" sz="2000" dirty="0" smtClean="0"/>
              <a:t>Sautory (1993)</a:t>
            </a:r>
            <a:r>
              <a:rPr lang="en-US" sz="2000" dirty="0" smtClean="0"/>
              <a:t>  (CALMAR I,II,...)</a:t>
            </a:r>
            <a:endParaRPr lang="en-US" sz="2000" dirty="0" smtClean="0"/>
          </a:p>
          <a:p>
            <a:pPr marL="0" lvl="1" indent="0">
              <a:spcAft>
                <a:spcPts val="600"/>
              </a:spcAft>
              <a:buSzPct val="90000"/>
              <a:buNone/>
            </a:pPr>
            <a:r>
              <a:rPr lang="en-US" sz="2000" dirty="0" smtClean="0"/>
              <a:t>	Estevao &amp; Särndal </a:t>
            </a:r>
            <a:r>
              <a:rPr lang="en-US" sz="2000" dirty="0" smtClean="0"/>
              <a:t>(1999, 2004</a:t>
            </a:r>
            <a:r>
              <a:rPr lang="en-US" sz="2000" dirty="0" smtClean="0"/>
              <a:t>), Lehtonen &amp; Veijanen (2009)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endParaRPr lang="en-US" sz="600" dirty="0" smtClean="0"/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US" sz="2000" dirty="0" smtClean="0"/>
              <a:t>Model-assisted calibration MC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GB" sz="2000" dirty="0" smtClean="0"/>
              <a:t>	Lehtonen &amp; Veijanen (2012, 2016)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GB" sz="2000" dirty="0" smtClean="0"/>
              <a:t>	Wu &amp; Sitter (2001), Montanari &amp; Ranalli (2005) (Model calibration)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endParaRPr lang="en-US" sz="600" dirty="0" smtClean="0"/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US" sz="2000" dirty="0" smtClean="0"/>
              <a:t>Hybrid calibration HC</a:t>
            </a:r>
            <a:endParaRPr lang="en-US" sz="2000" dirty="0" smtClean="0"/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GB" sz="2000" dirty="0" smtClean="0"/>
              <a:t>	Lehtonen &amp; Veijanen (2015)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r>
              <a:rPr lang="en-GB" sz="2000" dirty="0" smtClean="0"/>
              <a:t>	Montanari &amp; Ranalli (2009) (Multiple model calibration)</a:t>
            </a:r>
          </a:p>
          <a:p>
            <a:pPr marL="0" indent="0">
              <a:spcAft>
                <a:spcPts val="600"/>
              </a:spcAft>
              <a:buSzPct val="130000"/>
              <a:buNone/>
            </a:pPr>
            <a:endParaRPr lang="en-GB" sz="6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Two-level hybrid calibration HC2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000" dirty="0" smtClean="0"/>
              <a:t>	Lehtonen and Veijanen (2017) </a:t>
            </a:r>
            <a:endParaRPr lang="en-US" sz="20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000" dirty="0" smtClean="0"/>
              <a:t>	</a:t>
            </a:r>
            <a:r>
              <a:rPr lang="en-GB" sz="2000" i="1" dirty="0" smtClean="0"/>
              <a:t/>
            </a:r>
            <a:br>
              <a:rPr lang="en-GB" sz="2000" i="1" dirty="0" smtClean="0"/>
            </a:br>
            <a:endParaRPr lang="en-GB" sz="2000" i="1" dirty="0" smtClean="0"/>
          </a:p>
          <a:p>
            <a:pPr marL="0" indent="0">
              <a:spcAft>
                <a:spcPts val="600"/>
              </a:spcAft>
              <a:buNone/>
            </a:pPr>
            <a:endParaRPr lang="en-GB" sz="20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776864" cy="720080"/>
          </a:xfrm>
          <a:solidFill>
            <a:schemeClr val="bg1"/>
          </a:solidFill>
        </p:spPr>
        <p:txBody>
          <a:bodyPr/>
          <a:lstStyle/>
          <a:p>
            <a:r>
              <a:rPr lang="en-GB" sz="3000" dirty="0" smtClean="0"/>
              <a:t>Summary of distributional properties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7992888" cy="532859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2000" dirty="0" smtClean="0"/>
              <a:t>Model-free calibration </a:t>
            </a:r>
            <a:r>
              <a:rPr lang="en-US" sz="2000" dirty="0" smtClean="0"/>
              <a:t>MFC shows </a:t>
            </a:r>
            <a:r>
              <a:rPr lang="en-US" sz="2000" dirty="0" smtClean="0"/>
              <a:t>worst performance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2000" dirty="0" smtClean="0"/>
              <a:t>Model-assisted calibration </a:t>
            </a:r>
            <a:r>
              <a:rPr lang="en-US" sz="2000" dirty="0" smtClean="0"/>
              <a:t>MC stabilizes </a:t>
            </a:r>
            <a:r>
              <a:rPr lang="en-US" sz="2000" dirty="0" smtClean="0"/>
              <a:t>substantially the distribution of weights, in small domains in particular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Model-assisted calibration </a:t>
            </a:r>
            <a:r>
              <a:rPr lang="en-GB" sz="2000" dirty="0" smtClean="0"/>
              <a:t>MC and </a:t>
            </a:r>
            <a:r>
              <a:rPr lang="en-GB" sz="2000" dirty="0" smtClean="0"/>
              <a:t>two-level hybrid calibration </a:t>
            </a:r>
            <a:r>
              <a:rPr lang="en-GB" sz="2000" dirty="0" smtClean="0"/>
              <a:t>HC2 indicate </a:t>
            </a:r>
            <a:r>
              <a:rPr lang="en-GB" sz="2000" dirty="0" smtClean="0"/>
              <a:t>best </a:t>
            </a:r>
            <a:r>
              <a:rPr lang="en-GB" sz="2000" dirty="0" smtClean="0"/>
              <a:t>weight performance</a:t>
            </a: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But: negative weights still </a:t>
            </a:r>
            <a:r>
              <a:rPr lang="en-GB" sz="2000" dirty="0" smtClean="0"/>
              <a:t>remain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Can we live with that?</a:t>
            </a:r>
            <a:br>
              <a:rPr lang="en-GB" sz="2000" dirty="0" smtClean="0"/>
            </a:br>
            <a:r>
              <a:rPr lang="en-GB" sz="2000" dirty="0" smtClean="0"/>
              <a:t>Rather use other solutions? 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1800" dirty="0" smtClean="0"/>
              <a:t>--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US" sz="1800" dirty="0" smtClean="0"/>
              <a:t>Wu C. and Lu W.W. (2016) Calibration weighting methods for complex surveys. International Statistical Review 84, 79-98.</a:t>
            </a:r>
          </a:p>
          <a:p>
            <a:pPr marL="0" indent="0">
              <a:buSzPct val="90000"/>
              <a:buNone/>
            </a:pPr>
            <a:r>
              <a:rPr lang="en-US" sz="1800" dirty="0" smtClean="0"/>
              <a:t>Gelman </a:t>
            </a:r>
            <a:r>
              <a:rPr lang="en-US" sz="1800" dirty="0" smtClean="0"/>
              <a:t>A. (2007) Struggles with survey weighting and regression modeling. Statistical Science 22, 153-164.</a:t>
            </a:r>
          </a:p>
          <a:p>
            <a:pPr marL="0" indent="0">
              <a:buSzPct val="90000"/>
              <a:buNone/>
            </a:pPr>
            <a:r>
              <a:rPr lang="en-US" sz="1800" dirty="0" smtClean="0"/>
              <a:t>Gelman: “Survey weighting is a </a:t>
            </a:r>
            <a:r>
              <a:rPr lang="en-US" sz="1800" dirty="0" smtClean="0"/>
              <a:t>mess.” </a:t>
            </a:r>
            <a:r>
              <a:rPr lang="en-GB" sz="2000" dirty="0" smtClean="0"/>
              <a:t>	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	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r>
              <a:rPr lang="en-GB" sz="2000" dirty="0" smtClean="0"/>
              <a:t>	</a:t>
            </a:r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2000" dirty="0" smtClean="0"/>
          </a:p>
          <a:p>
            <a:pPr marL="0" indent="0">
              <a:spcAft>
                <a:spcPts val="1200"/>
              </a:spcAft>
              <a:buSzPct val="90000"/>
              <a:buNone/>
            </a:pPr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1807363" name="Object 3"/>
          <p:cNvGraphicFramePr>
            <a:graphicFrameLocks noChangeAspect="1"/>
          </p:cNvGraphicFramePr>
          <p:nvPr/>
        </p:nvGraphicFramePr>
        <p:xfrm>
          <a:off x="180975" y="190500"/>
          <a:ext cx="11249025" cy="6657975"/>
        </p:xfrm>
        <a:graphic>
          <a:graphicData uri="http://schemas.openxmlformats.org/presentationml/2006/ole">
            <p:oleObj spid="_x0000_s1807363" name="Document" r:id="rId3" imgW="6370085" imgH="378258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52401"/>
            <a:ext cx="7010400" cy="900336"/>
          </a:xfrm>
        </p:spPr>
        <p:txBody>
          <a:bodyPr/>
          <a:lstStyle/>
          <a:p>
            <a:r>
              <a:rPr lang="fi-FI" sz="2800" dirty="0" smtClean="0"/>
              <a:t>Relative error of MC and EB estimators </a:t>
            </a:r>
            <a:br>
              <a:rPr lang="fi-FI" sz="2800" dirty="0" smtClean="0"/>
            </a:br>
            <a:r>
              <a:rPr lang="fi-FI" sz="2800" dirty="0" smtClean="0"/>
              <a:t>in a certain large domain</a:t>
            </a:r>
            <a:endParaRPr lang="fi-FI" sz="2800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827584" y="4293096"/>
            <a:ext cx="3456384" cy="2260104"/>
          </a:xfrm>
        </p:spPr>
        <p:txBody>
          <a:bodyPr/>
          <a:lstStyle/>
          <a:p>
            <a:pPr marL="0">
              <a:buNone/>
            </a:pPr>
            <a:r>
              <a:rPr lang="fi-FI" sz="1600" dirty="0" smtClean="0"/>
              <a:t>Distribution of relative error</a:t>
            </a:r>
          </a:p>
          <a:p>
            <a:pPr marL="0">
              <a:buNone/>
            </a:pPr>
            <a:endParaRPr lang="fi-FI" sz="1600" dirty="0" smtClean="0"/>
          </a:p>
          <a:p>
            <a:pPr marL="0">
              <a:buNone/>
            </a:pPr>
            <a:r>
              <a:rPr lang="fi-FI" sz="1600" dirty="0" smtClean="0"/>
              <a:t>of design-based model assisted calibration MC estimator of poverty rate in large domain 64</a:t>
            </a:r>
          </a:p>
          <a:p>
            <a:pPr marL="0">
              <a:buNone/>
            </a:pPr>
            <a:endParaRPr lang="fi-FI" sz="1600" dirty="0" smtClean="0"/>
          </a:p>
          <a:p>
            <a:pPr marL="0">
              <a:buNone/>
            </a:pPr>
            <a:r>
              <a:rPr lang="fi-FI" sz="1600" dirty="0" smtClean="0"/>
              <a:t>NOTE </a:t>
            </a:r>
            <a:br>
              <a:rPr lang="fi-FI" sz="1600" dirty="0" smtClean="0"/>
            </a:br>
            <a:r>
              <a:rPr lang="fi-FI" sz="1600" dirty="0" smtClean="0"/>
              <a:t>Nearly design </a:t>
            </a:r>
            <a:r>
              <a:rPr lang="fi-FI" sz="1600" dirty="0" smtClean="0"/>
              <a:t>unbiased</a:t>
            </a:r>
            <a:br>
              <a:rPr lang="fi-FI" sz="1600" dirty="0" smtClean="0"/>
            </a:br>
            <a:r>
              <a:rPr lang="fi-FI" sz="1600" dirty="0" smtClean="0"/>
              <a:t>Outperforms EB in design bias </a:t>
            </a:r>
            <a:endParaRPr lang="fi-FI" sz="1600" dirty="0" smtClean="0"/>
          </a:p>
          <a:p>
            <a:pPr marL="0">
              <a:buNone/>
            </a:pPr>
            <a:r>
              <a:rPr lang="fi-FI" sz="1600" dirty="0" smtClean="0"/>
              <a:t/>
            </a:r>
            <a:br>
              <a:rPr lang="fi-FI" sz="1600" dirty="0" smtClean="0"/>
            </a:br>
            <a:endParaRPr lang="fi-FI" sz="1600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788024" y="4293096"/>
            <a:ext cx="4051176" cy="2260104"/>
          </a:xfrm>
        </p:spPr>
        <p:txBody>
          <a:bodyPr/>
          <a:lstStyle/>
          <a:p>
            <a:pPr marL="0">
              <a:buNone/>
            </a:pPr>
            <a:r>
              <a:rPr lang="fi-FI" sz="1600" dirty="0" smtClean="0"/>
              <a:t>Distribution of relative error </a:t>
            </a:r>
          </a:p>
          <a:p>
            <a:pPr marL="0">
              <a:buNone/>
            </a:pPr>
            <a:endParaRPr lang="fi-FI" sz="1600" dirty="0" smtClean="0"/>
          </a:p>
          <a:p>
            <a:pPr marL="0">
              <a:buNone/>
            </a:pPr>
            <a:r>
              <a:rPr lang="fi-FI" sz="1600" dirty="0" smtClean="0"/>
              <a:t>of model-based EB estimator of poverty rate in large domain 64</a:t>
            </a:r>
          </a:p>
          <a:p>
            <a:pPr marL="0">
              <a:buNone/>
            </a:pPr>
            <a:endParaRPr lang="fi-FI" sz="1600" dirty="0" smtClean="0"/>
          </a:p>
          <a:p>
            <a:pPr marL="0">
              <a:buNone/>
            </a:pPr>
            <a:r>
              <a:rPr lang="fi-FI" sz="1600" dirty="0" smtClean="0"/>
              <a:t>NOTE</a:t>
            </a:r>
          </a:p>
          <a:p>
            <a:pPr marL="0">
              <a:buNone/>
            </a:pPr>
            <a:r>
              <a:rPr lang="fi-FI" sz="1600" dirty="0" smtClean="0"/>
              <a:t>Design biased</a:t>
            </a:r>
          </a:p>
          <a:p>
            <a:pPr marL="0">
              <a:buNone/>
            </a:pPr>
            <a:r>
              <a:rPr lang="fi-FI" sz="1600" dirty="0" smtClean="0"/>
              <a:t>Outperforms MC in </a:t>
            </a:r>
            <a:r>
              <a:rPr lang="fi-FI" sz="1600" dirty="0" smtClean="0"/>
              <a:t>design accuracy</a:t>
            </a:r>
            <a:endParaRPr lang="fi-FI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10" name="Picture 9" descr="HTchar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525" y="1268760"/>
            <a:ext cx="3936438" cy="2952328"/>
          </a:xfrm>
          <a:prstGeom prst="rect">
            <a:avLst/>
          </a:prstGeom>
        </p:spPr>
      </p:pic>
      <p:pic>
        <p:nvPicPr>
          <p:cNvPr id="11" name="Picture 10" descr="EBch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1268760"/>
            <a:ext cx="3929537" cy="2947153"/>
          </a:xfrm>
          <a:prstGeom prst="rect">
            <a:avLst/>
          </a:prstGeom>
        </p:spPr>
      </p:pic>
      <p:graphicFrame>
        <p:nvGraphicFramePr>
          <p:cNvPr id="1825794" name="Object 2"/>
          <p:cNvGraphicFramePr>
            <a:graphicFrameLocks noChangeAspect="1"/>
          </p:cNvGraphicFramePr>
          <p:nvPr/>
        </p:nvGraphicFramePr>
        <p:xfrm>
          <a:off x="902668" y="4581525"/>
          <a:ext cx="2589212" cy="300038"/>
        </p:xfrm>
        <a:graphic>
          <a:graphicData uri="http://schemas.openxmlformats.org/presentationml/2006/ole">
            <p:oleObj spid="_x0000_s1825794" name="Equation" r:id="rId5" imgW="1968480" imgH="228600" progId="Equation.DSMT4">
              <p:embed/>
            </p:oleObj>
          </a:graphicData>
        </a:graphic>
      </p:graphicFrame>
      <p:graphicFrame>
        <p:nvGraphicFramePr>
          <p:cNvPr id="1825798" name="Object 6"/>
          <p:cNvGraphicFramePr>
            <a:graphicFrameLocks noChangeAspect="1"/>
          </p:cNvGraphicFramePr>
          <p:nvPr/>
        </p:nvGraphicFramePr>
        <p:xfrm>
          <a:off x="4867746" y="4581525"/>
          <a:ext cx="2440558" cy="291166"/>
        </p:xfrm>
        <a:graphic>
          <a:graphicData uri="http://schemas.openxmlformats.org/presentationml/2006/ole">
            <p:oleObj spid="_x0000_s1825798" name="Equation" r:id="rId6" imgW="191736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>
          <a:xfrm>
            <a:off x="1115616" y="368424"/>
            <a:ext cx="7723584" cy="540296"/>
          </a:xfrm>
        </p:spPr>
        <p:txBody>
          <a:bodyPr/>
          <a:lstStyle/>
          <a:p>
            <a:pPr indent="-457200"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/>
              <a:t>Literature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6166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fi-FI" sz="1600" dirty="0" smtClean="0"/>
              <a:t>Deville J.-C. and Särndal C.-E. (1992) Calibration estimators in survey sampling. JASA 87, 376-382.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Deville </a:t>
            </a:r>
            <a:r>
              <a:rPr lang="en-US" sz="1600" dirty="0" smtClean="0"/>
              <a:t>J</a:t>
            </a:r>
            <a:r>
              <a:rPr lang="en-US" sz="1600" dirty="0" smtClean="0"/>
              <a:t>.-C</a:t>
            </a:r>
            <a:r>
              <a:rPr lang="en-US" sz="1600" dirty="0" smtClean="0"/>
              <a:t>., </a:t>
            </a:r>
            <a:r>
              <a:rPr lang="en-US" sz="1600" dirty="0" smtClean="0"/>
              <a:t>Särndal </a:t>
            </a:r>
            <a:r>
              <a:rPr lang="en-US" sz="1600" dirty="0" smtClean="0"/>
              <a:t>C</a:t>
            </a:r>
            <a:r>
              <a:rPr lang="en-US" sz="1600" dirty="0" smtClean="0"/>
              <a:t>.-E. </a:t>
            </a:r>
            <a:r>
              <a:rPr lang="en-US" sz="1600" dirty="0" smtClean="0"/>
              <a:t>and </a:t>
            </a:r>
            <a:r>
              <a:rPr lang="en-US" sz="1600" dirty="0" smtClean="0"/>
              <a:t>Sautory </a:t>
            </a:r>
            <a:r>
              <a:rPr lang="en-US" sz="1600" dirty="0" smtClean="0"/>
              <a:t>O. (1993). Generalized raking procedures in survey sampling. JASA </a:t>
            </a:r>
            <a:r>
              <a:rPr lang="en-US" sz="1600" dirty="0" smtClean="0"/>
              <a:t>88,1013–1020.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Estevao V.M. and Särndal C.-E. (1999) The use of auxiliary information in design-based estimation for domains. Survey Methodology 2, 213–221.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Estevao V.M. and Särndal C.-E. (2004) Borrowing strength is not the best technique within a wide class of design-consistent domain estimators. JOS 20, 645-669</a:t>
            </a:r>
            <a:r>
              <a:rPr lang="en-US" sz="1600" dirty="0" smtClean="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Gelman A. (2007) Struggles with survey weighting and regression modeling. Statistical Science 22, 153-164.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Guggemos </a:t>
            </a:r>
            <a:r>
              <a:rPr lang="en-US" sz="1600" dirty="0" smtClean="0"/>
              <a:t>F. and Tillé Y. (2010) Penalized calibration in survey sampling: Design-based estimation assisted by mixed models. Journal of Statistical Planning and Inference 140 ,3199–3212.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Hidiroglou </a:t>
            </a:r>
            <a:r>
              <a:rPr lang="en-US" sz="1600" dirty="0" smtClean="0"/>
              <a:t>M.A. and Estevao V.M. (2014) A comparison of small area and calibration estimators via simulation. Joint Issue of Statistics in Transition and Survey Methodology 17,133-154.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Lehtonen R. and Veijanen A. (2009) Design-based methods of estimation for domains and small areas. In Rao C.R. and Pfeffermann D. (Eds.) Handbook of Statistics 29B. Elsevier, 219-249.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i-FI" sz="1600" dirty="0" smtClean="0"/>
              <a:t>Lehtonen </a:t>
            </a:r>
            <a:r>
              <a:rPr lang="fi-FI" sz="1600" dirty="0" smtClean="0"/>
              <a:t>R. and Veijanen A. (2012) </a:t>
            </a:r>
            <a:r>
              <a:rPr lang="en-US" sz="1600" dirty="0" smtClean="0"/>
              <a:t>Small area poverty estimation by model calibration. Journal of the Indian Society of Agricultural Statistics 66, 125-133</a:t>
            </a:r>
            <a:r>
              <a:rPr lang="en-US" sz="1600" dirty="0" smtClean="0"/>
              <a:t>.</a:t>
            </a:r>
            <a:endParaRPr lang="en-US" sz="1600" dirty="0" smtClean="0"/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black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>
          <a:xfrm>
            <a:off x="1115616" y="368424"/>
            <a:ext cx="7723584" cy="540296"/>
          </a:xfrm>
        </p:spPr>
        <p:txBody>
          <a:bodyPr/>
          <a:lstStyle/>
          <a:p>
            <a:pPr indent="-457200">
              <a:spcBef>
                <a:spcPts val="0"/>
              </a:spcBef>
              <a:spcAft>
                <a:spcPts val="0"/>
              </a:spcAft>
            </a:pPr>
            <a:r>
              <a:rPr lang="en-US" sz="3000" dirty="0" smtClean="0"/>
              <a:t>Literature (contd.)</a:t>
            </a:r>
            <a:endParaRPr lang="en-US" sz="3000" dirty="0" smtClean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6166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1600" dirty="0" smtClean="0"/>
              <a:t>Lehtonen </a:t>
            </a:r>
            <a:r>
              <a:rPr lang="en-GB" sz="1600" dirty="0" smtClean="0"/>
              <a:t>and </a:t>
            </a:r>
            <a:r>
              <a:rPr lang="en-GB" sz="1600" dirty="0" smtClean="0"/>
              <a:t>Veijanen (2015) Small area estimation by calibration methods. WSC 2015 of the ISI, Rio de Janeiro, August 2015.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i-FI" sz="1600" dirty="0" smtClean="0"/>
              <a:t>Lehtonen </a:t>
            </a:r>
            <a:r>
              <a:rPr lang="fi-FI" sz="1600" dirty="0" smtClean="0"/>
              <a:t>R. and Veijanen A. (2016) Design-based methods to small area estimation and calibration approach. In: Pratesi M. </a:t>
            </a:r>
            <a:r>
              <a:rPr lang="en-GB" sz="1600" dirty="0" smtClean="0"/>
              <a:t>(Ed.) </a:t>
            </a:r>
            <a:r>
              <a:rPr lang="en-US" sz="1600" dirty="0" smtClean="0"/>
              <a:t>Analysis of Poverty Data by Small Area Estimation. Chichester: Wiley. </a:t>
            </a:r>
            <a:r>
              <a:rPr lang="en-GB" sz="16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1600" dirty="0" smtClean="0"/>
              <a:t>Lehtonen </a:t>
            </a:r>
            <a:r>
              <a:rPr lang="en-GB" sz="1600" dirty="0" smtClean="0"/>
              <a:t>R. and Veijanen A. (2017) </a:t>
            </a:r>
            <a:r>
              <a:rPr lang="en-US" sz="1600" dirty="0" smtClean="0"/>
              <a:t>A two-level hybrid calibration technique for small area estimation. SAE2017 Conference, Paris, June 2017.</a:t>
            </a:r>
          </a:p>
          <a:p>
            <a:pPr marL="0">
              <a:spcAft>
                <a:spcPts val="600"/>
              </a:spcAft>
              <a:buNone/>
            </a:pPr>
            <a:r>
              <a:rPr lang="fi-FI" sz="1600" dirty="0" smtClean="0"/>
              <a:t>Montanari </a:t>
            </a:r>
            <a:r>
              <a:rPr lang="fi-FI" sz="1600" dirty="0" smtClean="0"/>
              <a:t>G.E</a:t>
            </a:r>
            <a:r>
              <a:rPr lang="fi-FI" sz="1600" dirty="0" smtClean="0"/>
              <a:t>. and Ranalli M. G. (2005) </a:t>
            </a:r>
            <a:r>
              <a:rPr lang="fi-FI" sz="1600" dirty="0" err="1" smtClean="0"/>
              <a:t>Nonparametric</a:t>
            </a:r>
            <a:r>
              <a:rPr lang="fi-FI" sz="1600" dirty="0" smtClean="0"/>
              <a:t> model calibration estimation in survey sampling. JASA 100, 1429–1442.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en-US" sz="1600" dirty="0" err="1" smtClean="0"/>
              <a:t>Montanari</a:t>
            </a:r>
            <a:r>
              <a:rPr lang="en-US" sz="1600" dirty="0" smtClean="0"/>
              <a:t> G.E. and </a:t>
            </a:r>
            <a:r>
              <a:rPr lang="en-US" sz="1600" dirty="0" err="1" smtClean="0"/>
              <a:t>Ranalli</a:t>
            </a:r>
            <a:r>
              <a:rPr lang="en-US" sz="1600" dirty="0" smtClean="0"/>
              <a:t> M.G. (2009) Multiple and ridge model calibration. Proceedings of Workshop on Calibration and Estimation in Surveys 2009. Statistics Canada.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en-US" sz="1600" dirty="0" smtClean="0"/>
              <a:t>Rao J.N.K</a:t>
            </a:r>
            <a:r>
              <a:rPr lang="en-US" sz="1600" dirty="0" smtClean="0"/>
              <a:t>. and Molina I.  </a:t>
            </a:r>
            <a:r>
              <a:rPr lang="en-US" sz="1600" dirty="0" smtClean="0"/>
              <a:t>(</a:t>
            </a:r>
            <a:r>
              <a:rPr lang="en-US" sz="1600" dirty="0" smtClean="0"/>
              <a:t>2015) </a:t>
            </a:r>
            <a:r>
              <a:rPr lang="en-US" sz="1600" dirty="0" smtClean="0"/>
              <a:t>Small Area Estimation. </a:t>
            </a:r>
            <a:r>
              <a:rPr lang="en-US" sz="1600" dirty="0" smtClean="0"/>
              <a:t>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 Ed. New </a:t>
            </a:r>
            <a:r>
              <a:rPr lang="en-US" sz="1600" dirty="0" smtClean="0"/>
              <a:t>York: Wiley.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Särndal C.-E. (2007) The calibration approach in survey theory and practice. SMJ 33, 99–119.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Wu C. and Lu W.W. (2016) Calibration weighting methods for complex surveys. International Statistical Review 84, 79-98.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 smtClean="0"/>
              <a:t>Wu </a:t>
            </a:r>
            <a:r>
              <a:rPr lang="en-US" sz="1600" dirty="0" smtClean="0"/>
              <a:t>C. and Sitter R.R. (2001) A model-calibration approach to using complete auxiliary information from survey data. </a:t>
            </a:r>
            <a:r>
              <a:rPr lang="fi-FI" sz="1600" dirty="0" smtClean="0"/>
              <a:t>JASA 96, 185–193. (</a:t>
            </a:r>
            <a:r>
              <a:rPr lang="fi-FI" sz="1600" dirty="0" err="1" smtClean="0"/>
              <a:t>with</a:t>
            </a:r>
            <a:r>
              <a:rPr lang="fi-FI" sz="1600" dirty="0" smtClean="0"/>
              <a:t> </a:t>
            </a:r>
            <a:r>
              <a:rPr lang="fi-FI" sz="1600" dirty="0" err="1" smtClean="0"/>
              <a:t>corrigenda</a:t>
            </a:r>
            <a:r>
              <a:rPr lang="fi-FI" sz="1600" dirty="0" smtClean="0"/>
              <a:t>)</a:t>
            </a: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black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88640"/>
            <a:ext cx="7010400" cy="3240087"/>
          </a:xfrm>
        </p:spPr>
        <p:txBody>
          <a:bodyPr/>
          <a:lstStyle/>
          <a:p>
            <a:pPr algn="ctr"/>
            <a:r>
              <a:rPr lang="en-US" dirty="0" smtClean="0"/>
              <a:t>merci beaucoup!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44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5013325"/>
            <a:ext cx="7867650" cy="1539875"/>
          </a:xfrm>
        </p:spPr>
        <p:txBody>
          <a:bodyPr/>
          <a:lstStyle/>
          <a:p>
            <a:endParaRPr lang="fi-FI" smtClean="0"/>
          </a:p>
          <a:p>
            <a:endParaRPr lang="fi-F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8640"/>
            <a:ext cx="7848475" cy="7920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2900" dirty="0" smtClean="0"/>
              <a:t>Some key properties </a:t>
            </a:r>
            <a:br>
              <a:rPr lang="en-US" sz="2900" dirty="0" smtClean="0"/>
            </a:br>
            <a:r>
              <a:rPr lang="en-US" sz="2000" b="0" dirty="0" smtClean="0"/>
              <a:t>(under complete response)</a:t>
            </a:r>
            <a:endParaRPr lang="fi-FI" sz="2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47650" y="1419225"/>
          <a:ext cx="8639175" cy="5495925"/>
        </p:xfrm>
        <a:graphic>
          <a:graphicData uri="http://schemas.openxmlformats.org/presentationml/2006/ole">
            <p:oleObj spid="_x0000_s2048003" name="Document" r:id="rId4" imgW="5487874" imgH="3490109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332656"/>
            <a:ext cx="7705030" cy="684535"/>
          </a:xfrm>
        </p:spPr>
        <p:txBody>
          <a:bodyPr/>
          <a:lstStyle/>
          <a:p>
            <a:r>
              <a:rPr lang="fi-FI" sz="3000" dirty="0" smtClean="0"/>
              <a:t>Questions of interest</a:t>
            </a:r>
            <a:endParaRPr lang="fi-FI" sz="2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760"/>
            <a:ext cx="8228012" cy="51403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buSzPct val="90000"/>
              <a:buNone/>
            </a:pPr>
            <a:r>
              <a:rPr lang="en-GB" sz="2200" dirty="0" smtClean="0"/>
              <a:t>Relative design-based properties of MFC, MC, </a:t>
            </a:r>
            <a:r>
              <a:rPr lang="en-GB" sz="2200" dirty="0" smtClean="0"/>
              <a:t>HC </a:t>
            </a:r>
            <a:r>
              <a:rPr lang="en-GB" sz="2200" dirty="0" smtClean="0"/>
              <a:t>and HC2</a:t>
            </a:r>
          </a:p>
          <a:p>
            <a:pPr lvl="1">
              <a:buSzPct val="90000"/>
              <a:buNone/>
            </a:pPr>
            <a:r>
              <a:rPr lang="en-GB" sz="2000" dirty="0" smtClean="0"/>
              <a:t>Accuracy properties</a:t>
            </a:r>
          </a:p>
          <a:p>
            <a:pPr lvl="1">
              <a:buSzPct val="90000"/>
              <a:buNone/>
            </a:pPr>
            <a:r>
              <a:rPr lang="en-GB" sz="2000" dirty="0" smtClean="0"/>
              <a:t>Distributional properties of calibrated weights</a:t>
            </a:r>
          </a:p>
          <a:p>
            <a:pPr>
              <a:buSzPct val="90000"/>
            </a:pPr>
            <a:endParaRPr lang="en-GB" sz="1000" dirty="0" smtClean="0"/>
          </a:p>
          <a:p>
            <a:pPr>
              <a:buSzPct val="90000"/>
              <a:buNone/>
            </a:pPr>
            <a:r>
              <a:rPr lang="en-GB" sz="2200" dirty="0" smtClean="0"/>
              <a:t>Comparison with model-based SAE</a:t>
            </a:r>
          </a:p>
          <a:p>
            <a:pPr>
              <a:buSzPct val="90000"/>
              <a:buNone/>
            </a:pPr>
            <a:r>
              <a:rPr lang="en-GB" sz="2200" dirty="0" smtClean="0"/>
              <a:t>	Design bias and accuracy of model-assisted calibration </a:t>
            </a:r>
            <a:br>
              <a:rPr lang="en-GB" sz="2200" dirty="0" smtClean="0"/>
            </a:br>
            <a:r>
              <a:rPr lang="en-GB" sz="2200" dirty="0" smtClean="0"/>
              <a:t>vs. model-based EB method</a:t>
            </a:r>
          </a:p>
          <a:p>
            <a:pPr>
              <a:buSzPct val="90000"/>
            </a:pPr>
            <a:endParaRPr lang="en-GB" sz="1000" dirty="0" smtClean="0"/>
          </a:p>
          <a:p>
            <a:pPr>
              <a:buSzPct val="90000"/>
              <a:buNone/>
            </a:pPr>
            <a:r>
              <a:rPr lang="en-GB" sz="2200" dirty="0" smtClean="0"/>
              <a:t>Main interest: What happens in minor domains </a:t>
            </a:r>
            <a:br>
              <a:rPr lang="en-GB" sz="2200" dirty="0" smtClean="0"/>
            </a:br>
            <a:r>
              <a:rPr lang="en-GB" sz="2200" dirty="0" smtClean="0"/>
              <a:t>(with small domain sample size)?</a:t>
            </a:r>
          </a:p>
          <a:p>
            <a:pPr>
              <a:buSzPct val="90000"/>
              <a:buNone/>
            </a:pPr>
            <a:endParaRPr lang="en-GB" sz="2200" dirty="0" smtClean="0"/>
          </a:p>
          <a:p>
            <a:pPr>
              <a:buSzPct val="90000"/>
              <a:buNone/>
            </a:pPr>
            <a:r>
              <a:rPr lang="en-GB" sz="2200" dirty="0" smtClean="0"/>
              <a:t>Empirical framework </a:t>
            </a:r>
            <a:br>
              <a:rPr lang="en-GB" sz="2200" dirty="0" smtClean="0"/>
            </a:br>
            <a:r>
              <a:rPr lang="en-GB" sz="2200" dirty="0" smtClean="0"/>
              <a:t>Design-based simulation experiments </a:t>
            </a:r>
          </a:p>
          <a:p>
            <a:pPr>
              <a:buSzPct val="90000"/>
              <a:buNone/>
            </a:pPr>
            <a:r>
              <a:rPr lang="en-GB" sz="2200" dirty="0" smtClean="0"/>
              <a:t>	Real population data</a:t>
            </a:r>
            <a:endParaRPr lang="en-GB" sz="1000" dirty="0" smtClean="0"/>
          </a:p>
          <a:p>
            <a:pPr>
              <a:buSzPct val="90000"/>
              <a:buNone/>
            </a:pPr>
            <a:r>
              <a:rPr lang="en-GB" sz="2000" dirty="0" smtClean="0"/>
              <a:t>	Mixed models</a:t>
            </a:r>
          </a:p>
          <a:p>
            <a:pPr>
              <a:buSzPct val="90000"/>
              <a:buNone/>
            </a:pPr>
            <a:endParaRPr lang="en-GB" sz="2000" dirty="0" smtClean="0"/>
          </a:p>
        </p:txBody>
      </p:sp>
      <p:sp>
        <p:nvSpPr>
          <p:cNvPr id="1536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FA97B0-697D-4E4B-AEF7-3DE19B841DCD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Target parameters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1301507" name="Object 3"/>
          <p:cNvGraphicFramePr>
            <a:graphicFrameLocks noGrp="1" noChangeAspect="1"/>
          </p:cNvGraphicFramePr>
          <p:nvPr/>
        </p:nvGraphicFramePr>
        <p:xfrm>
          <a:off x="760413" y="1340768"/>
          <a:ext cx="6560534" cy="4680520"/>
        </p:xfrm>
        <a:graphic>
          <a:graphicData uri="http://schemas.openxmlformats.org/presentationml/2006/ole">
            <p:oleObj spid="_x0000_s1856514" name="Equation" r:id="rId4" imgW="6108480" imgH="43686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Sample data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1301507" name="Object 3"/>
          <p:cNvGraphicFramePr>
            <a:graphicFrameLocks noGrp="1" noChangeAspect="1"/>
          </p:cNvGraphicFramePr>
          <p:nvPr/>
        </p:nvGraphicFramePr>
        <p:xfrm>
          <a:off x="741363" y="1318450"/>
          <a:ext cx="7431037" cy="4779908"/>
        </p:xfrm>
        <a:graphic>
          <a:graphicData uri="http://schemas.openxmlformats.org/presentationml/2006/ole">
            <p:oleObj spid="_x0000_s1911810" name="Equation" r:id="rId4" imgW="6514920" imgH="419076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Rectangle 6"/>
          <p:cNvSpPr>
            <a:spLocks noChangeArrowheads="1"/>
          </p:cNvSpPr>
          <p:nvPr/>
        </p:nvSpPr>
        <p:spPr bwMode="auto">
          <a:xfrm>
            <a:off x="0" y="-609600"/>
            <a:ext cx="184150" cy="1739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>
                <a:latin typeface="Times New Roman" pitchFamily="18" charset="0"/>
              </a:rPr>
              <a:t/>
            </a:r>
            <a:br>
              <a:rPr lang="en-US">
                <a:latin typeface="Times New Roman" pitchFamily="18" charset="0"/>
              </a:rPr>
            </a:br>
            <a:endParaRPr lang="en-US">
              <a:latin typeface="Times New Roman" pitchFamily="18" charset="0"/>
            </a:endParaRPr>
          </a:p>
          <a:p>
            <a:endParaRPr lang="en-US">
              <a:latin typeface="Times New Roman" pitchFamily="18" charset="0"/>
            </a:endParaRPr>
          </a:p>
        </p:txBody>
      </p:sp>
      <p:sp>
        <p:nvSpPr>
          <p:cNvPr id="6159" name="Rectangle 7"/>
          <p:cNvSpPr>
            <a:spLocks noChangeArrowheads="1"/>
          </p:cNvSpPr>
          <p:nvPr/>
        </p:nvSpPr>
        <p:spPr bwMode="auto">
          <a:xfrm>
            <a:off x="0" y="68707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fi-FI"/>
          </a:p>
        </p:txBody>
      </p:sp>
      <p:sp>
        <p:nvSpPr>
          <p:cNvPr id="6160" name="Text Box 11"/>
          <p:cNvSpPr txBox="1">
            <a:spLocks noChangeArrowheads="1"/>
          </p:cNvSpPr>
          <p:nvPr/>
        </p:nvSpPr>
        <p:spPr bwMode="auto">
          <a:xfrm flipV="1">
            <a:off x="1828800" y="5213350"/>
            <a:ext cx="68580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pPr>
              <a:spcBef>
                <a:spcPct val="50000"/>
              </a:spcBef>
            </a:pPr>
            <a:endParaRPr lang="fr-CA">
              <a:latin typeface="Times New Roman" pitchFamily="18" charset="0"/>
            </a:endParaRPr>
          </a:p>
        </p:txBody>
      </p:sp>
      <p:sp>
        <p:nvSpPr>
          <p:cNvPr id="6161" name="Text Box 13"/>
          <p:cNvSpPr txBox="1">
            <a:spLocks noChangeArrowheads="1"/>
          </p:cNvSpPr>
          <p:nvPr/>
        </p:nvSpPr>
        <p:spPr bwMode="auto">
          <a:xfrm>
            <a:off x="6588125" y="2349500"/>
            <a:ext cx="10795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CA">
              <a:latin typeface="Times New Roman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139952" y="1340768"/>
            <a:ext cx="4464496" cy="4176464"/>
          </a:xfrm>
          <a:prstGeom prst="rect">
            <a:avLst/>
          </a:prstGeom>
          <a:solidFill>
            <a:schemeClr val="accent1">
              <a:lumMod val="20000"/>
              <a:lumOff val="80000"/>
              <a:alpha val="39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2627784" y="2636912"/>
            <a:ext cx="3694286" cy="1728192"/>
          </a:xfrm>
          <a:prstGeom prst="ellipse">
            <a:avLst/>
          </a:prstGeom>
          <a:solidFill>
            <a:schemeClr val="accent1">
              <a:lumMod val="40000"/>
              <a:lumOff val="60000"/>
              <a:alpha val="53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  <p:graphicFrame>
        <p:nvGraphicFramePr>
          <p:cNvPr id="6150" name="Object 14"/>
          <p:cNvGraphicFramePr>
            <a:graphicFrameLocks noChangeAspect="1"/>
          </p:cNvGraphicFramePr>
          <p:nvPr/>
        </p:nvGraphicFramePr>
        <p:xfrm>
          <a:off x="3275856" y="3140968"/>
          <a:ext cx="469900" cy="565150"/>
        </p:xfrm>
        <a:graphic>
          <a:graphicData uri="http://schemas.openxmlformats.org/presentationml/2006/ole">
            <p:oleObj spid="_x0000_s1992708" name="Equation" r:id="rId4" imgW="126835" imgH="152202" progId="Equation.DSMT4">
              <p:embed/>
            </p:oleObj>
          </a:graphicData>
        </a:graphic>
      </p:graphicFrame>
      <p:sp>
        <p:nvSpPr>
          <p:cNvPr id="6164" name="Suorakulmio 19"/>
          <p:cNvSpPr>
            <a:spLocks noChangeArrowheads="1"/>
          </p:cNvSpPr>
          <p:nvPr/>
        </p:nvSpPr>
        <p:spPr bwMode="auto">
          <a:xfrm>
            <a:off x="179512" y="4509120"/>
            <a:ext cx="1512888" cy="12954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b"/>
          <a:lstStyle/>
          <a:p>
            <a:endParaRPr lang="fi-FI"/>
          </a:p>
        </p:txBody>
      </p:sp>
      <p:sp>
        <p:nvSpPr>
          <p:cNvPr id="6165" name="Rectangle 5"/>
          <p:cNvSpPr>
            <a:spLocks noChangeArrowheads="1"/>
          </p:cNvSpPr>
          <p:nvPr/>
        </p:nvSpPr>
        <p:spPr bwMode="auto">
          <a:xfrm>
            <a:off x="5220072" y="1628800"/>
            <a:ext cx="2808312" cy="2808312"/>
          </a:xfrm>
          <a:prstGeom prst="rect">
            <a:avLst/>
          </a:prstGeom>
          <a:solidFill>
            <a:schemeClr val="accent1">
              <a:lumMod val="40000"/>
              <a:lumOff val="60000"/>
              <a:alpha val="39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i-FI"/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64088" y="1772816"/>
          <a:ext cx="698500" cy="762000"/>
        </p:xfrm>
        <a:graphic>
          <a:graphicData uri="http://schemas.openxmlformats.org/presentationml/2006/ole">
            <p:oleObj spid="_x0000_s1992709" name="Equation" r:id="rId5" imgW="279279" imgH="304668" progId="Equation.DSMT4">
              <p:embed/>
            </p:oleObj>
          </a:graphicData>
        </a:graphic>
      </p:graphicFrame>
      <p:cxnSp>
        <p:nvCxnSpPr>
          <p:cNvPr id="23" name="Straight Connector 22"/>
          <p:cNvCxnSpPr/>
          <p:nvPr/>
        </p:nvCxnSpPr>
        <p:spPr bwMode="auto">
          <a:xfrm>
            <a:off x="323528" y="908720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1115616" y="836712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smtClean="0">
              <a:ln>
                <a:noFill/>
              </a:ln>
              <a:solidFill>
                <a:srgbClr val="1E1C77"/>
              </a:solidFill>
              <a:effectLst/>
              <a:latin typeface="Arial" charset="0"/>
            </a:endParaRPr>
          </a:p>
        </p:txBody>
      </p:sp>
      <p:graphicFrame>
        <p:nvGraphicFramePr>
          <p:cNvPr id="6148" name="Object 15"/>
          <p:cNvGraphicFramePr>
            <a:graphicFrameLocks noChangeAspect="1"/>
          </p:cNvGraphicFramePr>
          <p:nvPr/>
        </p:nvGraphicFramePr>
        <p:xfrm>
          <a:off x="1691680" y="764704"/>
          <a:ext cx="476250" cy="539750"/>
        </p:xfrm>
        <a:graphic>
          <a:graphicData uri="http://schemas.openxmlformats.org/presentationml/2006/ole">
            <p:oleObj spid="_x0000_s1992707" name="Equation" r:id="rId6" imgW="190335" imgH="215713" progId="Equation.DSMT4">
              <p:embed/>
            </p:oleObj>
          </a:graphicData>
        </a:graphic>
      </p:graphicFrame>
      <p:graphicFrame>
        <p:nvGraphicFramePr>
          <p:cNvPr id="1952779" name="Object 11"/>
          <p:cNvGraphicFramePr>
            <a:graphicFrameLocks noChangeAspect="1"/>
          </p:cNvGraphicFramePr>
          <p:nvPr/>
        </p:nvGraphicFramePr>
        <p:xfrm>
          <a:off x="4355976" y="1340768"/>
          <a:ext cx="698500" cy="762000"/>
        </p:xfrm>
        <a:graphic>
          <a:graphicData uri="http://schemas.openxmlformats.org/presentationml/2006/ole">
            <p:oleObj spid="_x0000_s1992711" name="Equation" r:id="rId7" imgW="279360" imgH="304560" progId="Equation.DSMT4">
              <p:embed/>
            </p:oleObj>
          </a:graphicData>
        </a:graphic>
      </p:graphicFrame>
      <p:graphicFrame>
        <p:nvGraphicFramePr>
          <p:cNvPr id="6147" name="Object 9"/>
          <p:cNvGraphicFramePr>
            <a:graphicFrameLocks noChangeAspect="1"/>
          </p:cNvGraphicFramePr>
          <p:nvPr/>
        </p:nvGraphicFramePr>
        <p:xfrm>
          <a:off x="5436096" y="3140968"/>
          <a:ext cx="614363" cy="749300"/>
        </p:xfrm>
        <a:graphic>
          <a:graphicData uri="http://schemas.openxmlformats.org/presentationml/2006/ole">
            <p:oleObj spid="_x0000_s1992706" name="Equation" r:id="rId8" imgW="228600" imgH="279400" progId="Equation.DSMT4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427984" y="3140968"/>
          <a:ext cx="546100" cy="749300"/>
        </p:xfrm>
        <a:graphic>
          <a:graphicData uri="http://schemas.openxmlformats.org/presentationml/2006/ole">
            <p:oleObj spid="_x0000_s1992710" name="Equation" r:id="rId9" imgW="203040" imgH="279360" progId="Equation.DSMT4">
              <p:embed/>
            </p:oleObj>
          </a:graphicData>
        </a:graphic>
      </p:graphicFrame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1475656" y="620688"/>
            <a:ext cx="7416824" cy="5328592"/>
          </a:xfrm>
          <a:prstGeom prst="rect">
            <a:avLst/>
          </a:prstGeom>
          <a:solidFill>
            <a:schemeClr val="accent1">
              <a:lumMod val="20000"/>
              <a:lumOff val="80000"/>
              <a:alpha val="39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648"/>
            <a:ext cx="7848475" cy="72008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000" dirty="0" smtClean="0"/>
              <a:t>Auxiliary data</a:t>
            </a:r>
            <a:endParaRPr lang="fi-FI" sz="3000" b="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74F04-BA4A-4BC5-A6D2-B12EB385A09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1301507" name="Object 3"/>
          <p:cNvGraphicFramePr>
            <a:graphicFrameLocks noGrp="1" noChangeAspect="1"/>
          </p:cNvGraphicFramePr>
          <p:nvPr/>
        </p:nvGraphicFramePr>
        <p:xfrm>
          <a:off x="741364" y="1287489"/>
          <a:ext cx="7698878" cy="4733800"/>
        </p:xfrm>
        <a:graphic>
          <a:graphicData uri="http://schemas.openxmlformats.org/presentationml/2006/ole">
            <p:oleObj spid="_x0000_s1947650" name="Equation" r:id="rId4" imgW="6730920" imgH="41400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386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1E1C77"/>
      </a:dk2>
      <a:lt2>
        <a:srgbClr val="8C8A87"/>
      </a:lt2>
      <a:accent1>
        <a:srgbClr val="1E1C77"/>
      </a:accent1>
      <a:accent2>
        <a:srgbClr val="009E60"/>
      </a:accent2>
      <a:accent3>
        <a:srgbClr val="FFFFFF"/>
      </a:accent3>
      <a:accent4>
        <a:srgbClr val="000000"/>
      </a:accent4>
      <a:accent5>
        <a:srgbClr val="ABABBD"/>
      </a:accent5>
      <a:accent6>
        <a:srgbClr val="008F56"/>
      </a:accent6>
      <a:hlink>
        <a:srgbClr val="FCA311"/>
      </a:hlink>
      <a:folHlink>
        <a:srgbClr val="5E68C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ts val="38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E1C77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ts val="38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rgbClr val="1E1C77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88075</TotalTime>
  <Words>854</Words>
  <Application>Microsoft Office PowerPoint</Application>
  <PresentationFormat>On-screen Show (4:3)</PresentationFormat>
  <Paragraphs>197</Paragraphs>
  <Slides>35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Default Design</vt:lpstr>
      <vt:lpstr>Microsoft Office Word Document</vt:lpstr>
      <vt:lpstr>MathType 6.0 Equation</vt:lpstr>
      <vt:lpstr>Equation</vt:lpstr>
      <vt:lpstr>Document</vt:lpstr>
      <vt:lpstr> Small area estimation with calibration methods </vt:lpstr>
      <vt:lpstr>Outline</vt:lpstr>
      <vt:lpstr>Design-based calibration methods for domain estimation to be discussed</vt:lpstr>
      <vt:lpstr>Some key properties  (under complete response)</vt:lpstr>
      <vt:lpstr>Questions of interest</vt:lpstr>
      <vt:lpstr>Target parameters</vt:lpstr>
      <vt:lpstr>Sample data</vt:lpstr>
      <vt:lpstr>Slide 8</vt:lpstr>
      <vt:lpstr>Auxiliary data</vt:lpstr>
      <vt:lpstr>Assisting mixed models</vt:lpstr>
      <vt:lpstr>Calibration weighting system - 1</vt:lpstr>
      <vt:lpstr>Calibration weighting system - 2</vt:lpstr>
      <vt:lpstr>Calibration vectors for single-level methods</vt:lpstr>
      <vt:lpstr>Two-level hybrid calibration - 1</vt:lpstr>
      <vt:lpstr>Slide 15</vt:lpstr>
      <vt:lpstr>Two-level hybrid calibration - 2</vt:lpstr>
      <vt:lpstr>Estimators of domain proportions</vt:lpstr>
      <vt:lpstr>Model-based EB predictor</vt:lpstr>
      <vt:lpstr>Some known differences</vt:lpstr>
      <vt:lpstr>EXAMPLE: Poverty rate for regions</vt:lpstr>
      <vt:lpstr>Variables</vt:lpstr>
      <vt:lpstr>Estimators</vt:lpstr>
      <vt:lpstr>Quality measures of estimators</vt:lpstr>
      <vt:lpstr>Slide 24</vt:lpstr>
      <vt:lpstr>Slide 25</vt:lpstr>
      <vt:lpstr>Summary of results on calibration</vt:lpstr>
      <vt:lpstr>Distributional properties of calibrated weights</vt:lpstr>
      <vt:lpstr>Fig. 1. Distribution of weights by domain size 100 simulated SRSWOR samples, n=2000</vt:lpstr>
      <vt:lpstr>Slide 29</vt:lpstr>
      <vt:lpstr>Summary of distributional properties</vt:lpstr>
      <vt:lpstr>Slide 31</vt:lpstr>
      <vt:lpstr>Relative error of MC and EB estimators  in a certain large domain</vt:lpstr>
      <vt:lpstr>Literature</vt:lpstr>
      <vt:lpstr>Literature (contd.)</vt:lpstr>
      <vt:lpstr>merci beaucoup!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 dian otsikkoa</dc:title>
  <dc:creator>Ripa</dc:creator>
  <cp:lastModifiedBy>Ripa</cp:lastModifiedBy>
  <cp:revision>2568</cp:revision>
  <cp:lastPrinted>2014-05-27T06:07:25Z</cp:lastPrinted>
  <dcterms:created xsi:type="dcterms:W3CDTF">2003-08-13T09:52:38Z</dcterms:created>
  <dcterms:modified xsi:type="dcterms:W3CDTF">2018-10-20T20:18:05Z</dcterms:modified>
</cp:coreProperties>
</file>