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04" r:id="rId2"/>
  </p:sldMasterIdLst>
  <p:notesMasterIdLst>
    <p:notesMasterId r:id="rId17"/>
  </p:notesMasterIdLst>
  <p:handoutMasterIdLst>
    <p:handoutMasterId r:id="rId18"/>
  </p:handoutMasterIdLst>
  <p:sldIdLst>
    <p:sldId id="261" r:id="rId3"/>
    <p:sldId id="270" r:id="rId4"/>
    <p:sldId id="331" r:id="rId5"/>
    <p:sldId id="316" r:id="rId6"/>
    <p:sldId id="317" r:id="rId7"/>
    <p:sldId id="318" r:id="rId8"/>
    <p:sldId id="322" r:id="rId9"/>
    <p:sldId id="277" r:id="rId10"/>
    <p:sldId id="278" r:id="rId11"/>
    <p:sldId id="319" r:id="rId12"/>
    <p:sldId id="320" r:id="rId13"/>
    <p:sldId id="321" r:id="rId14"/>
    <p:sldId id="279" r:id="rId15"/>
    <p:sldId id="330" r:id="rId16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11A0EB-102D-4C32-A2B4-C2F9ACEC971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051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6D275F-A64F-4899-8C86-378B3F8A304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328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B2775F-0F72-4BBA-BAF2-E41ADF351F10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9316FAA-D781-4162-AF87-10B542B700D9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A04A5DD9-41B2-4A29-A863-F89DFCDBDB91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57DAC0D-F97E-4142-97CE-7335AFB2F00B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FF320404-425D-4406-8933-6398C582E05D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10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172F2EE-B041-4B2E-B98D-6C9F2E4DAC12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11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4B510023-C8E7-4E80-8FE2-43456401B4B8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12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FD344B-BA6D-49F1-AF51-CFCB7BADDD6F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B9A4-C2D3-4410-B150-B8883FF9039A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24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118B-16F2-4700-A3A9-2BCC5F4A45F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305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 smtClean="0">
                <a:solidFill>
                  <a:srgbClr val="FFFFFF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1663" y="5949950"/>
            <a:ext cx="2895600" cy="476250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AB947FE3-65A1-442F-99B5-02F6CFC5836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856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5949950"/>
            <a:ext cx="2895600" cy="476250"/>
          </a:xfrm>
        </p:spPr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FD5AA65-EDEA-4EF0-81A7-5E5BBDAC4E0F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930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3AC5829B-224F-4BD1-99A2-ACA7E684C1E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415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6FDC5B1E-FD49-4E28-85ED-17F0A3B0453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3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FD28B8B-0235-41DD-9F18-0C95960E87E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33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60EFF53D-80EF-40E5-A8BF-5FC8555A140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708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E25E05F-BAB3-4E03-A33F-CFA8C7CE3E7C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543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982FE78-1DEB-41BC-818A-0663A60AF98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061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E526-B8D4-4F00-A943-FF1DD42E741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9297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52E360B-75E9-4EC3-AC3E-870B7655309C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461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B7E2FE2F-01F4-4E66-8286-B336141CBA92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146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656BF5DC-2161-494C-B027-66E2DF8FDC9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326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rgbClr val="133176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b="1">
                <a:solidFill>
                  <a:srgbClr val="133176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133176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CC81D0D5-88EF-4C77-B744-E6E149419957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99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1C43-02A4-4BFC-BE9A-5CCDEA8E29E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9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CC8B-B3D0-48BA-AFA8-49C1534778B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468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139F-0F65-477D-B4F5-CC82312E55E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5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45CA-301C-4988-8554-6FAC5EFA116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29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AA4B-3F43-4807-A7E8-22ADC985032A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382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0E8F-AB7A-4C82-B955-82AD59D0412D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23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ADC2-408D-41BB-8C5B-B959C1A8E4C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681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24-26 Octobre 2018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Colloque sur les sondages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570159-B3AE-42AA-B962-054EB56D092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hf hdr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en-US" smtClean="0"/>
              <a:t>24-26 Octobre 2018</a:t>
            </a: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GB" altLang="en-US" smtClean="0"/>
              <a:t>Colloque sur les sondages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144D7996-DFAE-4F30-BE36-9FB8FA5AA67F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2057" name="Picture 17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</p:sldLayoutIdLst>
  <p:hf hdr="0"/>
  <p:txStyles>
    <p:titleStyle>
      <a:lvl1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7950" y="1268413"/>
            <a:ext cx="8856663" cy="4392612"/>
          </a:xfrm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en-GB" alt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BE" sz="3600" cap="small" dirty="0" smtClean="0"/>
              <a:t>développements futurs de l'enquête EU-SILC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/>
              <a:t>Emilio Di Meglio</a:t>
            </a:r>
            <a:br>
              <a:rPr lang="en-GB" sz="2800" dirty="0" smtClean="0"/>
            </a:br>
            <a:r>
              <a:rPr lang="en-GB" sz="2800" dirty="0" smtClean="0"/>
              <a:t>Agnieszka </a:t>
            </a:r>
            <a:r>
              <a:rPr lang="en-GB" sz="2800" dirty="0" err="1" smtClean="0"/>
              <a:t>Litwinska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Sorina </a:t>
            </a:r>
            <a:r>
              <a:rPr lang="en-GB" sz="2800" dirty="0" err="1" smtClean="0"/>
              <a:t>Vaju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EUROSTAT </a:t>
            </a: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endParaRPr lang="en-GB" altLang="en-US" sz="3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smtClean="0"/>
              <a:t>24-26 Octobre 2018</a:t>
            </a:r>
            <a:endParaRPr lang="en-GB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000" smtClean="0"/>
              <a:t>Colloque sur les sondages</a:t>
            </a:r>
            <a:endParaRPr sz="1000" dirty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A0EB48-8CF5-401E-A8AE-68B61BCB1A1C}" type="slidenum">
              <a:rPr lang="en-GB" altLang="en-US" sz="1400" i="0" smtClean="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400" i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133600"/>
            <a:ext cx="8745537" cy="4103688"/>
          </a:xfrm>
          <a:ln w="12700">
            <a:solidFill>
              <a:srgbClr val="002060">
                <a:alpha val="0"/>
              </a:srgbClr>
            </a:solidFill>
          </a:ln>
          <a:effectLst>
            <a:reflection stA="0" endPos="65000" dist="50800" dir="5400000" sy="-100000" algn="bl" rotWithShape="0"/>
          </a:effec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dirty="0" smtClean="0"/>
              <a:t>R</a:t>
            </a:r>
            <a:r>
              <a:rPr lang="en-US" altLang="en-US" sz="2000" dirty="0"/>
              <a:t>é</a:t>
            </a:r>
            <a:r>
              <a:rPr lang="en-GB" sz="2000" dirty="0" smtClean="0"/>
              <a:t>commendations du SSE:</a:t>
            </a:r>
            <a:endParaRPr lang="en-GB" sz="2000" kern="1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BE" sz="2000" kern="1200" dirty="0" smtClean="0">
                <a:solidFill>
                  <a:schemeClr val="tx1"/>
                </a:solidFill>
              </a:rPr>
              <a:t>				</a:t>
            </a:r>
            <a:endParaRPr lang="fr-BE" sz="2000" dirty="0" smtClean="0"/>
          </a:p>
          <a:p>
            <a:pPr marL="400050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b="0" dirty="0" smtClean="0"/>
              <a:t>se </a:t>
            </a:r>
            <a:r>
              <a:rPr lang="en-GB" b="0" dirty="0"/>
              <a:t>= standard error; p = proportion (</a:t>
            </a:r>
            <a:r>
              <a:rPr lang="en-GB" b="0" dirty="0" err="1" smtClean="0"/>
              <a:t>valeur</a:t>
            </a:r>
            <a:r>
              <a:rPr lang="en-GB" b="0" dirty="0" smtClean="0"/>
              <a:t> de </a:t>
            </a:r>
            <a:r>
              <a:rPr lang="en-GB" b="0" dirty="0" err="1" smtClean="0"/>
              <a:t>l'indicateur</a:t>
            </a:r>
            <a:r>
              <a:rPr lang="en-GB" b="0" dirty="0"/>
              <a:t>); X </a:t>
            </a:r>
            <a:r>
              <a:rPr lang="en-GB" b="0" dirty="0" err="1" smtClean="0"/>
              <a:t>est</a:t>
            </a:r>
            <a:r>
              <a:rPr lang="en-GB" b="0" dirty="0" smtClean="0"/>
              <a:t> un </a:t>
            </a:r>
            <a:r>
              <a:rPr lang="en-GB" b="0" dirty="0" err="1" smtClean="0"/>
              <a:t>chiffre</a:t>
            </a:r>
            <a:r>
              <a:rPr lang="en-GB" b="0" dirty="0" smtClean="0"/>
              <a:t> </a:t>
            </a:r>
            <a:r>
              <a:rPr lang="en-GB" b="0" dirty="0"/>
              <a:t>qui </a:t>
            </a:r>
            <a:r>
              <a:rPr lang="en-GB" b="0" dirty="0" err="1" smtClean="0"/>
              <a:t>dérive</a:t>
            </a:r>
            <a:r>
              <a:rPr lang="en-GB" b="0" dirty="0" smtClean="0"/>
              <a:t> de </a:t>
            </a:r>
            <a:r>
              <a:rPr lang="en-GB" b="0" dirty="0"/>
              <a:t>la </a:t>
            </a:r>
            <a:r>
              <a:rPr lang="en-GB" b="0" dirty="0" err="1" smtClean="0"/>
              <a:t>précision</a:t>
            </a:r>
            <a:r>
              <a:rPr lang="en-GB" b="0" dirty="0"/>
              <a:t> </a:t>
            </a:r>
            <a:r>
              <a:rPr lang="en-GB" b="0" dirty="0" err="1" smtClean="0"/>
              <a:t>souhaitée</a:t>
            </a:r>
            <a:r>
              <a:rPr lang="en-GB" b="0" dirty="0" smtClean="0"/>
              <a:t> et </a:t>
            </a:r>
            <a:r>
              <a:rPr lang="en-GB" b="0" dirty="0" err="1" smtClean="0"/>
              <a:t>est</a:t>
            </a:r>
            <a:r>
              <a:rPr lang="en-GB" b="0" dirty="0" smtClean="0"/>
              <a:t> </a:t>
            </a:r>
            <a:r>
              <a:rPr lang="en-GB" b="0" dirty="0" err="1" smtClean="0"/>
              <a:t>fonction</a:t>
            </a:r>
            <a:r>
              <a:rPr lang="en-GB" b="0" dirty="0" smtClean="0"/>
              <a:t> de la population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dirty="0" err="1" smtClean="0"/>
              <a:t>Indicateur</a:t>
            </a:r>
            <a:r>
              <a:rPr lang="en-GB" sz="2000" dirty="0" smtClean="0"/>
              <a:t> AROPE national </a:t>
            </a:r>
            <a:r>
              <a:rPr lang="en-GB" sz="2000" dirty="0" smtClean="0">
                <a:sym typeface="Wingdings"/>
              </a:rPr>
              <a:t></a:t>
            </a:r>
            <a:r>
              <a:rPr lang="en-GB" sz="2000" dirty="0" smtClean="0"/>
              <a:t> interval de </a:t>
            </a:r>
            <a:r>
              <a:rPr lang="en-GB" sz="2000" dirty="0" err="1" smtClean="0"/>
              <a:t>confiance</a:t>
            </a:r>
            <a:r>
              <a:rPr lang="en-GB" sz="2000" dirty="0" smtClean="0"/>
              <a:t> de </a:t>
            </a:r>
            <a:r>
              <a:rPr lang="en-GB" sz="2000" dirty="0"/>
              <a:t>±1 pp </a:t>
            </a:r>
            <a:r>
              <a:rPr lang="en-GB" sz="2000" dirty="0" smtClean="0"/>
              <a:t>pour les grands pays à </a:t>
            </a:r>
            <a:r>
              <a:rPr lang="en-GB" sz="2000" dirty="0"/>
              <a:t>±1.5 pp </a:t>
            </a:r>
            <a:r>
              <a:rPr lang="en-GB" sz="2000" dirty="0" smtClean="0"/>
              <a:t>pour les plus </a:t>
            </a:r>
            <a:r>
              <a:rPr lang="en-GB" sz="2000" dirty="0" err="1" smtClean="0"/>
              <a:t>petits</a:t>
            </a:r>
            <a:r>
              <a:rPr lang="en-GB" sz="2000" dirty="0" smtClean="0"/>
              <a:t> pays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dirty="0" err="1" smtClean="0"/>
              <a:t>Indicateur</a:t>
            </a:r>
            <a:r>
              <a:rPr lang="en-GB" sz="2000" dirty="0" smtClean="0"/>
              <a:t> </a:t>
            </a:r>
            <a:r>
              <a:rPr lang="en-GB" sz="2000" dirty="0"/>
              <a:t>AROPE </a:t>
            </a:r>
            <a:r>
              <a:rPr lang="en-GB" sz="2000" dirty="0" smtClean="0"/>
              <a:t>r</a:t>
            </a:r>
            <a:r>
              <a:rPr lang="en-US" altLang="en-US" sz="2000" dirty="0" err="1" smtClean="0"/>
              <a:t>égional</a:t>
            </a:r>
            <a:r>
              <a:rPr lang="en-GB" sz="2000" dirty="0" smtClean="0"/>
              <a:t> </a:t>
            </a:r>
            <a:r>
              <a:rPr lang="en-GB" sz="2000" dirty="0">
                <a:sym typeface="Wingdings"/>
              </a:rPr>
              <a:t></a:t>
            </a:r>
            <a:r>
              <a:rPr lang="en-GB" sz="2000" dirty="0" smtClean="0"/>
              <a:t> interval de </a:t>
            </a:r>
            <a:r>
              <a:rPr lang="en-GB" sz="2000" dirty="0" err="1" smtClean="0"/>
              <a:t>confiance</a:t>
            </a:r>
            <a:r>
              <a:rPr lang="en-GB" sz="2000" dirty="0" smtClean="0"/>
              <a:t> de </a:t>
            </a:r>
            <a:r>
              <a:rPr lang="en-GB" sz="2000" dirty="0"/>
              <a:t>±</a:t>
            </a:r>
            <a:r>
              <a:rPr lang="en-GB" sz="2000" dirty="0" smtClean="0"/>
              <a:t>2.8 (regions &gt; 2 </a:t>
            </a:r>
            <a:r>
              <a:rPr lang="en-GB" sz="2000" dirty="0" err="1" smtClean="0"/>
              <a:t>millions</a:t>
            </a:r>
            <a:r>
              <a:rPr lang="en-GB" sz="2000" dirty="0" smtClean="0"/>
              <a:t> de m</a:t>
            </a:r>
            <a:r>
              <a:rPr lang="en-US" altLang="en-US" sz="2000" dirty="0" err="1" smtClean="0"/>
              <a:t>énages</a:t>
            </a:r>
            <a:r>
              <a:rPr lang="en-GB" sz="2000" dirty="0" smtClean="0"/>
              <a:t>) à ±4.0 pp. </a:t>
            </a:r>
            <a:r>
              <a:rPr lang="en-GB" sz="2000" dirty="0"/>
              <a:t>(</a:t>
            </a:r>
            <a:r>
              <a:rPr lang="en-GB" sz="2000" dirty="0" smtClean="0"/>
              <a:t>à </a:t>
            </a:r>
            <a:r>
              <a:rPr lang="en-GB" sz="2000" dirty="0" err="1" smtClean="0"/>
              <a:t>partir</a:t>
            </a:r>
            <a:r>
              <a:rPr lang="en-GB" sz="2000" dirty="0" smtClean="0"/>
              <a:t> de 0.25 </a:t>
            </a:r>
            <a:r>
              <a:rPr lang="en-GB" sz="2000" dirty="0" err="1" smtClean="0"/>
              <a:t>millions</a:t>
            </a:r>
            <a:r>
              <a:rPr lang="en-GB" sz="2000" dirty="0" smtClean="0"/>
              <a:t> </a:t>
            </a:r>
            <a:r>
              <a:rPr lang="en-GB" sz="2000" dirty="0"/>
              <a:t>de m</a:t>
            </a:r>
            <a:r>
              <a:rPr lang="en-US" altLang="en-US" sz="2000" dirty="0" err="1"/>
              <a:t>énages</a:t>
            </a:r>
            <a:r>
              <a:rPr lang="en-GB" sz="2000" dirty="0" smtClean="0"/>
              <a:t>)</a:t>
            </a:r>
            <a:endParaRPr lang="en-GB" sz="20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US" sz="2000" dirty="0" smtClean="0"/>
              <a:t>Estimation du standard </a:t>
            </a:r>
            <a:r>
              <a:rPr lang="en-US" sz="2000" dirty="0"/>
              <a:t>error </a:t>
            </a:r>
            <a:r>
              <a:rPr lang="en-US" sz="2000" dirty="0" err="1" smtClean="0"/>
              <a:t>bas</a:t>
            </a:r>
            <a:r>
              <a:rPr lang="en-US" altLang="en-US" sz="2000" dirty="0" err="1" smtClean="0"/>
              <a:t>ée</a:t>
            </a:r>
            <a:r>
              <a:rPr lang="en-US" sz="2000" dirty="0" smtClean="0"/>
              <a:t> sur la </a:t>
            </a:r>
            <a:r>
              <a:rPr lang="en-US" sz="2000" dirty="0" err="1" smtClean="0"/>
              <a:t>lin</a:t>
            </a:r>
            <a:r>
              <a:rPr lang="en-US" altLang="en-US" sz="2000" dirty="0" err="1"/>
              <a:t>é</a:t>
            </a:r>
            <a:r>
              <a:rPr lang="en-US" sz="2000" dirty="0" err="1" smtClean="0"/>
              <a:t>arization</a:t>
            </a:r>
            <a:r>
              <a:rPr lang="en-US" sz="2000" dirty="0" smtClean="0"/>
              <a:t> avec </a:t>
            </a:r>
            <a:r>
              <a:rPr lang="en-US" sz="2000" dirty="0" err="1" smtClean="0"/>
              <a:t>l'approche</a:t>
            </a:r>
            <a:r>
              <a:rPr lang="en-US" sz="2000" dirty="0" smtClean="0"/>
              <a:t> "ultimate cluster"</a:t>
            </a:r>
            <a:endParaRPr lang="en-GB" sz="2000" dirty="0" smtClean="0"/>
          </a:p>
        </p:txBody>
      </p:sp>
      <p:sp>
        <p:nvSpPr>
          <p:cNvPr id="74755" name="Right Brace 6"/>
          <p:cNvSpPr>
            <a:spLocks/>
          </p:cNvSpPr>
          <p:nvPr/>
        </p:nvSpPr>
        <p:spPr bwMode="auto">
          <a:xfrm>
            <a:off x="6804025" y="2349500"/>
            <a:ext cx="504825" cy="142875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48BB4E92-E0B9-4F4B-A37D-782C57B44E49}" type="slidenum">
              <a:rPr lang="en-GB" altLang="en-US" sz="1400" smtClean="0">
                <a:solidFill>
                  <a:srgbClr val="133176"/>
                </a:solidFill>
                <a:latin typeface="Arial" pitchFamily="34" charset="0"/>
              </a:rPr>
              <a:pPr eaLnBrk="1" hangingPunct="1"/>
              <a:t>10</a:t>
            </a:fld>
            <a:endParaRPr lang="en-GB" altLang="en-US" sz="1400" smtClean="0">
              <a:solidFill>
                <a:srgbClr val="133176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7038" y="1231839"/>
            <a:ext cx="85693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kern="0" dirty="0" err="1" smtClean="0"/>
              <a:t>Exigeances</a:t>
            </a:r>
            <a:r>
              <a:rPr lang="en-US" altLang="en-US" kern="0" dirty="0" smtClean="0"/>
              <a:t> de </a:t>
            </a:r>
            <a:r>
              <a:rPr lang="en-US" altLang="en-US" kern="0" dirty="0" err="1" smtClean="0"/>
              <a:t>précision</a:t>
            </a:r>
            <a:r>
              <a:rPr lang="en-US" altLang="en-US" kern="0" dirty="0" smtClean="0"/>
              <a:t> au </a:t>
            </a:r>
            <a:r>
              <a:rPr lang="en-US" altLang="en-US" kern="0" dirty="0" err="1" smtClean="0"/>
              <a:t>niveau</a:t>
            </a:r>
            <a:r>
              <a:rPr lang="en-US" altLang="en-US" kern="0" dirty="0" smtClean="0"/>
              <a:t> </a:t>
            </a:r>
          </a:p>
          <a:p>
            <a:pPr>
              <a:defRPr/>
            </a:pPr>
            <a:r>
              <a:rPr lang="en-US" altLang="en-US" kern="0" dirty="0" smtClean="0"/>
              <a:t>national </a:t>
            </a:r>
            <a:r>
              <a:rPr lang="en-US" altLang="en-US" kern="0" dirty="0"/>
              <a:t>et </a:t>
            </a:r>
            <a:r>
              <a:rPr lang="en-US" altLang="en-US" kern="0" dirty="0" err="1" smtClean="0"/>
              <a:t>régional</a:t>
            </a:r>
            <a:endParaRPr lang="en-US" altLang="en-US" sz="2000" kern="0" dirty="0"/>
          </a:p>
        </p:txBody>
      </p:sp>
      <p:pic>
        <p:nvPicPr>
          <p:cNvPr id="747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92375"/>
            <a:ext cx="242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684213" y="2276475"/>
            <a:ext cx="8064500" cy="3889375"/>
          </a:xfrm>
          <a:ln w="12700">
            <a:solidFill>
              <a:srgbClr val="002060">
                <a:alpha val="0"/>
              </a:srgbClr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SzPct val="120000"/>
              <a:buFontTx/>
              <a:buChar char="•"/>
            </a:pPr>
            <a:r>
              <a:rPr lang="en-GB" altLang="en-US" sz="2000" dirty="0" err="1" smtClean="0"/>
              <a:t>Besoins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politiques</a:t>
            </a:r>
            <a:r>
              <a:rPr lang="en-GB" altLang="en-US" sz="2000" dirty="0" smtClean="0"/>
              <a:t>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en-GB" altLang="en-US" b="0" dirty="0" err="1" smtClean="0"/>
              <a:t>Renforcer</a:t>
            </a:r>
            <a:r>
              <a:rPr lang="en-GB" altLang="en-US" b="0" dirty="0" smtClean="0"/>
              <a:t> les </a:t>
            </a:r>
            <a:r>
              <a:rPr lang="en-GB" altLang="en-US" b="0" dirty="0" err="1" smtClean="0"/>
              <a:t>indicateurs</a:t>
            </a:r>
            <a:r>
              <a:rPr lang="en-GB" altLang="en-US" b="0" dirty="0" smtClean="0"/>
              <a:t> sur les </a:t>
            </a:r>
            <a:r>
              <a:rPr lang="en-GB" altLang="en-US" b="0" dirty="0"/>
              <a:t>transitions </a:t>
            </a:r>
            <a:r>
              <a:rPr lang="en-GB" altLang="en-US" b="0" dirty="0" err="1" smtClean="0"/>
              <a:t>année</a:t>
            </a:r>
            <a:r>
              <a:rPr lang="en-GB" altLang="en-US" b="0" dirty="0" smtClean="0"/>
              <a:t> sur </a:t>
            </a:r>
            <a:r>
              <a:rPr lang="en-GB" altLang="en-US" b="0" dirty="0" err="1" smtClean="0"/>
              <a:t>année</a:t>
            </a:r>
            <a:endParaRPr lang="en-GB" altLang="en-US" b="0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en-GB" altLang="en-US" b="0" dirty="0" err="1" smtClean="0"/>
              <a:t>Améliorer</a:t>
            </a:r>
            <a:r>
              <a:rPr lang="en-GB" altLang="en-US" b="0" dirty="0" smtClean="0"/>
              <a:t> la </a:t>
            </a:r>
            <a:r>
              <a:rPr lang="en-GB" altLang="en-US" b="0" dirty="0" err="1" smtClean="0"/>
              <a:t>mesure</a:t>
            </a:r>
            <a:r>
              <a:rPr lang="en-GB" altLang="en-US" b="0" dirty="0" smtClean="0"/>
              <a:t> du </a:t>
            </a:r>
            <a:r>
              <a:rPr lang="en-GB" altLang="en-US" b="0" dirty="0" err="1" smtClean="0"/>
              <a:t>risque</a:t>
            </a:r>
            <a:r>
              <a:rPr lang="en-GB" altLang="en-US" b="0" dirty="0" smtClean="0"/>
              <a:t> de </a:t>
            </a:r>
            <a:r>
              <a:rPr lang="en-GB" altLang="en-US" b="0" dirty="0" err="1" smtClean="0"/>
              <a:t>pauvreté</a:t>
            </a:r>
            <a:r>
              <a:rPr lang="en-GB" altLang="en-US" b="0" dirty="0" smtClean="0"/>
              <a:t> </a:t>
            </a:r>
            <a:r>
              <a:rPr lang="en-GB" altLang="en-US" b="0" dirty="0" err="1" smtClean="0"/>
              <a:t>persistante</a:t>
            </a:r>
            <a:endParaRPr lang="en-GB" altLang="en-US" b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en-US" b="0" dirty="0" smtClean="0"/>
              <a:t>Identifier/observer </a:t>
            </a:r>
            <a:r>
              <a:rPr lang="en-GB" altLang="en-US" b="0" dirty="0"/>
              <a:t>la </a:t>
            </a:r>
            <a:r>
              <a:rPr lang="en-GB" altLang="en-US" b="0" dirty="0" err="1"/>
              <a:t>récurrence</a:t>
            </a:r>
            <a:r>
              <a:rPr lang="en-GB" altLang="en-US" b="0" dirty="0"/>
              <a:t> </a:t>
            </a:r>
            <a:r>
              <a:rPr lang="en-GB" altLang="en-US" b="0" dirty="0" smtClean="0"/>
              <a:t>de </a:t>
            </a:r>
            <a:r>
              <a:rPr lang="en-GB" altLang="en-US" b="0" dirty="0"/>
              <a:t>la </a:t>
            </a:r>
            <a:r>
              <a:rPr lang="en-GB" altLang="en-US" b="0" dirty="0" err="1"/>
              <a:t>pauvreté</a:t>
            </a:r>
            <a:endParaRPr lang="en-GB" altLang="en-US" b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GB" altLang="en-US" sz="2000" dirty="0" smtClean="0"/>
              <a:t>Solutions techniques: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en-US" b="0" dirty="0" smtClean="0"/>
              <a:t>Augmenter la </a:t>
            </a:r>
            <a:r>
              <a:rPr lang="en-GB" altLang="en-US" b="0" dirty="0" err="1" smtClean="0"/>
              <a:t>taille</a:t>
            </a:r>
            <a:r>
              <a:rPr lang="en-GB" altLang="en-US" b="0" dirty="0"/>
              <a:t> de </a:t>
            </a:r>
            <a:r>
              <a:rPr lang="en-GB" altLang="en-US" b="0" dirty="0" err="1" smtClean="0"/>
              <a:t>l'échantillon</a:t>
            </a:r>
            <a:r>
              <a:rPr lang="en-GB" altLang="en-US" b="0" dirty="0" smtClean="0"/>
              <a:t> </a:t>
            </a:r>
            <a:r>
              <a:rPr lang="en-GB" altLang="en-US" b="0" dirty="0" err="1" smtClean="0"/>
              <a:t>en</a:t>
            </a:r>
            <a:r>
              <a:rPr lang="en-GB" altLang="en-US" b="0" dirty="0" smtClean="0"/>
              <a:t> </a:t>
            </a:r>
            <a:r>
              <a:rPr lang="en-GB" altLang="en-US" b="0" dirty="0" err="1" smtClean="0"/>
              <a:t>gardant</a:t>
            </a:r>
            <a:r>
              <a:rPr lang="en-GB" altLang="en-US" b="0" dirty="0" smtClean="0"/>
              <a:t> un </a:t>
            </a:r>
            <a:r>
              <a:rPr lang="en-GB" altLang="en-US" b="0" dirty="0" err="1" smtClean="0"/>
              <a:t>schéma</a:t>
            </a:r>
            <a:r>
              <a:rPr lang="en-GB" altLang="en-US" b="0" dirty="0" smtClean="0"/>
              <a:t> </a:t>
            </a:r>
            <a:r>
              <a:rPr lang="en-GB" altLang="en-US" b="0" dirty="0" err="1" smtClean="0"/>
              <a:t>rotationnel</a:t>
            </a:r>
            <a:r>
              <a:rPr lang="en-GB" altLang="en-US" b="0" dirty="0" smtClean="0"/>
              <a:t> de 4 </a:t>
            </a:r>
            <a:r>
              <a:rPr lang="en-GB" altLang="en-US" b="0" dirty="0" err="1" smtClean="0"/>
              <a:t>ans</a:t>
            </a:r>
            <a:r>
              <a:rPr lang="en-GB" altLang="en-US" b="0" dirty="0" smtClean="0"/>
              <a:t>; </a:t>
            </a:r>
            <a:r>
              <a:rPr lang="en-GB" altLang="en-US" b="0" dirty="0" err="1" smtClean="0"/>
              <a:t>coût</a:t>
            </a:r>
            <a:r>
              <a:rPr lang="en-GB" altLang="en-US" b="0" dirty="0"/>
              <a:t> </a:t>
            </a:r>
            <a:r>
              <a:rPr lang="en-GB" altLang="en-US" b="0" dirty="0" err="1" smtClean="0"/>
              <a:t>pérmanent</a:t>
            </a:r>
            <a:r>
              <a:rPr lang="en-GB" altLang="en-US" b="0" dirty="0" smtClean="0"/>
              <a:t> </a:t>
            </a:r>
            <a:r>
              <a:rPr lang="en-GB" altLang="en-US" b="0" dirty="0" err="1" smtClean="0"/>
              <a:t>jugé</a:t>
            </a:r>
            <a:r>
              <a:rPr lang="en-GB" altLang="en-US" b="0" smtClean="0"/>
              <a:t> inacceptable</a:t>
            </a:r>
            <a:r>
              <a:rPr lang="en-GB" altLang="en-US" b="0" dirty="0" smtClean="0"/>
              <a:t>; 3</a:t>
            </a:r>
            <a:r>
              <a:rPr lang="en-GB" altLang="en-US" b="0" baseline="30000" dirty="0" smtClean="0"/>
              <a:t>eme </a:t>
            </a:r>
            <a:r>
              <a:rPr lang="en-GB" altLang="en-US" b="0" dirty="0" err="1" smtClean="0"/>
              <a:t>besoin</a:t>
            </a:r>
            <a:r>
              <a:rPr lang="en-GB" altLang="en-US" b="0" dirty="0" smtClean="0"/>
              <a:t> non </a:t>
            </a:r>
            <a:r>
              <a:rPr lang="en-GB" altLang="en-US" b="0" dirty="0" err="1" smtClean="0"/>
              <a:t>satisfait</a:t>
            </a:r>
            <a:endParaRPr lang="en-GB" altLang="en-US" b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en-US" b="0" dirty="0" smtClean="0"/>
              <a:t>Passer à un </a:t>
            </a:r>
            <a:r>
              <a:rPr lang="en-GB" altLang="en-US" b="0" dirty="0" err="1" smtClean="0"/>
              <a:t>schéma</a:t>
            </a:r>
            <a:r>
              <a:rPr lang="en-GB" altLang="en-US" b="0" dirty="0" smtClean="0"/>
              <a:t> </a:t>
            </a:r>
            <a:r>
              <a:rPr lang="en-GB" altLang="en-US" b="0" dirty="0" err="1" smtClean="0"/>
              <a:t>rotationel</a:t>
            </a:r>
            <a:r>
              <a:rPr lang="en-GB" altLang="en-US" b="0" dirty="0" smtClean="0"/>
              <a:t> de 6 </a:t>
            </a:r>
            <a:r>
              <a:rPr lang="en-GB" altLang="en-US" b="0" dirty="0" err="1" smtClean="0"/>
              <a:t>ans</a:t>
            </a:r>
            <a:endParaRPr lang="en-GB" altLang="en-US" b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GB" altLang="en-US" sz="2000" dirty="0" smtClean="0"/>
          </a:p>
        </p:txBody>
      </p:sp>
      <p:sp>
        <p:nvSpPr>
          <p:cNvPr id="75779" name="Right Brace 6"/>
          <p:cNvSpPr>
            <a:spLocks/>
          </p:cNvSpPr>
          <p:nvPr/>
        </p:nvSpPr>
        <p:spPr bwMode="auto">
          <a:xfrm>
            <a:off x="6804025" y="2349500"/>
            <a:ext cx="504825" cy="142875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650CB99-7932-4390-963A-8201AD83D8DD}" type="slidenum">
              <a:rPr lang="en-GB" altLang="en-US" sz="1400" smtClean="0">
                <a:solidFill>
                  <a:srgbClr val="133176"/>
                </a:solidFill>
                <a:latin typeface="Arial" pitchFamily="34" charset="0"/>
              </a:rPr>
              <a:pPr eaLnBrk="1" hangingPunct="1"/>
              <a:t>11</a:t>
            </a:fld>
            <a:endParaRPr lang="en-GB" altLang="en-US" sz="1400" smtClean="0">
              <a:solidFill>
                <a:srgbClr val="133176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288" y="1339850"/>
            <a:ext cx="85693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kern="0" dirty="0" err="1" smtClean="0"/>
              <a:t>Composante</a:t>
            </a:r>
            <a:r>
              <a:rPr lang="en-GB" altLang="en-US" kern="0" dirty="0" smtClean="0"/>
              <a:t> </a:t>
            </a:r>
            <a:r>
              <a:rPr lang="en-GB" altLang="en-US" kern="0" dirty="0" err="1" smtClean="0"/>
              <a:t>longitudinale</a:t>
            </a:r>
            <a:endParaRPr lang="en-GB" altLang="en-US" sz="2000" kern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b="0" dirty="0" smtClean="0">
                <a:solidFill>
                  <a:srgbClr val="0F5494"/>
                </a:solidFill>
                <a:latin typeface="+mj-lt"/>
                <a:ea typeface="+mn-ea"/>
              </a:rPr>
              <a:t>24-26 </a:t>
            </a:r>
            <a:r>
              <a:rPr lang="en-US" sz="1000" b="0" dirty="0" err="1" smtClean="0">
                <a:solidFill>
                  <a:srgbClr val="0F5494"/>
                </a:solidFill>
                <a:latin typeface="+mj-lt"/>
                <a:ea typeface="+mn-ea"/>
              </a:rPr>
              <a:t>Octobre</a:t>
            </a:r>
            <a:r>
              <a:rPr lang="en-US" sz="1000" b="0" dirty="0" smtClean="0">
                <a:solidFill>
                  <a:srgbClr val="0F5494"/>
                </a:solidFill>
                <a:latin typeface="+mj-lt"/>
                <a:ea typeface="+mn-ea"/>
              </a:rPr>
              <a:t> 2018</a:t>
            </a:r>
            <a:endParaRPr lang="en-GB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GB" sz="1000" b="0" dirty="0" err="1">
                <a:solidFill>
                  <a:srgbClr val="0F5494"/>
                </a:solidFill>
                <a:latin typeface="+mj-lt"/>
                <a:ea typeface="+mn-ea"/>
              </a:rPr>
              <a:t>Colloque</a:t>
            </a:r>
            <a:r>
              <a:rPr lang="en-GB" sz="1000" b="0" dirty="0">
                <a:solidFill>
                  <a:srgbClr val="0F5494"/>
                </a:solidFill>
                <a:latin typeface="+mj-lt"/>
                <a:ea typeface="+mn-ea"/>
              </a:rPr>
              <a:t> sur les </a:t>
            </a:r>
            <a:r>
              <a:rPr lang="en-GB" sz="1000" b="0" dirty="0" err="1">
                <a:solidFill>
                  <a:srgbClr val="0F5494"/>
                </a:solidFill>
                <a:latin typeface="+mj-lt"/>
                <a:ea typeface="+mn-ea"/>
              </a:rPr>
              <a:t>sondages</a:t>
            </a:r>
            <a:endParaRPr lang="en-GB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ight Brace 6"/>
          <p:cNvSpPr>
            <a:spLocks/>
          </p:cNvSpPr>
          <p:nvPr/>
        </p:nvSpPr>
        <p:spPr bwMode="auto">
          <a:xfrm>
            <a:off x="6804025" y="2349500"/>
            <a:ext cx="504825" cy="142875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33375"/>
          </a:xfrm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1008E18-AB91-4A47-A182-D25911041D83}" type="slidenum">
              <a:rPr lang="en-GB" altLang="en-US" sz="1400" smtClean="0">
                <a:solidFill>
                  <a:srgbClr val="133176"/>
                </a:solidFill>
                <a:latin typeface="Arial" pitchFamily="34" charset="0"/>
              </a:rPr>
              <a:pPr eaLnBrk="1" hangingPunct="1"/>
              <a:t>12</a:t>
            </a:fld>
            <a:endParaRPr lang="en-GB" altLang="en-US" sz="1400" smtClean="0">
              <a:solidFill>
                <a:srgbClr val="133176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288" y="1196752"/>
            <a:ext cx="85693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kern="0" dirty="0" err="1" smtClean="0"/>
              <a:t>Composante</a:t>
            </a:r>
            <a:r>
              <a:rPr lang="en-GB" altLang="en-US" kern="0" dirty="0" smtClean="0"/>
              <a:t> </a:t>
            </a:r>
            <a:r>
              <a:rPr lang="en-GB" altLang="en-US" kern="0" dirty="0" err="1" smtClean="0"/>
              <a:t>longitudinale</a:t>
            </a:r>
            <a:endParaRPr lang="en-GB" altLang="en-US" sz="2000" kern="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20" y="2069115"/>
          <a:ext cx="8856977" cy="438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348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34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year: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y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y+2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solidFill>
                            <a:srgbClr val="0F5494"/>
                          </a:solidFill>
                          <a:effectLst/>
                        </a:rPr>
                        <a:t>y+4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y+6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y+8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F5494"/>
                          </a:solidFill>
                          <a:effectLst/>
                        </a:rPr>
                        <a:t>y+10</a:t>
                      </a:r>
                      <a:endParaRPr lang="en-GB" sz="1200" b="1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Panel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1260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907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p+1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1800</a:t>
                      </a:r>
                      <a:endParaRPr lang="en-GB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1260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907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p+2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1800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1260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907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489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440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p+3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1800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1260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907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489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440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p+4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1800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1260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907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489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440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p+5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1800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1260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907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489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440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p+6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1374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962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770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693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624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562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p+7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1374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962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770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693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624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562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p+8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1374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962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770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693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624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p+9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1374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962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770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693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p+10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1374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962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770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p+11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1374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962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p+12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1374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6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Total annual sample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4975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4975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4975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5038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5180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4942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4728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4863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4985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4985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4862" marR="44862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6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F5494"/>
                          </a:solidFill>
                          <a:effectLst/>
                        </a:rPr>
                        <a:t>Of which for the Permanent AROP</a:t>
                      </a:r>
                      <a:endParaRPr lang="en-GB" sz="1400" dirty="0">
                        <a:solidFill>
                          <a:srgbClr val="0F549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907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907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907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1396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1836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1836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1622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1757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1879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1879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862" marR="44862" marT="0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4862" marR="44862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792162"/>
          </a:xfrm>
        </p:spPr>
        <p:txBody>
          <a:bodyPr/>
          <a:lstStyle/>
          <a:p>
            <a:r>
              <a:rPr lang="en-US" altLang="en-US" dirty="0" err="1"/>
              <a:t>Révision</a:t>
            </a:r>
            <a:r>
              <a:rPr lang="en-US" altLang="en-US" dirty="0"/>
              <a:t> </a:t>
            </a:r>
            <a:r>
              <a:rPr lang="en-US" altLang="en-US" dirty="0" smtClean="0"/>
              <a:t>EU-SILC – travail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cours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3850" y="2060575"/>
            <a:ext cx="8675688" cy="432117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Font typeface="Arial" pitchFamily="34" charset="0"/>
              <a:buNone/>
              <a:defRPr/>
            </a:pPr>
            <a:endParaRPr lang="en-GB" altLang="en-US" dirty="0" smtClean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fr-BE" altLang="en-US" dirty="0" err="1" smtClean="0"/>
              <a:t>Follow</a:t>
            </a:r>
            <a:r>
              <a:rPr lang="fr-BE" altLang="en-US" dirty="0" smtClean="0"/>
              <a:t> up des actions "</a:t>
            </a:r>
            <a:r>
              <a:rPr lang="fr-BE" altLang="en-US" dirty="0" err="1" smtClean="0"/>
              <a:t>timeliness</a:t>
            </a:r>
            <a:r>
              <a:rPr lang="fr-BE" altLang="en-US" dirty="0" smtClean="0"/>
              <a:t>" </a:t>
            </a:r>
            <a:r>
              <a:rPr lang="fr-BE" altLang="en-US" dirty="0"/>
              <a:t>et </a:t>
            </a:r>
            <a:r>
              <a:rPr lang="fr-BE" altLang="en-US" dirty="0" err="1"/>
              <a:t>régionalization</a:t>
            </a:r>
            <a:endParaRPr lang="fr-BE" altLang="en-US" dirty="0" smtClean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fr-BE" altLang="en-US" dirty="0" smtClean="0"/>
              <a:t>Analyse des modules 2017 et 2018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fr-BE" altLang="en-US" dirty="0"/>
              <a:t>Législation</a:t>
            </a:r>
            <a:endParaRPr lang="fr-BE" altLang="en-US" dirty="0" smtClean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fr-BE" altLang="en-US" dirty="0" smtClean="0"/>
              <a:t>Guidelines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fr-BE" altLang="en-US" dirty="0" smtClean="0"/>
              <a:t>Questionnaires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fr-BE" altLang="en-US" dirty="0" smtClean="0"/>
              <a:t>Adaptations des outils de production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ü"/>
              <a:defRPr/>
            </a:pPr>
            <a:endParaRPr lang="fr-BE" altLang="en-US" dirty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fr-BE" altLang="en-US" dirty="0" smtClean="0"/>
              <a:t>Les </a:t>
            </a:r>
            <a:r>
              <a:rPr lang="fr-BE" altLang="en-US" dirty="0" err="1" smtClean="0"/>
              <a:t>am</a:t>
            </a:r>
            <a:r>
              <a:rPr lang="en-GB" altLang="en-US" dirty="0" err="1" smtClean="0"/>
              <a:t>éliorations</a:t>
            </a:r>
            <a:r>
              <a:rPr lang="en-GB" altLang="en-US" b="0" dirty="0" smtClean="0"/>
              <a:t> "</a:t>
            </a:r>
            <a:r>
              <a:rPr lang="en-GB" altLang="en-US" dirty="0" smtClean="0"/>
              <a:t>de</a:t>
            </a:r>
            <a:r>
              <a:rPr lang="en-GB" altLang="en-US" b="0" dirty="0" smtClean="0"/>
              <a:t> </a:t>
            </a:r>
            <a:r>
              <a:rPr lang="fr-BE" altLang="en-US" dirty="0" smtClean="0"/>
              <a:t>routine" continuent</a:t>
            </a:r>
            <a:endParaRPr lang="en-US" altLang="en-US" sz="2000" dirty="0" smtClean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113F55-FE03-4917-93BB-DB4B6CBCA7DB}" type="slidenum">
              <a:rPr lang="en-GB" altLang="en-US" sz="1400" i="0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en-US" sz="140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68313" y="623728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F5494"/>
                </a:solidFill>
              </a:rPr>
              <a:t>24-26 Octobre 2018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000" smtClean="0">
                <a:solidFill>
                  <a:srgbClr val="0F5494"/>
                </a:solidFill>
              </a:rPr>
              <a:t>Colloque sur les sondages</a:t>
            </a:r>
            <a:endParaRPr sz="1000" dirty="0">
              <a:solidFill>
                <a:srgbClr val="0F54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03225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0F5494"/>
              </a:buClr>
            </a:pPr>
            <a:r>
              <a:rPr lang="en-GB" altLang="en-US" sz="2000" i="0" dirty="0" smtClean="0"/>
              <a:t>Les </a:t>
            </a:r>
            <a:r>
              <a:rPr lang="en-GB" altLang="en-US" sz="2000" i="0" dirty="0" err="1" smtClean="0"/>
              <a:t>attentes</a:t>
            </a:r>
            <a:r>
              <a:rPr lang="en-GB" altLang="en-US" sz="2000" i="0" dirty="0" smtClean="0"/>
              <a:t> pour </a:t>
            </a:r>
            <a:r>
              <a:rPr lang="en-GB" altLang="en-US" sz="2000" i="0" dirty="0"/>
              <a:t>des </a:t>
            </a:r>
            <a:r>
              <a:rPr lang="en-GB" altLang="en-US" sz="2000" i="0" dirty="0" err="1" smtClean="0"/>
              <a:t>données</a:t>
            </a:r>
            <a:r>
              <a:rPr lang="en-GB" altLang="en-US" sz="2000" i="0" dirty="0" smtClean="0"/>
              <a:t> de </a:t>
            </a:r>
            <a:r>
              <a:rPr lang="en-GB" altLang="en-US" sz="2000" i="0" dirty="0"/>
              <a:t>haute </a:t>
            </a:r>
            <a:r>
              <a:rPr lang="en-GB" altLang="en-US" sz="2000" i="0" dirty="0" err="1" smtClean="0"/>
              <a:t>qualité</a:t>
            </a:r>
            <a:r>
              <a:rPr lang="en-GB" altLang="en-US" sz="2000" i="0" dirty="0" smtClean="0"/>
              <a:t> et "</a:t>
            </a:r>
            <a:r>
              <a:rPr lang="en-GB" altLang="en-US" sz="2000" i="0" dirty="0"/>
              <a:t> </a:t>
            </a:r>
            <a:r>
              <a:rPr lang="en-GB" altLang="en-US" sz="2000" i="0" smtClean="0"/>
              <a:t>à temps" </a:t>
            </a:r>
            <a:r>
              <a:rPr lang="en-GB" altLang="en-US" sz="2000" i="0" dirty="0" smtClean="0"/>
              <a:t>pour analyser la situation </a:t>
            </a:r>
            <a:r>
              <a:rPr lang="en-GB" altLang="en-US" sz="2000" i="0" dirty="0" err="1" smtClean="0"/>
              <a:t>sociale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ont</a:t>
            </a:r>
            <a:r>
              <a:rPr lang="en-GB" altLang="en-US" sz="2000" i="0" dirty="0"/>
              <a:t> </a:t>
            </a:r>
            <a:r>
              <a:rPr lang="en-GB" altLang="en-US" sz="2000" i="0" dirty="0" err="1"/>
              <a:t>augmenté</a:t>
            </a:r>
            <a:r>
              <a:rPr lang="en-GB" altLang="en-US" sz="2000" i="0" dirty="0"/>
              <a:t> </a:t>
            </a:r>
            <a:r>
              <a:rPr lang="en-GB" altLang="en-US" sz="2000" i="0" dirty="0" err="1" smtClean="0"/>
              <a:t>parmi</a:t>
            </a:r>
            <a:r>
              <a:rPr lang="en-GB" altLang="en-US" sz="2000" i="0" dirty="0" smtClean="0"/>
              <a:t> les </a:t>
            </a:r>
            <a:r>
              <a:rPr lang="en-GB" altLang="en-US" sz="2000" i="0" dirty="0" err="1" smtClean="0"/>
              <a:t>utilisateurs</a:t>
            </a:r>
            <a:r>
              <a:rPr lang="en-GB" altLang="en-US" sz="2000" i="0" dirty="0" smtClean="0"/>
              <a:t> surtout après la </a:t>
            </a:r>
            <a:r>
              <a:rPr lang="en-GB" altLang="en-US" sz="2000" i="0" dirty="0" err="1" smtClean="0"/>
              <a:t>crise</a:t>
            </a:r>
            <a:r>
              <a:rPr lang="en-GB" altLang="en-US" sz="2000" i="0" dirty="0"/>
              <a:t> </a:t>
            </a:r>
            <a:r>
              <a:rPr lang="en-GB" altLang="en-US" sz="2000" i="0" dirty="0" err="1" smtClean="0"/>
              <a:t>économique</a:t>
            </a:r>
            <a:r>
              <a:rPr lang="en-GB" altLang="en-US" sz="2000" i="0" dirty="0" smtClean="0"/>
              <a:t>.</a:t>
            </a:r>
          </a:p>
          <a:p>
            <a:pPr>
              <a:lnSpc>
                <a:spcPct val="110000"/>
              </a:lnSpc>
              <a:buClr>
                <a:srgbClr val="0F5494"/>
              </a:buClr>
            </a:pPr>
            <a:r>
              <a:rPr lang="en-GB" altLang="en-US" sz="2000" i="0" dirty="0" smtClean="0"/>
              <a:t>EU-SILC </a:t>
            </a:r>
            <a:r>
              <a:rPr lang="en-GB" altLang="en-US" sz="2000" i="0" dirty="0" err="1" smtClean="0"/>
              <a:t>dans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ce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contexte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est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particulièrement</a:t>
            </a:r>
            <a:r>
              <a:rPr lang="en-GB" altLang="en-US" sz="2000" i="0" dirty="0"/>
              <a:t> </a:t>
            </a:r>
            <a:r>
              <a:rPr lang="en-GB" altLang="en-US" sz="2000" i="0" dirty="0" err="1"/>
              <a:t>solicité</a:t>
            </a:r>
            <a:r>
              <a:rPr lang="en-GB" altLang="en-US" sz="2000" i="0" dirty="0"/>
              <a:t> </a:t>
            </a:r>
            <a:endParaRPr lang="en-GB" altLang="en-US" sz="2000" i="0" dirty="0" smtClean="0"/>
          </a:p>
          <a:p>
            <a:pPr>
              <a:lnSpc>
                <a:spcPct val="110000"/>
              </a:lnSpc>
              <a:buClr>
                <a:srgbClr val="0F5494"/>
              </a:buClr>
            </a:pPr>
            <a:r>
              <a:rPr lang="en-GB" altLang="en-US" sz="2000" i="0" dirty="0"/>
              <a:t>La </a:t>
            </a:r>
            <a:r>
              <a:rPr lang="en-GB" altLang="en-US" sz="2000" i="0" dirty="0" err="1"/>
              <a:t>révision</a:t>
            </a:r>
            <a:r>
              <a:rPr lang="en-GB" altLang="en-US" sz="2000" i="0" dirty="0"/>
              <a:t> </a:t>
            </a:r>
            <a:r>
              <a:rPr lang="en-GB" altLang="en-US" sz="2000" i="0" dirty="0" err="1" smtClean="0"/>
              <a:t>d'EU</a:t>
            </a:r>
            <a:r>
              <a:rPr lang="en-GB" altLang="en-US" sz="2000" i="0" dirty="0" smtClean="0"/>
              <a:t>-SILC </a:t>
            </a:r>
            <a:r>
              <a:rPr lang="en-GB" altLang="en-US" sz="2000" i="0" dirty="0" err="1" smtClean="0"/>
              <a:t>essaie</a:t>
            </a:r>
            <a:r>
              <a:rPr lang="en-GB" altLang="en-US" sz="2000" i="0" dirty="0"/>
              <a:t> de </a:t>
            </a:r>
            <a:r>
              <a:rPr lang="en-GB" altLang="en-US" sz="2000" i="0" dirty="0" err="1" smtClean="0"/>
              <a:t>répondre</a:t>
            </a:r>
            <a:r>
              <a:rPr lang="en-GB" altLang="en-US" sz="2000" i="0" dirty="0" smtClean="0"/>
              <a:t> </a:t>
            </a:r>
            <a:r>
              <a:rPr lang="en-GB" altLang="en-US" sz="2000" i="0" dirty="0"/>
              <a:t>à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ces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demandes</a:t>
            </a:r>
            <a:r>
              <a:rPr lang="en-GB" altLang="en-US" sz="2000" i="0" dirty="0" smtClean="0"/>
              <a:t>; </a:t>
            </a:r>
            <a:r>
              <a:rPr lang="en-GB" altLang="en-US" sz="2000" i="0" dirty="0" err="1" smtClean="0"/>
              <a:t>certains</a:t>
            </a:r>
            <a:r>
              <a:rPr lang="en-GB" altLang="en-US" sz="2000" i="0" dirty="0"/>
              <a:t> </a:t>
            </a:r>
            <a:r>
              <a:rPr lang="en-GB" altLang="en-US" sz="2000" i="0" dirty="0" err="1" smtClean="0"/>
              <a:t>éléments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ont</a:t>
            </a:r>
            <a:r>
              <a:rPr lang="en-GB" altLang="en-US" sz="2000" i="0" dirty="0" smtClean="0"/>
              <a:t> déjà </a:t>
            </a:r>
            <a:r>
              <a:rPr lang="en-GB" altLang="en-US" sz="2000" i="0" dirty="0" err="1" smtClean="0"/>
              <a:t>été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implémentés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dans</a:t>
            </a:r>
            <a:r>
              <a:rPr lang="en-GB" altLang="en-US" sz="2000" i="0" dirty="0" smtClean="0"/>
              <a:t> EU-SILC</a:t>
            </a:r>
          </a:p>
          <a:p>
            <a:pPr>
              <a:lnSpc>
                <a:spcPct val="110000"/>
              </a:lnSpc>
              <a:buClr>
                <a:srgbClr val="0F5494"/>
              </a:buClr>
            </a:pPr>
            <a:r>
              <a:rPr lang="en-GB" altLang="en-US" sz="2000" i="0" dirty="0"/>
              <a:t>Le </a:t>
            </a:r>
            <a:r>
              <a:rPr lang="en-GB" altLang="en-US" sz="2000" i="0" dirty="0" err="1" smtClean="0"/>
              <a:t>procéssus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en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cours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essaie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aussi</a:t>
            </a:r>
            <a:r>
              <a:rPr lang="en-GB" altLang="en-US" sz="2000" i="0" dirty="0"/>
              <a:t> </a:t>
            </a:r>
            <a:r>
              <a:rPr lang="en-GB" altLang="en-US" sz="2000" i="0" dirty="0" err="1" smtClean="0"/>
              <a:t>d'améliorer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certains</a:t>
            </a:r>
            <a:r>
              <a:rPr lang="en-GB" altLang="en-US" sz="2000" i="0" dirty="0" smtClean="0"/>
              <a:t> aspects </a:t>
            </a:r>
            <a:r>
              <a:rPr lang="en-GB" altLang="en-US" sz="2000" i="0" dirty="0" err="1" smtClean="0"/>
              <a:t>spécifiques</a:t>
            </a:r>
            <a:r>
              <a:rPr lang="en-GB" altLang="en-US" sz="2000" i="0" dirty="0" smtClean="0"/>
              <a:t> de </a:t>
            </a:r>
            <a:r>
              <a:rPr lang="en-GB" altLang="en-US" sz="2000" i="0" dirty="0" err="1" smtClean="0"/>
              <a:t>l'enquête</a:t>
            </a:r>
            <a:endParaRPr lang="en-GB" altLang="en-US" sz="2000" i="0" dirty="0" smtClean="0"/>
          </a:p>
          <a:p>
            <a:pPr>
              <a:lnSpc>
                <a:spcPct val="110000"/>
              </a:lnSpc>
              <a:buClr>
                <a:srgbClr val="0F5494"/>
              </a:buClr>
            </a:pPr>
            <a:r>
              <a:rPr lang="en-GB" altLang="en-US" sz="2000" i="0" dirty="0"/>
              <a:t>La </a:t>
            </a:r>
            <a:r>
              <a:rPr lang="en-GB" altLang="en-US" sz="2000" i="0" dirty="0" err="1"/>
              <a:t>complexité</a:t>
            </a:r>
            <a:r>
              <a:rPr lang="en-GB" altLang="en-US" sz="2000" i="0" dirty="0"/>
              <a:t> </a:t>
            </a:r>
            <a:r>
              <a:rPr lang="en-GB" altLang="en-US" sz="2000" i="0" dirty="0" err="1" smtClean="0"/>
              <a:t>d'EU</a:t>
            </a:r>
            <a:r>
              <a:rPr lang="en-GB" altLang="en-US" sz="2000" i="0" dirty="0" smtClean="0"/>
              <a:t>-SILC </a:t>
            </a:r>
            <a:r>
              <a:rPr lang="en-GB" altLang="en-US" sz="2000" i="0" dirty="0" err="1" smtClean="0"/>
              <a:t>rendt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aussi</a:t>
            </a:r>
            <a:r>
              <a:rPr lang="en-GB" altLang="en-US" sz="2000" i="0" dirty="0" smtClean="0"/>
              <a:t> indispensable </a:t>
            </a:r>
            <a:r>
              <a:rPr lang="en-GB" altLang="en-US" sz="2000" i="0" dirty="0" err="1" smtClean="0"/>
              <a:t>l'utilisation</a:t>
            </a:r>
            <a:r>
              <a:rPr lang="en-GB" altLang="en-US" sz="2000" i="0" dirty="0" smtClean="0"/>
              <a:t> </a:t>
            </a:r>
            <a:r>
              <a:rPr lang="en-GB" altLang="en-US" sz="2000" i="0" dirty="0"/>
              <a:t>de </a:t>
            </a:r>
            <a:r>
              <a:rPr lang="en-GB" altLang="en-US" sz="2000" i="0" dirty="0" err="1" smtClean="0"/>
              <a:t>résultats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développés</a:t>
            </a:r>
            <a:r>
              <a:rPr lang="en-GB" altLang="en-US" sz="2000" i="0" dirty="0" smtClean="0"/>
              <a:t> par les </a:t>
            </a:r>
            <a:r>
              <a:rPr lang="en-GB" altLang="en-US" sz="2000" i="0" dirty="0" err="1" smtClean="0"/>
              <a:t>chercheurs</a:t>
            </a:r>
            <a:r>
              <a:rPr lang="en-GB" altLang="en-US" sz="2000" i="0" dirty="0" smtClean="0"/>
              <a:t>. </a:t>
            </a:r>
          </a:p>
        </p:txBody>
      </p:sp>
      <p:sp>
        <p:nvSpPr>
          <p:cNvPr id="860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8648979-9134-4DEA-A759-A70095649B17}" type="slidenum">
              <a:rPr lang="en-GB" alt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14</a:t>
            </a:fld>
            <a:endParaRPr lang="en-GB" altLang="en-US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000" b="0" smtClean="0">
                <a:solidFill>
                  <a:srgbClr val="0F5494"/>
                </a:solidFill>
                <a:latin typeface="+mj-lt"/>
                <a:ea typeface="+mn-ea"/>
              </a:rPr>
              <a:t>24-26 Octobre 2018</a:t>
            </a:r>
            <a:endParaRPr lang="en-GB" altLang="en-US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47864" y="6237312"/>
            <a:ext cx="2895600" cy="476250"/>
          </a:xfrm>
        </p:spPr>
        <p:txBody>
          <a:bodyPr/>
          <a:lstStyle/>
          <a:p>
            <a:pPr algn="l">
              <a:defRPr/>
            </a:pPr>
            <a:r>
              <a:rPr lang="en-GB" altLang="en-US" sz="1000" b="0" dirty="0" err="1">
                <a:solidFill>
                  <a:srgbClr val="0F5494"/>
                </a:solidFill>
                <a:latin typeface="+mj-lt"/>
                <a:ea typeface="+mn-ea"/>
              </a:rPr>
              <a:t>Colloque</a:t>
            </a:r>
            <a:r>
              <a:rPr lang="en-GB" altLang="en-US" sz="1000" b="0" dirty="0">
                <a:solidFill>
                  <a:srgbClr val="0F5494"/>
                </a:solidFill>
                <a:latin typeface="+mj-lt"/>
                <a:ea typeface="+mn-ea"/>
              </a:rPr>
              <a:t> sur les </a:t>
            </a:r>
            <a:r>
              <a:rPr lang="en-GB" altLang="en-US" sz="1000" b="0" dirty="0" err="1">
                <a:solidFill>
                  <a:srgbClr val="0F5494"/>
                </a:solidFill>
                <a:latin typeface="+mj-lt"/>
                <a:ea typeface="+mn-ea"/>
              </a:rPr>
              <a:t>sondages</a:t>
            </a:r>
            <a:endParaRPr lang="en-GB" altLang="en-US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865187"/>
          </a:xfrm>
        </p:spPr>
        <p:txBody>
          <a:bodyPr/>
          <a:lstStyle/>
          <a:p>
            <a:pPr eaLnBrk="1" hangingPunct="1"/>
            <a:r>
              <a:rPr lang="fr-BE" altLang="en-US" smtClean="0"/>
              <a:t>Introduction</a:t>
            </a:r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74332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GB" dirty="0" err="1" smtClean="0"/>
              <a:t>Dans</a:t>
            </a:r>
            <a:r>
              <a:rPr lang="en-GB" dirty="0" smtClean="0"/>
              <a:t> le </a:t>
            </a:r>
            <a:r>
              <a:rPr lang="en-GB" dirty="0" err="1" smtClean="0"/>
              <a:t>contexte</a:t>
            </a:r>
            <a:r>
              <a:rPr lang="en-GB" dirty="0" smtClean="0"/>
              <a:t> </a:t>
            </a:r>
            <a:r>
              <a:rPr lang="en-GB" dirty="0"/>
              <a:t>social </a:t>
            </a:r>
            <a:r>
              <a:rPr lang="en-GB" dirty="0" smtClean="0"/>
              <a:t>et </a:t>
            </a:r>
            <a:r>
              <a:rPr lang="en-GB" dirty="0" err="1" smtClean="0">
                <a:latin typeface="Verdana"/>
                <a:ea typeface="Verdana"/>
                <a:cs typeface="Verdana"/>
              </a:rPr>
              <a:t>é</a:t>
            </a:r>
            <a:r>
              <a:rPr lang="en-GB" dirty="0" err="1" smtClean="0"/>
              <a:t>conomique</a:t>
            </a:r>
            <a:r>
              <a:rPr lang="en-GB" dirty="0" smtClean="0"/>
              <a:t> </a:t>
            </a:r>
            <a:r>
              <a:rPr lang="en-GB" dirty="0" err="1" smtClean="0"/>
              <a:t>actuel</a:t>
            </a:r>
            <a:r>
              <a:rPr lang="en-GB" dirty="0" smtClean="0"/>
              <a:t>, les </a:t>
            </a:r>
            <a:r>
              <a:rPr lang="en-GB" dirty="0" err="1" smtClean="0"/>
              <a:t>utilisateurs</a:t>
            </a:r>
            <a:r>
              <a:rPr lang="en-GB" dirty="0" smtClean="0"/>
              <a:t> </a:t>
            </a:r>
            <a:r>
              <a:rPr lang="en-GB" dirty="0" err="1" smtClean="0"/>
              <a:t>demandent</a:t>
            </a:r>
            <a:r>
              <a:rPr lang="en-GB" dirty="0" smtClean="0"/>
              <a:t> de plus </a:t>
            </a:r>
            <a:r>
              <a:rPr lang="en-GB" dirty="0" err="1" smtClean="0"/>
              <a:t>en</a:t>
            </a:r>
            <a:r>
              <a:rPr lang="en-GB" dirty="0" smtClean="0"/>
              <a:t> plus de </a:t>
            </a:r>
            <a:r>
              <a:rPr lang="en-GB" dirty="0" err="1" smtClean="0"/>
              <a:t>statistiques</a:t>
            </a:r>
            <a:r>
              <a:rPr lang="en-GB" dirty="0" smtClean="0"/>
              <a:t> </a:t>
            </a:r>
            <a:r>
              <a:rPr lang="en-GB" dirty="0" err="1" smtClean="0"/>
              <a:t>comparables</a:t>
            </a:r>
            <a:r>
              <a:rPr lang="en-GB" dirty="0" smtClean="0"/>
              <a:t> et </a:t>
            </a:r>
            <a:r>
              <a:rPr lang="en-GB" dirty="0" err="1"/>
              <a:t>a</a:t>
            </a:r>
            <a:r>
              <a:rPr lang="en-GB" dirty="0" err="1" smtClean="0"/>
              <a:t>ctuelles</a:t>
            </a:r>
            <a:r>
              <a:rPr lang="en-GB" dirty="0" smtClean="0"/>
              <a:t> pour observer la situation </a:t>
            </a:r>
            <a:r>
              <a:rPr lang="en-GB" dirty="0" err="1" smtClean="0"/>
              <a:t>sociale</a:t>
            </a:r>
            <a:r>
              <a:rPr lang="en-GB" dirty="0" smtClean="0"/>
              <a:t> et </a:t>
            </a:r>
            <a:r>
              <a:rPr lang="en-GB" dirty="0" err="1">
                <a:ea typeface="Verdana"/>
                <a:cs typeface="Verdana"/>
              </a:rPr>
              <a:t>é</a:t>
            </a:r>
            <a:r>
              <a:rPr lang="en-GB" dirty="0" err="1" smtClean="0"/>
              <a:t>conomique</a:t>
            </a:r>
            <a:r>
              <a:rPr lang="en-GB" dirty="0" smtClean="0"/>
              <a:t>. </a:t>
            </a:r>
          </a:p>
          <a:p>
            <a:pPr eaLnBrk="1" hangingPunct="1">
              <a:buFontTx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Pour EU-SILC </a:t>
            </a:r>
            <a:r>
              <a:rPr lang="en-GB" dirty="0" err="1" smtClean="0">
                <a:ea typeface="+mn-ea"/>
                <a:cs typeface="+mn-cs"/>
              </a:rPr>
              <a:t>il</a:t>
            </a:r>
            <a:r>
              <a:rPr lang="en-GB" dirty="0" smtClean="0">
                <a:ea typeface="+mn-ea"/>
                <a:cs typeface="+mn-cs"/>
              </a:rPr>
              <a:t> y a </a:t>
            </a:r>
            <a:r>
              <a:rPr lang="en-GB" dirty="0" err="1" smtClean="0">
                <a:ea typeface="+mn-ea"/>
                <a:cs typeface="+mn-cs"/>
              </a:rPr>
              <a:t>une</a:t>
            </a:r>
            <a:r>
              <a:rPr lang="en-GB" dirty="0" smtClean="0">
                <a:ea typeface="+mn-ea"/>
                <a:cs typeface="+mn-cs"/>
              </a:rPr>
              <a:t> attention </a:t>
            </a:r>
            <a:r>
              <a:rPr lang="en-GB" dirty="0" err="1" smtClean="0">
                <a:ea typeface="+mn-ea"/>
                <a:cs typeface="+mn-cs"/>
              </a:rPr>
              <a:t>particuli</a:t>
            </a:r>
            <a:r>
              <a:rPr lang="en-GB" dirty="0" err="1" smtClean="0">
                <a:latin typeface="Verdana"/>
                <a:ea typeface="Verdana"/>
                <a:cs typeface="Verdana"/>
              </a:rPr>
              <a:t>è</a:t>
            </a:r>
            <a:r>
              <a:rPr lang="en-GB" dirty="0" err="1" smtClean="0">
                <a:ea typeface="+mn-ea"/>
                <a:cs typeface="+mn-cs"/>
              </a:rPr>
              <a:t>re</a:t>
            </a:r>
            <a:r>
              <a:rPr lang="en-GB" dirty="0" smtClean="0">
                <a:ea typeface="+mn-ea"/>
                <a:cs typeface="+mn-cs"/>
              </a:rPr>
              <a:t> </a:t>
            </a:r>
            <a:r>
              <a:rPr lang="en-GB" dirty="0" smtClean="0">
                <a:latin typeface="Verdana"/>
                <a:ea typeface="Verdana"/>
                <a:cs typeface="Verdana"/>
              </a:rPr>
              <a:t>à</a:t>
            </a:r>
            <a:r>
              <a:rPr lang="en-GB" dirty="0" smtClean="0">
                <a:ea typeface="+mn-ea"/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GB" dirty="0" smtClean="0">
                <a:ea typeface="+mn-ea"/>
                <a:cs typeface="+mn-cs"/>
              </a:rPr>
              <a:t>"Timeliness"</a:t>
            </a:r>
          </a:p>
          <a:p>
            <a:pPr lvl="1" eaLnBrk="1" hangingPunct="1">
              <a:defRPr/>
            </a:pPr>
            <a:r>
              <a:rPr lang="en-GB" dirty="0" smtClean="0">
                <a:ea typeface="+mn-ea"/>
                <a:cs typeface="+mn-cs"/>
              </a:rPr>
              <a:t>Analyses </a:t>
            </a:r>
            <a:r>
              <a:rPr lang="en-GB" dirty="0" err="1" smtClean="0">
                <a:ea typeface="+mn-ea"/>
                <a:cs typeface="+mn-cs"/>
              </a:rPr>
              <a:t>r</a:t>
            </a:r>
            <a:r>
              <a:rPr lang="en-GB" dirty="0" err="1">
                <a:ea typeface="Verdana"/>
                <a:cs typeface="Verdana"/>
              </a:rPr>
              <a:t>é</a:t>
            </a:r>
            <a:r>
              <a:rPr lang="en-GB" dirty="0" err="1" smtClean="0">
                <a:ea typeface="+mn-ea"/>
                <a:cs typeface="+mn-cs"/>
              </a:rPr>
              <a:t>gionales</a:t>
            </a:r>
            <a:endParaRPr lang="en-GB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dirty="0" err="1" smtClean="0">
                <a:ea typeface="+mn-ea"/>
                <a:cs typeface="+mn-cs"/>
              </a:rPr>
              <a:t>Dynamiques</a:t>
            </a:r>
            <a:r>
              <a:rPr lang="en-GB" dirty="0" smtClean="0">
                <a:ea typeface="+mn-ea"/>
                <a:cs typeface="+mn-cs"/>
              </a:rPr>
              <a:t> de la </a:t>
            </a:r>
            <a:r>
              <a:rPr lang="en-GB" dirty="0" err="1" smtClean="0">
                <a:ea typeface="+mn-ea"/>
                <a:cs typeface="+mn-cs"/>
              </a:rPr>
              <a:t>pauvret</a:t>
            </a:r>
            <a:r>
              <a:rPr lang="en-GB" dirty="0" err="1">
                <a:ea typeface="Verdana"/>
                <a:cs typeface="Verdana"/>
              </a:rPr>
              <a:t>é</a:t>
            </a:r>
            <a:endParaRPr lang="en-GB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dirty="0" smtClean="0">
                <a:ea typeface="+mn-ea"/>
                <a:cs typeface="+mn-cs"/>
              </a:rPr>
              <a:t>Aspects </a:t>
            </a:r>
            <a:r>
              <a:rPr lang="en-GB" dirty="0" err="1" smtClean="0">
                <a:ea typeface="+mn-ea"/>
                <a:cs typeface="+mn-cs"/>
              </a:rPr>
              <a:t>multidimensionels</a:t>
            </a:r>
            <a:r>
              <a:rPr lang="en-GB" dirty="0" smtClean="0">
                <a:ea typeface="+mn-ea"/>
                <a:cs typeface="+mn-cs"/>
              </a:rPr>
              <a:t> des conditions de vie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buFontTx/>
              <a:buChar char="•"/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68313" y="623728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F5494"/>
                </a:solidFill>
              </a:rPr>
              <a:t>24-26 Octobre 2018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000" smtClean="0">
                <a:solidFill>
                  <a:srgbClr val="0F5494"/>
                </a:solidFill>
              </a:rPr>
              <a:t>Colloque sur les sondages</a:t>
            </a:r>
            <a:endParaRPr sz="1000" dirty="0">
              <a:solidFill>
                <a:srgbClr val="0F5494"/>
              </a:solidFill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F7C1A22-A7AE-47D8-ABC9-7EEA9BAC6D4B}" type="slidenum">
              <a:rPr lang="en-GB" altLang="en-US" sz="1400" i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400" i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GB" dirty="0" err="1" smtClean="0"/>
              <a:t>R</a:t>
            </a:r>
            <a:r>
              <a:rPr lang="en-GB" dirty="0" err="1" smtClean="0">
                <a:ea typeface="Verdana"/>
                <a:cs typeface="Verdana"/>
              </a:rPr>
              <a:t>évision</a:t>
            </a:r>
            <a:r>
              <a:rPr lang="en-GB" dirty="0" smtClean="0">
                <a:ea typeface="Verdana"/>
                <a:cs typeface="Verdana"/>
              </a:rPr>
              <a:t> </a:t>
            </a:r>
            <a:r>
              <a:rPr lang="en-GB" dirty="0" err="1" smtClean="0">
                <a:ea typeface="Verdana"/>
                <a:cs typeface="Verdana"/>
              </a:rPr>
              <a:t>d'</a:t>
            </a:r>
            <a:r>
              <a:rPr lang="en-GB" dirty="0" err="1" smtClean="0"/>
              <a:t>EU</a:t>
            </a:r>
            <a:r>
              <a:rPr lang="en-GB" dirty="0" smtClean="0"/>
              <a:t>-SILC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3633788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/>
              <a:t>EU-SILC </a:t>
            </a:r>
            <a:r>
              <a:rPr lang="en-US" dirty="0" err="1" smtClean="0"/>
              <a:t>est</a:t>
            </a:r>
            <a:r>
              <a:rPr lang="en-US" dirty="0" smtClean="0"/>
              <a:t> r</a:t>
            </a:r>
            <a:r>
              <a:rPr lang="en-GB" dirty="0">
                <a:ea typeface="Verdana"/>
                <a:cs typeface="Verdana"/>
              </a:rPr>
              <a:t>é</a:t>
            </a:r>
            <a:r>
              <a:rPr lang="en-US" dirty="0" smtClean="0"/>
              <a:t>vis</a:t>
            </a:r>
            <a:r>
              <a:rPr lang="en-GB" dirty="0">
                <a:ea typeface="Verdana"/>
                <a:cs typeface="Verdana"/>
              </a:rPr>
              <a:t>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contexte</a:t>
            </a:r>
            <a:r>
              <a:rPr lang="en-US" dirty="0" smtClean="0"/>
              <a:t> de la  </a:t>
            </a:r>
            <a:r>
              <a:rPr lang="en-US" dirty="0" err="1" smtClean="0"/>
              <a:t>modernisation</a:t>
            </a:r>
            <a:r>
              <a:rPr lang="en-US" dirty="0" smtClean="0"/>
              <a:t> des </a:t>
            </a:r>
            <a:r>
              <a:rPr lang="en-US" dirty="0" err="1" smtClean="0"/>
              <a:t>statistiques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. </a:t>
            </a:r>
            <a:endParaRPr lang="en-US" dirty="0"/>
          </a:p>
          <a:p>
            <a:pPr eaLnBrk="1" hangingPunct="1">
              <a:buFontTx/>
              <a:buChar char="•"/>
              <a:defRPr/>
            </a:pPr>
            <a:r>
              <a:rPr lang="en-US" dirty="0" err="1" smtClean="0"/>
              <a:t>Objectifs</a:t>
            </a:r>
            <a:r>
              <a:rPr lang="en-US" dirty="0" smtClean="0"/>
              <a:t> </a:t>
            </a:r>
            <a:r>
              <a:rPr lang="en-US" dirty="0" err="1" smtClean="0"/>
              <a:t>principaux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sz="1800" dirty="0" smtClean="0"/>
              <a:t>Am</a:t>
            </a:r>
            <a:r>
              <a:rPr lang="en-GB" sz="1800" dirty="0" err="1" smtClean="0">
                <a:ea typeface="Verdana"/>
                <a:cs typeface="Verdana"/>
              </a:rPr>
              <a:t>éliorer</a:t>
            </a:r>
            <a:r>
              <a:rPr lang="en-GB" sz="1800" dirty="0" smtClean="0">
                <a:ea typeface="Verdana"/>
                <a:cs typeface="Verdana"/>
              </a:rPr>
              <a:t> la </a:t>
            </a:r>
            <a:r>
              <a:rPr lang="en-GB" sz="1800" dirty="0" err="1" smtClean="0">
                <a:ea typeface="Verdana"/>
                <a:cs typeface="Verdana"/>
              </a:rPr>
              <a:t>réponse</a:t>
            </a:r>
            <a:r>
              <a:rPr lang="en-GB" sz="1800" dirty="0" smtClean="0">
                <a:ea typeface="Verdana"/>
                <a:cs typeface="Verdana"/>
              </a:rPr>
              <a:t> </a:t>
            </a:r>
            <a:r>
              <a:rPr lang="en-GB" sz="1800" dirty="0">
                <a:latin typeface="Verdana"/>
                <a:cs typeface="Verdana"/>
              </a:rPr>
              <a:t>à</a:t>
            </a:r>
            <a:r>
              <a:rPr lang="en-GB" sz="1800" dirty="0" smtClean="0"/>
              <a:t> des nouveaux </a:t>
            </a:r>
            <a:r>
              <a:rPr lang="en-GB" sz="1800" dirty="0" err="1" smtClean="0"/>
              <a:t>besoins</a:t>
            </a:r>
            <a:r>
              <a:rPr lang="en-GB" sz="1800" dirty="0" smtClean="0"/>
              <a:t> </a:t>
            </a:r>
            <a:r>
              <a:rPr lang="en-GB" sz="1800" dirty="0" err="1" smtClean="0"/>
              <a:t>politiques</a:t>
            </a:r>
            <a:endParaRPr lang="en-GB" sz="1800" dirty="0" smtClean="0"/>
          </a:p>
          <a:p>
            <a:pPr lvl="1" eaLnBrk="1" hangingPunct="1">
              <a:defRPr/>
            </a:pPr>
            <a:r>
              <a:rPr lang="en-GB" sz="1800" dirty="0" err="1" smtClean="0"/>
              <a:t>Publier</a:t>
            </a:r>
            <a:r>
              <a:rPr lang="en-GB" sz="1800" dirty="0" smtClean="0"/>
              <a:t> les </a:t>
            </a:r>
            <a:r>
              <a:rPr lang="en-GB" sz="1800" dirty="0" err="1" smtClean="0"/>
              <a:t>donn</a:t>
            </a:r>
            <a:r>
              <a:rPr lang="en-GB" sz="1800" dirty="0" err="1" smtClean="0">
                <a:ea typeface="Verdana"/>
                <a:cs typeface="Verdana"/>
              </a:rPr>
              <a:t>ées</a:t>
            </a:r>
            <a:r>
              <a:rPr lang="en-GB" sz="1800" dirty="0" smtClean="0">
                <a:ea typeface="Verdana"/>
                <a:cs typeface="Verdana"/>
              </a:rPr>
              <a:t> plus </a:t>
            </a:r>
            <a:r>
              <a:rPr lang="en-GB" sz="1800" dirty="0" err="1" smtClean="0">
                <a:ea typeface="Verdana"/>
                <a:cs typeface="Verdana"/>
              </a:rPr>
              <a:t>rapidement</a:t>
            </a:r>
            <a:r>
              <a:rPr lang="en-GB" sz="1800" dirty="0" smtClean="0">
                <a:ea typeface="Verdana"/>
                <a:cs typeface="Verdana"/>
              </a:rPr>
              <a:t> et </a:t>
            </a:r>
            <a:r>
              <a:rPr lang="en-GB" sz="1800" dirty="0" err="1" smtClean="0">
                <a:ea typeface="Verdana"/>
                <a:cs typeface="Verdana"/>
              </a:rPr>
              <a:t>fournir</a:t>
            </a:r>
            <a:r>
              <a:rPr lang="en-GB" sz="1800" dirty="0" smtClean="0">
                <a:ea typeface="Verdana"/>
                <a:cs typeface="Verdana"/>
              </a:rPr>
              <a:t> des estimations </a:t>
            </a:r>
            <a:r>
              <a:rPr lang="en-GB" sz="1800" dirty="0" err="1" smtClean="0">
                <a:ea typeface="Verdana"/>
                <a:cs typeface="Verdana"/>
              </a:rPr>
              <a:t>préliminaires</a:t>
            </a:r>
            <a:endParaRPr lang="en-GB" sz="1800" dirty="0" smtClean="0"/>
          </a:p>
          <a:p>
            <a:pPr lvl="1" eaLnBrk="1" hangingPunct="1">
              <a:defRPr/>
            </a:pPr>
            <a:r>
              <a:rPr lang="en-GB" sz="1800" dirty="0" err="1" smtClean="0"/>
              <a:t>Maintenir</a:t>
            </a:r>
            <a:r>
              <a:rPr lang="en-GB" sz="1800" dirty="0" smtClean="0"/>
              <a:t> la </a:t>
            </a:r>
            <a:r>
              <a:rPr lang="en-GB" sz="1800" dirty="0" err="1" smtClean="0"/>
              <a:t>stabilit</a:t>
            </a:r>
            <a:r>
              <a:rPr lang="en-GB" sz="1800" dirty="0" err="1">
                <a:ea typeface="Verdana"/>
                <a:cs typeface="Verdana"/>
              </a:rPr>
              <a:t>é</a:t>
            </a:r>
            <a:r>
              <a:rPr lang="en-GB" sz="1800" dirty="0" smtClean="0"/>
              <a:t> des </a:t>
            </a:r>
            <a:r>
              <a:rPr lang="en-GB" sz="1800" dirty="0" err="1" smtClean="0"/>
              <a:t>indicateurs</a:t>
            </a:r>
            <a:r>
              <a:rPr lang="en-GB" sz="1800" dirty="0" smtClean="0"/>
              <a:t> </a:t>
            </a:r>
            <a:r>
              <a:rPr lang="en-GB" sz="1800" dirty="0" err="1" smtClean="0"/>
              <a:t>principaux</a:t>
            </a:r>
            <a:endParaRPr lang="en-GB" sz="1800" dirty="0" smtClean="0"/>
          </a:p>
          <a:p>
            <a:pPr lvl="1" eaLnBrk="1" hangingPunct="1">
              <a:defRPr/>
            </a:pPr>
            <a:r>
              <a:rPr lang="en-GB" sz="1800" dirty="0" err="1" smtClean="0"/>
              <a:t>Permettre</a:t>
            </a:r>
            <a:r>
              <a:rPr lang="en-GB" sz="1800" dirty="0" smtClean="0"/>
              <a:t> des analyses au </a:t>
            </a:r>
            <a:r>
              <a:rPr lang="en-GB" sz="1800" dirty="0" err="1" smtClean="0"/>
              <a:t>niveau</a:t>
            </a:r>
            <a:r>
              <a:rPr lang="en-GB" sz="1800" dirty="0" smtClean="0"/>
              <a:t> </a:t>
            </a:r>
            <a:r>
              <a:rPr lang="en-GB" sz="1800" dirty="0" err="1" smtClean="0"/>
              <a:t>r</a:t>
            </a:r>
            <a:r>
              <a:rPr lang="en-GB" sz="1800" dirty="0" err="1" smtClean="0">
                <a:ea typeface="Verdana"/>
                <a:cs typeface="Verdana"/>
              </a:rPr>
              <a:t>égional</a:t>
            </a:r>
            <a:endParaRPr lang="en-GB" sz="1800" dirty="0" smtClean="0"/>
          </a:p>
          <a:p>
            <a:pPr lvl="1" eaLnBrk="1" hangingPunct="1">
              <a:defRPr/>
            </a:pPr>
            <a:r>
              <a:rPr lang="en-GB" sz="1800" dirty="0" err="1" smtClean="0"/>
              <a:t>S'adapter</a:t>
            </a:r>
            <a:r>
              <a:rPr lang="en-GB" sz="1800" dirty="0" smtClean="0"/>
              <a:t> aux </a:t>
            </a:r>
            <a:r>
              <a:rPr lang="en-GB" sz="1800" dirty="0" err="1" smtClean="0"/>
              <a:t>m</a:t>
            </a:r>
            <a:r>
              <a:rPr lang="en-GB" sz="1800" dirty="0" err="1" smtClean="0">
                <a:ea typeface="Verdana"/>
                <a:cs typeface="Verdana"/>
              </a:rPr>
              <a:t>éthodes</a:t>
            </a:r>
            <a:r>
              <a:rPr lang="en-GB" sz="1800" dirty="0" smtClean="0">
                <a:ea typeface="Verdana"/>
                <a:cs typeface="Verdana"/>
              </a:rPr>
              <a:t> de </a:t>
            </a:r>
            <a:r>
              <a:rPr lang="en-GB" sz="1800" dirty="0" err="1" smtClean="0">
                <a:ea typeface="Verdana"/>
                <a:cs typeface="Verdana"/>
              </a:rPr>
              <a:t>collecte</a:t>
            </a:r>
            <a:r>
              <a:rPr lang="en-GB" sz="1800" dirty="0" smtClean="0"/>
              <a:t> multi-modes et multi-sources</a:t>
            </a:r>
          </a:p>
          <a:p>
            <a:pPr lvl="1" eaLnBrk="1" hangingPunct="1">
              <a:defRPr/>
            </a:pPr>
            <a:r>
              <a:rPr lang="en-GB" sz="1800" dirty="0" err="1" smtClean="0"/>
              <a:t>Une</a:t>
            </a:r>
            <a:r>
              <a:rPr lang="en-GB" sz="1800" dirty="0" smtClean="0"/>
              <a:t> </a:t>
            </a:r>
            <a:r>
              <a:rPr lang="en-GB" sz="1800" dirty="0" err="1" smtClean="0"/>
              <a:t>meilleure</a:t>
            </a:r>
            <a:r>
              <a:rPr lang="en-GB" sz="1800" dirty="0" smtClean="0"/>
              <a:t> </a:t>
            </a:r>
            <a:r>
              <a:rPr lang="en-GB" sz="1800" dirty="0"/>
              <a:t>integration </a:t>
            </a:r>
            <a:r>
              <a:rPr lang="en-GB" sz="1800" dirty="0" smtClean="0"/>
              <a:t>avec les </a:t>
            </a:r>
            <a:r>
              <a:rPr lang="en-GB" sz="1800" dirty="0" err="1" smtClean="0"/>
              <a:t>autres</a:t>
            </a:r>
            <a:r>
              <a:rPr lang="en-GB" sz="1800" dirty="0" smtClean="0"/>
              <a:t> </a:t>
            </a:r>
            <a:r>
              <a:rPr lang="en-GB" sz="1800" dirty="0" err="1" smtClean="0"/>
              <a:t>enqu</a:t>
            </a:r>
            <a:r>
              <a:rPr lang="en-GB" sz="1800" dirty="0" err="1" smtClean="0">
                <a:latin typeface="Verdana"/>
                <a:ea typeface="Verdana"/>
                <a:cs typeface="Verdana"/>
              </a:rPr>
              <a:t>êtes</a:t>
            </a:r>
            <a:r>
              <a:rPr lang="en-GB" sz="1800" dirty="0" smtClean="0">
                <a:latin typeface="Verdana"/>
                <a:ea typeface="Verdana"/>
                <a:cs typeface="Verdana"/>
              </a:rPr>
              <a:t> du SSE</a:t>
            </a:r>
            <a:endParaRPr lang="en-GB" sz="1800" dirty="0" smtClean="0"/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Sans augmenter les </a:t>
            </a:r>
            <a:r>
              <a:rPr lang="en-GB" sz="2000" b="1" dirty="0" err="1" smtClean="0">
                <a:solidFill>
                  <a:srgbClr val="FF0000"/>
                </a:solidFill>
              </a:rPr>
              <a:t>coûts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ni</a:t>
            </a:r>
            <a:r>
              <a:rPr lang="en-GB" sz="2000" b="1" dirty="0" smtClean="0">
                <a:solidFill>
                  <a:srgbClr val="FF0000"/>
                </a:solidFill>
              </a:rPr>
              <a:t> le </a:t>
            </a:r>
            <a:r>
              <a:rPr lang="en-GB" sz="2000" b="1" dirty="0" err="1" smtClean="0">
                <a:solidFill>
                  <a:srgbClr val="FF0000"/>
                </a:solidFill>
              </a:rPr>
              <a:t>fardeau</a:t>
            </a:r>
            <a:r>
              <a:rPr lang="en-GB" sz="2000" b="1" dirty="0" smtClean="0">
                <a:solidFill>
                  <a:srgbClr val="FF0000"/>
                </a:solidFill>
              </a:rPr>
              <a:t> sur </a:t>
            </a:r>
            <a:r>
              <a:rPr lang="en-GB" sz="2000" b="1" dirty="0">
                <a:solidFill>
                  <a:srgbClr val="FF0000"/>
                </a:solidFill>
              </a:rPr>
              <a:t>les </a:t>
            </a:r>
            <a:r>
              <a:rPr lang="en-GB" sz="2000" b="1" dirty="0" err="1">
                <a:solidFill>
                  <a:srgbClr val="FF0000"/>
                </a:solidFill>
              </a:rPr>
              <a:t>répondants</a:t>
            </a:r>
            <a:endParaRPr lang="en-GB" dirty="0"/>
          </a:p>
          <a:p>
            <a:pPr lvl="1" eaLnBrk="1" hangingPunct="1">
              <a:defRPr/>
            </a:pPr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F5494"/>
                </a:solidFill>
              </a:rPr>
              <a:t>24-26 Octobre 2018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000" smtClean="0">
                <a:solidFill>
                  <a:srgbClr val="0F5494"/>
                </a:solidFill>
              </a:rPr>
              <a:t>Colloque sur les sondages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4E526-B8D4-4F00-A943-FF1DD42E7411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77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EU-SILC </a:t>
            </a:r>
            <a:r>
              <a:rPr lang="en-GB" altLang="en-US" dirty="0" err="1" smtClean="0"/>
              <a:t>r</a:t>
            </a:r>
            <a:r>
              <a:rPr lang="en-GB" dirty="0" err="1">
                <a:ea typeface="Verdana"/>
                <a:cs typeface="Verdana"/>
              </a:rPr>
              <a:t>é</a:t>
            </a:r>
            <a:r>
              <a:rPr lang="en-GB" altLang="en-US" dirty="0" err="1" smtClean="0"/>
              <a:t>vision</a:t>
            </a:r>
            <a:r>
              <a:rPr lang="en-GB" altLang="en-US" dirty="0" smtClean="0"/>
              <a:t> &amp; </a:t>
            </a:r>
            <a:r>
              <a:rPr lang="en-GB" altLang="en-US" dirty="0" err="1" smtClean="0"/>
              <a:t>am</a:t>
            </a:r>
            <a:r>
              <a:rPr lang="en-GB" dirty="0" err="1" smtClean="0">
                <a:ea typeface="Verdana"/>
                <a:cs typeface="Verdana"/>
              </a:rPr>
              <a:t>éliorations</a:t>
            </a:r>
            <a:endParaRPr lang="en-GB" altLang="en-U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424862" cy="38163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000" i="0" dirty="0"/>
              <a:t>La </a:t>
            </a:r>
            <a:r>
              <a:rPr lang="en-GB" altLang="en-US" sz="2000" i="0" dirty="0" err="1"/>
              <a:t>révision</a:t>
            </a:r>
            <a:r>
              <a:rPr lang="en-GB" altLang="en-US" sz="2000" i="0" dirty="0"/>
              <a:t> </a:t>
            </a:r>
            <a:r>
              <a:rPr lang="en-GB" altLang="en-US" sz="2000" i="0" dirty="0" err="1" smtClean="0"/>
              <a:t>en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cours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d'EU</a:t>
            </a:r>
            <a:r>
              <a:rPr lang="en-GB" altLang="en-US" sz="2000" i="0" dirty="0" smtClean="0"/>
              <a:t>-SILC fait </a:t>
            </a:r>
            <a:r>
              <a:rPr lang="en-GB" altLang="en-US" sz="2000" i="0" dirty="0" err="1" smtClean="0"/>
              <a:t>partie</a:t>
            </a:r>
            <a:r>
              <a:rPr lang="en-GB" altLang="en-US" sz="2000" i="0" dirty="0" smtClean="0"/>
              <a:t> de la modernisation des </a:t>
            </a:r>
            <a:r>
              <a:rPr lang="en-GB" altLang="en-US" sz="2000" i="0" dirty="0" err="1" smtClean="0"/>
              <a:t>statistiques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sociales</a:t>
            </a:r>
            <a:endParaRPr lang="en-GB" altLang="en-US" sz="2000" i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000" i="0" dirty="0" err="1" smtClean="0"/>
              <a:t>L'aspect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multidimensionnel</a:t>
            </a:r>
            <a:r>
              <a:rPr lang="en-GB" altLang="en-US" sz="2000" i="0" dirty="0" smtClean="0"/>
              <a:t> des </a:t>
            </a:r>
            <a:r>
              <a:rPr lang="en-GB" altLang="en-US" sz="2000" i="0" dirty="0"/>
              <a:t>c</a:t>
            </a:r>
            <a:r>
              <a:rPr lang="en-GB" altLang="en-US" sz="2000" i="0" dirty="0" smtClean="0"/>
              <a:t>onditions de vie et de </a:t>
            </a:r>
            <a:r>
              <a:rPr lang="en-GB" altLang="en-US" sz="2000" i="0" dirty="0" err="1" smtClean="0"/>
              <a:t>l'inclusion</a:t>
            </a:r>
            <a:r>
              <a:rPr lang="en-GB" altLang="en-US" sz="2000" i="0" dirty="0" smtClean="0"/>
              <a:t>/exclusion </a:t>
            </a:r>
            <a:r>
              <a:rPr lang="en-GB" altLang="en-US" sz="2000" i="0" dirty="0" err="1" smtClean="0"/>
              <a:t>sociale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est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aussi</a:t>
            </a:r>
            <a:r>
              <a:rPr lang="en-GB" altLang="en-US" sz="2000" i="0" dirty="0" smtClean="0"/>
              <a:t> un driver </a:t>
            </a:r>
            <a:r>
              <a:rPr lang="en-GB" altLang="en-US" sz="2000" i="0" dirty="0"/>
              <a:t>de la </a:t>
            </a:r>
            <a:r>
              <a:rPr lang="en-GB" altLang="en-US" sz="2000" i="0" dirty="0" err="1" smtClean="0"/>
              <a:t>révision</a:t>
            </a:r>
            <a:endParaRPr lang="en-GB" altLang="en-US" sz="2000" i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000" i="0" dirty="0" smtClean="0"/>
              <a:t>EU-SILC </a:t>
            </a:r>
            <a:r>
              <a:rPr lang="en-GB" altLang="en-US" sz="2000" i="0" dirty="0" err="1" smtClean="0"/>
              <a:t>est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une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enquête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complexe</a:t>
            </a:r>
            <a:r>
              <a:rPr lang="en-GB" altLang="en-US" sz="2000" i="0" dirty="0" smtClean="0"/>
              <a:t> qui </a:t>
            </a:r>
            <a:r>
              <a:rPr lang="en-GB" altLang="en-US" sz="2000" i="0" dirty="0" err="1" smtClean="0"/>
              <a:t>comporte</a:t>
            </a:r>
            <a:r>
              <a:rPr lang="en-GB" altLang="en-US" sz="2000" i="0" dirty="0" smtClean="0"/>
              <a:t> des </a:t>
            </a:r>
            <a:r>
              <a:rPr lang="en-GB" altLang="en-US" sz="2000" i="0" dirty="0" err="1" smtClean="0"/>
              <a:t>nombreux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problèmes</a:t>
            </a:r>
            <a:r>
              <a:rPr lang="en-GB" altLang="en-US" sz="2000" i="0" dirty="0" smtClean="0"/>
              <a:t> </a:t>
            </a:r>
            <a:r>
              <a:rPr lang="en-GB" altLang="en-US" sz="2000" i="0" dirty="0" err="1" smtClean="0"/>
              <a:t>méthodologiques</a:t>
            </a:r>
            <a:endParaRPr lang="en-GB" altLang="en-US" sz="2000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Lucida Grande"/>
              <a:buChar char="➜"/>
            </a:pPr>
            <a:r>
              <a:rPr lang="en-GB" altLang="en-US" b="0" dirty="0" smtClean="0"/>
              <a:t>La contribution des </a:t>
            </a:r>
            <a:r>
              <a:rPr lang="en-GB" altLang="en-US" b="0" dirty="0" err="1" smtClean="0"/>
              <a:t>chercheurs</a:t>
            </a:r>
            <a:r>
              <a:rPr lang="en-GB" altLang="en-US" b="0" dirty="0" smtClean="0"/>
              <a:t> </a:t>
            </a:r>
            <a:r>
              <a:rPr lang="en-GB" altLang="en-US" b="0" dirty="0" err="1" smtClean="0"/>
              <a:t>est</a:t>
            </a:r>
            <a:r>
              <a:rPr lang="en-GB" altLang="en-US" b="0" dirty="0" smtClean="0"/>
              <a:t> </a:t>
            </a:r>
            <a:r>
              <a:rPr lang="en-GB" altLang="en-US" b="0" dirty="0" err="1" smtClean="0"/>
              <a:t>donc</a:t>
            </a:r>
            <a:r>
              <a:rPr lang="en-GB" altLang="en-US" b="0" dirty="0" smtClean="0"/>
              <a:t> </a:t>
            </a:r>
            <a:r>
              <a:rPr lang="en-GB" altLang="en-US" b="0" dirty="0"/>
              <a:t>un </a:t>
            </a:r>
            <a:r>
              <a:rPr lang="en-GB" altLang="en-US" b="0" dirty="0" err="1" smtClean="0"/>
              <a:t>élément</a:t>
            </a:r>
            <a:r>
              <a:rPr lang="en-GB" altLang="en-US" b="0" dirty="0" smtClean="0"/>
              <a:t> important pour </a:t>
            </a:r>
            <a:r>
              <a:rPr lang="en-GB" altLang="en-US" b="0" dirty="0" err="1" smtClean="0"/>
              <a:t>améliorer</a:t>
            </a:r>
            <a:r>
              <a:rPr lang="en-GB" altLang="en-US" b="0" dirty="0" smtClean="0"/>
              <a:t> EU-SILC (variance, </a:t>
            </a:r>
            <a:r>
              <a:rPr lang="en-GB" altLang="en-US" b="0" dirty="0" err="1" smtClean="0"/>
              <a:t>déprivation</a:t>
            </a:r>
            <a:r>
              <a:rPr lang="en-GB" altLang="en-US" b="0" dirty="0" smtClean="0"/>
              <a:t> </a:t>
            </a:r>
            <a:r>
              <a:rPr lang="en-GB" altLang="en-US" b="0" dirty="0" err="1" smtClean="0"/>
              <a:t>materielle</a:t>
            </a:r>
            <a:r>
              <a:rPr lang="en-GB" altLang="en-US" b="0" dirty="0" smtClean="0"/>
              <a:t>, now-casting)</a:t>
            </a:r>
          </a:p>
        </p:txBody>
      </p:sp>
      <p:sp>
        <p:nvSpPr>
          <p:cNvPr id="716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0391B56-7261-48B5-958B-756B771EA6EC}" type="slidenum">
              <a:rPr lang="en-GB" alt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000" b="0" smtClean="0">
                <a:solidFill>
                  <a:srgbClr val="0F5494"/>
                </a:solidFill>
                <a:latin typeface="+mj-lt"/>
                <a:ea typeface="+mn-ea"/>
              </a:rPr>
              <a:t>24-26 Octobre 2018</a:t>
            </a:r>
            <a:endParaRPr lang="en-GB" altLang="en-US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79912" y="6237312"/>
            <a:ext cx="2895600" cy="476250"/>
          </a:xfrm>
        </p:spPr>
        <p:txBody>
          <a:bodyPr/>
          <a:lstStyle/>
          <a:p>
            <a:pPr algn="l">
              <a:defRPr/>
            </a:pPr>
            <a:r>
              <a:rPr lang="en-GB" altLang="en-US" sz="1000" b="0" dirty="0" err="1" smtClean="0">
                <a:solidFill>
                  <a:srgbClr val="0F5494"/>
                </a:solidFill>
                <a:latin typeface="+mj-lt"/>
                <a:ea typeface="+mn-ea"/>
              </a:rPr>
              <a:t>Colloque</a:t>
            </a:r>
            <a:r>
              <a:rPr lang="en-GB" altLang="en-US" sz="1000" b="0" dirty="0" smtClean="0">
                <a:solidFill>
                  <a:srgbClr val="0F5494"/>
                </a:solidFill>
                <a:latin typeface="+mj-lt"/>
                <a:ea typeface="+mn-ea"/>
              </a:rPr>
              <a:t> sur les </a:t>
            </a:r>
            <a:r>
              <a:rPr lang="en-GB" altLang="en-US" sz="1000" b="0" dirty="0" err="1" smtClean="0">
                <a:solidFill>
                  <a:srgbClr val="0F5494"/>
                </a:solidFill>
                <a:latin typeface="+mj-lt"/>
                <a:ea typeface="+mn-ea"/>
              </a:rPr>
              <a:t>sondages</a:t>
            </a:r>
            <a:endParaRPr lang="en-GB" altLang="en-US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76475"/>
            <a:ext cx="8064500" cy="3889375"/>
          </a:xfrm>
          <a:ln w="12700">
            <a:solidFill>
              <a:srgbClr val="002060">
                <a:alpha val="0"/>
              </a:srgbClr>
            </a:solidFill>
          </a:ln>
          <a:effectLst>
            <a:reflection stA="0" endPos="65000" dist="50800" dir="5400000" sy="-100000" algn="bl" rotWithShape="0"/>
          </a:effectLst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000" dirty="0" smtClean="0"/>
              <a:t>Nous </a:t>
            </a:r>
            <a:r>
              <a:rPr lang="en-GB" sz="2000" dirty="0" err="1" smtClean="0"/>
              <a:t>travaillons</a:t>
            </a:r>
            <a:r>
              <a:rPr lang="en-GB" sz="2000" dirty="0" smtClean="0"/>
              <a:t> sur 5 </a:t>
            </a:r>
            <a:r>
              <a:rPr lang="en-GB" sz="2000" dirty="0" err="1" smtClean="0"/>
              <a:t>sujets</a:t>
            </a:r>
            <a:r>
              <a:rPr lang="en-GB" sz="2000" dirty="0" smtClean="0"/>
              <a:t>, </a:t>
            </a:r>
            <a:r>
              <a:rPr lang="en-GB" sz="2000" dirty="0" err="1" smtClean="0"/>
              <a:t>dans</a:t>
            </a:r>
            <a:r>
              <a:rPr lang="en-GB" sz="2000" dirty="0" smtClean="0"/>
              <a:t> </a:t>
            </a:r>
            <a:r>
              <a:rPr lang="en-GB" sz="2000" dirty="0" err="1" smtClean="0"/>
              <a:t>une</a:t>
            </a:r>
            <a:r>
              <a:rPr lang="en-GB" sz="2000" dirty="0" smtClean="0"/>
              <a:t> </a:t>
            </a:r>
            <a:r>
              <a:rPr lang="en-GB" sz="2000" dirty="0" err="1" smtClean="0"/>
              <a:t>approche</a:t>
            </a:r>
            <a:r>
              <a:rPr lang="en-GB" sz="2000" dirty="0" smtClean="0"/>
              <a:t> </a:t>
            </a:r>
            <a:r>
              <a:rPr lang="en-GB" sz="2000" dirty="0" err="1" smtClean="0"/>
              <a:t>int</a:t>
            </a:r>
            <a:r>
              <a:rPr lang="en-GB" altLang="en-US" sz="2000" dirty="0" err="1" smtClean="0"/>
              <a:t>égrée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regardant</a:t>
            </a:r>
            <a:r>
              <a:rPr lang="en-GB" sz="2000" dirty="0" smtClean="0"/>
              <a:t> la </a:t>
            </a:r>
            <a:r>
              <a:rPr lang="en-GB" sz="2000" dirty="0" err="1" smtClean="0"/>
              <a:t>coh</a:t>
            </a:r>
            <a:r>
              <a:rPr lang="en-GB" altLang="en-US" sz="2000" dirty="0" err="1" smtClean="0"/>
              <a:t>é</a:t>
            </a:r>
            <a:r>
              <a:rPr lang="en-GB" sz="2000" dirty="0" err="1" smtClean="0"/>
              <a:t>rence</a:t>
            </a:r>
            <a:r>
              <a:rPr lang="en-GB" sz="2000" dirty="0" smtClean="0"/>
              <a:t> et la </a:t>
            </a:r>
            <a:r>
              <a:rPr lang="en-GB" sz="2000" dirty="0" err="1" smtClean="0"/>
              <a:t>compl</a:t>
            </a:r>
            <a:r>
              <a:rPr lang="en-GB" altLang="en-US" sz="2000" dirty="0" err="1" smtClean="0"/>
              <a:t>é</a:t>
            </a:r>
            <a:r>
              <a:rPr lang="en-GB" sz="2000" dirty="0" err="1" smtClean="0"/>
              <a:t>mentarit</a:t>
            </a:r>
            <a:r>
              <a:rPr lang="en-GB" altLang="en-US" sz="2000" dirty="0" err="1" smtClean="0"/>
              <a:t>é</a:t>
            </a:r>
            <a:r>
              <a:rPr lang="en-GB" sz="2000" dirty="0" smtClean="0"/>
              <a:t>:</a:t>
            </a:r>
            <a:endParaRPr lang="en-GB" sz="2000" b="1" i="1" dirty="0" smtClean="0">
              <a:ea typeface="ＭＳ Ｐゴシック" pitchFamily="-80" charset="-128"/>
              <a:cs typeface="+mj-c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b="1" dirty="0" err="1" smtClean="0">
                <a:ea typeface="ＭＳ Ｐゴシック" pitchFamily="-80" charset="-128"/>
                <a:cs typeface="+mj-cs"/>
              </a:rPr>
              <a:t>Contenus</a:t>
            </a:r>
            <a:r>
              <a:rPr lang="en-GB" sz="2000" b="1" dirty="0" smtClean="0">
                <a:ea typeface="ＭＳ Ｐゴシック" pitchFamily="-80" charset="-128"/>
                <a:cs typeface="+mj-cs"/>
              </a:rPr>
              <a:t> de SILC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dirty="0" err="1" smtClean="0">
                <a:ea typeface="ＭＳ Ｐゴシック" pitchFamily="-80" charset="-128"/>
                <a:cs typeface="+mj-cs"/>
              </a:rPr>
              <a:t>Am</a:t>
            </a:r>
            <a:r>
              <a:rPr lang="en-GB" altLang="en-US" sz="2000" dirty="0" err="1" smtClean="0"/>
              <a:t>élioration</a:t>
            </a:r>
            <a:r>
              <a:rPr lang="en-GB" altLang="en-US" sz="2000" dirty="0" smtClean="0"/>
              <a:t> de la</a:t>
            </a:r>
            <a:r>
              <a:rPr lang="en-GB" sz="2000" dirty="0" smtClean="0">
                <a:ea typeface="ＭＳ Ｐゴシック" pitchFamily="-80" charset="-128"/>
                <a:cs typeface="+mj-cs"/>
              </a:rPr>
              <a:t> </a:t>
            </a:r>
            <a:r>
              <a:rPr lang="en-GB" sz="2000" b="1" dirty="0" smtClean="0">
                <a:ea typeface="ＭＳ Ｐゴシック" pitchFamily="-80" charset="-128"/>
                <a:cs typeface="+mj-cs"/>
              </a:rPr>
              <a:t>timeliness</a:t>
            </a:r>
            <a:r>
              <a:rPr lang="en-GB" sz="2000" dirty="0" smtClean="0">
                <a:ea typeface="ＭＳ Ｐゴシック" pitchFamily="-80" charset="-128"/>
                <a:cs typeface="+mj-cs"/>
              </a:rPr>
              <a:t> (</a:t>
            </a:r>
            <a:r>
              <a:rPr lang="en-GB" sz="2000" dirty="0" err="1" smtClean="0">
                <a:ea typeface="ＭＳ Ｐゴシック" pitchFamily="-80" charset="-128"/>
                <a:cs typeface="+mj-cs"/>
              </a:rPr>
              <a:t>en</a:t>
            </a:r>
            <a:r>
              <a:rPr lang="en-GB" sz="2000" dirty="0" smtClean="0">
                <a:ea typeface="ＭＳ Ｐゴシック" pitchFamily="-80" charset="-128"/>
                <a:cs typeface="+mj-cs"/>
              </a:rPr>
              <a:t> </a:t>
            </a:r>
            <a:r>
              <a:rPr lang="en-GB" sz="2000" dirty="0" err="1" smtClean="0">
                <a:ea typeface="ＭＳ Ｐゴシック" pitchFamily="-80" charset="-128"/>
                <a:cs typeface="+mj-cs"/>
              </a:rPr>
              <a:t>cours</a:t>
            </a:r>
            <a:r>
              <a:rPr lang="en-GB" sz="2000" dirty="0" smtClean="0">
                <a:ea typeface="ＭＳ Ｐゴシック" pitchFamily="-80" charset="-128"/>
                <a:cs typeface="+mj-cs"/>
              </a:rPr>
              <a:t>)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dirty="0" err="1">
                <a:ea typeface="ＭＳ Ｐゴシック" pitchFamily="-80" charset="-128"/>
              </a:rPr>
              <a:t>Am</a:t>
            </a:r>
            <a:r>
              <a:rPr lang="en-GB" altLang="en-US" sz="2000" dirty="0" err="1"/>
              <a:t>élioration</a:t>
            </a:r>
            <a:r>
              <a:rPr lang="en-GB" sz="2000" dirty="0" smtClean="0">
                <a:ea typeface="ＭＳ Ｐゴシック" pitchFamily="-80" charset="-128"/>
                <a:cs typeface="+mj-cs"/>
              </a:rPr>
              <a:t> de la </a:t>
            </a:r>
            <a:r>
              <a:rPr lang="en-GB" sz="2000" dirty="0" err="1" smtClean="0">
                <a:ea typeface="ＭＳ Ｐゴシック" pitchFamily="-80" charset="-128"/>
                <a:cs typeface="+mj-cs"/>
              </a:rPr>
              <a:t>m</a:t>
            </a:r>
            <a:r>
              <a:rPr lang="en-GB" altLang="en-US" sz="2000" dirty="0" err="1" smtClean="0"/>
              <a:t>é</a:t>
            </a:r>
            <a:r>
              <a:rPr lang="en-GB" sz="2000" dirty="0" err="1" smtClean="0">
                <a:ea typeface="ＭＳ Ｐゴシック" pitchFamily="-80" charset="-128"/>
                <a:cs typeface="+mj-cs"/>
              </a:rPr>
              <a:t>thodologie</a:t>
            </a:r>
            <a:r>
              <a:rPr lang="en-GB" sz="2000" dirty="0" smtClean="0">
                <a:ea typeface="ＭＳ Ｐゴシック" pitchFamily="-80" charset="-128"/>
                <a:cs typeface="+mj-cs"/>
              </a:rPr>
              <a:t> (</a:t>
            </a:r>
            <a:r>
              <a:rPr lang="en-GB" sz="2000" dirty="0" err="1" smtClean="0">
                <a:ea typeface="ＭＳ Ｐゴシック" pitchFamily="-80" charset="-128"/>
                <a:cs typeface="+mj-cs"/>
              </a:rPr>
              <a:t>inclus</a:t>
            </a:r>
            <a:r>
              <a:rPr lang="en-GB" sz="2000" dirty="0" smtClean="0">
                <a:ea typeface="ＭＳ Ｐゴシック" pitchFamily="-80" charset="-128"/>
                <a:cs typeface="+mj-cs"/>
              </a:rPr>
              <a:t> </a:t>
            </a:r>
            <a:r>
              <a:rPr lang="en-GB" sz="2000" b="1" dirty="0" err="1">
                <a:ea typeface="ＭＳ Ｐゴシック" pitchFamily="-80" charset="-128"/>
                <a:cs typeface="+mj-cs"/>
              </a:rPr>
              <a:t>régionalisation</a:t>
            </a:r>
            <a:r>
              <a:rPr lang="en-GB" sz="2000" dirty="0" smtClean="0">
                <a:ea typeface="ＭＳ Ｐゴシック" pitchFamily="-80" charset="-128"/>
                <a:cs typeface="+mj-cs"/>
              </a:rPr>
              <a:t> et </a:t>
            </a:r>
            <a:r>
              <a:rPr lang="en-GB" sz="2000" b="1" dirty="0" err="1" smtClean="0">
                <a:ea typeface="ＭＳ Ｐゴシック" pitchFamily="-80" charset="-128"/>
                <a:cs typeface="+mj-cs"/>
              </a:rPr>
              <a:t>exigeances</a:t>
            </a:r>
            <a:r>
              <a:rPr lang="en-GB" sz="2000" b="1" dirty="0" smtClean="0">
                <a:ea typeface="ＭＳ Ｐゴシック" pitchFamily="-80" charset="-128"/>
                <a:cs typeface="+mj-cs"/>
              </a:rPr>
              <a:t> </a:t>
            </a:r>
            <a:r>
              <a:rPr lang="en-GB" sz="2000" b="1" dirty="0">
                <a:ea typeface="ＭＳ Ｐゴシック" pitchFamily="-80" charset="-128"/>
                <a:cs typeface="+mj-cs"/>
              </a:rPr>
              <a:t>de </a:t>
            </a:r>
            <a:r>
              <a:rPr lang="en-GB" sz="2000" b="1" dirty="0" err="1" smtClean="0">
                <a:ea typeface="ＭＳ Ｐゴシック" pitchFamily="-80" charset="-128"/>
                <a:cs typeface="+mj-cs"/>
              </a:rPr>
              <a:t>précision</a:t>
            </a:r>
            <a:r>
              <a:rPr lang="en-GB" sz="2000" dirty="0" smtClean="0">
                <a:ea typeface="ＭＳ Ｐゴシック" pitchFamily="-80" charset="-128"/>
                <a:cs typeface="+mj-cs"/>
              </a:rPr>
              <a:t>)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dirty="0" err="1" smtClean="0">
                <a:ea typeface="ＭＳ Ｐゴシック" pitchFamily="-80" charset="-128"/>
              </a:rPr>
              <a:t>Differentes</a:t>
            </a:r>
            <a:r>
              <a:rPr lang="en-GB" sz="2000" dirty="0" smtClean="0">
                <a:ea typeface="ＭＳ Ｐゴシック" pitchFamily="-80" charset="-128"/>
              </a:rPr>
              <a:t> </a:t>
            </a:r>
            <a:r>
              <a:rPr lang="en-GB" sz="2000" b="1" dirty="0" err="1" smtClean="0">
                <a:ea typeface="ＭＳ Ｐゴシック" pitchFamily="-80" charset="-128"/>
              </a:rPr>
              <a:t>modalités</a:t>
            </a:r>
            <a:r>
              <a:rPr lang="en-GB" sz="2000" b="1" dirty="0" smtClean="0">
                <a:ea typeface="ＭＳ Ｐゴシック" pitchFamily="-80" charset="-128"/>
              </a:rPr>
              <a:t> de </a:t>
            </a:r>
            <a:r>
              <a:rPr lang="en-GB" sz="2000" b="1" dirty="0" err="1" smtClean="0">
                <a:ea typeface="ＭＳ Ｐゴシック" pitchFamily="-80" charset="-128"/>
              </a:rPr>
              <a:t>collecte</a:t>
            </a:r>
            <a:r>
              <a:rPr lang="en-GB" sz="2000" b="1" dirty="0" smtClean="0">
                <a:ea typeface="ＭＳ Ｐゴシック" pitchFamily="-80" charset="-128"/>
              </a:rPr>
              <a:t> </a:t>
            </a:r>
            <a:r>
              <a:rPr lang="en-GB" sz="2000" dirty="0" smtClean="0">
                <a:ea typeface="ＭＳ Ｐゴシック" pitchFamily="-80" charset="-128"/>
              </a:rPr>
              <a:t>(sources </a:t>
            </a:r>
            <a:r>
              <a:rPr lang="en-GB" sz="2000" dirty="0" err="1" smtClean="0">
                <a:ea typeface="ＭＳ Ｐゴシック" pitchFamily="-80" charset="-128"/>
              </a:rPr>
              <a:t>administratives</a:t>
            </a:r>
            <a:r>
              <a:rPr lang="en-GB" sz="2000" dirty="0" smtClean="0">
                <a:ea typeface="ＭＳ Ｐゴシック" pitchFamily="-80" charset="-128"/>
              </a:rPr>
              <a:t>, CAPI, CATI, CAWI)</a:t>
            </a:r>
            <a:endParaRPr lang="en-GB" sz="2000" dirty="0">
              <a:ea typeface="ＭＳ Ｐゴシック" pitchFamily="-80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b="1" dirty="0" err="1" smtClean="0">
                <a:ea typeface="ＭＳ Ｐゴシック" pitchFamily="-80" charset="-128"/>
                <a:cs typeface="+mj-cs"/>
              </a:rPr>
              <a:t>Composante</a:t>
            </a:r>
            <a:r>
              <a:rPr lang="en-GB" sz="2000" b="1" dirty="0" smtClean="0">
                <a:ea typeface="ＭＳ Ｐゴシック" pitchFamily="-80" charset="-128"/>
                <a:cs typeface="+mj-cs"/>
              </a:rPr>
              <a:t> </a:t>
            </a:r>
            <a:r>
              <a:rPr lang="en-GB" sz="2000" b="1" dirty="0" err="1" smtClean="0">
                <a:ea typeface="ＭＳ Ｐゴシック" pitchFamily="-80" charset="-128"/>
                <a:cs typeface="+mj-cs"/>
              </a:rPr>
              <a:t>longitudinale</a:t>
            </a:r>
            <a:endParaRPr lang="en-GB" sz="2000" b="1" dirty="0">
              <a:ea typeface="ＭＳ Ｐゴシック" pitchFamily="-80" charset="-128"/>
              <a:cs typeface="+mj-cs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GB" sz="1800" kern="12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707" name="Right Brace 6"/>
          <p:cNvSpPr>
            <a:spLocks/>
          </p:cNvSpPr>
          <p:nvPr/>
        </p:nvSpPr>
        <p:spPr bwMode="auto">
          <a:xfrm>
            <a:off x="6804025" y="2349500"/>
            <a:ext cx="504825" cy="142875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9BAE77F-8D78-4986-8764-BC21C4CC1C02}" type="slidenum">
              <a:rPr lang="en-GB" altLang="en-US" sz="1400" smtClean="0">
                <a:solidFill>
                  <a:srgbClr val="133176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 sz="1400" smtClean="0">
              <a:solidFill>
                <a:srgbClr val="133176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kern="0" dirty="0" err="1" smtClean="0"/>
              <a:t>Sujets</a:t>
            </a:r>
            <a:r>
              <a:rPr lang="en-US" altLang="en-US" kern="0" dirty="0" smtClean="0"/>
              <a:t> de </a:t>
            </a:r>
            <a:r>
              <a:rPr lang="en-US" altLang="en-US" kern="0" dirty="0"/>
              <a:t>la </a:t>
            </a:r>
            <a:r>
              <a:rPr lang="en-US" altLang="en-US" kern="0" dirty="0" err="1" smtClean="0"/>
              <a:t>révision</a:t>
            </a:r>
            <a:r>
              <a:rPr lang="en-US" altLang="en-US" kern="0" dirty="0" smtClean="0"/>
              <a:t> SILC</a:t>
            </a:r>
            <a:endParaRPr lang="en-US" altLang="en-US" kern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b="0" smtClean="0">
                <a:solidFill>
                  <a:srgbClr val="0F5494"/>
                </a:solidFill>
                <a:latin typeface="+mj-lt"/>
                <a:ea typeface="+mn-ea"/>
              </a:rPr>
              <a:t>24-26 Octobre 2018</a:t>
            </a:r>
            <a:endParaRPr lang="en-GB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GB" sz="1000" b="0" dirty="0" err="1">
                <a:solidFill>
                  <a:srgbClr val="0F5494"/>
                </a:solidFill>
                <a:latin typeface="+mj-lt"/>
                <a:ea typeface="+mn-ea"/>
              </a:rPr>
              <a:t>Colloque</a:t>
            </a:r>
            <a:r>
              <a:rPr lang="en-GB" sz="1000" b="0" dirty="0">
                <a:solidFill>
                  <a:srgbClr val="0F5494"/>
                </a:solidFill>
                <a:latin typeface="+mj-lt"/>
                <a:ea typeface="+mn-ea"/>
              </a:rPr>
              <a:t> sur les </a:t>
            </a:r>
            <a:r>
              <a:rPr lang="en-GB" sz="1000" b="0" dirty="0" err="1">
                <a:solidFill>
                  <a:srgbClr val="0F5494"/>
                </a:solidFill>
                <a:latin typeface="+mj-lt"/>
                <a:ea typeface="+mn-ea"/>
              </a:rPr>
              <a:t>sondages</a:t>
            </a:r>
            <a:endParaRPr lang="en-GB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576262"/>
          </a:xfrm>
        </p:spPr>
        <p:txBody>
          <a:bodyPr/>
          <a:lstStyle/>
          <a:p>
            <a:r>
              <a:rPr lang="en-GB" altLang="en-US" dirty="0" err="1" smtClean="0"/>
              <a:t>Révision</a:t>
            </a:r>
            <a:r>
              <a:rPr lang="en-GB" altLang="en-US" dirty="0" smtClean="0"/>
              <a:t> SILC - </a:t>
            </a:r>
            <a:r>
              <a:rPr lang="en-GB" altLang="en-US" dirty="0" err="1" smtClean="0"/>
              <a:t>contenus</a:t>
            </a: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1D0D5-88EF-4C77-B744-E6E14941995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22437"/>
              </p:ext>
            </p:extLst>
          </p:nvPr>
        </p:nvGraphicFramePr>
        <p:xfrm>
          <a:off x="539551" y="2132857"/>
          <a:ext cx="7560840" cy="3816423"/>
        </p:xfrm>
        <a:graphic>
          <a:graphicData uri="http://schemas.openxmlformats.org/drawingml/2006/table">
            <a:tbl>
              <a:tblPr firstRow="1" firstCol="1" bandRow="1"/>
              <a:tblGrid>
                <a:gridCol w="118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6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9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Annually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year rolling module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year rolling module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61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Income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Material deprivation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Economic activity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Demography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Education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Child care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Housing costs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Health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Quality of life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Miscellaneous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Technical variables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Children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New policy needs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Health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Quality of life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Labour &amp; housing conditions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Intergenerational transmission of disadvantages &amp; Housing difficulties / New policy needs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Children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Access to services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Health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New policy needs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49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Labour &amp; housing conditions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Over-indebtedness, consumption and wealth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b="0" smtClean="0">
                <a:solidFill>
                  <a:srgbClr val="0F5494"/>
                </a:solidFill>
                <a:latin typeface="+mj-lt"/>
                <a:ea typeface="+mn-ea"/>
              </a:rPr>
              <a:t>24-26 Octobre 2018</a:t>
            </a:r>
            <a:endParaRPr lang="en-GB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GB" sz="1000" b="0" dirty="0" err="1">
                <a:solidFill>
                  <a:srgbClr val="0F5494"/>
                </a:solidFill>
                <a:latin typeface="+mj-lt"/>
                <a:ea typeface="+mn-ea"/>
              </a:rPr>
              <a:t>Colloque</a:t>
            </a:r>
            <a:r>
              <a:rPr lang="en-GB" sz="1000" b="0" dirty="0">
                <a:solidFill>
                  <a:srgbClr val="0F5494"/>
                </a:solidFill>
                <a:latin typeface="+mj-lt"/>
                <a:ea typeface="+mn-ea"/>
              </a:rPr>
              <a:t> sur les </a:t>
            </a:r>
            <a:r>
              <a:rPr lang="en-GB" sz="1000" b="0" dirty="0" err="1">
                <a:solidFill>
                  <a:srgbClr val="0F5494"/>
                </a:solidFill>
                <a:latin typeface="+mj-lt"/>
                <a:ea typeface="+mn-ea"/>
              </a:rPr>
              <a:t>sondages</a:t>
            </a:r>
            <a:endParaRPr lang="en-GB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76475"/>
            <a:ext cx="8280400" cy="3889375"/>
          </a:xfrm>
          <a:ln w="12700">
            <a:solidFill>
              <a:srgbClr val="002060">
                <a:alpha val="0"/>
              </a:srgbClr>
            </a:solidFill>
          </a:ln>
          <a:effectLst>
            <a:reflection stA="0" endPos="65000" dist="50800" dir="5400000" sy="-100000" algn="bl" rotWithShape="0"/>
          </a:effec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dirty="0" smtClean="0"/>
              <a:t>Am</a:t>
            </a:r>
            <a:r>
              <a:rPr lang="en-US" altLang="en-US" sz="2000" dirty="0" err="1" smtClean="0"/>
              <a:t>éliorer</a:t>
            </a:r>
            <a:r>
              <a:rPr lang="en-US" altLang="en-US" sz="2000" dirty="0" smtClean="0"/>
              <a:t> de</a:t>
            </a:r>
            <a:r>
              <a:rPr lang="en-GB" sz="2000" dirty="0" smtClean="0"/>
              <a:t> 11 </a:t>
            </a:r>
            <a:r>
              <a:rPr lang="en-GB" sz="2000" dirty="0" err="1" smtClean="0"/>
              <a:t>mois</a:t>
            </a:r>
            <a:r>
              <a:rPr lang="en-GB" sz="2000" dirty="0" smtClean="0"/>
              <a:t> la </a:t>
            </a:r>
            <a:r>
              <a:rPr lang="en-GB" sz="2000" dirty="0" err="1" smtClean="0"/>
              <a:t>disponibilit</a:t>
            </a:r>
            <a:r>
              <a:rPr lang="en-US" altLang="en-US" sz="2000" dirty="0" smtClean="0"/>
              <a:t>é des </a:t>
            </a:r>
            <a:r>
              <a:rPr lang="en-US" altLang="en-US" sz="2000" dirty="0" err="1" smtClean="0"/>
              <a:t>données</a:t>
            </a:r>
            <a:r>
              <a:rPr lang="en-US" altLang="en-US" sz="2000" dirty="0" smtClean="0"/>
              <a:t> EU-SILC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 smtClean="0"/>
              <a:t>Janvier</a:t>
            </a:r>
            <a:r>
              <a:rPr lang="en-GB" sz="2000" dirty="0" smtClean="0"/>
              <a:t> </a:t>
            </a:r>
            <a:r>
              <a:rPr lang="en-GB" sz="2000" dirty="0"/>
              <a:t>N+1</a:t>
            </a:r>
            <a:r>
              <a:rPr lang="en-GB" sz="20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Lucida Grande"/>
              <a:buChar char="➜"/>
              <a:defRPr/>
            </a:pPr>
            <a:r>
              <a:rPr lang="en-GB" b="0" dirty="0" smtClean="0"/>
              <a:t>Les </a:t>
            </a:r>
            <a:r>
              <a:rPr lang="en-GB" b="0" dirty="0" err="1" smtClean="0"/>
              <a:t>donn</a:t>
            </a:r>
            <a:r>
              <a:rPr lang="en-US" altLang="en-US" b="0" dirty="0" err="1" smtClean="0"/>
              <a:t>ées</a:t>
            </a:r>
            <a:r>
              <a:rPr lang="en-US" altLang="en-US" b="0" dirty="0" smtClean="0"/>
              <a:t> sur le </a:t>
            </a:r>
            <a:r>
              <a:rPr lang="en-US" altLang="en-US" b="0" dirty="0" err="1" smtClean="0"/>
              <a:t>revenu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peuvent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être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provisoires</a:t>
            </a:r>
            <a:r>
              <a:rPr lang="en-US" altLang="en-US" dirty="0" smtClean="0"/>
              <a:t> </a:t>
            </a:r>
            <a:endParaRPr lang="en-GB" b="0" dirty="0"/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pratique</a:t>
            </a:r>
            <a:r>
              <a:rPr lang="en-GB" sz="2000" dirty="0" smtClean="0"/>
              <a:t> les INS </a:t>
            </a:r>
            <a:r>
              <a:rPr lang="en-GB" sz="2000" dirty="0" err="1" smtClean="0"/>
              <a:t>doivent</a:t>
            </a:r>
            <a:r>
              <a:rPr lang="en-GB" sz="2000" dirty="0" smtClean="0"/>
              <a:t> </a:t>
            </a:r>
            <a:r>
              <a:rPr lang="en-GB" sz="2000" dirty="0" err="1" smtClean="0"/>
              <a:t>transmettre</a:t>
            </a:r>
            <a:r>
              <a:rPr lang="en-GB" sz="2000" dirty="0" smtClean="0"/>
              <a:t> </a:t>
            </a:r>
            <a:r>
              <a:rPr lang="en-GB" sz="2000" dirty="0" err="1" smtClean="0"/>
              <a:t>peu</a:t>
            </a:r>
            <a:r>
              <a:rPr lang="en-GB" sz="2000" dirty="0" smtClean="0"/>
              <a:t> après le </a:t>
            </a:r>
            <a:r>
              <a:rPr lang="en-GB" sz="2000" dirty="0"/>
              <a:t>field work </a:t>
            </a:r>
            <a:r>
              <a:rPr lang="en-GB" sz="2000" dirty="0" smtClean="0"/>
              <a:t>(fin de </a:t>
            </a:r>
            <a:r>
              <a:rPr lang="en-GB" sz="2000" dirty="0" err="1" smtClean="0"/>
              <a:t>l'ann</a:t>
            </a:r>
            <a:r>
              <a:rPr lang="en-US" altLang="en-US" sz="2000" dirty="0" err="1" smtClean="0"/>
              <a:t>ée</a:t>
            </a:r>
            <a:r>
              <a:rPr lang="en-GB" sz="2000" dirty="0" smtClean="0"/>
              <a:t> N </a:t>
            </a:r>
            <a:r>
              <a:rPr lang="en-GB" sz="2000" dirty="0"/>
              <a:t>/ </a:t>
            </a:r>
            <a:r>
              <a:rPr lang="en-GB" sz="2000" dirty="0" smtClean="0"/>
              <a:t>d</a:t>
            </a:r>
            <a:r>
              <a:rPr lang="en-US" altLang="en-US" sz="2000" dirty="0" err="1" smtClean="0"/>
              <a:t>ébut</a:t>
            </a:r>
            <a:r>
              <a:rPr lang="en-GB" sz="2000" dirty="0" smtClean="0"/>
              <a:t> </a:t>
            </a:r>
            <a:r>
              <a:rPr lang="en-GB" sz="2000" dirty="0"/>
              <a:t>N+1) </a:t>
            </a:r>
            <a:r>
              <a:rPr lang="en-GB" sz="2000" dirty="0" smtClean="0"/>
              <a:t>les </a:t>
            </a:r>
            <a:r>
              <a:rPr lang="en-GB" sz="2000" dirty="0" err="1" smtClean="0"/>
              <a:t>donn</a:t>
            </a:r>
            <a:r>
              <a:rPr lang="en-US" altLang="en-US" sz="2000" dirty="0" err="1" smtClean="0"/>
              <a:t>ées</a:t>
            </a:r>
            <a:r>
              <a:rPr lang="en-US" altLang="en-US" sz="2000" dirty="0" smtClean="0"/>
              <a:t> </a:t>
            </a:r>
            <a:r>
              <a:rPr lang="en-GB" sz="2000" dirty="0" smtClean="0"/>
              <a:t>non-</a:t>
            </a:r>
            <a:r>
              <a:rPr lang="en-GB" sz="2000" dirty="0" err="1" smtClean="0"/>
              <a:t>revenu</a:t>
            </a:r>
            <a:r>
              <a:rPr lang="en-GB" sz="2000" dirty="0" smtClean="0"/>
              <a:t> (interview </a:t>
            </a:r>
            <a:r>
              <a:rPr lang="en-GB" sz="2000" dirty="0" err="1" smtClean="0"/>
              <a:t>dans</a:t>
            </a:r>
            <a:r>
              <a:rPr lang="en-GB" sz="2000" dirty="0" smtClean="0"/>
              <a:t> </a:t>
            </a:r>
            <a:r>
              <a:rPr lang="en-GB" sz="2000" dirty="0" err="1" smtClean="0"/>
              <a:t>tous</a:t>
            </a:r>
            <a:r>
              <a:rPr lang="en-GB" sz="2000" dirty="0" smtClean="0"/>
              <a:t> les pays)</a:t>
            </a:r>
            <a:endParaRPr lang="en-GB" b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GB" sz="2000" dirty="0" err="1" smtClean="0"/>
              <a:t>Diss</a:t>
            </a:r>
            <a:r>
              <a:rPr lang="en-GB" altLang="en-US" sz="2000" dirty="0" err="1"/>
              <a:t>é</a:t>
            </a:r>
            <a:r>
              <a:rPr lang="en-GB" sz="2000" dirty="0" err="1" smtClean="0"/>
              <a:t>miner</a:t>
            </a:r>
            <a:r>
              <a:rPr lang="en-GB" sz="2000" dirty="0" smtClean="0"/>
              <a:t> des now-casting,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particulier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utilisant</a:t>
            </a:r>
            <a:r>
              <a:rPr lang="en-GB" sz="2000" dirty="0" smtClean="0"/>
              <a:t> des </a:t>
            </a:r>
            <a:r>
              <a:rPr lang="en-GB" sz="2000" dirty="0" err="1" smtClean="0"/>
              <a:t>modèles</a:t>
            </a:r>
            <a:r>
              <a:rPr lang="en-GB" sz="2000" dirty="0" smtClean="0"/>
              <a:t> de micro-simulation </a:t>
            </a:r>
            <a:r>
              <a:rPr lang="en-GB" sz="2000" dirty="0" err="1" smtClean="0"/>
              <a:t>comme</a:t>
            </a:r>
            <a:r>
              <a:rPr lang="en-GB" sz="2000" dirty="0" smtClean="0"/>
              <a:t> EUROMOD</a:t>
            </a:r>
          </a:p>
        </p:txBody>
      </p:sp>
      <p:sp>
        <p:nvSpPr>
          <p:cNvPr id="77827" name="Right Brace 6"/>
          <p:cNvSpPr>
            <a:spLocks/>
          </p:cNvSpPr>
          <p:nvPr/>
        </p:nvSpPr>
        <p:spPr bwMode="auto">
          <a:xfrm>
            <a:off x="6804025" y="2349500"/>
            <a:ext cx="504825" cy="142875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5E9F93AC-E44B-4B8D-8BBA-7DDB6262E4F0}" type="slidenum">
              <a:rPr lang="en-GB" altLang="en-US" sz="1400" smtClean="0">
                <a:solidFill>
                  <a:srgbClr val="133176"/>
                </a:solidFill>
                <a:latin typeface="Arial" pitchFamily="34" charset="0"/>
              </a:rPr>
              <a:pPr eaLnBrk="1" hangingPunct="1"/>
              <a:t>7</a:t>
            </a:fld>
            <a:endParaRPr lang="en-GB" altLang="en-US" sz="1400" smtClean="0">
              <a:solidFill>
                <a:srgbClr val="133176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288" y="1339850"/>
            <a:ext cx="85693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kern="0" dirty="0" err="1" smtClean="0"/>
              <a:t>Amélioration</a:t>
            </a:r>
            <a:r>
              <a:rPr lang="en-US" altLang="en-US" kern="0" dirty="0" smtClean="0"/>
              <a:t> de </a:t>
            </a:r>
            <a:r>
              <a:rPr lang="en-US" altLang="en-US" kern="0" dirty="0"/>
              <a:t>la </a:t>
            </a:r>
            <a:r>
              <a:rPr lang="en-US" altLang="en-US" kern="0" dirty="0" smtClean="0"/>
              <a:t>"timeliness" </a:t>
            </a:r>
            <a:endParaRPr lang="en-US" altLang="en-US" sz="2000" kern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b="0" dirty="0" smtClean="0">
                <a:solidFill>
                  <a:srgbClr val="0F5494"/>
                </a:solidFill>
                <a:latin typeface="+mj-lt"/>
                <a:ea typeface="+mn-ea"/>
              </a:rPr>
              <a:t>24-26 </a:t>
            </a:r>
            <a:r>
              <a:rPr lang="en-US" sz="1000" b="0" dirty="0" err="1" smtClean="0">
                <a:solidFill>
                  <a:srgbClr val="0F5494"/>
                </a:solidFill>
                <a:latin typeface="+mj-lt"/>
                <a:ea typeface="+mn-ea"/>
              </a:rPr>
              <a:t>Octobre</a:t>
            </a:r>
            <a:r>
              <a:rPr lang="en-US" sz="1000" b="0" dirty="0" smtClean="0">
                <a:solidFill>
                  <a:srgbClr val="0F5494"/>
                </a:solidFill>
                <a:latin typeface="+mj-lt"/>
                <a:ea typeface="+mn-ea"/>
              </a:rPr>
              <a:t> 2018</a:t>
            </a:r>
            <a:endParaRPr lang="en-GB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GB" sz="1000" b="0" dirty="0" err="1">
                <a:solidFill>
                  <a:srgbClr val="0F5494"/>
                </a:solidFill>
                <a:latin typeface="+mj-lt"/>
                <a:ea typeface="+mn-ea"/>
              </a:rPr>
              <a:t>Colloque</a:t>
            </a:r>
            <a:r>
              <a:rPr lang="en-GB" sz="1000" b="0" dirty="0">
                <a:solidFill>
                  <a:srgbClr val="0F5494"/>
                </a:solidFill>
                <a:latin typeface="+mj-lt"/>
                <a:ea typeface="+mn-ea"/>
              </a:rPr>
              <a:t> sur les </a:t>
            </a:r>
            <a:r>
              <a:rPr lang="en-GB" sz="1000" b="0" dirty="0" err="1">
                <a:solidFill>
                  <a:srgbClr val="0F5494"/>
                </a:solidFill>
                <a:latin typeface="+mj-lt"/>
                <a:ea typeface="+mn-ea"/>
              </a:rPr>
              <a:t>sondages</a:t>
            </a:r>
            <a:endParaRPr lang="en-GB" sz="1000" b="0" dirty="0">
              <a:solidFill>
                <a:srgbClr val="0F5494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8"/>
          <p:cNvGrpSpPr>
            <a:grpSpLocks/>
          </p:cNvGrpSpPr>
          <p:nvPr/>
        </p:nvGrpSpPr>
        <p:grpSpPr bwMode="auto">
          <a:xfrm>
            <a:off x="3146425" y="3092450"/>
            <a:ext cx="1079500" cy="600075"/>
            <a:chOff x="4391980" y="3406600"/>
            <a:chExt cx="1080000" cy="600164"/>
          </a:xfrm>
        </p:grpSpPr>
        <p:sp>
          <p:nvSpPr>
            <p:cNvPr id="31778" name="TextBox 49"/>
            <p:cNvSpPr txBox="1">
              <a:spLocks noChangeArrowheads="1"/>
            </p:cNvSpPr>
            <p:nvPr/>
          </p:nvSpPr>
          <p:spPr bwMode="auto">
            <a:xfrm>
              <a:off x="4391980" y="3406600"/>
              <a:ext cx="1080000" cy="60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0" i="0"/>
                <a:t>Income flash estimates</a:t>
              </a:r>
              <a:endParaRPr lang="en-GB" altLang="en-US" sz="1100" b="0" i="0"/>
            </a:p>
          </p:txBody>
        </p:sp>
        <p:sp>
          <p:nvSpPr>
            <p:cNvPr id="51" name="Left-Right Arrow 50"/>
            <p:cNvSpPr/>
            <p:nvPr/>
          </p:nvSpPr>
          <p:spPr>
            <a:xfrm>
              <a:off x="4752510" y="3595541"/>
              <a:ext cx="358941" cy="73036"/>
            </a:xfrm>
            <a:prstGeom prst="leftRight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</p:grpSp>
      <p:sp>
        <p:nvSpPr>
          <p:cNvPr id="41" name="Left-Right Arrow 40"/>
          <p:cNvSpPr/>
          <p:nvPr/>
        </p:nvSpPr>
        <p:spPr>
          <a:xfrm>
            <a:off x="596900" y="2781300"/>
            <a:ext cx="2160588" cy="71438"/>
          </a:xfrm>
          <a:prstGeom prst="left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US" altLang="en-US" dirty="0" smtClean="0"/>
              <a:t>"Timeliness" - Nouveaux </a:t>
            </a:r>
            <a:r>
              <a:rPr lang="en-US" altLang="en-US" dirty="0" err="1" smtClean="0"/>
              <a:t>objectifs</a:t>
            </a:r>
            <a:endParaRPr lang="en-GB" altLang="en-US" dirty="0" smtClean="0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AC1E4-E543-403A-8212-F4C8937D3185}" type="slidenum">
              <a:rPr lang="en-GB" altLang="en-US" sz="1400" i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400" i="0" smtClean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1750" name="Straight Connector 11"/>
          <p:cNvCxnSpPr>
            <a:cxnSpLocks noChangeShapeType="1"/>
          </p:cNvCxnSpPr>
          <p:nvPr/>
        </p:nvCxnSpPr>
        <p:spPr bwMode="auto">
          <a:xfrm>
            <a:off x="1042988" y="4292600"/>
            <a:ext cx="0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6" name="Right Arrow 15"/>
          <p:cNvSpPr/>
          <p:nvPr/>
        </p:nvSpPr>
        <p:spPr>
          <a:xfrm>
            <a:off x="395288" y="4365625"/>
            <a:ext cx="7993062" cy="71438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17" name="Plus 16"/>
          <p:cNvSpPr/>
          <p:nvPr/>
        </p:nvSpPr>
        <p:spPr>
          <a:xfrm>
            <a:off x="538163" y="4257675"/>
            <a:ext cx="46037" cy="287338"/>
          </a:xfrm>
          <a:prstGeom prst="mathPlus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31753" name="TextBox 23"/>
          <p:cNvSpPr txBox="1">
            <a:spLocks noChangeArrowheads="1"/>
          </p:cNvSpPr>
          <p:nvPr/>
        </p:nvSpPr>
        <p:spPr bwMode="auto">
          <a:xfrm>
            <a:off x="7993063" y="4516438"/>
            <a:ext cx="792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i="0"/>
              <a:t>Time</a:t>
            </a:r>
            <a:endParaRPr lang="en-GB" altLang="en-US" sz="1600" b="0" i="0"/>
          </a:p>
        </p:txBody>
      </p:sp>
      <p:sp>
        <p:nvSpPr>
          <p:cNvPr id="31754" name="TextBox 31"/>
          <p:cNvSpPr txBox="1">
            <a:spLocks noChangeArrowheads="1"/>
          </p:cNvSpPr>
          <p:nvPr/>
        </p:nvSpPr>
        <p:spPr bwMode="auto">
          <a:xfrm>
            <a:off x="1042988" y="2686050"/>
            <a:ext cx="129698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i="0"/>
              <a:t>Income</a:t>
            </a:r>
            <a:endParaRPr lang="en-GB" altLang="en-US" sz="1100" b="0" i="0"/>
          </a:p>
        </p:txBody>
      </p:sp>
      <p:grpSp>
        <p:nvGrpSpPr>
          <p:cNvPr id="31755" name="Group 7"/>
          <p:cNvGrpSpPr>
            <a:grpSpLocks/>
          </p:cNvGrpSpPr>
          <p:nvPr/>
        </p:nvGrpSpPr>
        <p:grpSpPr bwMode="auto">
          <a:xfrm>
            <a:off x="4562475" y="3163888"/>
            <a:ext cx="971550" cy="481012"/>
            <a:chOff x="4866335" y="2830178"/>
            <a:chExt cx="972000" cy="479996"/>
          </a:xfrm>
        </p:grpSpPr>
        <p:sp>
          <p:nvSpPr>
            <p:cNvPr id="31776" name="TextBox 33"/>
            <p:cNvSpPr txBox="1">
              <a:spLocks noChangeArrowheads="1"/>
            </p:cNvSpPr>
            <p:nvPr/>
          </p:nvSpPr>
          <p:spPr bwMode="auto">
            <a:xfrm>
              <a:off x="4866335" y="2830178"/>
              <a:ext cx="972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0" i="0"/>
                <a:t>Full data submission</a:t>
              </a:r>
              <a:endParaRPr lang="en-GB" altLang="en-US" sz="1100" b="0" i="0"/>
            </a:p>
          </p:txBody>
        </p:sp>
        <p:sp>
          <p:nvSpPr>
            <p:cNvPr id="31" name="Left-Right Arrow 30"/>
            <p:cNvSpPr/>
            <p:nvPr/>
          </p:nvSpPr>
          <p:spPr>
            <a:xfrm>
              <a:off x="4956865" y="3237303"/>
              <a:ext cx="721059" cy="72871"/>
            </a:xfrm>
            <a:prstGeom prst="leftRight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</p:grpSp>
      <p:grpSp>
        <p:nvGrpSpPr>
          <p:cNvPr id="31756" name="Group 6"/>
          <p:cNvGrpSpPr>
            <a:grpSpLocks/>
          </p:cNvGrpSpPr>
          <p:nvPr/>
        </p:nvGrpSpPr>
        <p:grpSpPr bwMode="auto">
          <a:xfrm>
            <a:off x="6692900" y="3763963"/>
            <a:ext cx="1081088" cy="430212"/>
            <a:chOff x="6621967" y="3736939"/>
            <a:chExt cx="1080000" cy="430887"/>
          </a:xfrm>
        </p:grpSpPr>
        <p:sp>
          <p:nvSpPr>
            <p:cNvPr id="35" name="Left-Right Arrow 34"/>
            <p:cNvSpPr/>
            <p:nvPr/>
          </p:nvSpPr>
          <p:spPr>
            <a:xfrm>
              <a:off x="6621967" y="3907068"/>
              <a:ext cx="1080000" cy="71550"/>
            </a:xfrm>
            <a:prstGeom prst="leftRightArrow">
              <a:avLst/>
            </a:prstGeom>
            <a:solidFill>
              <a:srgbClr val="00B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31775" name="TextBox 35"/>
            <p:cNvSpPr txBox="1">
              <a:spLocks noChangeArrowheads="1"/>
            </p:cNvSpPr>
            <p:nvPr/>
          </p:nvSpPr>
          <p:spPr bwMode="auto">
            <a:xfrm>
              <a:off x="6732336" y="3736939"/>
              <a:ext cx="864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0" i="0">
                  <a:solidFill>
                    <a:srgbClr val="00B050"/>
                  </a:solidFill>
                </a:rPr>
                <a:t>European Semester</a:t>
              </a:r>
              <a:endParaRPr lang="en-GB" altLang="en-US" sz="1100" b="0" i="0">
                <a:solidFill>
                  <a:srgbClr val="00B050"/>
                </a:solidFill>
              </a:endParaRPr>
            </a:p>
          </p:txBody>
        </p:sp>
      </p:grpSp>
      <p:sp>
        <p:nvSpPr>
          <p:cNvPr id="37" name="Plus 36"/>
          <p:cNvSpPr/>
          <p:nvPr/>
        </p:nvSpPr>
        <p:spPr>
          <a:xfrm>
            <a:off x="2743200" y="4265613"/>
            <a:ext cx="46038" cy="287337"/>
          </a:xfrm>
          <a:prstGeom prst="mathPlus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39" name="Plus 38"/>
          <p:cNvSpPr/>
          <p:nvPr/>
        </p:nvSpPr>
        <p:spPr>
          <a:xfrm>
            <a:off x="4910138" y="4273550"/>
            <a:ext cx="46037" cy="288925"/>
          </a:xfrm>
          <a:prstGeom prst="mathPlus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40" name="Plus 39"/>
          <p:cNvSpPr/>
          <p:nvPr/>
        </p:nvSpPr>
        <p:spPr>
          <a:xfrm>
            <a:off x="7092950" y="4281488"/>
            <a:ext cx="44450" cy="288925"/>
          </a:xfrm>
          <a:prstGeom prst="mathPlus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grpSp>
        <p:nvGrpSpPr>
          <p:cNvPr id="31760" name="Group 43"/>
          <p:cNvGrpSpPr>
            <a:grpSpLocks/>
          </p:cNvGrpSpPr>
          <p:nvPr/>
        </p:nvGrpSpPr>
        <p:grpSpPr bwMode="auto">
          <a:xfrm>
            <a:off x="2366963" y="3763963"/>
            <a:ext cx="1081087" cy="430212"/>
            <a:chOff x="6621967" y="3736939"/>
            <a:chExt cx="1080000" cy="430887"/>
          </a:xfrm>
        </p:grpSpPr>
        <p:sp>
          <p:nvSpPr>
            <p:cNvPr id="45" name="Left-Right Arrow 44"/>
            <p:cNvSpPr/>
            <p:nvPr/>
          </p:nvSpPr>
          <p:spPr>
            <a:xfrm>
              <a:off x="6621967" y="3907068"/>
              <a:ext cx="1080000" cy="71550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31773" name="TextBox 45"/>
            <p:cNvSpPr txBox="1">
              <a:spLocks noChangeArrowheads="1"/>
            </p:cNvSpPr>
            <p:nvPr/>
          </p:nvSpPr>
          <p:spPr bwMode="auto">
            <a:xfrm>
              <a:off x="6732336" y="3736939"/>
              <a:ext cx="864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0" i="0">
                  <a:solidFill>
                    <a:srgbClr val="FF0000"/>
                  </a:solidFill>
                </a:rPr>
                <a:t>European Semester</a:t>
              </a:r>
              <a:endParaRPr lang="en-GB" altLang="en-US" sz="1100" b="0" i="0">
                <a:solidFill>
                  <a:srgbClr val="FF0000"/>
                </a:solidFill>
              </a:endParaRPr>
            </a:p>
          </p:txBody>
        </p:sp>
      </p:grpSp>
      <p:grpSp>
        <p:nvGrpSpPr>
          <p:cNvPr id="31761" name="Group 46"/>
          <p:cNvGrpSpPr>
            <a:grpSpLocks/>
          </p:cNvGrpSpPr>
          <p:nvPr/>
        </p:nvGrpSpPr>
        <p:grpSpPr bwMode="auto">
          <a:xfrm>
            <a:off x="4552950" y="3763963"/>
            <a:ext cx="1081088" cy="430212"/>
            <a:chOff x="6621967" y="3736939"/>
            <a:chExt cx="1080000" cy="430887"/>
          </a:xfrm>
        </p:grpSpPr>
        <p:sp>
          <p:nvSpPr>
            <p:cNvPr id="48" name="Left-Right Arrow 47"/>
            <p:cNvSpPr/>
            <p:nvPr/>
          </p:nvSpPr>
          <p:spPr>
            <a:xfrm>
              <a:off x="6621967" y="3907068"/>
              <a:ext cx="1080000" cy="71550"/>
            </a:xfrm>
            <a:prstGeom prst="leftRightArrow">
              <a:avLst/>
            </a:prstGeom>
            <a:solidFill>
              <a:srgbClr val="00B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31771" name="TextBox 48"/>
            <p:cNvSpPr txBox="1">
              <a:spLocks noChangeArrowheads="1"/>
            </p:cNvSpPr>
            <p:nvPr/>
          </p:nvSpPr>
          <p:spPr bwMode="auto">
            <a:xfrm>
              <a:off x="6732336" y="3736939"/>
              <a:ext cx="864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0" i="0">
                  <a:solidFill>
                    <a:srgbClr val="00B050"/>
                  </a:solidFill>
                </a:rPr>
                <a:t>European Semester</a:t>
              </a:r>
              <a:endParaRPr lang="en-GB" altLang="en-US" sz="1100" b="0" i="0">
                <a:solidFill>
                  <a:srgbClr val="00B050"/>
                </a:solidFill>
              </a:endParaRPr>
            </a:p>
          </p:txBody>
        </p:sp>
      </p:grpSp>
      <p:sp>
        <p:nvSpPr>
          <p:cNvPr id="30" name="Left-Right Arrow 29"/>
          <p:cNvSpPr/>
          <p:nvPr/>
        </p:nvSpPr>
        <p:spPr>
          <a:xfrm>
            <a:off x="2743200" y="2997200"/>
            <a:ext cx="1620838" cy="71438"/>
          </a:xfrm>
          <a:prstGeom prst="left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31763" name="TextBox 32"/>
          <p:cNvSpPr txBox="1">
            <a:spLocks noChangeArrowheads="1"/>
          </p:cNvSpPr>
          <p:nvPr/>
        </p:nvSpPr>
        <p:spPr bwMode="auto">
          <a:xfrm>
            <a:off x="2930525" y="2901950"/>
            <a:ext cx="129540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i="0"/>
              <a:t>Data collection</a:t>
            </a:r>
            <a:endParaRPr lang="en-GB" altLang="en-US" sz="1100" b="0" i="0"/>
          </a:p>
        </p:txBody>
      </p:sp>
      <p:sp>
        <p:nvSpPr>
          <p:cNvPr id="31764" name="TextBox 37"/>
          <p:cNvSpPr txBox="1">
            <a:spLocks noChangeArrowheads="1"/>
          </p:cNvSpPr>
          <p:nvPr/>
        </p:nvSpPr>
        <p:spPr bwMode="auto">
          <a:xfrm>
            <a:off x="179388" y="4670425"/>
            <a:ext cx="1497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i="0" dirty="0"/>
              <a:t>N-1/Jan/1</a:t>
            </a:r>
            <a:endParaRPr lang="en-GB" altLang="en-US" sz="1600" b="0" i="0" dirty="0"/>
          </a:p>
        </p:txBody>
      </p:sp>
      <p:sp>
        <p:nvSpPr>
          <p:cNvPr id="31765" name="TextBox 41"/>
          <p:cNvSpPr txBox="1">
            <a:spLocks noChangeArrowheads="1"/>
          </p:cNvSpPr>
          <p:nvPr/>
        </p:nvSpPr>
        <p:spPr bwMode="auto">
          <a:xfrm>
            <a:off x="2289175" y="4679950"/>
            <a:ext cx="1000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i="0"/>
              <a:t>N/Jan/1</a:t>
            </a:r>
            <a:endParaRPr lang="en-GB" altLang="en-US" sz="1600" b="0" i="0"/>
          </a:p>
        </p:txBody>
      </p:sp>
      <p:sp>
        <p:nvSpPr>
          <p:cNvPr id="31766" name="TextBox 42"/>
          <p:cNvSpPr txBox="1">
            <a:spLocks noChangeArrowheads="1"/>
          </p:cNvSpPr>
          <p:nvPr/>
        </p:nvSpPr>
        <p:spPr bwMode="auto">
          <a:xfrm>
            <a:off x="4240213" y="4670425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i="0"/>
              <a:t>N+1/Jan/1</a:t>
            </a:r>
            <a:endParaRPr lang="en-GB" altLang="en-US" sz="1600" b="0" i="0"/>
          </a:p>
        </p:txBody>
      </p:sp>
      <p:sp>
        <p:nvSpPr>
          <p:cNvPr id="31767" name="TextBox 51"/>
          <p:cNvSpPr txBox="1">
            <a:spLocks noChangeArrowheads="1"/>
          </p:cNvSpPr>
          <p:nvPr/>
        </p:nvSpPr>
        <p:spPr bwMode="auto">
          <a:xfrm>
            <a:off x="6456363" y="4670425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i="0"/>
              <a:t>N+2/Jan/1</a:t>
            </a:r>
            <a:endParaRPr lang="en-GB" altLang="en-US" sz="1600" b="0" i="0"/>
          </a:p>
        </p:txBody>
      </p:sp>
      <p:sp>
        <p:nvSpPr>
          <p:cNvPr id="5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2232" y="6290572"/>
            <a:ext cx="3600450" cy="539750"/>
          </a:xfrm>
        </p:spPr>
        <p:txBody>
          <a:bodyPr/>
          <a:lstStyle/>
          <a:p>
            <a:pPr algn="l">
              <a:defRPr/>
            </a:pPr>
            <a:r>
              <a:rPr lang="en-GB" sz="1000" dirty="0" err="1">
                <a:solidFill>
                  <a:srgbClr val="0F5494"/>
                </a:solidFill>
              </a:rPr>
              <a:t>Colloque</a:t>
            </a:r>
            <a:r>
              <a:rPr lang="en-GB" sz="1000" dirty="0">
                <a:solidFill>
                  <a:srgbClr val="0F5494"/>
                </a:solidFill>
              </a:rPr>
              <a:t> sur les </a:t>
            </a:r>
            <a:r>
              <a:rPr lang="en-GB" sz="1000" dirty="0" err="1">
                <a:solidFill>
                  <a:srgbClr val="0F5494"/>
                </a:solidFill>
              </a:rPr>
              <a:t>sondages</a:t>
            </a:r>
            <a:endParaRPr sz="1000" dirty="0">
              <a:solidFill>
                <a:srgbClr val="0F5494"/>
              </a:solidFill>
            </a:endParaRPr>
          </a:p>
        </p:txBody>
      </p:sp>
      <p:sp>
        <p:nvSpPr>
          <p:cNvPr id="5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0F5494"/>
                </a:solidFill>
              </a:rPr>
              <a:t>24-26 </a:t>
            </a:r>
            <a:r>
              <a:rPr lang="en-US" sz="1000" dirty="0" err="1">
                <a:solidFill>
                  <a:srgbClr val="0F5494"/>
                </a:solidFill>
              </a:rPr>
              <a:t>Octobre</a:t>
            </a:r>
            <a:r>
              <a:rPr lang="en-US" sz="1000" dirty="0">
                <a:solidFill>
                  <a:srgbClr val="0F5494"/>
                </a:solidFill>
              </a:rPr>
              <a:t> 2018</a:t>
            </a:r>
            <a:endParaRPr lang="en-GB" sz="1000" dirty="0">
              <a:solidFill>
                <a:srgbClr val="0F54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37879"/>
              </p:ext>
            </p:extLst>
          </p:nvPr>
        </p:nvGraphicFramePr>
        <p:xfrm>
          <a:off x="395536" y="2276872"/>
          <a:ext cx="8229600" cy="3706653"/>
        </p:xfrm>
        <a:graphic>
          <a:graphicData uri="http://schemas.openxmlformats.org/drawingml/2006/table">
            <a:tbl>
              <a:tblPr/>
              <a:tblGrid>
                <a:gridCol w="35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9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≤31/12 year N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≤31/03 year N+1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≤30/06 year N+1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≤31/08 year N+1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≤30/09 year N+1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≤31/10 N+2            MIP cut-off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2013 (2012 SILC)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 (1*)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9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15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2014 (2013 SILC)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 (4*)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17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24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27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2015 (2014 SILC)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 (2*)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18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25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2016 (2015 SILC)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12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2017 (2016 SILC)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17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205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08"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BE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*≤ 31/01/N+1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** by 07/06/N+1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** *including partial/ provisional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3C99884-8C6F-41F8-9AC9-5E802875167A}" type="slidenum">
              <a:rPr lang="en-GB" altLang="en-US" sz="1400" i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1400" i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847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pPr marL="0" indent="0"/>
            <a:r>
              <a:rPr lang="en-US" altLang="en-US" dirty="0" smtClean="0"/>
              <a:t>"Timeliness" </a:t>
            </a:r>
            <a:r>
              <a:rPr lang="en-US" altLang="en-US" dirty="0" err="1" smtClean="0"/>
              <a:t>améliorations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observées</a:t>
            </a:r>
            <a:endParaRPr lang="en-GB" altLang="en-US" dirty="0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9725" y="6237288"/>
            <a:ext cx="3600450" cy="539750"/>
          </a:xfrm>
        </p:spPr>
        <p:txBody>
          <a:bodyPr/>
          <a:lstStyle/>
          <a:p>
            <a:pPr>
              <a:defRPr/>
            </a:pPr>
            <a:r>
              <a:rPr lang="en-GB" sz="1000" dirty="0" err="1">
                <a:solidFill>
                  <a:srgbClr val="0F5494"/>
                </a:solidFill>
              </a:rPr>
              <a:t>Colloque</a:t>
            </a:r>
            <a:r>
              <a:rPr lang="en-GB" sz="1000" dirty="0">
                <a:solidFill>
                  <a:srgbClr val="0F5494"/>
                </a:solidFill>
              </a:rPr>
              <a:t> sur les </a:t>
            </a:r>
            <a:r>
              <a:rPr lang="en-GB" sz="1000" dirty="0" err="1">
                <a:solidFill>
                  <a:srgbClr val="0F5494"/>
                </a:solidFill>
              </a:rPr>
              <a:t>sondages</a:t>
            </a:r>
            <a:endParaRPr sz="1000" dirty="0">
              <a:solidFill>
                <a:srgbClr val="0F5494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95536" y="6165304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0F5494"/>
                </a:solidFill>
              </a:rPr>
              <a:t>24-26 </a:t>
            </a:r>
            <a:r>
              <a:rPr lang="en-US" sz="1000" dirty="0" err="1">
                <a:solidFill>
                  <a:srgbClr val="0F5494"/>
                </a:solidFill>
              </a:rPr>
              <a:t>Octobre</a:t>
            </a:r>
            <a:r>
              <a:rPr lang="en-US" sz="1000" dirty="0">
                <a:solidFill>
                  <a:srgbClr val="0F5494"/>
                </a:solidFill>
              </a:rPr>
              <a:t> 2018</a:t>
            </a:r>
            <a:endParaRPr lang="en-GB" sz="1000" dirty="0">
              <a:solidFill>
                <a:srgbClr val="0F54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Estat_blue_EN</Template>
  <TotalTime>2723</TotalTime>
  <Words>966</Words>
  <Application>Microsoft Office PowerPoint</Application>
  <PresentationFormat>Affichage à l'écran (4:3)</PresentationFormat>
  <Paragraphs>431</Paragraphs>
  <Slides>14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Lucida Grande</vt:lpstr>
      <vt:lpstr>Times New Roman</vt:lpstr>
      <vt:lpstr>Verdana</vt:lpstr>
      <vt:lpstr>Wingdings</vt:lpstr>
      <vt:lpstr>Estat_blue_EN</vt:lpstr>
      <vt:lpstr>blank</vt:lpstr>
      <vt:lpstr>  développements futurs de l'enquête EU-SILC  Emilio Di Meglio Agnieszka Litwinska Sorina Vaju EUROSTAT  </vt:lpstr>
      <vt:lpstr>Introduction</vt:lpstr>
      <vt:lpstr>Révision d'EU-SILC</vt:lpstr>
      <vt:lpstr>EU-SILC révision &amp; améliorations</vt:lpstr>
      <vt:lpstr>Présentation PowerPoint</vt:lpstr>
      <vt:lpstr>Révision SILC - contenus</vt:lpstr>
      <vt:lpstr>Présentation PowerPoint</vt:lpstr>
      <vt:lpstr>"Timeliness" - Nouveaux objectifs</vt:lpstr>
      <vt:lpstr>"Timeliness" améliorations observées</vt:lpstr>
      <vt:lpstr>Présentation PowerPoint</vt:lpstr>
      <vt:lpstr>Présentation PowerPoint</vt:lpstr>
      <vt:lpstr>Présentation PowerPoint</vt:lpstr>
      <vt:lpstr>Révision EU-SILC – travail en cours</vt:lpstr>
      <vt:lpstr>Conclusions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presentation</dc:title>
  <dc:creator>RYBKOWSKA Anna (ESTAT)</dc:creator>
  <cp:lastModifiedBy>prof</cp:lastModifiedBy>
  <cp:revision>100</cp:revision>
  <cp:lastPrinted>2012-10-24T12:35:29Z</cp:lastPrinted>
  <dcterms:created xsi:type="dcterms:W3CDTF">2012-10-16T10:08:36Z</dcterms:created>
  <dcterms:modified xsi:type="dcterms:W3CDTF">2018-10-25T12:06:12Z</dcterms:modified>
</cp:coreProperties>
</file>