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7" r:id="rId2"/>
    <p:sldId id="260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292" r:id="rId14"/>
    <p:sldId id="282" r:id="rId15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672" autoAdjust="0"/>
  </p:normalViewPr>
  <p:slideViewPr>
    <p:cSldViewPr showGuides="1">
      <p:cViewPr>
        <p:scale>
          <a:sx n="100" d="100"/>
          <a:sy n="100" d="100"/>
        </p:scale>
        <p:origin x="-1848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BA689-5E87-4F65-849D-6681410CE42B}" type="datetimeFigureOut">
              <a:rPr lang="fr-LU" smtClean="0"/>
              <a:t>23/10/2018</a:t>
            </a:fld>
            <a:endParaRPr lang="fr-L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C3FFF-A533-4122-9E79-F0787027ECCD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12685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457200" y="4096020"/>
            <a:ext cx="8229600" cy="11408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800" cap="none" baseline="0">
                <a:solidFill>
                  <a:schemeClr val="tx1"/>
                </a:solidFill>
                <a:latin typeface="Geogrotesque Medium" charset="0"/>
              </a:defRPr>
            </a:lvl1pPr>
          </a:lstStyle>
          <a:p>
            <a:r>
              <a:rPr lang="de-DE" noProof="1"/>
              <a:t>Titre</a:t>
            </a:r>
            <a:br>
              <a:rPr lang="de-DE" noProof="1"/>
            </a:br>
            <a:r>
              <a:rPr lang="de-DE" noProof="1"/>
              <a:t>Sous-titre</a:t>
            </a:r>
          </a:p>
        </p:txBody>
      </p:sp>
      <p:pic>
        <p:nvPicPr>
          <p:cNvPr id="14" name="Bild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3" y="2432096"/>
            <a:ext cx="2843749" cy="132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995"/>
            <a:ext cx="9144000" cy="5681472"/>
          </a:xfrm>
          <a:prstGeom prst="rect">
            <a:avLst/>
          </a:prstGeom>
        </p:spPr>
      </p:pic>
      <p:sp>
        <p:nvSpPr>
          <p:cNvPr id="13" name="Untertitel 2"/>
          <p:cNvSpPr txBox="1">
            <a:spLocks/>
          </p:cNvSpPr>
          <p:nvPr userDrawn="1"/>
        </p:nvSpPr>
        <p:spPr>
          <a:xfrm>
            <a:off x="5911705" y="5642346"/>
            <a:ext cx="2775097" cy="621412"/>
          </a:xfrm>
          <a:prstGeom prst="rect">
            <a:avLst/>
          </a:prstGeom>
        </p:spPr>
        <p:txBody>
          <a:bodyPr vert="horz" lIns="91440" tIns="45720" rIns="91440" bIns="45720" numCol="2" spcCol="28800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b="0" kern="1200" baseline="0">
                <a:solidFill>
                  <a:schemeClr val="tx1"/>
                </a:solidFill>
                <a:latin typeface="Vista Slab OT"/>
                <a:ea typeface="+mn-ea"/>
                <a:cs typeface="Vista Slab OT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13, rue Erasme</a:t>
            </a:r>
          </a:p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L-1468 Luxembourg</a:t>
            </a:r>
          </a:p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info@statec.etat.lu</a:t>
            </a:r>
          </a:p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statec.lu</a:t>
            </a:r>
          </a:p>
        </p:txBody>
      </p:sp>
      <p:pic>
        <p:nvPicPr>
          <p:cNvPr id="5" name="Bild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2" y="565669"/>
            <a:ext cx="1801368" cy="110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55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71006"/>
          </a:xfrm>
        </p:spPr>
        <p:txBody>
          <a:bodyPr>
            <a:normAutofit/>
          </a:bodyPr>
          <a:lstStyle>
            <a:lvl1pPr>
              <a:defRPr sz="2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 err="1"/>
              <a:t>Slide</a:t>
            </a:r>
            <a:r>
              <a:rPr lang="pl-PL" dirty="0"/>
              <a:t> </a:t>
            </a:r>
            <a:r>
              <a:rPr lang="pl-PL" dirty="0" err="1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515533"/>
            <a:ext cx="7886700" cy="4542892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 err="1"/>
              <a:t>Contents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13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5163"/>
            <a:ext cx="9144000" cy="2942839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02501"/>
            <a:ext cx="226800" cy="33600"/>
          </a:xfrm>
          <a:prstGeom prst="rect">
            <a:avLst/>
          </a:prstGeom>
        </p:spPr>
      </p:pic>
      <p:sp>
        <p:nvSpPr>
          <p:cNvPr id="3" name="Textfeld 2"/>
          <p:cNvSpPr txBox="1"/>
          <p:nvPr userDrawn="1"/>
        </p:nvSpPr>
        <p:spPr>
          <a:xfrm>
            <a:off x="7712152" y="67481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457200" y="566849"/>
            <a:ext cx="8229600" cy="11934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de-DE" noProof="1"/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349603" y="1904960"/>
            <a:ext cx="215199" cy="0"/>
          </a:xfrm>
          <a:prstGeom prst="line">
            <a:avLst/>
          </a:prstGeom>
          <a:ln w="31750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18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"/>
          <p:cNvSpPr>
            <a:spLocks noGrp="1"/>
          </p:cNvSpPr>
          <p:nvPr>
            <p:ph idx="1"/>
          </p:nvPr>
        </p:nvSpPr>
        <p:spPr>
          <a:xfrm>
            <a:off x="3723011" y="1379097"/>
            <a:ext cx="5121186" cy="4377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>
          <a:xfrm>
            <a:off x="3880409" y="6538915"/>
            <a:ext cx="666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 baseline="0">
                <a:solidFill>
                  <a:schemeClr val="tx2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2CA5FBB9-5721-CB43-B792-4C6E71B8CB2B}" type="datetimeFigureOut">
              <a:rPr lang="de-DE" smtClean="0"/>
              <a:pPr/>
              <a:t>23.10.2018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729401" y="6538915"/>
            <a:ext cx="333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3309" y="6538915"/>
            <a:ext cx="600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E8D5D829-4E5E-EC47-9FEE-3EE18F9D8220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3" y="337841"/>
            <a:ext cx="8569844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noProof="1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010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457200" y="2240857"/>
            <a:ext cx="8229600" cy="11934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de-DE" noProof="1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349603" y="3578968"/>
            <a:ext cx="215199" cy="0"/>
          </a:xfrm>
          <a:prstGeom prst="lin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85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74353" y="1798820"/>
            <a:ext cx="8584834" cy="4327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2"/>
          </p:nvPr>
        </p:nvSpPr>
        <p:spPr>
          <a:xfrm>
            <a:off x="3723011" y="6356352"/>
            <a:ext cx="666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 baseline="0">
                <a:solidFill>
                  <a:schemeClr val="tx2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2CA5FBB9-5721-CB43-B792-4C6E71B8CB2B}" type="datetimeFigureOut">
              <a:rPr lang="de-DE" smtClean="0"/>
              <a:pPr/>
              <a:t>23.10.2018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1" y="6356352"/>
            <a:ext cx="333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85911" y="6356352"/>
            <a:ext cx="600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E8D5D829-4E5E-EC47-9FEE-3EE18F9D8220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3" y="337841"/>
            <a:ext cx="8584834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noProof="1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1853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FBB9-5721-CB43-B792-4C6E71B8CB2B}" type="datetimeFigureOut">
              <a:rPr lang="de-DE" smtClean="0"/>
              <a:t>23.10.2018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5D829-4E5E-EC47-9FEE-3EE18F9D8220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idx="13"/>
          </p:nvPr>
        </p:nvSpPr>
        <p:spPr>
          <a:xfrm>
            <a:off x="294273" y="1835653"/>
            <a:ext cx="3931953" cy="4317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sp>
        <p:nvSpPr>
          <p:cNvPr id="14" name="Textplatzhalter 2"/>
          <p:cNvSpPr>
            <a:spLocks noGrp="1"/>
          </p:cNvSpPr>
          <p:nvPr>
            <p:ph idx="1"/>
          </p:nvPr>
        </p:nvSpPr>
        <p:spPr>
          <a:xfrm>
            <a:off x="4720979" y="1835653"/>
            <a:ext cx="4114799" cy="4317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3" y="337841"/>
            <a:ext cx="8561422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noProof="1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7064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620" y="707739"/>
            <a:ext cx="3175945" cy="3375165"/>
          </a:xfrm>
        </p:spPr>
        <p:txBody>
          <a:bodyPr anchor="t">
            <a:noAutofit/>
          </a:bodyPr>
          <a:lstStyle>
            <a:lvl1pPr algn="l">
              <a:defRPr sz="20000" b="0" i="0" cap="all" baseline="0">
                <a:solidFill>
                  <a:schemeClr val="tx1"/>
                </a:solidFill>
              </a:defRPr>
            </a:lvl1pPr>
          </a:lstStyle>
          <a:p>
            <a:r>
              <a:rPr lang="de-DE" noProof="1"/>
              <a:t>01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015562" y="2922633"/>
            <a:ext cx="4384158" cy="1329416"/>
          </a:xfrm>
        </p:spPr>
        <p:txBody>
          <a:bodyPr anchor="b">
            <a:noAutofit/>
          </a:bodyPr>
          <a:lstStyle>
            <a:lvl1pPr marL="0" indent="0">
              <a:buNone/>
              <a:defRPr sz="5000" baseline="0">
                <a:solidFill>
                  <a:schemeClr val="tx1"/>
                </a:solidFill>
                <a:latin typeface="Geogrotesque Semi" charset="0"/>
                <a:cs typeface="Intro Black" pitchFamily="50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1"/>
              <a:t>Facts &amp; Figures</a:t>
            </a:r>
          </a:p>
        </p:txBody>
      </p:sp>
    </p:spTree>
    <p:extLst>
      <p:ext uri="{BB962C8B-B14F-4D97-AF65-F5344CB8AC3E}">
        <p14:creationId xmlns:p14="http://schemas.microsoft.com/office/powerpoint/2010/main" val="239300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74356" y="1465782"/>
            <a:ext cx="8572613" cy="45525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FBB9-5721-CB43-B792-4C6E71B8CB2B}" type="datetimeFigureOut">
              <a:rPr lang="de-DE" smtClean="0"/>
              <a:t>23.10.2018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5D829-4E5E-EC47-9FEE-3EE18F9D8220}" type="slidenum">
              <a:rPr lang="de-DE" smtClean="0"/>
              <a:t>‹#›</a:t>
            </a:fld>
            <a:endParaRPr lang="de-DE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6" y="337841"/>
            <a:ext cx="8572613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1407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599926"/>
            <a:ext cx="8229600" cy="53219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FBB9-5721-CB43-B792-4C6E71B8CB2B}" type="datetimeFigureOut">
              <a:rPr lang="de-DE" smtClean="0"/>
              <a:t>23.10.2018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5D829-4E5E-EC47-9FEE-3EE18F9D822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06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7213"/>
            <a:ext cx="9144000" cy="5681472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600892"/>
            <a:ext cx="8229600" cy="1140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23011" y="2711127"/>
            <a:ext cx="4963789" cy="3415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23011" y="6545095"/>
            <a:ext cx="666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 baseline="0">
                <a:solidFill>
                  <a:schemeClr val="tx2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2CA5FBB9-5721-CB43-B792-4C6E71B8CB2B}" type="datetimeFigureOut">
              <a:rPr lang="de-DE" smtClean="0"/>
              <a:pPr/>
              <a:t>23.10.2018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1" y="6545095"/>
            <a:ext cx="333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85909" y="6532654"/>
            <a:ext cx="600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E8D5D829-4E5E-EC47-9FEE-3EE18F9D822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77377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baseline="0">
          <a:solidFill>
            <a:schemeClr val="bg1"/>
          </a:solidFill>
          <a:latin typeface="Geogrotesque SemiBold" charset="0"/>
          <a:ea typeface="+mj-ea"/>
          <a:cs typeface="Intro Black" pitchFamily="50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b="0" kern="1200" baseline="0">
          <a:solidFill>
            <a:schemeClr val="bg1"/>
          </a:solidFill>
          <a:latin typeface="Geogrotesque" charset="0"/>
          <a:ea typeface="+mn-ea"/>
          <a:cs typeface="Vista Slab OT Medium" pitchFamily="18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b="0" kern="1200" baseline="0">
          <a:solidFill>
            <a:schemeClr val="bg1"/>
          </a:solidFill>
          <a:latin typeface="Geogrotesque" charset="0"/>
          <a:ea typeface="+mn-ea"/>
          <a:cs typeface="Intro Bold" pitchFamily="50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kern="1200" baseline="0">
          <a:solidFill>
            <a:schemeClr val="bg1"/>
          </a:solidFill>
          <a:latin typeface="Geogrotesque" charset="0"/>
          <a:ea typeface="+mn-ea"/>
          <a:cs typeface="Vista Slab OT Book" pitchFamily="18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b="0" kern="1200" baseline="0">
          <a:solidFill>
            <a:schemeClr val="bg1"/>
          </a:solidFill>
          <a:latin typeface="Geogrotesque SemiBold" charset="0"/>
          <a:ea typeface="+mn-ea"/>
          <a:cs typeface="Intro Bold" pitchFamily="50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 baseline="0">
          <a:solidFill>
            <a:schemeClr val="bg1"/>
          </a:solidFill>
          <a:latin typeface="Geogrotesque" charset="0"/>
          <a:ea typeface="+mn-ea"/>
          <a:cs typeface="Vista Slab OT Book" pitchFamily="18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3861048"/>
            <a:ext cx="8640960" cy="1584176"/>
          </a:xfrm>
        </p:spPr>
        <p:txBody>
          <a:bodyPr lIns="0" tIns="0" rIns="0" bIns="0" anchor="t" anchorCtr="0"/>
          <a:lstStyle/>
          <a:p>
            <a:r>
              <a:rPr lang="fr-LU" sz="3200" dirty="0" smtClean="0"/>
              <a:t>Calcul de précision dans le cas d’échantillons rotatifs: le cas des statistiques EU-SILC au Luxembourg</a:t>
            </a:r>
            <a:r>
              <a:rPr lang="fr-LU" sz="3200" dirty="0"/>
              <a:t/>
            </a:r>
            <a:br>
              <a:rPr lang="fr-LU" sz="32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de-DE" sz="2000" noProof="1">
              <a:latin typeface="Calibri" panose="020F050202020403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516216" y="5875898"/>
            <a:ext cx="1768839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endParaRPr lang="de-DE" dirty="0"/>
          </a:p>
        </p:txBody>
      </p:sp>
      <p:sp>
        <p:nvSpPr>
          <p:cNvPr id="6" name="Podtytuł 4"/>
          <p:cNvSpPr txBox="1">
            <a:spLocks/>
          </p:cNvSpPr>
          <p:nvPr/>
        </p:nvSpPr>
        <p:spPr>
          <a:xfrm>
            <a:off x="7092280" y="6259818"/>
            <a:ext cx="1872208" cy="41964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Geogrotesque" charset="0"/>
                <a:ea typeface="+mn-ea"/>
                <a:cs typeface="Vista Slab OT Medium" pitchFamily="18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0" kern="1200" baseline="0">
                <a:solidFill>
                  <a:schemeClr val="bg1"/>
                </a:solidFill>
                <a:latin typeface="Geogrotesque" charset="0"/>
                <a:ea typeface="+mn-ea"/>
                <a:cs typeface="Intro Bold" pitchFamily="50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b="0" kern="1200" baseline="0">
                <a:solidFill>
                  <a:schemeClr val="bg1"/>
                </a:solidFill>
                <a:latin typeface="Geogrotesque" charset="0"/>
                <a:ea typeface="+mn-ea"/>
                <a:cs typeface="Vista Slab OT Book" pitchFamily="18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400" b="0" kern="1200" baseline="0">
                <a:solidFill>
                  <a:schemeClr val="bg1"/>
                </a:solidFill>
                <a:latin typeface="Geogrotesque SemiBold" charset="0"/>
                <a:ea typeface="+mn-ea"/>
                <a:cs typeface="Intro Bold" pitchFamily="50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b="0" i="0" kern="1200" baseline="0">
                <a:solidFill>
                  <a:schemeClr val="bg1"/>
                </a:solidFill>
                <a:latin typeface="Geogrotesque" charset="0"/>
                <a:ea typeface="+mn-ea"/>
                <a:cs typeface="Vista Slab OT Book" pitchFamily="18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900" dirty="0" smtClean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Guillaume Osier</a:t>
            </a:r>
            <a:endParaRPr lang="de-DE" sz="1900" dirty="0">
              <a:solidFill>
                <a:schemeClr val="tx1"/>
              </a:solidFill>
              <a:latin typeface="Geogrotesque Medium" charset="0"/>
              <a:ea typeface="+mj-ea"/>
              <a:cs typeface="Intro Black" pitchFamily="50" charset="0"/>
            </a:endParaRPr>
          </a:p>
          <a:p>
            <a:endParaRPr lang="pl-PL" dirty="0"/>
          </a:p>
        </p:txBody>
      </p:sp>
      <p:sp>
        <p:nvSpPr>
          <p:cNvPr id="3" name="TextBox 2"/>
          <p:cNvSpPr txBox="1"/>
          <p:nvPr/>
        </p:nvSpPr>
        <p:spPr>
          <a:xfrm>
            <a:off x="35494" y="5879240"/>
            <a:ext cx="554857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LU" sz="1600" dirty="0"/>
          </a:p>
          <a:p>
            <a:endParaRPr lang="fr-LU" sz="1600" dirty="0"/>
          </a:p>
          <a:p>
            <a:r>
              <a:rPr lang="fr-LU" sz="1400" dirty="0"/>
              <a:t> </a:t>
            </a:r>
            <a:r>
              <a:rPr lang="fr-LU" sz="1400" b="1" dirty="0"/>
              <a:t>10</a:t>
            </a:r>
            <a:r>
              <a:rPr lang="fr-LU" sz="1400" b="1" baseline="30000" dirty="0"/>
              <a:t>e </a:t>
            </a:r>
            <a:r>
              <a:rPr lang="fr-LU" sz="1400" b="1" dirty="0"/>
              <a:t>COLLOQUE </a:t>
            </a:r>
            <a:r>
              <a:rPr lang="fr-LU" sz="1400" b="1" dirty="0" smtClean="0"/>
              <a:t>FRANCOPHONE SUR LES SONDAGES, Lyon, Octobre 2018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113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848872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Cas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des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sous-échantillons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panel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948264" y="2621823"/>
            <a:ext cx="4572000" cy="161435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L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897146" y="1334949"/>
                <a:ext cx="4572000" cy="111466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LU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bSup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𝐼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𝐼𝐼</m:t>
                          </m:r>
                        </m:sub>
                      </m:sSub>
                    </m:oMath>
                  </m:oMathPara>
                </a14:m>
                <a:endParaRPr lang="fr-LU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146" y="1334949"/>
                <a:ext cx="4572000" cy="11146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23528" y="2852936"/>
                <a:ext cx="3600400" cy="8681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LU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𝐼</m:t>
                          </m:r>
                        </m:sub>
                      </m:sSub>
                      <m:r>
                        <a:rPr lang="en-US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LU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sSubSup>
                            <m:sSubSup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𝜏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p>
                          </m:sSubSup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fr-LU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supHide m:val="on"/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∈</m:t>
                                  </m:r>
                                  <m:sSubSup>
                                    <m:sSubSupPr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𝜏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𝑃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p>
                                  </m:sSubSup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  <m:sSub>
                                <m:sSub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|</m:t>
                              </m:r>
                              <m:sSubSup>
                                <m:sSubSup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groupChr>
                                    <m:groupChrPr>
                                      <m:chr m:val="̃"/>
                                      <m:pos m:val="top"/>
                                      <m:vertJc m:val="bot"/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</m:groupCh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</m:oMath>
                  </m:oMathPara>
                </a14:m>
                <a:endParaRPr lang="fr-LU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852936"/>
                <a:ext cx="3600400" cy="8681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3779912" y="3048740"/>
            <a:ext cx="3600400" cy="44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LU" sz="2400" dirty="0" smtClean="0">
                <a:latin typeface="Geogrotesque Medium" pitchFamily="50" charset="0"/>
              </a:rPr>
              <a:t>= Variance première phase</a:t>
            </a:r>
            <a:endParaRPr lang="fr-LU" sz="2400" dirty="0">
              <a:latin typeface="Geogrotesque Medium" pitchFamily="50" charset="0"/>
            </a:endParaRPr>
          </a:p>
          <a:p>
            <a:endParaRPr lang="fr-LU" sz="2400" dirty="0" smtClean="0">
              <a:latin typeface="Geogrotesque Medium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0" y="4274930"/>
                <a:ext cx="6289634" cy="8590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LU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𝐼𝐼</m:t>
                          </m:r>
                        </m:sub>
                      </m:sSub>
                      <m:r>
                        <a:rPr lang="en-US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LU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sSubSup>
                            <m:sSubSup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𝜏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p>
                          </m:sSubSup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fr-LU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  <m:d>
                            <m:d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supHide m:val="on"/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∈</m:t>
                                  </m:r>
                                  <m:sSubSup>
                                    <m:sSubSupPr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𝜏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𝑃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p>
                                  </m:sSubSup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  <m:sSub>
                                <m:sSub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|</m:t>
                              </m:r>
                              <m:sSubSup>
                                <m:sSubSup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groupChr>
                                    <m:groupChrPr>
                                      <m:chr m:val="̃"/>
                                      <m:pos m:val="top"/>
                                      <m:vertJc m:val="bot"/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</m:groupCh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en-US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fr-LU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sSubSup>
                            <m:sSubSup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𝜏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p>
                          </m:sSubSup>
                        </m:sub>
                      </m:sSub>
                      <m:d>
                        <m:dPr>
                          <m:ctrlPr>
                            <a:rPr lang="fr-LU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groupChr>
                                    <m:groupChrPr>
                                      <m:chr m:val="̃"/>
                                      <m:pos m:val="top"/>
                                      <m:vertJc m:val="bot"/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</m:groupCh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bSup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groupChr>
                                    <m:groupChrPr>
                                      <m:chr m:val="̃"/>
                                      <m:pos m:val="top"/>
                                      <m:vertJc m:val="bot"/>
                                      <m:ctrlPr>
                                        <a:rPr lang="fr-LU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groupCh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nary>
                          <m:sSubSup>
                            <m:sSubSup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  <m:f>
                            <m:fPr>
                              <m:ctrlPr>
                                <a:rPr lang="fr-LU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fr-LU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fr-LU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74930"/>
                <a:ext cx="6289634" cy="85901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2810855" y="5331095"/>
            <a:ext cx="5904656" cy="44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LU" sz="2400" dirty="0" smtClean="0">
                <a:latin typeface="Geogrotesque Medium" pitchFamily="50" charset="0"/>
              </a:rPr>
              <a:t>= Variance due à l’attrition (deuxième phase)</a:t>
            </a:r>
            <a:endParaRPr lang="fr-LU" sz="2400" dirty="0">
              <a:latin typeface="Geogrotesque Medium" pitchFamily="50" charset="0"/>
            </a:endParaRPr>
          </a:p>
          <a:p>
            <a:endParaRPr lang="fr-LU" sz="2400" dirty="0" smtClean="0">
              <a:latin typeface="Geogrotesque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57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848872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Cas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des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sous-échantillons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panel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(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suite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)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948264" y="2621823"/>
            <a:ext cx="4572000" cy="161435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L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ymbol zastępczy zawartości 2"/>
              <p:cNvSpPr txBox="1">
                <a:spLocks/>
              </p:cNvSpPr>
              <p:nvPr/>
            </p:nvSpPr>
            <p:spPr>
              <a:xfrm>
                <a:off x="179511" y="1709074"/>
                <a:ext cx="8535999" cy="13598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b="0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b="0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b="0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b="0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1800" b="0" i="0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LU" sz="2800" dirty="0" smtClean="0">
                    <a:latin typeface="Geogrotesque Medium" pitchFamily="50" charset="0"/>
                  </a:rPr>
                  <a:t>La variance de la première phase s’estime comme pour le sous-échantillon entrant. Quant à la variance due à l’attrition:</a:t>
                </a:r>
              </a:p>
              <a:p>
                <a:pPr marL="0" indent="0">
                  <a:buNone/>
                </a:pPr>
                <a:endParaRPr lang="fr-LU" sz="2800" dirty="0">
                  <a:latin typeface="Geogrotesque Medium" pitchFamily="50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LU" sz="2800" i="1"/>
                          </m:ctrlPr>
                        </m:sSubPr>
                        <m:e>
                          <m:groupChr>
                            <m:groupChrPr>
                              <m:chr m:val="^"/>
                              <m:pos m:val="top"/>
                              <m:vertJc m:val="bot"/>
                              <m:ctrlPr>
                                <a:rPr lang="fr-LU" sz="2800" i="1"/>
                              </m:ctrlPr>
                            </m:groupChrPr>
                            <m:e>
                              <m:r>
                                <a:rPr lang="en-US" sz="2800" i="1"/>
                                <m:t>𝑉</m:t>
                              </m:r>
                            </m:e>
                          </m:groupChr>
                        </m:e>
                        <m:sub>
                          <m:r>
                            <a:rPr lang="en-US" sz="2800" i="1"/>
                            <m:t>𝐼𝐼</m:t>
                          </m:r>
                        </m:sub>
                      </m:sSub>
                      <m:r>
                        <a:rPr lang="en-US" sz="2800" i="1"/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fr-LU" sz="2800" i="1"/>
                          </m:ctrlPr>
                        </m:naryPr>
                        <m:sub>
                          <m:r>
                            <a:rPr lang="en-US" sz="2800" i="1"/>
                            <m:t>𝑗</m:t>
                          </m:r>
                          <m:r>
                            <a:rPr lang="en-US" sz="2800" i="1"/>
                            <m:t>∈</m:t>
                          </m:r>
                          <m:sSubSup>
                            <m:sSubSupPr>
                              <m:ctrlPr>
                                <a:rPr lang="fr-LU" sz="2800" i="1"/>
                              </m:ctrlPr>
                            </m:sSubSupPr>
                            <m:e>
                              <m:r>
                                <a:rPr lang="en-US" sz="2800" i="1"/>
                                <m:t>𝑠</m:t>
                              </m:r>
                            </m:e>
                            <m:sub>
                              <m:r>
                                <a:rPr lang="en-US" sz="2800" i="1"/>
                                <m:t>𝜏</m:t>
                              </m:r>
                            </m:sub>
                            <m:sup>
                              <m:r>
                                <a:rPr lang="en-US" sz="2800" i="1"/>
                                <m:t>𝑃</m:t>
                              </m:r>
                              <m:r>
                                <a:rPr lang="en-US" sz="2800" i="1"/>
                                <m:t>,</m:t>
                              </m:r>
                              <m:r>
                                <a:rPr lang="en-US" sz="2800" i="1"/>
                                <m:t>𝑖</m:t>
                              </m:r>
                            </m:sup>
                          </m:sSubSup>
                        </m:sub>
                        <m:sup/>
                        <m:e>
                          <m:sSub>
                            <m:sSubPr>
                              <m:ctrlPr>
                                <a:rPr lang="fr-LU" sz="2800" i="1"/>
                              </m:ctrlPr>
                            </m:sSub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sz="2800" i="1"/>
                                  </m:ctrlPr>
                                </m:groupChrPr>
                                <m:e>
                                  <m:r>
                                    <a:rPr lang="en-US" sz="2800" i="1"/>
                                    <m:t>𝑝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800" i="1"/>
                                <m:t>𝑗</m:t>
                              </m:r>
                            </m:sub>
                          </m:sSub>
                        </m:e>
                      </m:nary>
                      <m:sSubSup>
                        <m:sSubSupPr>
                          <m:ctrlPr>
                            <a:rPr lang="fr-LU" sz="2800" i="1"/>
                          </m:ctrlPr>
                        </m:sSubSupPr>
                        <m:e>
                          <m:r>
                            <a:rPr lang="en-US" sz="2800" i="1"/>
                            <m:t>𝑍</m:t>
                          </m:r>
                        </m:e>
                        <m:sub>
                          <m:r>
                            <a:rPr lang="en-US" sz="2800" i="1"/>
                            <m:t>𝑗</m:t>
                          </m:r>
                        </m:sub>
                        <m:sup>
                          <m:r>
                            <a:rPr lang="en-US" sz="2800" i="1"/>
                            <m:t>2</m:t>
                          </m:r>
                        </m:sup>
                      </m:sSubSup>
                      <m:f>
                        <m:fPr>
                          <m:ctrlPr>
                            <a:rPr lang="fr-LU" sz="2800" i="1"/>
                          </m:ctrlPr>
                        </m:fPr>
                        <m:num>
                          <m:r>
                            <a:rPr lang="en-US" sz="2800" i="1"/>
                            <m:t>1−</m:t>
                          </m:r>
                          <m:sSub>
                            <m:sSubPr>
                              <m:ctrlPr>
                                <a:rPr lang="fr-LU" sz="2800" i="1"/>
                              </m:ctrlPr>
                            </m:sSubPr>
                            <m:e>
                              <m:groupChr>
                                <m:groupChrPr>
                                  <m:chr m:val="^"/>
                                  <m:pos m:val="top"/>
                                  <m:vertJc m:val="bot"/>
                                  <m:ctrlPr>
                                    <a:rPr lang="fr-LU" sz="2800" i="1"/>
                                  </m:ctrlPr>
                                </m:groupChrPr>
                                <m:e>
                                  <m:r>
                                    <a:rPr lang="en-US" sz="2800" i="1"/>
                                    <m:t>𝑟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800" i="1"/>
                                <m:t>𝑗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fr-LU" sz="2800" i="1"/>
                              </m:ctrlPr>
                            </m:sSubSupPr>
                            <m:e>
                              <m:groupChr>
                                <m:groupChrPr>
                                  <m:chr m:val="^"/>
                                  <m:pos m:val="top"/>
                                  <m:vertJc m:val="bot"/>
                                  <m:ctrlPr>
                                    <a:rPr lang="fr-LU" sz="2800" i="1"/>
                                  </m:ctrlPr>
                                </m:groupChrPr>
                                <m:e>
                                  <m:r>
                                    <a:rPr lang="en-US" sz="2800" i="1"/>
                                    <m:t>𝑟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800" i="1"/>
                                <m:t>𝑗</m:t>
                              </m:r>
                            </m:sub>
                            <m:sup>
                              <m:r>
                                <a:rPr lang="en-US" sz="2800" i="1"/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sz="2800" i="1"/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fr-LU" sz="2800" i="1"/>
                          </m:ctrlPr>
                        </m:naryPr>
                        <m:sub>
                          <m:r>
                            <a:rPr lang="en-US" sz="2800" i="1"/>
                            <m:t>𝑗</m:t>
                          </m:r>
                          <m:r>
                            <a:rPr lang="en-US" sz="2800" i="1"/>
                            <m:t>∈</m:t>
                          </m:r>
                          <m:sSubSup>
                            <m:sSubSupPr>
                              <m:ctrlPr>
                                <a:rPr lang="fr-LU" sz="2800" i="1"/>
                              </m:ctrlPr>
                            </m:sSubSupPr>
                            <m:e>
                              <m:r>
                                <a:rPr lang="en-US" sz="2800" i="1"/>
                                <m:t>𝑠</m:t>
                              </m:r>
                            </m:e>
                            <m:sub>
                              <m:r>
                                <a:rPr lang="en-US" sz="2800" i="1"/>
                                <m:t>𝜏</m:t>
                              </m:r>
                            </m:sub>
                            <m:sup>
                              <m:r>
                                <a:rPr lang="en-US" sz="2800" i="1"/>
                                <m:t>𝑃</m:t>
                              </m:r>
                              <m:r>
                                <a:rPr lang="en-US" sz="2800" i="1"/>
                                <m:t>,</m:t>
                              </m:r>
                              <m:r>
                                <a:rPr lang="en-US" sz="2800" i="1"/>
                                <m:t>𝑖</m:t>
                              </m:r>
                            </m:sup>
                          </m:sSubSup>
                        </m:sub>
                        <m:sup/>
                        <m:e>
                          <m:sSub>
                            <m:sSubPr>
                              <m:ctrlPr>
                                <a:rPr lang="fr-LU" sz="2800" i="1"/>
                              </m:ctrlPr>
                            </m:sSubPr>
                            <m:e>
                              <m:r>
                                <a:rPr lang="en-US" sz="2800" i="1"/>
                                <m:t>𝑝</m:t>
                              </m:r>
                            </m:e>
                            <m:sub>
                              <m:r>
                                <a:rPr lang="en-US" sz="2800" i="1"/>
                                <m:t>𝑗</m:t>
                              </m:r>
                            </m:sub>
                          </m:sSub>
                        </m:e>
                      </m:nary>
                      <m:sSubSup>
                        <m:sSubSupPr>
                          <m:ctrlPr>
                            <a:rPr lang="fr-LU" sz="2800" i="1"/>
                          </m:ctrlPr>
                        </m:sSubSupPr>
                        <m:e>
                          <m:r>
                            <a:rPr lang="en-US" sz="2800" i="1"/>
                            <m:t>𝑍</m:t>
                          </m:r>
                        </m:e>
                        <m:sub>
                          <m:r>
                            <a:rPr lang="en-US" sz="2800" i="1"/>
                            <m:t>𝑗</m:t>
                          </m:r>
                        </m:sub>
                        <m:sup>
                          <m:r>
                            <a:rPr lang="en-US" sz="2800" i="1"/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fr-LU" sz="2800" i="1"/>
                          </m:ctrlPr>
                        </m:dPr>
                        <m:e>
                          <m:r>
                            <a:rPr lang="en-US" sz="2800" i="1"/>
                            <m:t>1−</m:t>
                          </m:r>
                          <m:sSub>
                            <m:sSubPr>
                              <m:ctrlPr>
                                <a:rPr lang="fr-LU" sz="2800" i="1"/>
                              </m:ctrlPr>
                            </m:sSubPr>
                            <m:e>
                              <m:groupChr>
                                <m:groupChrPr>
                                  <m:chr m:val="^"/>
                                  <m:pos m:val="top"/>
                                  <m:vertJc m:val="bot"/>
                                  <m:ctrlPr>
                                    <a:rPr lang="fr-LU" sz="2800" i="1"/>
                                  </m:ctrlPr>
                                </m:groupChrPr>
                                <m:e>
                                  <m:r>
                                    <a:rPr lang="en-US" sz="2800" i="1"/>
                                    <m:t>𝑟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800" i="1"/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LU" sz="2800" dirty="0"/>
              </a:p>
              <a:p>
                <a:pPr marL="0" indent="0">
                  <a:buNone/>
                </a:pPr>
                <a:endParaRPr lang="fr-LU" sz="2800" dirty="0">
                  <a:latin typeface="Geogrotesque Medium" pitchFamily="50" charset="0"/>
                </a:endParaRPr>
              </a:p>
              <a:p>
                <a:endParaRPr lang="fr-LU" sz="2400" dirty="0" smtClean="0">
                  <a:latin typeface="Geogrotesque Medium" pitchFamily="50" charset="0"/>
                </a:endParaRPr>
              </a:p>
            </p:txBody>
          </p:sp>
        </mc:Choice>
        <mc:Fallback>
          <p:sp>
            <p:nvSpPr>
              <p:cNvPr id="10" name="Symbol zastępczy zawartości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1" y="1709074"/>
                <a:ext cx="8535999" cy="1359886"/>
              </a:xfrm>
              <a:prstGeom prst="rect">
                <a:avLst/>
              </a:prstGeom>
              <a:blipFill rotWithShape="1">
                <a:blip r:embed="rId3"/>
                <a:stretch>
                  <a:fillRect l="-1428" t="-4484" b="-128251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580112" y="5013176"/>
            <a:ext cx="3213971" cy="792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Facteur d’ajustement pour l’attrition</a:t>
            </a:r>
            <a:endParaRPr lang="fr-LU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7380312" y="4365104"/>
            <a:ext cx="216024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85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200800" cy="871006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Extension de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l‘approche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générale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ymbol zastępczy zawartości 2"/>
          <p:cNvSpPr txBox="1">
            <a:spLocks/>
          </p:cNvSpPr>
          <p:nvPr/>
        </p:nvSpPr>
        <p:spPr>
          <a:xfrm>
            <a:off x="265528" y="1844824"/>
            <a:ext cx="8513793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LU" sz="2800" dirty="0" smtClean="0">
                <a:latin typeface="Geogrotesque Medium" pitchFamily="50" charset="0"/>
              </a:rPr>
              <a:t>Indicateurs longitudinaux</a:t>
            </a:r>
          </a:p>
          <a:p>
            <a:endParaRPr lang="fr-LU" sz="2800" dirty="0" smtClean="0">
              <a:latin typeface="Geogrotesque Medium" pitchFamily="50" charset="0"/>
            </a:endParaRPr>
          </a:p>
          <a:p>
            <a:r>
              <a:rPr lang="fr-LU" sz="2800" dirty="0" smtClean="0">
                <a:latin typeface="Geogrotesque Medium" pitchFamily="50" charset="0"/>
              </a:rPr>
              <a:t>Changements -&gt; estimation de la matrice de corrélation (Berger et al., 2012)</a:t>
            </a:r>
          </a:p>
          <a:p>
            <a:endParaRPr lang="fr-LU" sz="2800" dirty="0" smtClean="0">
              <a:latin typeface="Geogrotesque Medium" pitchFamily="50" charset="0"/>
            </a:endParaRPr>
          </a:p>
          <a:p>
            <a:r>
              <a:rPr lang="fr-LU" sz="2800" dirty="0" smtClean="0">
                <a:latin typeface="Geogrotesque Medium" pitchFamily="50" charset="0"/>
              </a:rPr>
              <a:t>Prise en compte du calage -&gt; technique des résidus</a:t>
            </a:r>
            <a:endParaRPr lang="fr-LU" sz="2800" dirty="0">
              <a:latin typeface="Geogrotesque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13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886700" cy="871006"/>
          </a:xfrm>
        </p:spPr>
        <p:txBody>
          <a:bodyPr>
            <a:normAutofit/>
          </a:bodyPr>
          <a:lstStyle/>
          <a:p>
            <a:r>
              <a:rPr lang="fr-LU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Résultats (SILC 2016)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35794"/>
              </p:ext>
            </p:extLst>
          </p:nvPr>
        </p:nvGraphicFramePr>
        <p:xfrm>
          <a:off x="179510" y="1052736"/>
          <a:ext cx="8784979" cy="576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1595"/>
                <a:gridCol w="741595"/>
                <a:gridCol w="740725"/>
                <a:gridCol w="617850"/>
                <a:gridCol w="709352"/>
                <a:gridCol w="709352"/>
                <a:gridCol w="650093"/>
                <a:gridCol w="806081"/>
                <a:gridCol w="806081"/>
                <a:gridCol w="650093"/>
                <a:gridCol w="806081"/>
                <a:gridCol w="806081"/>
              </a:tblGrid>
              <a:tr h="186017">
                <a:tc rowSpan="2" gridSpan="2">
                  <a:txBody>
                    <a:bodyPr/>
                    <a:lstStyle/>
                    <a:p>
                      <a:endParaRPr lang="fr-LU" sz="1600" dirty="0">
                        <a:effectLst/>
                        <a:latin typeface="Cambria"/>
                      </a:endParaRPr>
                    </a:p>
                  </a:txBody>
                  <a:tcPr marL="19071" marR="19071" marT="0" marB="0" anchor="b"/>
                </a:tc>
                <a:tc rowSpan="2"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Valeur estimée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Intervalle de confiance (90%)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Marge d'erreur (%)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Intervalle de confiance (95%)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Marge d'erreur (%)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Intervalle de confiance (99%)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Marge d'erreur (%)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</a:tr>
              <a:tr h="93009">
                <a:tc gridSpan="2"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Inf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Sup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Inf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Sup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Inf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Sup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ctr"/>
                </a:tc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</a:tr>
              <a:tr h="93009">
                <a:tc rowSpan="8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LU" sz="1400" dirty="0">
                          <a:effectLst/>
                        </a:rPr>
                        <a:t>Taux de risque de pauvreté (%)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vert="vert27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Total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Hommes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Femmes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14,8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0-17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18-29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30-49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50-64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18,3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&gt;64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18,2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15,7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rowSpan="8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LU" sz="1400" dirty="0">
                          <a:effectLst/>
                        </a:rPr>
                        <a:t>Coefficient de Gini</a:t>
                      </a:r>
                      <a:endParaRPr lang="fr-LU" sz="1600" dirty="0">
                        <a:effectLst/>
                      </a:endParaRPr>
                    </a:p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LU" sz="1400" dirty="0">
                          <a:effectLst/>
                        </a:rPr>
                        <a:t> 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vert="vert27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Total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29,8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4,0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Hommes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31,8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28,4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6,7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Femmes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32,9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4,1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30,0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29,6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0-17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28,7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28,2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7,0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18-29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28,5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32,2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30-49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32,8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4,7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29,4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33,3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50-64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30,8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5,4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28,6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33,0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7,1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&gt;64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29,4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6,4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26,9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31,9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rowSpan="8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LU" sz="1400" dirty="0">
                          <a:effectLst/>
                        </a:rPr>
                        <a:t>Ratio </a:t>
                      </a:r>
                      <a:r>
                        <a:rPr lang="fr-LU" sz="1400" dirty="0" err="1">
                          <a:effectLst/>
                        </a:rPr>
                        <a:t>interquintiles</a:t>
                      </a:r>
                      <a:r>
                        <a:rPr lang="fr-LU" sz="1400" dirty="0">
                          <a:effectLst/>
                        </a:rPr>
                        <a:t> des revenus S80/S20</a:t>
                      </a:r>
                      <a:endParaRPr lang="fr-LU" sz="1600" dirty="0">
                        <a:effectLst/>
                      </a:endParaRPr>
                    </a:p>
                    <a:p>
                      <a:pPr marL="71755" marR="71755" algn="r">
                        <a:spcAft>
                          <a:spcPts val="0"/>
                        </a:spcAft>
                      </a:pPr>
                      <a:r>
                        <a:rPr lang="fr-LU" sz="1400" dirty="0">
                          <a:effectLst/>
                        </a:rPr>
                        <a:t> 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vert="vert27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Total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4,5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5,4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Hommes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4,3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Femmes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6,9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4,5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10,6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0-17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3,9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14,1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18-29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4,0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16,4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30-49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8,7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5,3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5,5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13,2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108123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50-64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5,5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5,7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13,1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  <a:tr h="93009">
                <a:tc v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LU" sz="1400">
                          <a:effectLst/>
                        </a:rPr>
                        <a:t>&gt;64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4,6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5,1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4,0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5,2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12,7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3,8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5,4</a:t>
                      </a:r>
                      <a:endParaRPr lang="fr-LU" sz="16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16,8</a:t>
                      </a:r>
                      <a:endParaRPr lang="fr-LU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9071" marR="19071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7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13" y="2276872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solidFill>
                  <a:schemeClr val="accent4"/>
                </a:solidFill>
                <a:latin typeface="Geogrotesque SemiBold" pitchFamily="50" charset="0"/>
                <a:ea typeface="+mj-ea"/>
                <a:cs typeface="Intro Black" pitchFamily="50" charset="0"/>
              </a:rPr>
              <a:t>Merci de votre attention </a:t>
            </a:r>
            <a:endParaRPr lang="fr-FR" sz="4000" dirty="0">
              <a:solidFill>
                <a:schemeClr val="accent4"/>
              </a:solidFill>
              <a:latin typeface="Geogrotesque SemiBold" pitchFamily="50" charset="0"/>
              <a:ea typeface="+mj-ea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5184576" cy="871006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Les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statistiques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EU-SILC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04056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Source de référence au niveau européen pour des micro-données comparables entre les pays sur les revenus et les conditions de vie des ménages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Collecte annuelle depuis 2004 dans les différents pays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Micro-données transversales et longitudinales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Permettent le calcul d’indicateurs de pauvreté et d’inégalité (taux de risque de pauvreté, rapport inter-quantiles, coefficient de Gini etc.)</a:t>
            </a:r>
            <a:endParaRPr lang="fr-FR" sz="1600" dirty="0" smtClean="0"/>
          </a:p>
          <a:p>
            <a:pPr lvl="1"/>
            <a:endParaRPr lang="fr-FR" dirty="0" smtClean="0"/>
          </a:p>
          <a:p>
            <a:pPr lvl="1"/>
            <a:endParaRPr lang="fr-FR" sz="20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6889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5184576" cy="871006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EU-SILC au Luxembourg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184576"/>
          </a:xfrm>
        </p:spPr>
        <p:txBody>
          <a:bodyPr>
            <a:normAutofit lnSpcReduction="10000"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Depuis 2016, l’enquête est réalisée par le STATEC en collaboration avec le LISER (</a:t>
            </a:r>
            <a:r>
              <a:rPr lang="fr-FR" sz="2400" i="1" dirty="0" smtClean="0">
                <a:latin typeface="Geogrotesque Medium" pitchFamily="50" charset="0"/>
              </a:rPr>
              <a:t>Luxembourg Institute of </a:t>
            </a:r>
            <a:r>
              <a:rPr lang="fr-FR" sz="2400" i="1" dirty="0" err="1" smtClean="0">
                <a:latin typeface="Geogrotesque Medium" pitchFamily="50" charset="0"/>
              </a:rPr>
              <a:t>Socio-Economic</a:t>
            </a:r>
            <a:r>
              <a:rPr lang="fr-FR" sz="2400" i="1" dirty="0" smtClean="0">
                <a:latin typeface="Geogrotesque Medium" pitchFamily="50" charset="0"/>
              </a:rPr>
              <a:t> Research</a:t>
            </a:r>
            <a:r>
              <a:rPr lang="fr-FR" sz="2400" dirty="0" smtClean="0">
                <a:latin typeface="Geogrotesque Medium" pitchFamily="50" charset="0"/>
              </a:rPr>
              <a:t>)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Echantillon aléatoire simple stratifié de 5000 individus âgés de 18 ans ou plus tiré dans le Registre de la Population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Les personnes sélectionnées sont contactées par courrier et l’ensemble de leur ménage est interrogé pour l’enquête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400" dirty="0" smtClean="0">
                <a:latin typeface="Geogrotesque Medium" pitchFamily="50" charset="0"/>
              </a:rPr>
              <a:t>Les </a:t>
            </a:r>
            <a:r>
              <a:rPr lang="fr-FR" sz="2400" dirty="0">
                <a:latin typeface="Geogrotesque Medium" pitchFamily="50" charset="0"/>
              </a:rPr>
              <a:t>individus </a:t>
            </a:r>
            <a:r>
              <a:rPr lang="fr-FR" sz="2400" dirty="0" smtClean="0">
                <a:latin typeface="Geogrotesque Medium" pitchFamily="50" charset="0"/>
              </a:rPr>
              <a:t>interrogés </a:t>
            </a:r>
            <a:r>
              <a:rPr lang="fr-FR" sz="2400" dirty="0">
                <a:latin typeface="Geogrotesque Medium" pitchFamily="50" charset="0"/>
              </a:rPr>
              <a:t>sont </a:t>
            </a:r>
            <a:r>
              <a:rPr lang="fr-FR" sz="2400" dirty="0" smtClean="0">
                <a:latin typeface="Geogrotesque Medium" pitchFamily="50" charset="0"/>
              </a:rPr>
              <a:t>suivis pendant quatre années avant d’être retirés de l’échantillon (panel rotatif)</a:t>
            </a:r>
            <a:endParaRPr lang="fr-FR" sz="20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89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76" y="908720"/>
            <a:ext cx="878497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54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5184576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Estimation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la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variance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968552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800" dirty="0" smtClean="0">
                <a:latin typeface="Geogrotesque Medium" pitchFamily="50" charset="0"/>
              </a:rPr>
              <a:t>Etape importante pour évaluer la qualité des résultats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800" dirty="0" smtClean="0">
                <a:latin typeface="Geogrotesque Medium" pitchFamily="50" charset="0"/>
              </a:rPr>
              <a:t>Différents types d’indicateurs</a:t>
            </a:r>
          </a:p>
          <a:p>
            <a:pPr lvl="1"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Geogrotesque Medium" pitchFamily="50" charset="0"/>
              </a:rPr>
              <a:t>Transversaux (taux de pauvreté, coefficient de Gini)</a:t>
            </a:r>
          </a:p>
          <a:p>
            <a:pPr lvl="1"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Geogrotesque Medium" pitchFamily="50" charset="0"/>
              </a:rPr>
              <a:t>Longitudinaux (pauvreté persistante)</a:t>
            </a:r>
          </a:p>
          <a:p>
            <a:pPr lvl="1"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Geogrotesque Medium" pitchFamily="50" charset="0"/>
              </a:rPr>
              <a:t>Changements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</a:pPr>
            <a:r>
              <a:rPr lang="fr-FR" sz="2800" dirty="0" smtClean="0">
                <a:latin typeface="Geogrotesque Medium" pitchFamily="50" charset="0"/>
              </a:rPr>
              <a:t>Plan de sondage complexe (sondage indirect, non-réponse + calage sur sources externes)</a:t>
            </a:r>
          </a:p>
        </p:txBody>
      </p:sp>
    </p:spTree>
    <p:extLst>
      <p:ext uri="{BB962C8B-B14F-4D97-AF65-F5344CB8AC3E}">
        <p14:creationId xmlns:p14="http://schemas.microsoft.com/office/powerpoint/2010/main" val="313250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5184576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Approche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générale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2636912"/>
                <a:ext cx="8424936" cy="3456384"/>
              </a:xfrm>
            </p:spPr>
            <p:txBody>
              <a:bodyPr>
                <a:noAutofit/>
              </a:bodyPr>
              <a:lstStyle/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 smtClean="0">
                            <a:latin typeface="Cambria Math"/>
                          </a:rPr>
                        </m:ctrlPr>
                      </m:sSubPr>
                      <m:e>
                        <m:groupChr>
                          <m:groupChrPr>
                            <m:chr m:val="̃"/>
                            <m:pos m:val="top"/>
                            <m:vertJc m:val="bot"/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𝑠</m:t>
                            </m:r>
                          </m:e>
                        </m:groupCh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𝜏</m:t>
                        </m:r>
                      </m:sub>
                    </m:sSub>
                    <m:r>
                      <a:rPr lang="fr-LU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fr-LU" sz="2000" i="1">
                            <a:latin typeface="Cambria Math"/>
                          </a:rPr>
                          <m:t>∪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  <m:r>
                          <a:rPr lang="fr-LU" sz="20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fr-LU" sz="2000" i="1">
                            <a:latin typeface="Cambria Math"/>
                          </a:rPr>
                          <m:t>4</m:t>
                        </m:r>
                      </m:sup>
                    </m:sSubSup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𝐴</m:t>
                        </m:r>
                        <m:r>
                          <a:rPr lang="fr-LU" sz="2000" i="1">
                            <a:latin typeface="Cambria Math"/>
                          </a:rPr>
                          <m:t>,</m:t>
                        </m:r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fr-FR" sz="2000" dirty="0" smtClean="0">
                    <a:latin typeface="Geogrotesque Medium" pitchFamily="50" charset="0"/>
                  </a:rPr>
                  <a:t> = échantillon transversal individuel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𝜔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r-FR" sz="2000" dirty="0">
                    <a:latin typeface="Geogrotesque Medium" pitchFamily="50" charset="0"/>
                  </a:rPr>
                  <a:t> = pondération </a:t>
                </a:r>
                <a:r>
                  <a:rPr lang="fr-FR" sz="2000" dirty="0" smtClean="0">
                    <a:latin typeface="Geogrotesque Medium" pitchFamily="50" charset="0"/>
                  </a:rPr>
                  <a:t>individuelle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r-FR" sz="2000" dirty="0">
                    <a:latin typeface="Geogrotesque Medium" pitchFamily="50" charset="0"/>
                  </a:rPr>
                  <a:t> = variable d’intérêt (éventuellement linéarisée)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groupChr>
                          <m:groupChrPr>
                            <m:chr m:val="̃"/>
                            <m:pos m:val="top"/>
                            <m:vertJc m:val="bot"/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𝑠</m:t>
                            </m:r>
                          </m:e>
                        </m:groupCh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𝑀</m:t>
                        </m:r>
                      </m:sup>
                    </m:sSubSup>
                    <m:r>
                      <a:rPr lang="fr-LU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fr-LU" sz="2000" i="1">
                            <a:latin typeface="Cambria Math"/>
                          </a:rPr>
                          <m:t>∪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  <m:r>
                          <a:rPr lang="fr-LU" sz="20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fr-LU" sz="2000" i="1">
                            <a:latin typeface="Cambria Math"/>
                          </a:rPr>
                          <m:t>4</m:t>
                        </m:r>
                      </m:sup>
                    </m:sSubSup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𝑀</m:t>
                        </m:r>
                        <m:r>
                          <a:rPr lang="fr-LU" sz="2000" i="1">
                            <a:latin typeface="Cambria Math"/>
                          </a:rPr>
                          <m:t>,</m:t>
                        </m:r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fr-FR" sz="2000" dirty="0" smtClean="0">
                    <a:latin typeface="Geogrotesque Medium" pitchFamily="50" charset="0"/>
                  </a:rPr>
                  <a:t> = échantillon transversal ménage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>
                            <a:latin typeface="Cambria Math"/>
                          </a:rPr>
                        </m:ctrlPr>
                      </m:sSubPr>
                      <m:e>
                        <m:groupChr>
                          <m:groupChrPr>
                            <m:chr m:val="̃"/>
                            <m:pos m:val="top"/>
                            <m:vertJc m:val="bot"/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𝜔</m:t>
                            </m:r>
                          </m:e>
                        </m:groupCh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fr-FR" sz="2000" dirty="0" smtClean="0">
                    <a:latin typeface="Geogrotesque Medium" pitchFamily="50" charset="0"/>
                  </a:rPr>
                  <a:t> = pondération ménage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fr-LU" sz="20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fr-LU" sz="2000" dirty="0" smtClean="0"/>
                  <a:t> </a:t>
                </a:r>
                <a:r>
                  <a:rPr lang="fr-FR" sz="2000" dirty="0" smtClean="0">
                    <a:latin typeface="Geogrotesque Medium" pitchFamily="50" charset="0"/>
                  </a:rPr>
                  <a:t>total de la variable d’intérêt au niveau du ménage </a:t>
                </a: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2636912"/>
                <a:ext cx="8424936" cy="3456384"/>
              </a:xfrm>
              <a:blipFill rotWithShape="1">
                <a:blip r:embed="rId2"/>
                <a:stretch>
                  <a:fillRect b="-1411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3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914286" y="1333255"/>
                <a:ext cx="5256584" cy="10900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LU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groupChr>
                            <m:groupChrPr>
                              <m:chr m:val="^"/>
                              <m:pos m:val="top"/>
                              <m:vertJc m:val="bot"/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𝑌</m:t>
                              </m:r>
                            </m:e>
                          </m:groupCh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𝜏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∈</m:t>
                          </m:r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𝜏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∈</m:t>
                          </m:r>
                          <m:sSubSup>
                            <m:sSubSup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𝜏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𝑀</m:t>
                              </m:r>
                            </m:sup>
                          </m:sSubSup>
                        </m:sub>
                        <m:sup/>
                        <m:e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𝜔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h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h</m:t>
                          </m:r>
                        </m:sub>
                      </m:sSub>
                    </m:oMath>
                  </m:oMathPara>
                </a14:m>
                <a:endParaRPr lang="fr-LU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286" y="1333255"/>
                <a:ext cx="5256584" cy="109004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86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5184576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Lemme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préparatoire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2636912"/>
                <a:ext cx="8784976" cy="3456384"/>
              </a:xfrm>
            </p:spPr>
            <p:txBody>
              <a:bodyPr>
                <a:noAutofit/>
              </a:bodyPr>
              <a:lstStyle/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fr-LU" sz="2000" i="1" smtClean="0">
                            <a:latin typeface="Cambria Math"/>
                          </a:rPr>
                        </m:ctrlPr>
                      </m:sSubSupPr>
                      <m:e>
                        <m:groupChr>
                          <m:groupChrPr>
                            <m:chr m:val="̃"/>
                            <m:pos m:val="top"/>
                            <m:vertJc m:val="bot"/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groupChr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𝑠</m:t>
                            </m:r>
                          </m:e>
                        </m:groupCh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𝑃</m:t>
                        </m:r>
                      </m:sup>
                    </m:sSubSup>
                    <m:r>
                      <a:rPr lang="fr-LU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fr-LU" sz="2000" i="1">
                            <a:latin typeface="Cambria Math"/>
                          </a:rPr>
                          <m:t>∪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  <m:r>
                          <a:rPr lang="fr-LU" sz="20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fr-LU" sz="2000" i="1">
                            <a:latin typeface="Cambria Math"/>
                          </a:rPr>
                          <m:t>4</m:t>
                        </m:r>
                      </m:sup>
                    </m:sSubSup>
                    <m:sSubSup>
                      <m:sSubSupPr>
                        <m:ctrlPr>
                          <a:rPr lang="fr-LU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𝑃</m:t>
                        </m:r>
                        <m:r>
                          <a:rPr lang="fr-LU" sz="2000" i="1">
                            <a:latin typeface="Cambria Math"/>
                          </a:rPr>
                          <m:t>,</m:t>
                        </m:r>
                        <m:r>
                          <a:rPr lang="en-US" sz="2000" i="1">
                            <a:latin typeface="Cambria Math"/>
                          </a:rPr>
                          <m:t>𝑖</m:t>
                        </m:r>
                      </m:sup>
                    </m:sSubSup>
                    <m:r>
                      <a:rPr lang="fr-LU" sz="20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fr-FR" sz="2000" dirty="0" smtClean="0">
                    <a:latin typeface="Geogrotesque Medium" pitchFamily="50" charset="0"/>
                  </a:rPr>
                  <a:t> échantillon d’individus panel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fr-LU" sz="2000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fr-LU" sz="20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fr-FR" sz="2000" dirty="0">
                    <a:latin typeface="Geogrotesque Medium" pitchFamily="50" charset="0"/>
                  </a:rPr>
                  <a:t> = pondération </a:t>
                </a:r>
                <a:r>
                  <a:rPr lang="fr-FR" sz="2000" dirty="0" smtClean="0">
                    <a:latin typeface="Geogrotesque Medium" pitchFamily="50" charset="0"/>
                  </a:rPr>
                  <a:t>spécifique pour les individus panel</a:t>
                </a:r>
              </a:p>
              <a:p>
                <a:pPr lvl="1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LU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fr-LU" sz="2000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fr-LU" sz="20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h</m:t>
                        </m:r>
                        <m:r>
                          <a:rPr lang="en-US" sz="2000" i="1">
                            <a:latin typeface="Cambria Math"/>
                          </a:rPr>
                          <m:t>∈</m:t>
                        </m:r>
                        <m:sSubSup>
                          <m:sSubSupPr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𝜏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𝑀</m:t>
                            </m:r>
                          </m:sup>
                        </m:sSubSup>
                      </m:sub>
                      <m:sup/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2000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∈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h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fr-L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=(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h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sz="2000" i="1">
                                    <a:latin typeface="Cambria Math"/>
                                  </a:rPr>
                                  <m:t>)</m:t>
                                </m:r>
                              </m:sub>
                            </m:sSub>
                          </m:e>
                        </m:nary>
                      </m:e>
                    </m:nary>
                    <m:f>
                      <m:fPr>
                        <m:ctrlPr>
                          <a:rPr lang="fr-LU" sz="20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h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LU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h</m:t>
                            </m:r>
                          </m:sub>
                        </m:sSub>
                      </m:den>
                    </m:f>
                  </m:oMath>
                </a14:m>
                <a:endParaRPr lang="fr-LU" sz="2000" dirty="0" smtClean="0">
                  <a:latin typeface="Geogrotesque Medium" pitchFamily="50" charset="0"/>
                </a:endParaRPr>
              </a:p>
              <a:p>
                <a:pPr marL="0" indent="0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fr-FR" sz="2000" dirty="0" smtClean="0">
                  <a:latin typeface="Geogrotesque Medium" pitchFamily="50" charset="0"/>
                </a:endParaRPr>
              </a:p>
              <a:p>
                <a:pPr marL="0" indent="0">
                  <a:lnSpc>
                    <a:spcPct val="114000"/>
                  </a:lnSpc>
                  <a:spcBef>
                    <a:spcPts val="0"/>
                  </a:spcBef>
                  <a:spcAft>
                    <a:spcPts val="1800"/>
                  </a:spcAft>
                  <a:buNone/>
                </a:pPr>
                <a:r>
                  <a:rPr lang="fr-FR" sz="2400" dirty="0" smtClean="0">
                    <a:latin typeface="Geogrotesque Medium" pitchFamily="50" charset="0"/>
                  </a:rPr>
                  <a:t>Ce résultat est une application directe de la méthode généralisée du partage des poids (Lavallée, 2007)</a:t>
                </a:r>
                <a:endParaRPr lang="fr-FR" sz="2400" dirty="0">
                  <a:latin typeface="Geogrotesque Medium" pitchFamily="50" charset="0"/>
                </a:endParaRP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2636912"/>
                <a:ext cx="8784976" cy="3456384"/>
              </a:xfrm>
              <a:blipFill rotWithShape="1">
                <a:blip r:embed="rId2"/>
                <a:stretch>
                  <a:fillRect l="-1041" b="-4586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3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915816" y="1196752"/>
                <a:ext cx="3141053" cy="1795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fr-LU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fr-LU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groupChr>
                                  <m:groupChrPr>
                                    <m:chr m:val="^"/>
                                    <m:pos m:val="top"/>
                                    <m:vertJc m:val="bot"/>
                                    <m:ctrlPr>
                                      <a:rPr lang="fr-LU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groupChrPr>
                                  <m:e>
                                    <m:r>
                                      <a:rPr lang="en-US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</m:groupCh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𝜏</m:t>
                                </m:r>
                              </m:sub>
                            </m:sSub>
                          </m:e>
                          <m:e>
                            <m:r>
                              <a:rPr lang="en-US" sz="28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fr-LU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en-US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en-US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∈</m:t>
                                </m:r>
                                <m:sSubSup>
                                  <m:sSubSupPr>
                                    <m:ctrlPr>
                                      <a:rPr lang="fr-LU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groupChr>
                                      <m:groupChrPr>
                                        <m:chr m:val="̃"/>
                                        <m:pos m:val="top"/>
                                        <m:vertJc m:val="bot"/>
                                        <m:ctrlPr>
                                          <a:rPr lang="fr-LU" sz="2800" i="1">
                                            <a:solidFill>
                                              <a:schemeClr val="bg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groupChr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chemeClr val="bg1"/>
                                            </a:solidFill>
                                            <a:latin typeface="Cambria Math"/>
                                          </a:rPr>
                                          <m:t>𝑠</m:t>
                                        </m:r>
                                      </m:e>
                                    </m:groupChr>
                                  </m:e>
                                  <m:sub>
                                    <m:r>
                                      <a:rPr lang="en-US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𝜏</m:t>
                                    </m:r>
                                  </m:sub>
                                  <m:sup>
                                    <m:r>
                                      <a:rPr lang="en-US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𝑃</m:t>
                                    </m:r>
                                  </m:sup>
                                </m:sSubSup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fr-LU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nary>
                            <m:sSub>
                              <m:sSubPr>
                                <m:ctrlPr>
                                  <a:rPr lang="fr-LU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𝑍</m:t>
                                </m:r>
                              </m:e>
                              <m:sub>
                                <m:r>
                                  <a:rPr lang="en-US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  <m:e/>
                        </m:mr>
                        <m:mr>
                          <m:e/>
                          <m:e/>
                          <m:e/>
                        </m:mr>
                        <m:mr>
                          <m:e/>
                          <m:e/>
                          <m:e/>
                        </m:mr>
                      </m:m>
                    </m:oMath>
                  </m:oMathPara>
                </a14:m>
                <a:endParaRPr lang="fr-LU" sz="2800" dirty="0">
                  <a:solidFill>
                    <a:schemeClr val="bg1"/>
                  </a:solidFill>
                  <a:latin typeface="Geogrotesque Medium" pitchFamily="50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1196752"/>
                <a:ext cx="3141053" cy="17956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338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5184576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Calcul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analytique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2743" y="2304120"/>
                <a:ext cx="7560840" cy="12651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groupChr>
                                <m:groupChrPr>
                                  <m:chr m:val="^"/>
                                  <m:pos m:val="top"/>
                                  <m:vertJc m:val="bot"/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𝜏</m:t>
                              </m:r>
                            </m:sub>
                          </m:sSub>
                        </m:e>
                      </m:d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groupChr>
                                    <m:groupChrPr>
                                      <m:chr m:val="̃"/>
                                      <m:pos m:val="top"/>
                                      <m:vertJc m:val="bot"/>
                                      <m:ctrlPr>
                                        <a:rPr lang="fr-LU" sz="2400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</m:ctrlPr>
                                    </m:groupChrPr>
                                    <m:e>
                                      <m:r>
                                        <a:rPr lang="en-US" sz="2400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𝑠</m:t>
                                      </m:r>
                                    </m:e>
                                  </m:groupCh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</m:sup>
                              </m:sSubSup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 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bSup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 </m:t>
                          </m:r>
                        </m:e>
                      </m:nary>
                      <m:sSub>
                        <m:sSub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LU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743" y="2304120"/>
                <a:ext cx="7560840" cy="12651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ymbol zastępczy zawartości 2"/>
          <p:cNvSpPr txBox="1">
            <a:spLocks/>
          </p:cNvSpPr>
          <p:nvPr/>
        </p:nvSpPr>
        <p:spPr>
          <a:xfrm>
            <a:off x="234671" y="1268760"/>
            <a:ext cx="7649697" cy="89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LU" sz="2400" dirty="0" smtClean="0">
                <a:latin typeface="Geogrotesque Medium" pitchFamily="50" charset="0"/>
              </a:rPr>
              <a:t>On fait l’hypothèse que les sous-échantillons sont tous indépendants</a:t>
            </a:r>
          </a:p>
          <a:p>
            <a:endParaRPr lang="fr-LU" sz="2400" dirty="0" smtClean="0">
              <a:latin typeface="Geogrotesque Medium" pitchFamily="50" charset="0"/>
            </a:endParaRPr>
          </a:p>
          <a:p>
            <a:pPr marL="0" indent="0">
              <a:buNone/>
            </a:pPr>
            <a:endParaRPr lang="fr-LU" sz="2400" dirty="0">
              <a:latin typeface="Geogrotesque Medium" pitchFamily="50" charset="0"/>
            </a:endParaRPr>
          </a:p>
          <a:p>
            <a:endParaRPr lang="fr-LU" sz="2400" dirty="0" smtClean="0">
              <a:latin typeface="Geogrotesque Medium" pitchFamily="50" charset="0"/>
            </a:endParaRPr>
          </a:p>
        </p:txBody>
      </p:sp>
      <p:sp>
        <p:nvSpPr>
          <p:cNvPr id="9" name="Symbol zastępczy zawartości 2"/>
          <p:cNvSpPr txBox="1">
            <a:spLocks/>
          </p:cNvSpPr>
          <p:nvPr/>
        </p:nvSpPr>
        <p:spPr>
          <a:xfrm>
            <a:off x="251521" y="4042968"/>
            <a:ext cx="4752528" cy="44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LU" sz="2400" b="1" u="sng" dirty="0" smtClean="0">
                <a:latin typeface="Geogrotesque Medium" pitchFamily="50" charset="0"/>
              </a:rPr>
              <a:t>Cas 1</a:t>
            </a:r>
            <a:r>
              <a:rPr lang="fr-LU" sz="2400" b="1" dirty="0" smtClean="0">
                <a:latin typeface="Geogrotesque Medium" pitchFamily="50" charset="0"/>
              </a:rPr>
              <a:t>: </a:t>
            </a:r>
            <a:r>
              <a:rPr lang="fr-LU" sz="2400" dirty="0" smtClean="0">
                <a:latin typeface="Geogrotesque Medium" pitchFamily="50" charset="0"/>
              </a:rPr>
              <a:t>Sous-échantillon entrant</a:t>
            </a:r>
          </a:p>
          <a:p>
            <a:pPr marL="0" indent="0">
              <a:buNone/>
            </a:pPr>
            <a:endParaRPr lang="fr-LU" sz="2400" dirty="0">
              <a:latin typeface="Geogrotesque Medium" pitchFamily="50" charset="0"/>
            </a:endParaRPr>
          </a:p>
          <a:p>
            <a:endParaRPr lang="fr-LU" sz="2400" dirty="0" smtClean="0">
              <a:latin typeface="Geogrotesque Medium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259632" y="4725144"/>
                <a:ext cx="6538841" cy="13030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LU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LU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fr-LU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r-LU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𝜏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𝑃</m:t>
                                  </m:r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bSup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fr-LU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fr-LU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fr-LU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fr-LU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fr-LU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fr-LU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LU" sz="2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𝑉𝑒𝑐h</m:t>
                      </m:r>
                      <m:r>
                        <a:rPr lang="fr-LU" sz="2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LU" sz="2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𝑉𝑟𝑒𝑝</m:t>
                      </m:r>
                    </m:oMath>
                  </m:oMathPara>
                </a14:m>
                <a:endParaRPr lang="fr-LU" sz="2000" dirty="0">
                  <a:solidFill>
                    <a:schemeClr val="bg1"/>
                  </a:solidFill>
                </a:endParaRPr>
              </a:p>
              <a:p>
                <a:endParaRPr lang="fr-LU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725144"/>
                <a:ext cx="6538841" cy="130304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 flipH="1" flipV="1">
            <a:off x="5148064" y="5445224"/>
            <a:ext cx="21602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90477" y="5683696"/>
            <a:ext cx="3213971" cy="792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Poids de sondage des individus ajusté pour la non-réponse</a:t>
            </a:r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424015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6480720" cy="871006"/>
          </a:xfrm>
        </p:spPr>
        <p:txBody>
          <a:bodyPr>
            <a:noAutofit/>
          </a:bodyPr>
          <a:lstStyle/>
          <a:p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Cas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du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sous-échantillon</a:t>
            </a:r>
            <a:r>
              <a:rPr lang="de-DE" sz="36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6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entrant</a:t>
            </a:r>
            <a:endParaRPr lang="pl-PL" sz="36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i="1" smtClean="0">
                          <a:latin typeface="Cambria Math"/>
                        </a:rPr>
                        <m:t>𝐴</m:t>
                      </m:r>
                      <m:r>
                        <a:rPr lang="fr-LU" i="1" smtClean="0">
                          <a:latin typeface="Cambria Math"/>
                        </a:rPr>
                        <m:t>=</m:t>
                      </m:r>
                      <m:r>
                        <a:rPr lang="el-GR" i="1" smtClean="0"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fr-L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LU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fr-LU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L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66960"/>
                <a:ext cx="862774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10563" b="-24444"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948264" y="2621823"/>
            <a:ext cx="4572000" cy="161435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L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899056" y="1427405"/>
                <a:ext cx="4572000" cy="254582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𝑉𝑒𝑐h</m:t>
                      </m:r>
                      <m:r>
                        <a:rPr lang="fr-LU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𝑙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𝐿</m:t>
                          </m:r>
                        </m:sup>
                        <m:e>
                          <m:sSubSup>
                            <m:sSubSup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fr-LU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𝑙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f>
                        <m:f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LU" sz="2400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fr-LU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LU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</m:acc>
                      <m:r>
                        <a:rPr lang="fr-LU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𝑒𝑐h</m:t>
                      </m:r>
                      <m:r>
                        <a:rPr lang="fr-LU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𝑙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𝐿</m:t>
                          </m:r>
                        </m:sup>
                        <m:e>
                          <m:sSubSup>
                            <m:sSubSup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𝑙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f>
                        <m:f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fr-LU" sz="24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LU" sz="2400" dirty="0">
                  <a:solidFill>
                    <a:schemeClr val="bg1"/>
                  </a:solidFill>
                </a:endParaRPr>
              </a:p>
              <a:p>
                <a:endParaRPr lang="fr-LU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056" y="1427405"/>
                <a:ext cx="4572000" cy="25458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411760" y="4082357"/>
                <a:ext cx="3322128" cy="9911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LU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𝑉𝑟𝑒𝑝</m:t>
                      </m:r>
                      <m:r>
                        <a:rPr lang="fr-LU" sz="2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fr-LU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∈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𝑈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groupChr>
                                <m:groupChrPr>
                                  <m:chr m:val="̃"/>
                                  <m:pos m:val="top"/>
                                  <m:vertJc m:val="bot"/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sSubSup>
                        <m:sSubSup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𝑗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f>
                        <m:f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LU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4082357"/>
                <a:ext cx="3322128" cy="99110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411760" y="5085184"/>
                <a:ext cx="3653564" cy="9882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^"/>
                          <m:pos m:val="top"/>
                          <m:vertJc m:val="bot"/>
                          <m:ctrlPr>
                            <a:rPr lang="fr-LU" sz="24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fr-LU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𝑉</m:t>
                          </m:r>
                          <m:r>
                            <a:rPr lang="fr-LU" sz="24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𝑟𝑒𝑝</m:t>
                          </m:r>
                        </m:e>
                      </m:groupChr>
                      <m:r>
                        <a:rPr lang="en-US" sz="24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∈</m:t>
                          </m:r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𝑟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  <m:sSubSup>
                        <m:sSubSup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𝑗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fr-LU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fr-LU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groupChr>
                                <m:groupChrPr>
                                  <m:chr m:val="^"/>
                                  <m:pos m:val="top"/>
                                  <m:vertJc m:val="bot"/>
                                  <m:ctrlPr>
                                    <a:rPr lang="fr-LU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a:rPr lang="en-US" sz="24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groupCh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LU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5085184"/>
                <a:ext cx="3653564" cy="9882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L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908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tec_Master_Template_Blue">
  <a:themeElements>
    <a:clrScheme name="Benutzerdefiniert 2">
      <a:dk1>
        <a:srgbClr val="000000"/>
      </a:dk1>
      <a:lt1>
        <a:srgbClr val="FFFFFF"/>
      </a:lt1>
      <a:dk2>
        <a:srgbClr val="FDC300"/>
      </a:dk2>
      <a:lt2>
        <a:srgbClr val="FFFFFF"/>
      </a:lt2>
      <a:accent1>
        <a:srgbClr val="EF7D00"/>
      </a:accent1>
      <a:accent2>
        <a:srgbClr val="E3003A"/>
      </a:accent2>
      <a:accent3>
        <a:srgbClr val="A84D92"/>
      </a:accent3>
      <a:accent4>
        <a:srgbClr val="005D89"/>
      </a:accent4>
      <a:accent5>
        <a:srgbClr val="409F99"/>
      </a:accent5>
      <a:accent6>
        <a:srgbClr val="FDC300"/>
      </a:accent6>
      <a:hlink>
        <a:srgbClr val="000000"/>
      </a:hlink>
      <a:folHlink>
        <a:srgbClr val="49494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1880</TotalTime>
  <Words>1454</Words>
  <Application>Microsoft Office PowerPoint</Application>
  <PresentationFormat>On-screen Show (4:3)</PresentationFormat>
  <Paragraphs>358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Statec_Master_Template_Blue</vt:lpstr>
      <vt:lpstr>Calcul de précision dans le cas d’échantillons rotatifs: le cas des statistiques EU-SILC au Luxembourg    </vt:lpstr>
      <vt:lpstr>Les statistiques EU-SILC</vt:lpstr>
      <vt:lpstr>EU-SILC au Luxembourg</vt:lpstr>
      <vt:lpstr>PowerPoint Presentation</vt:lpstr>
      <vt:lpstr>Estimation de la variance</vt:lpstr>
      <vt:lpstr>Approche générale</vt:lpstr>
      <vt:lpstr>Lemme préparatoire</vt:lpstr>
      <vt:lpstr>Calcul analytique</vt:lpstr>
      <vt:lpstr>Cas du sous-échantillon entrant</vt:lpstr>
      <vt:lpstr>Cas des sous-échantillons panel</vt:lpstr>
      <vt:lpstr>Cas des sous-échantillons panel (suite)</vt:lpstr>
      <vt:lpstr>Extension de l‘approche générale</vt:lpstr>
      <vt:lpstr>Résultats (SILC 2016)</vt:lpstr>
      <vt:lpstr>PowerPoint Presentation</vt:lpstr>
    </vt:vector>
  </TitlesOfParts>
  <Company>STATEC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Sous-titre</dc:title>
  <dc:creator>Johann Neumayr</dc:creator>
  <cp:lastModifiedBy>Guillaume Osier</cp:lastModifiedBy>
  <cp:revision>119</cp:revision>
  <cp:lastPrinted>2018-10-15T08:30:28Z</cp:lastPrinted>
  <dcterms:created xsi:type="dcterms:W3CDTF">2018-05-09T15:10:01Z</dcterms:created>
  <dcterms:modified xsi:type="dcterms:W3CDTF">2018-10-23T14:18:31Z</dcterms:modified>
</cp:coreProperties>
</file>