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4" r:id="rId9"/>
    <p:sldId id="271" r:id="rId10"/>
    <p:sldId id="272" r:id="rId11"/>
    <p:sldId id="260" r:id="rId12"/>
    <p:sldId id="274" r:id="rId13"/>
    <p:sldId id="262" r:id="rId14"/>
    <p:sldId id="275" r:id="rId15"/>
    <p:sldId id="276" r:id="rId16"/>
    <p:sldId id="278" r:id="rId17"/>
    <p:sldId id="279" r:id="rId18"/>
    <p:sldId id="263" r:id="rId19"/>
    <p:sldId id="280" r:id="rId20"/>
    <p:sldId id="281" r:id="rId21"/>
    <p:sldId id="282" r:id="rId22"/>
    <p:sldId id="283" r:id="rId23"/>
    <p:sldId id="261" r:id="rId24"/>
    <p:sldId id="265" r:id="rId25"/>
    <p:sldId id="266" r:id="rId26"/>
    <p:sldId id="267" r:id="rId27"/>
    <p:sldId id="268" r:id="rId28"/>
    <p:sldId id="269" r:id="rId29"/>
    <p:sldId id="270" r:id="rId30"/>
    <p:sldId id="27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969696"/>
    <a:srgbClr val="EAEAEA"/>
    <a:srgbClr val="F18E00"/>
    <a:srgbClr val="7B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21" autoAdjust="0"/>
  </p:normalViewPr>
  <p:slideViewPr>
    <p:cSldViewPr snapToGrid="0">
      <p:cViewPr varScale="1">
        <p:scale>
          <a:sx n="61" d="100"/>
          <a:sy n="61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AD953-16DE-428A-8890-26472EB74351}" type="datetimeFigureOut">
              <a:rPr lang="fr-FR" smtClean="0"/>
              <a:pPr/>
              <a:t>18/10/2018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0E77-1AF9-41A4-9A39-2B85FA9705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79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6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9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6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6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4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4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4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4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0E77-1AF9-41A4-9A39-2B85FA97059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01600"/>
            <a:ext cx="7772400" cy="2260800"/>
          </a:xfrm>
        </p:spPr>
        <p:txBody>
          <a:bodyPr/>
          <a:lstStyle>
            <a:lvl1pPr>
              <a:defRPr sz="3600" cap="small" baseline="0">
                <a:solidFill>
                  <a:srgbClr val="F18E00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090800"/>
            <a:ext cx="7772400" cy="446400"/>
          </a:xfrm>
        </p:spPr>
        <p:txBody>
          <a:bodyPr/>
          <a:lstStyle>
            <a:lvl1pPr marL="0" indent="0" algn="ctr">
              <a:buNone/>
              <a:defRPr sz="2400" b="1" cap="small" baseline="0">
                <a:solidFill>
                  <a:srgbClr val="7B003B"/>
                </a:solidFill>
                <a:latin typeface="Goudy Old Style" panose="02020502050305020303" pitchFamily="18" charset="0"/>
              </a:defRPr>
            </a:lvl1pPr>
            <a:lvl2pPr marL="342875" indent="0" algn="ctr">
              <a:buNone/>
              <a:defRPr/>
            </a:lvl2pPr>
            <a:lvl3pPr marL="685749" indent="0" algn="ctr">
              <a:buNone/>
              <a:defRPr/>
            </a:lvl3pPr>
            <a:lvl4pPr marL="1028622" indent="0" algn="ctr">
              <a:buNone/>
              <a:defRPr/>
            </a:lvl4pPr>
            <a:lvl5pPr marL="1371498" indent="0" algn="ctr">
              <a:buNone/>
              <a:defRPr/>
            </a:lvl5pPr>
            <a:lvl6pPr marL="1714373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5" indent="0" algn="ctr">
              <a:buNone/>
              <a:defRPr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14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>
            <a:lvl1pPr>
              <a:defRPr sz="2100">
                <a:latin typeface="Playfair Display" panose="00000500000000000000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09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13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>
            <a:lvl1pPr>
              <a:defRPr sz="2100">
                <a:latin typeface="Playfair Display" panose="00000500000000000000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3"/>
            <a:ext cx="8229600" cy="3992563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25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21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61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6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1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10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99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91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1143000"/>
          </a:xfrm>
        </p:spPr>
        <p:txBody>
          <a:bodyPr/>
          <a:lstStyle>
            <a:lvl1pPr>
              <a:defRPr sz="3200" cap="small" baseline="0">
                <a:latin typeface="Playfair Display" panose="00000500000000000000" pitchFamily="50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SzPct val="80000"/>
              <a:defRPr sz="2800">
                <a:latin typeface="Libre Caslon Display" pitchFamily="18" charset="0"/>
              </a:defRPr>
            </a:lvl1pPr>
            <a:lvl2pPr algn="just">
              <a:buSzPct val="80000"/>
              <a:defRPr sz="2400">
                <a:latin typeface="Libre Caslon Display" pitchFamily="18" charset="0"/>
              </a:defRPr>
            </a:lvl2pPr>
            <a:lvl3pPr algn="just">
              <a:buSzPct val="80000"/>
              <a:defRPr sz="2000">
                <a:latin typeface="Libre Caslon Display" pitchFamily="18" charset="0"/>
              </a:defRPr>
            </a:lvl3pPr>
            <a:lvl4pPr algn="just"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Libre Caslon Display" pitchFamily="18" charset="0"/>
              </a:defRPr>
            </a:lvl4pPr>
            <a:lvl5pPr algn="just">
              <a:buSzPct val="80000"/>
              <a:buFont typeface="Courier New" pitchFamily="49" charset="0"/>
              <a:buChar char="o"/>
              <a:defRPr sz="1600">
                <a:solidFill>
                  <a:schemeClr val="bg2"/>
                </a:solidFill>
                <a:latin typeface="Libre Caslon Display" pitchFamily="18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" y="6582386"/>
            <a:ext cx="724878" cy="230832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58112" y="6537343"/>
            <a:ext cx="1385888" cy="320675"/>
          </a:xfrm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538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05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2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86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71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8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1"/>
            </a:lvl3pPr>
            <a:lvl4pPr marL="1028622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422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40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65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20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400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2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1"/>
            </a:lvl2pPr>
            <a:lvl3pPr marL="685749" indent="0">
              <a:buNone/>
              <a:defRPr sz="1200"/>
            </a:lvl3pPr>
            <a:lvl4pPr marL="1028622" indent="0">
              <a:buNone/>
              <a:defRPr sz="1051"/>
            </a:lvl4pPr>
            <a:lvl5pPr marL="1371498" indent="0">
              <a:buNone/>
              <a:defRPr sz="1051"/>
            </a:lvl5pPr>
            <a:lvl6pPr marL="1714373" indent="0">
              <a:buNone/>
              <a:defRPr sz="1051"/>
            </a:lvl6pPr>
            <a:lvl7pPr marL="2057246" indent="0">
              <a:buNone/>
              <a:defRPr sz="1051"/>
            </a:lvl7pPr>
            <a:lvl8pPr marL="2400120" indent="0">
              <a:buNone/>
              <a:defRPr sz="1051"/>
            </a:lvl8pPr>
            <a:lvl9pPr marL="2742995" indent="0">
              <a:buNone/>
              <a:defRPr sz="105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10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497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7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43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7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1"/>
            </a:lvl2pPr>
            <a:lvl3pPr marL="685749" indent="0">
              <a:buNone/>
              <a:defRPr sz="900"/>
            </a:lvl3pPr>
            <a:lvl4pPr marL="1028622" indent="0">
              <a:buNone/>
              <a:defRPr sz="751"/>
            </a:lvl4pPr>
            <a:lvl5pPr marL="1371498" indent="0">
              <a:buNone/>
              <a:defRPr sz="751"/>
            </a:lvl5pPr>
            <a:lvl6pPr marL="1714373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29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7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43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2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7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1"/>
            </a:lvl2pPr>
            <a:lvl3pPr marL="685749" indent="0">
              <a:buNone/>
              <a:defRPr sz="900"/>
            </a:lvl3pPr>
            <a:lvl4pPr marL="1028622" indent="0">
              <a:buNone/>
              <a:defRPr sz="751"/>
            </a:lvl4pPr>
            <a:lvl5pPr marL="1371498" indent="0">
              <a:buNone/>
              <a:defRPr sz="751"/>
            </a:lvl5pPr>
            <a:lvl6pPr marL="1714373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85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760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857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75" indent="0" algn="ctr">
              <a:buNone/>
              <a:defRPr/>
            </a:lvl2pPr>
            <a:lvl3pPr marL="685749" indent="0" algn="ctr">
              <a:buNone/>
              <a:defRPr/>
            </a:lvl3pPr>
            <a:lvl4pPr marL="1028622" indent="0" algn="ctr">
              <a:buNone/>
              <a:defRPr/>
            </a:lvl4pPr>
            <a:lvl5pPr marL="1371498" indent="0" algn="ctr">
              <a:buNone/>
              <a:defRPr/>
            </a:lvl5pPr>
            <a:lvl6pPr marL="1714373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5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AFEC-38C5-48A2-B8E3-925E9A99841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59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B300-4C34-4C09-BD2E-D5B74BE27D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27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1"/>
            </a:lvl2pPr>
            <a:lvl3pPr marL="685749" indent="0">
              <a:buNone/>
              <a:defRPr sz="1200"/>
            </a:lvl3pPr>
            <a:lvl4pPr marL="1028622" indent="0">
              <a:buNone/>
              <a:defRPr sz="1051"/>
            </a:lvl4pPr>
            <a:lvl5pPr marL="1371498" indent="0">
              <a:buNone/>
              <a:defRPr sz="1051"/>
            </a:lvl5pPr>
            <a:lvl6pPr marL="1714373" indent="0">
              <a:buNone/>
              <a:defRPr sz="1051"/>
            </a:lvl6pPr>
            <a:lvl7pPr marL="2057246" indent="0">
              <a:buNone/>
              <a:defRPr sz="1051"/>
            </a:lvl7pPr>
            <a:lvl8pPr marL="2400120" indent="0">
              <a:buNone/>
              <a:defRPr sz="1051"/>
            </a:lvl8pPr>
            <a:lvl9pPr marL="2742995" indent="0">
              <a:buNone/>
              <a:defRPr sz="105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D31B1-2EAB-499A-B280-78BFE351AD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3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4038600" cy="3992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3"/>
            <a:ext cx="4038600" cy="3992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1C49-82EE-4AAA-BE96-B15E3EBD4D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ABE7-EC06-4C1B-B50B-35C3C1AEB0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19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>
            <a:lvl1pPr>
              <a:defRPr sz="2100">
                <a:latin typeface="Playfair Display" panose="00000500000000000000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4038600" cy="3992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3"/>
            <a:ext cx="4038600" cy="3992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426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E94C-7BE6-472D-9AA8-F11EB16D0F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70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E142-8CDB-40A4-976D-BBD41C325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6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7840-052D-4E70-B301-5F7AAFC5C7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69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2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1163-09E4-48B0-9D78-68188FC229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9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D80A-8FB2-4C90-95EE-C7E9C83169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66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8572-0EB0-4F21-BDDB-623D6617E9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64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sz="2100">
                <a:latin typeface="Playfair Display" panose="00000500000000000000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1" b="1"/>
            </a:lvl3pPr>
            <a:lvl4pPr marL="1028622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00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>
            <a:lvl1pPr>
              <a:defRPr sz="2100">
                <a:latin typeface="Playfair Display" panose="00000500000000000000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519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290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4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2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75" indent="0">
              <a:buNone/>
              <a:defRPr sz="900"/>
            </a:lvl2pPr>
            <a:lvl3pPr marL="685749" indent="0">
              <a:buNone/>
              <a:defRPr sz="751"/>
            </a:lvl3pPr>
            <a:lvl4pPr marL="1028622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71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hcp.ma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 descr="conten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92502" y="6548400"/>
            <a:ext cx="21590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 smtClean="0">
                <a:solidFill>
                  <a:srgbClr val="F18E00"/>
                </a:solidFill>
                <a:latin typeface="Garamond" pitchFamily="18" charset="0"/>
                <a:cs typeface="Arial" charset="0"/>
                <a:hlinkClick r:id="rId15"/>
              </a:rPr>
              <a:t>hcp.ma</a:t>
            </a:r>
            <a:endParaRPr lang="fr-FR" sz="1200" b="1" dirty="0">
              <a:solidFill>
                <a:srgbClr val="F18E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3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48400"/>
            <a:ext cx="909223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rgbClr val="F18E00"/>
                </a:solidFill>
                <a:latin typeface="Garamond" pitchFamily="18" charset="0"/>
                <a:cs typeface="Arial" charset="0"/>
              </a:defRPr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8112" y="6550028"/>
            <a:ext cx="1385888" cy="30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18E00"/>
                </a:solidFill>
                <a:latin typeface="Garamond" pitchFamily="18" charset="0"/>
                <a:cs typeface="Arial" charset="0"/>
              </a:defRPr>
            </a:lvl1pPr>
          </a:lstStyle>
          <a:p>
            <a:fld id="{F1DD715C-850B-417D-B067-CD930E32B8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0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 uiExpand="1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7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B003B"/>
          </a:solidFill>
          <a:latin typeface="Playfair Display" panose="00000500000000000000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7pPr>
      <a:lvl8pPr marL="1028622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buClr>
          <a:srgbClr val="7B003B"/>
        </a:buClr>
        <a:buSzPct val="120000"/>
        <a:buFont typeface="Wingdings" panose="05000000000000000000" pitchFamily="2" charset="2"/>
        <a:buChar char="§"/>
        <a:defRPr sz="1951">
          <a:solidFill>
            <a:schemeClr val="bg2"/>
          </a:solidFill>
          <a:latin typeface="Libre Caslon Display" pitchFamily="18" charset="0"/>
          <a:ea typeface="+mn-ea"/>
          <a:cs typeface="+mn-cs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Wingdings" panose="05000000000000000000" pitchFamily="2" charset="2"/>
        <a:buChar char="§"/>
        <a:defRPr sz="1651">
          <a:solidFill>
            <a:schemeClr val="bg2"/>
          </a:solidFill>
          <a:latin typeface="Libre Caslon Display" pitchFamily="18" charset="0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6"/>
        </a:buBlip>
        <a:defRPr sz="1351">
          <a:solidFill>
            <a:schemeClr val="bg2"/>
          </a:solidFill>
          <a:latin typeface="Libre Caslon Display" pitchFamily="18" charset="0"/>
        </a:defRPr>
      </a:lvl3pPr>
      <a:lvl4pPr marL="1200061" indent="-171438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10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684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558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433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D479-6A4C-4A2D-843E-51C0250817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4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D777-5DF8-4C71-B0B9-D773E3AE290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5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0" name="Picture 3" descr="contenu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200" y="4103"/>
              <a:ext cx="13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051" dirty="0">
                  <a:solidFill>
                    <a:srgbClr val="F18E00"/>
                  </a:solidFill>
                  <a:latin typeface="Century Gothic" pitchFamily="34" charset="0"/>
                  <a:cs typeface="Arial" charset="0"/>
                </a:rPr>
                <a:t>www.hcp.ma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19477" y="6453189"/>
            <a:ext cx="1873251" cy="3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1351" b="0" dirty="0">
              <a:solidFill>
                <a:srgbClr val="F18E00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3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9957" y="6535420"/>
            <a:ext cx="797013" cy="230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>
              <a:defRPr sz="900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25/10/2018</a:t>
            </a:r>
            <a:endParaRPr lang="fr-FR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32"/>
            <a:ext cx="1385888" cy="319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18E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F61759A-38E5-4199-B55B-4FF3EEBF69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24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B003B"/>
          </a:solidFill>
          <a:latin typeface="Playfair Display" panose="00000500000000000000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7pPr>
      <a:lvl8pPr marL="1028622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4"/>
        </a:buBlip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pitchFamily="34" charset="0"/>
        <a:buBlip>
          <a:blip r:embed="rId15"/>
        </a:buBlip>
        <a:defRPr sz="1500">
          <a:solidFill>
            <a:schemeClr val="bg2"/>
          </a:solidFill>
          <a:latin typeface="+mn-lt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6"/>
        </a:buBlip>
        <a:defRPr sz="1200">
          <a:solidFill>
            <a:schemeClr val="bg2"/>
          </a:solidFill>
          <a:latin typeface="+mn-lt"/>
        </a:defRPr>
      </a:lvl3pPr>
      <a:lvl4pPr marL="1200061" indent="-171438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10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684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558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433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.saoud@hcp.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.saoud@hcp.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01696"/>
            <a:ext cx="7772400" cy="2259231"/>
          </a:xfrm>
        </p:spPr>
        <p:txBody>
          <a:bodyPr/>
          <a:lstStyle/>
          <a:p>
            <a:r>
              <a:rPr lang="fr-FR" cap="none" dirty="0" smtClean="0"/>
              <a:t>L’impact revu des valeurs manquantes sur la mesure du risque d’identification basée sur la règle du </a:t>
            </a:r>
            <a:r>
              <a:rPr lang="fr-FR" i="1" cap="none" dirty="0" smtClean="0"/>
              <a:t>k</a:t>
            </a:r>
            <a:r>
              <a:rPr lang="fr-FR" cap="none" dirty="0" smtClean="0"/>
              <a:t>-anonymat :</a:t>
            </a:r>
            <a:br>
              <a:rPr lang="fr-FR" cap="none" dirty="0" smtClean="0"/>
            </a:br>
            <a:r>
              <a:rPr lang="fr-FR" cap="none" dirty="0" smtClean="0"/>
              <a:t>Présentation d’OPTA et de PESA</a:t>
            </a:r>
            <a:endParaRPr lang="fr-FR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090744"/>
            <a:ext cx="7772400" cy="446220"/>
          </a:xfrm>
        </p:spPr>
        <p:txBody>
          <a:bodyPr/>
          <a:lstStyle/>
          <a:p>
            <a:r>
              <a:rPr lang="fr-FR" sz="2400" cap="small" dirty="0" smtClean="0">
                <a:solidFill>
                  <a:srgbClr val="7B003B"/>
                </a:solidFill>
              </a:rPr>
              <a:t>10</a:t>
            </a:r>
            <a:r>
              <a:rPr lang="fr-FR" sz="2400" baseline="30000" dirty="0" smtClean="0">
                <a:solidFill>
                  <a:srgbClr val="7B003B"/>
                </a:solidFill>
              </a:rPr>
              <a:t>ème</a:t>
            </a:r>
            <a:r>
              <a:rPr lang="fr-FR" sz="2400" cap="small" dirty="0" smtClean="0">
                <a:solidFill>
                  <a:srgbClr val="7B003B"/>
                </a:solidFill>
              </a:rPr>
              <a:t> Colloque francophone sur les sondages</a:t>
            </a:r>
            <a:endParaRPr lang="fr-FR" sz="2400" cap="small" dirty="0">
              <a:solidFill>
                <a:srgbClr val="7B003B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44800" y="6021388"/>
            <a:ext cx="34544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fr-FR" sz="2000" b="1" dirty="0" smtClean="0">
                <a:solidFill>
                  <a:srgbClr val="7B003B"/>
                </a:solidFill>
                <a:latin typeface="Goudy Old Style" pitchFamily="18" charset="0"/>
                <a:ea typeface="+mj-ea"/>
                <a:cs typeface="Sakkal Majalla" pitchFamily="2" charset="-78"/>
              </a:rPr>
              <a:t>Lyo</a:t>
            </a:r>
            <a:r>
              <a:rPr lang="fr-FR" altLang="fr-FR" sz="2000" b="1" dirty="0">
                <a:solidFill>
                  <a:srgbClr val="7B003B"/>
                </a:solidFill>
                <a:latin typeface="Goudy Old Style" pitchFamily="18" charset="0"/>
                <a:ea typeface="+mj-ea"/>
                <a:cs typeface="Sakkal Majalla" pitchFamily="2" charset="-78"/>
              </a:rPr>
              <a:t>n</a:t>
            </a:r>
            <a:r>
              <a:rPr lang="fr-FR" altLang="fr-FR" sz="2000" b="1" dirty="0" smtClean="0">
                <a:solidFill>
                  <a:srgbClr val="7B003B"/>
                </a:solidFill>
                <a:latin typeface="Goudy Old Style" pitchFamily="18" charset="0"/>
                <a:ea typeface="+mj-ea"/>
                <a:cs typeface="Sakkal Majalla" pitchFamily="2" charset="-78"/>
              </a:rPr>
              <a:t>, le 25 octobre 2018</a:t>
            </a:r>
            <a:endParaRPr lang="fr-FR" altLang="fr-FR" sz="2000" b="1" dirty="0">
              <a:solidFill>
                <a:srgbClr val="7B003B"/>
              </a:solidFill>
              <a:latin typeface="Goudy Old Style" pitchFamily="18" charset="0"/>
              <a:ea typeface="+mj-ea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93858" y="4725659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4"/>
                </a:solidFill>
                <a:latin typeface="Goudy Old Style" pitchFamily="18" charset="0"/>
                <a:cs typeface="Sakkal Majalla" pitchFamily="2" charset="-78"/>
              </a:rPr>
              <a:t>Ali </a:t>
            </a:r>
            <a:r>
              <a:rPr lang="fr-FR" sz="2400" b="1" dirty="0" err="1" smtClean="0">
                <a:solidFill>
                  <a:schemeClr val="accent4"/>
                </a:solidFill>
                <a:latin typeface="Goudy Old Style" pitchFamily="18" charset="0"/>
                <a:cs typeface="Sakkal Majalla" pitchFamily="2" charset="-78"/>
              </a:rPr>
              <a:t>Saoud</a:t>
            </a:r>
            <a:endParaRPr lang="fr-FR" sz="2400" b="1" dirty="0" smtClean="0">
              <a:solidFill>
                <a:schemeClr val="accent4"/>
              </a:solidFill>
              <a:latin typeface="Goudy Old Style" pitchFamily="18" charset="0"/>
              <a:cs typeface="Sakkal Majalla" pitchFamily="2" charset="-78"/>
            </a:endParaRPr>
          </a:p>
          <a:p>
            <a:pPr algn="ctr"/>
            <a:r>
              <a:rPr lang="fr-FR" sz="2400" b="1" dirty="0" smtClean="0">
                <a:solidFill>
                  <a:schemeClr val="accent4"/>
                </a:solidFill>
                <a:latin typeface="Goudy Old Style" pitchFamily="18" charset="0"/>
                <a:cs typeface="Sakkal Majalla" pitchFamily="2" charset="-78"/>
                <a:hlinkClick r:id="rId5"/>
              </a:rPr>
              <a:t>a.saoud@hcp.ma</a:t>
            </a:r>
            <a:endParaRPr lang="fr-FR" sz="2400" b="1" dirty="0">
              <a:solidFill>
                <a:schemeClr val="accent4"/>
              </a:solidFill>
              <a:latin typeface="Goudy Old Style" pitchFamily="18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08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Ex. illustratif n</a:t>
            </a:r>
            <a:r>
              <a:rPr lang="fr-FR" b="1" baseline="30000" dirty="0" smtClean="0"/>
              <a:t>o</a:t>
            </a:r>
            <a:r>
              <a:rPr lang="fr-FR" b="1" dirty="0" smtClean="0"/>
              <a:t> 1 (approche orthodoxe) :</a:t>
            </a:r>
          </a:p>
          <a:p>
            <a:pPr>
              <a:buNone/>
            </a:pP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  <p:cxnSp>
        <p:nvCxnSpPr>
          <p:cNvPr id="109" name="Connecteur en angle 74"/>
          <p:cNvCxnSpPr/>
          <p:nvPr/>
        </p:nvCxnSpPr>
        <p:spPr bwMode="auto">
          <a:xfrm rot="10800000" flipV="1">
            <a:off x="1207574" y="3266871"/>
            <a:ext cx="1341242" cy="940658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10" name="ZoneTexte 109"/>
          <p:cNvSpPr txBox="1"/>
          <p:nvPr/>
        </p:nvSpPr>
        <p:spPr>
          <a:xfrm>
            <a:off x="358877" y="4306528"/>
            <a:ext cx="181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3-anonyme</a:t>
            </a:r>
          </a:p>
        </p:txBody>
      </p:sp>
      <p:pic>
        <p:nvPicPr>
          <p:cNvPr id="61544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2" y="2714625"/>
            <a:ext cx="5284800" cy="36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354763" y="3995738"/>
            <a:ext cx="79765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Féminin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456488" y="3995738"/>
            <a:ext cx="1074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Étrangère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307138" y="4810126"/>
            <a:ext cx="9005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Masculin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7456488" y="4810126"/>
            <a:ext cx="1074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Étrangère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7146925" y="4403726"/>
            <a:ext cx="5048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OU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153150" y="3979863"/>
            <a:ext cx="15875" cy="1588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7326313" y="3979863"/>
            <a:ext cx="15875" cy="1588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6169025" y="3979863"/>
            <a:ext cx="2346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169025" y="3979863"/>
            <a:ext cx="23463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8499475" y="3979863"/>
            <a:ext cx="15875" cy="1588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6153150" y="3979863"/>
            <a:ext cx="1588" cy="4238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153150" y="3979863"/>
            <a:ext cx="15875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6169025" y="4387851"/>
            <a:ext cx="2346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6169025" y="4387851"/>
            <a:ext cx="23463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8499475" y="3995738"/>
            <a:ext cx="1588" cy="407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8499475" y="3995738"/>
            <a:ext cx="15875" cy="407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7326313" y="3995738"/>
            <a:ext cx="1588" cy="407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7326313" y="3995738"/>
            <a:ext cx="15875" cy="407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6169025" y="4794251"/>
            <a:ext cx="2346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6169025" y="4794251"/>
            <a:ext cx="23463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6153150" y="4794251"/>
            <a:ext cx="1588" cy="4238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6153150" y="4794251"/>
            <a:ext cx="15875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>
            <a:off x="7326313" y="4810126"/>
            <a:ext cx="1588" cy="407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7326313" y="4810126"/>
            <a:ext cx="15875" cy="407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6169025" y="5202238"/>
            <a:ext cx="2346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6169025" y="5202238"/>
            <a:ext cx="23463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>
            <a:off x="8499475" y="4810126"/>
            <a:ext cx="1588" cy="4079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8499475" y="4810126"/>
            <a:ext cx="15875" cy="407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>
            <a:off x="6153150" y="5218113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6153150" y="5218113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>
            <a:off x="7326313" y="5218113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7326313" y="5218113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>
            <a:off x="8499475" y="5218113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8499475" y="5218113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8515350" y="3979863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0" name="Rectangle 44"/>
          <p:cNvSpPr>
            <a:spLocks noChangeArrowheads="1"/>
          </p:cNvSpPr>
          <p:nvPr/>
        </p:nvSpPr>
        <p:spPr bwMode="auto">
          <a:xfrm>
            <a:off x="8515350" y="3979863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>
            <a:off x="8515350" y="4387851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8515350" y="4387851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3" name="Line 47"/>
          <p:cNvSpPr>
            <a:spLocks noChangeShapeType="1"/>
          </p:cNvSpPr>
          <p:nvPr/>
        </p:nvSpPr>
        <p:spPr bwMode="auto">
          <a:xfrm>
            <a:off x="8515350" y="4794251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8515350" y="4794251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>
            <a:off x="8515350" y="5202238"/>
            <a:ext cx="1588" cy="1588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8515350" y="5202238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Rectangle 61"/>
          <p:cNvSpPr/>
          <p:nvPr/>
        </p:nvSpPr>
        <p:spPr bwMode="auto">
          <a:xfrm>
            <a:off x="1563329" y="4394712"/>
            <a:ext cx="2625213" cy="422787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cxnSp>
        <p:nvCxnSpPr>
          <p:cNvPr id="68" name="Connecteur en arc 67"/>
          <p:cNvCxnSpPr>
            <a:stCxn id="62" idx="3"/>
            <a:endCxn id="75792" idx="1"/>
          </p:cNvCxnSpPr>
          <p:nvPr/>
        </p:nvCxnSpPr>
        <p:spPr bwMode="auto">
          <a:xfrm flipV="1">
            <a:off x="4188542" y="4191795"/>
            <a:ext cx="1964608" cy="414311"/>
          </a:xfrm>
          <a:prstGeom prst="curvedConnector3">
            <a:avLst>
              <a:gd name="adj1" fmla="val 2575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71" name="Connecteur en arc 70"/>
          <p:cNvCxnSpPr>
            <a:stCxn id="62" idx="3"/>
            <a:endCxn id="75806" idx="1"/>
          </p:cNvCxnSpPr>
          <p:nvPr/>
        </p:nvCxnSpPr>
        <p:spPr bwMode="auto">
          <a:xfrm>
            <a:off x="4188542" y="4606106"/>
            <a:ext cx="1964608" cy="400077"/>
          </a:xfrm>
          <a:prstGeom prst="curvedConnector3">
            <a:avLst>
              <a:gd name="adj1" fmla="val 33031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sp>
        <p:nvSpPr>
          <p:cNvPr id="76030" name="AutoShape 254"/>
          <p:cNvSpPr>
            <a:spLocks noChangeAspect="1" noChangeArrowheads="1" noTextEdit="1"/>
          </p:cNvSpPr>
          <p:nvPr/>
        </p:nvSpPr>
        <p:spPr bwMode="auto">
          <a:xfrm>
            <a:off x="241300" y="1989138"/>
            <a:ext cx="5284788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32" name="Rectangle 256"/>
          <p:cNvSpPr>
            <a:spLocks noChangeArrowheads="1"/>
          </p:cNvSpPr>
          <p:nvPr/>
        </p:nvSpPr>
        <p:spPr bwMode="auto">
          <a:xfrm>
            <a:off x="455613" y="2005013"/>
            <a:ext cx="8556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Indice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3" name="Rectangle 257"/>
          <p:cNvSpPr>
            <a:spLocks noChangeArrowheads="1"/>
          </p:cNvSpPr>
          <p:nvPr/>
        </p:nvSpPr>
        <p:spPr bwMode="auto">
          <a:xfrm>
            <a:off x="1179513" y="2005013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i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4" name="Rectangle 258"/>
          <p:cNvSpPr>
            <a:spLocks noChangeArrowheads="1"/>
          </p:cNvSpPr>
          <p:nvPr/>
        </p:nvSpPr>
        <p:spPr bwMode="auto">
          <a:xfrm>
            <a:off x="1295400" y="2005013"/>
            <a:ext cx="1968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5" name="Rectangle 259"/>
          <p:cNvSpPr>
            <a:spLocks noChangeArrowheads="1"/>
          </p:cNvSpPr>
          <p:nvPr/>
        </p:nvSpPr>
        <p:spPr bwMode="auto">
          <a:xfrm>
            <a:off x="620713" y="2384425"/>
            <a:ext cx="444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de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6" name="Rectangle 260"/>
          <p:cNvSpPr>
            <a:spLocks noChangeArrowheads="1"/>
          </p:cNvSpPr>
          <p:nvPr/>
        </p:nvSpPr>
        <p:spPr bwMode="auto">
          <a:xfrm>
            <a:off x="933450" y="2384425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u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7" name="Rectangle 261"/>
          <p:cNvSpPr>
            <a:spLocks noChangeArrowheads="1"/>
          </p:cNvSpPr>
          <p:nvPr/>
        </p:nvSpPr>
        <p:spPr bwMode="auto">
          <a:xfrm>
            <a:off x="1114425" y="2516188"/>
            <a:ext cx="1476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i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8" name="Rectangle 262"/>
          <p:cNvSpPr>
            <a:spLocks noChangeArrowheads="1"/>
          </p:cNvSpPr>
          <p:nvPr/>
        </p:nvSpPr>
        <p:spPr bwMode="auto">
          <a:xfrm>
            <a:off x="1703388" y="2041525"/>
            <a:ext cx="1070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Sexe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100" b="1" dirty="0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(à 2 </a:t>
            </a:r>
            <a:r>
              <a:rPr lang="fr-FR" sz="2100" b="1" dirty="0" err="1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mod</a:t>
            </a:r>
            <a:r>
              <a:rPr lang="fr-FR" sz="2100" b="1" dirty="0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.)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39" name="Rectangle 263"/>
          <p:cNvSpPr>
            <a:spLocks noChangeArrowheads="1"/>
          </p:cNvSpPr>
          <p:nvPr/>
        </p:nvSpPr>
        <p:spPr bwMode="auto">
          <a:xfrm>
            <a:off x="2957513" y="2041525"/>
            <a:ext cx="1171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Nationalité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100" b="1" dirty="0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(à 2 </a:t>
            </a:r>
            <a:r>
              <a:rPr lang="fr-FR" sz="2100" b="1" dirty="0" err="1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mod</a:t>
            </a:r>
            <a:r>
              <a:rPr lang="fr-FR" sz="2100" b="1" dirty="0" smtClean="0">
                <a:solidFill>
                  <a:srgbClr val="000000"/>
                </a:solidFill>
                <a:latin typeface="Libre Caslon Display" pitchFamily="18" charset="0"/>
                <a:cs typeface="Arial" pitchFamily="34" charset="0"/>
              </a:rPr>
              <a:t>.)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0" name="Rectangle 264"/>
          <p:cNvSpPr>
            <a:spLocks noChangeArrowheads="1"/>
          </p:cNvSpPr>
          <p:nvPr/>
        </p:nvSpPr>
        <p:spPr bwMode="auto">
          <a:xfrm>
            <a:off x="4538663" y="2203450"/>
            <a:ext cx="7080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f(c(i))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1" name="Rectangle 265"/>
          <p:cNvSpPr>
            <a:spLocks noChangeArrowheads="1"/>
          </p:cNvSpPr>
          <p:nvPr/>
        </p:nvSpPr>
        <p:spPr bwMode="auto">
          <a:xfrm>
            <a:off x="866775" y="2763838"/>
            <a:ext cx="2143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2" name="Rectangle 266"/>
          <p:cNvSpPr>
            <a:spLocks noChangeArrowheads="1"/>
          </p:cNvSpPr>
          <p:nvPr/>
        </p:nvSpPr>
        <p:spPr bwMode="auto">
          <a:xfrm>
            <a:off x="1789113" y="2763838"/>
            <a:ext cx="10207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Masculin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3" name="Rectangle 267"/>
          <p:cNvSpPr>
            <a:spLocks noChangeArrowheads="1"/>
          </p:cNvSpPr>
          <p:nvPr/>
        </p:nvSpPr>
        <p:spPr bwMode="auto">
          <a:xfrm>
            <a:off x="3024188" y="2763838"/>
            <a:ext cx="1168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Marocaine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4" name="Rectangle 268"/>
          <p:cNvSpPr>
            <a:spLocks noChangeArrowheads="1"/>
          </p:cNvSpPr>
          <p:nvPr/>
        </p:nvSpPr>
        <p:spPr bwMode="auto">
          <a:xfrm>
            <a:off x="4802188" y="2763838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4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5" name="Rectangle 269"/>
          <p:cNvSpPr>
            <a:spLocks noChangeArrowheads="1"/>
          </p:cNvSpPr>
          <p:nvPr/>
        </p:nvSpPr>
        <p:spPr bwMode="auto">
          <a:xfrm>
            <a:off x="850900" y="3175000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6" name="Rectangle 270"/>
          <p:cNvSpPr>
            <a:spLocks noChangeArrowheads="1"/>
          </p:cNvSpPr>
          <p:nvPr/>
        </p:nvSpPr>
        <p:spPr bwMode="auto">
          <a:xfrm>
            <a:off x="1838325" y="3175000"/>
            <a:ext cx="92233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Féminin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7" name="Rectangle 271"/>
          <p:cNvSpPr>
            <a:spLocks noChangeArrowheads="1"/>
          </p:cNvSpPr>
          <p:nvPr/>
        </p:nvSpPr>
        <p:spPr bwMode="auto">
          <a:xfrm>
            <a:off x="3024188" y="3175000"/>
            <a:ext cx="1168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Marocaine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8" name="Rectangle 272"/>
          <p:cNvSpPr>
            <a:spLocks noChangeArrowheads="1"/>
          </p:cNvSpPr>
          <p:nvPr/>
        </p:nvSpPr>
        <p:spPr bwMode="auto">
          <a:xfrm>
            <a:off x="4802188" y="3175000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4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49" name="Rectangle 273"/>
          <p:cNvSpPr>
            <a:spLocks noChangeArrowheads="1"/>
          </p:cNvSpPr>
          <p:nvPr/>
        </p:nvSpPr>
        <p:spPr bwMode="auto">
          <a:xfrm>
            <a:off x="850900" y="3586163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3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0" name="Rectangle 274"/>
          <p:cNvSpPr>
            <a:spLocks noChangeArrowheads="1"/>
          </p:cNvSpPr>
          <p:nvPr/>
        </p:nvSpPr>
        <p:spPr bwMode="auto">
          <a:xfrm>
            <a:off x="1789113" y="3586163"/>
            <a:ext cx="10207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Masculin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1" name="Rectangle 275"/>
          <p:cNvSpPr>
            <a:spLocks noChangeArrowheads="1"/>
          </p:cNvSpPr>
          <p:nvPr/>
        </p:nvSpPr>
        <p:spPr bwMode="auto">
          <a:xfrm>
            <a:off x="3352800" y="3586163"/>
            <a:ext cx="509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ND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2" name="Rectangle 276"/>
          <p:cNvSpPr>
            <a:spLocks noChangeArrowheads="1"/>
          </p:cNvSpPr>
          <p:nvPr/>
        </p:nvSpPr>
        <p:spPr bwMode="auto">
          <a:xfrm>
            <a:off x="4802188" y="3586163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5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3" name="Rectangle 277"/>
          <p:cNvSpPr>
            <a:spLocks noChangeArrowheads="1"/>
          </p:cNvSpPr>
          <p:nvPr/>
        </p:nvSpPr>
        <p:spPr bwMode="auto">
          <a:xfrm>
            <a:off x="850900" y="3998913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4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4" name="Rectangle 278"/>
          <p:cNvSpPr>
            <a:spLocks noChangeArrowheads="1"/>
          </p:cNvSpPr>
          <p:nvPr/>
        </p:nvSpPr>
        <p:spPr bwMode="auto">
          <a:xfrm>
            <a:off x="1838325" y="3998913"/>
            <a:ext cx="92233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Féminin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5" name="Rectangle 279"/>
          <p:cNvSpPr>
            <a:spLocks noChangeArrowheads="1"/>
          </p:cNvSpPr>
          <p:nvPr/>
        </p:nvSpPr>
        <p:spPr bwMode="auto">
          <a:xfrm>
            <a:off x="3352800" y="3998913"/>
            <a:ext cx="509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ND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6" name="Rectangle 280"/>
          <p:cNvSpPr>
            <a:spLocks noChangeArrowheads="1"/>
          </p:cNvSpPr>
          <p:nvPr/>
        </p:nvSpPr>
        <p:spPr bwMode="auto">
          <a:xfrm>
            <a:off x="4802188" y="3998913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5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7" name="Rectangle 281"/>
          <p:cNvSpPr>
            <a:spLocks noChangeArrowheads="1"/>
          </p:cNvSpPr>
          <p:nvPr/>
        </p:nvSpPr>
        <p:spPr bwMode="auto">
          <a:xfrm>
            <a:off x="850900" y="4410075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5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8" name="Rectangle 282"/>
          <p:cNvSpPr>
            <a:spLocks noChangeArrowheads="1"/>
          </p:cNvSpPr>
          <p:nvPr/>
        </p:nvSpPr>
        <p:spPr bwMode="auto">
          <a:xfrm>
            <a:off x="2035175" y="4410075"/>
            <a:ext cx="509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59" name="Rectangle 283"/>
          <p:cNvSpPr>
            <a:spLocks noChangeArrowheads="1"/>
          </p:cNvSpPr>
          <p:nvPr/>
        </p:nvSpPr>
        <p:spPr bwMode="auto">
          <a:xfrm>
            <a:off x="3073400" y="4410075"/>
            <a:ext cx="10858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Étrangère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0" name="Rectangle 284"/>
          <p:cNvSpPr>
            <a:spLocks noChangeArrowheads="1"/>
          </p:cNvSpPr>
          <p:nvPr/>
        </p:nvSpPr>
        <p:spPr bwMode="auto">
          <a:xfrm>
            <a:off x="4802188" y="4410075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3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1" name="Rectangle 285"/>
          <p:cNvSpPr>
            <a:spLocks noChangeArrowheads="1"/>
          </p:cNvSpPr>
          <p:nvPr/>
        </p:nvSpPr>
        <p:spPr bwMode="auto">
          <a:xfrm>
            <a:off x="850900" y="4821238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6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2" name="Rectangle 286"/>
          <p:cNvSpPr>
            <a:spLocks noChangeArrowheads="1"/>
          </p:cNvSpPr>
          <p:nvPr/>
        </p:nvSpPr>
        <p:spPr bwMode="auto">
          <a:xfrm>
            <a:off x="2035175" y="4821238"/>
            <a:ext cx="509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ND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3" name="Rectangle 287"/>
          <p:cNvSpPr>
            <a:spLocks noChangeArrowheads="1"/>
          </p:cNvSpPr>
          <p:nvPr/>
        </p:nvSpPr>
        <p:spPr bwMode="auto">
          <a:xfrm>
            <a:off x="3024188" y="4821238"/>
            <a:ext cx="1168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Marocaine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4" name="Rectangle 288"/>
          <p:cNvSpPr>
            <a:spLocks noChangeArrowheads="1"/>
          </p:cNvSpPr>
          <p:nvPr/>
        </p:nvSpPr>
        <p:spPr bwMode="auto">
          <a:xfrm>
            <a:off x="4802188" y="4821238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6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5" name="Rectangle 289"/>
          <p:cNvSpPr>
            <a:spLocks noChangeArrowheads="1"/>
          </p:cNvSpPr>
          <p:nvPr/>
        </p:nvSpPr>
        <p:spPr bwMode="auto">
          <a:xfrm>
            <a:off x="850900" y="5233988"/>
            <a:ext cx="247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7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6" name="Rectangle 290"/>
          <p:cNvSpPr>
            <a:spLocks noChangeArrowheads="1"/>
          </p:cNvSpPr>
          <p:nvPr/>
        </p:nvSpPr>
        <p:spPr bwMode="auto">
          <a:xfrm>
            <a:off x="2035175" y="5233988"/>
            <a:ext cx="509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ND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7" name="Rectangle 291"/>
          <p:cNvSpPr>
            <a:spLocks noChangeArrowheads="1"/>
          </p:cNvSpPr>
          <p:nvPr/>
        </p:nvSpPr>
        <p:spPr bwMode="auto">
          <a:xfrm>
            <a:off x="3024188" y="5233988"/>
            <a:ext cx="1168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Marocaine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8" name="Rectangle 292"/>
          <p:cNvSpPr>
            <a:spLocks noChangeArrowheads="1"/>
          </p:cNvSpPr>
          <p:nvPr/>
        </p:nvSpPr>
        <p:spPr bwMode="auto">
          <a:xfrm>
            <a:off x="4802188" y="5233988"/>
            <a:ext cx="2635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ibre Caslon Display" pitchFamily="18" charset="0"/>
                <a:cs typeface="Arial" pitchFamily="34" charset="0"/>
              </a:rPr>
              <a:t>6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69" name="Rectangle 293"/>
          <p:cNvSpPr>
            <a:spLocks noChangeArrowheads="1"/>
          </p:cNvSpPr>
          <p:nvPr/>
        </p:nvSpPr>
        <p:spPr bwMode="auto">
          <a:xfrm>
            <a:off x="241300" y="1989138"/>
            <a:ext cx="15875" cy="1587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0" name="Rectangle 294"/>
          <p:cNvSpPr>
            <a:spLocks noChangeArrowheads="1"/>
          </p:cNvSpPr>
          <p:nvPr/>
        </p:nvSpPr>
        <p:spPr bwMode="auto">
          <a:xfrm>
            <a:off x="1558925" y="1989138"/>
            <a:ext cx="15875" cy="1587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1" name="Rectangle 295"/>
          <p:cNvSpPr>
            <a:spLocks noChangeArrowheads="1"/>
          </p:cNvSpPr>
          <p:nvPr/>
        </p:nvSpPr>
        <p:spPr bwMode="auto">
          <a:xfrm>
            <a:off x="2874963" y="1989138"/>
            <a:ext cx="17463" cy="1587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2" name="Rectangle 296"/>
          <p:cNvSpPr>
            <a:spLocks noChangeArrowheads="1"/>
          </p:cNvSpPr>
          <p:nvPr/>
        </p:nvSpPr>
        <p:spPr bwMode="auto">
          <a:xfrm>
            <a:off x="4192588" y="1989138"/>
            <a:ext cx="15875" cy="1587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3" name="Line 297"/>
          <p:cNvSpPr>
            <a:spLocks noChangeShapeType="1"/>
          </p:cNvSpPr>
          <p:nvPr/>
        </p:nvSpPr>
        <p:spPr bwMode="auto">
          <a:xfrm>
            <a:off x="257175" y="1989138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4" name="Rectangle 298"/>
          <p:cNvSpPr>
            <a:spLocks noChangeArrowheads="1"/>
          </p:cNvSpPr>
          <p:nvPr/>
        </p:nvSpPr>
        <p:spPr bwMode="auto">
          <a:xfrm>
            <a:off x="257175" y="1989138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5" name="Rectangle 299"/>
          <p:cNvSpPr>
            <a:spLocks noChangeArrowheads="1"/>
          </p:cNvSpPr>
          <p:nvPr/>
        </p:nvSpPr>
        <p:spPr bwMode="auto">
          <a:xfrm>
            <a:off x="5510213" y="1989138"/>
            <a:ext cx="15875" cy="1587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6" name="Line 300"/>
          <p:cNvSpPr>
            <a:spLocks noChangeShapeType="1"/>
          </p:cNvSpPr>
          <p:nvPr/>
        </p:nvSpPr>
        <p:spPr bwMode="auto">
          <a:xfrm>
            <a:off x="257175" y="2746375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7" name="Rectangle 301"/>
          <p:cNvSpPr>
            <a:spLocks noChangeArrowheads="1"/>
          </p:cNvSpPr>
          <p:nvPr/>
        </p:nvSpPr>
        <p:spPr bwMode="auto">
          <a:xfrm>
            <a:off x="257175" y="2746375"/>
            <a:ext cx="526891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8" name="Line 302"/>
          <p:cNvSpPr>
            <a:spLocks noChangeShapeType="1"/>
          </p:cNvSpPr>
          <p:nvPr/>
        </p:nvSpPr>
        <p:spPr bwMode="auto">
          <a:xfrm>
            <a:off x="257175" y="3159125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79" name="Rectangle 303"/>
          <p:cNvSpPr>
            <a:spLocks noChangeArrowheads="1"/>
          </p:cNvSpPr>
          <p:nvPr/>
        </p:nvSpPr>
        <p:spPr bwMode="auto">
          <a:xfrm>
            <a:off x="257175" y="3159125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0" name="Line 304"/>
          <p:cNvSpPr>
            <a:spLocks noChangeShapeType="1"/>
          </p:cNvSpPr>
          <p:nvPr/>
        </p:nvSpPr>
        <p:spPr bwMode="auto">
          <a:xfrm>
            <a:off x="257175" y="3570288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1" name="Rectangle 305"/>
          <p:cNvSpPr>
            <a:spLocks noChangeArrowheads="1"/>
          </p:cNvSpPr>
          <p:nvPr/>
        </p:nvSpPr>
        <p:spPr bwMode="auto">
          <a:xfrm>
            <a:off x="257175" y="3570288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2" name="Line 306"/>
          <p:cNvSpPr>
            <a:spLocks noChangeShapeType="1"/>
          </p:cNvSpPr>
          <p:nvPr/>
        </p:nvSpPr>
        <p:spPr bwMode="auto">
          <a:xfrm>
            <a:off x="257175" y="3981450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3" name="Rectangle 307"/>
          <p:cNvSpPr>
            <a:spLocks noChangeArrowheads="1"/>
          </p:cNvSpPr>
          <p:nvPr/>
        </p:nvSpPr>
        <p:spPr bwMode="auto">
          <a:xfrm>
            <a:off x="257175" y="3981450"/>
            <a:ext cx="526891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4" name="Line 308"/>
          <p:cNvSpPr>
            <a:spLocks noChangeShapeType="1"/>
          </p:cNvSpPr>
          <p:nvPr/>
        </p:nvSpPr>
        <p:spPr bwMode="auto">
          <a:xfrm>
            <a:off x="257175" y="4394200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5" name="Rectangle 309"/>
          <p:cNvSpPr>
            <a:spLocks noChangeArrowheads="1"/>
          </p:cNvSpPr>
          <p:nvPr/>
        </p:nvSpPr>
        <p:spPr bwMode="auto">
          <a:xfrm>
            <a:off x="257175" y="4394200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6" name="Line 310"/>
          <p:cNvSpPr>
            <a:spLocks noChangeShapeType="1"/>
          </p:cNvSpPr>
          <p:nvPr/>
        </p:nvSpPr>
        <p:spPr bwMode="auto">
          <a:xfrm>
            <a:off x="257175" y="4805363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7" name="Rectangle 311"/>
          <p:cNvSpPr>
            <a:spLocks noChangeArrowheads="1"/>
          </p:cNvSpPr>
          <p:nvPr/>
        </p:nvSpPr>
        <p:spPr bwMode="auto">
          <a:xfrm>
            <a:off x="257175" y="4805363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8" name="Line 312"/>
          <p:cNvSpPr>
            <a:spLocks noChangeShapeType="1"/>
          </p:cNvSpPr>
          <p:nvPr/>
        </p:nvSpPr>
        <p:spPr bwMode="auto">
          <a:xfrm>
            <a:off x="257175" y="5216525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89" name="Rectangle 313"/>
          <p:cNvSpPr>
            <a:spLocks noChangeArrowheads="1"/>
          </p:cNvSpPr>
          <p:nvPr/>
        </p:nvSpPr>
        <p:spPr bwMode="auto">
          <a:xfrm>
            <a:off x="257175" y="5216525"/>
            <a:ext cx="526891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0" name="Line 314"/>
          <p:cNvSpPr>
            <a:spLocks noChangeShapeType="1"/>
          </p:cNvSpPr>
          <p:nvPr/>
        </p:nvSpPr>
        <p:spPr bwMode="auto">
          <a:xfrm>
            <a:off x="241300" y="1989138"/>
            <a:ext cx="1588" cy="36560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1" name="Rectangle 315"/>
          <p:cNvSpPr>
            <a:spLocks noChangeArrowheads="1"/>
          </p:cNvSpPr>
          <p:nvPr/>
        </p:nvSpPr>
        <p:spPr bwMode="auto">
          <a:xfrm>
            <a:off x="241300" y="1989138"/>
            <a:ext cx="15875" cy="36560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2" name="Line 316"/>
          <p:cNvSpPr>
            <a:spLocks noChangeShapeType="1"/>
          </p:cNvSpPr>
          <p:nvPr/>
        </p:nvSpPr>
        <p:spPr bwMode="auto">
          <a:xfrm>
            <a:off x="1558925" y="2005013"/>
            <a:ext cx="1588" cy="3640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3" name="Rectangle 317"/>
          <p:cNvSpPr>
            <a:spLocks noChangeArrowheads="1"/>
          </p:cNvSpPr>
          <p:nvPr/>
        </p:nvSpPr>
        <p:spPr bwMode="auto">
          <a:xfrm>
            <a:off x="1558925" y="2005013"/>
            <a:ext cx="15875" cy="3640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4" name="Line 318"/>
          <p:cNvSpPr>
            <a:spLocks noChangeShapeType="1"/>
          </p:cNvSpPr>
          <p:nvPr/>
        </p:nvSpPr>
        <p:spPr bwMode="auto">
          <a:xfrm>
            <a:off x="2874963" y="2005013"/>
            <a:ext cx="1588" cy="3640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5" name="Rectangle 319"/>
          <p:cNvSpPr>
            <a:spLocks noChangeArrowheads="1"/>
          </p:cNvSpPr>
          <p:nvPr/>
        </p:nvSpPr>
        <p:spPr bwMode="auto">
          <a:xfrm>
            <a:off x="2874963" y="2005013"/>
            <a:ext cx="17463" cy="3640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6" name="Line 320"/>
          <p:cNvSpPr>
            <a:spLocks noChangeShapeType="1"/>
          </p:cNvSpPr>
          <p:nvPr/>
        </p:nvSpPr>
        <p:spPr bwMode="auto">
          <a:xfrm>
            <a:off x="4192588" y="2005013"/>
            <a:ext cx="1588" cy="3640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7" name="Rectangle 321"/>
          <p:cNvSpPr>
            <a:spLocks noChangeArrowheads="1"/>
          </p:cNvSpPr>
          <p:nvPr/>
        </p:nvSpPr>
        <p:spPr bwMode="auto">
          <a:xfrm>
            <a:off x="4192588" y="2005013"/>
            <a:ext cx="15875" cy="3640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8" name="Line 322"/>
          <p:cNvSpPr>
            <a:spLocks noChangeShapeType="1"/>
          </p:cNvSpPr>
          <p:nvPr/>
        </p:nvSpPr>
        <p:spPr bwMode="auto">
          <a:xfrm>
            <a:off x="257175" y="5629275"/>
            <a:ext cx="52689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099" name="Rectangle 323"/>
          <p:cNvSpPr>
            <a:spLocks noChangeArrowheads="1"/>
          </p:cNvSpPr>
          <p:nvPr/>
        </p:nvSpPr>
        <p:spPr bwMode="auto">
          <a:xfrm>
            <a:off x="257175" y="5629275"/>
            <a:ext cx="526891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0" name="Line 324"/>
          <p:cNvSpPr>
            <a:spLocks noChangeShapeType="1"/>
          </p:cNvSpPr>
          <p:nvPr/>
        </p:nvSpPr>
        <p:spPr bwMode="auto">
          <a:xfrm>
            <a:off x="5510213" y="2005013"/>
            <a:ext cx="1588" cy="3640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1" name="Rectangle 325"/>
          <p:cNvSpPr>
            <a:spLocks noChangeArrowheads="1"/>
          </p:cNvSpPr>
          <p:nvPr/>
        </p:nvSpPr>
        <p:spPr bwMode="auto">
          <a:xfrm>
            <a:off x="5510213" y="2005013"/>
            <a:ext cx="15875" cy="3640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2" name="Line 326"/>
          <p:cNvSpPr>
            <a:spLocks noChangeShapeType="1"/>
          </p:cNvSpPr>
          <p:nvPr/>
        </p:nvSpPr>
        <p:spPr bwMode="auto">
          <a:xfrm>
            <a:off x="241300" y="56451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3" name="Rectangle 327"/>
          <p:cNvSpPr>
            <a:spLocks noChangeArrowheads="1"/>
          </p:cNvSpPr>
          <p:nvPr/>
        </p:nvSpPr>
        <p:spPr bwMode="auto">
          <a:xfrm>
            <a:off x="241300" y="5645150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4" name="Line 328"/>
          <p:cNvSpPr>
            <a:spLocks noChangeShapeType="1"/>
          </p:cNvSpPr>
          <p:nvPr/>
        </p:nvSpPr>
        <p:spPr bwMode="auto">
          <a:xfrm>
            <a:off x="1558925" y="56451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5" name="Rectangle 329"/>
          <p:cNvSpPr>
            <a:spLocks noChangeArrowheads="1"/>
          </p:cNvSpPr>
          <p:nvPr/>
        </p:nvSpPr>
        <p:spPr bwMode="auto">
          <a:xfrm>
            <a:off x="1558925" y="5645150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6" name="Line 330"/>
          <p:cNvSpPr>
            <a:spLocks noChangeShapeType="1"/>
          </p:cNvSpPr>
          <p:nvPr/>
        </p:nvSpPr>
        <p:spPr bwMode="auto">
          <a:xfrm>
            <a:off x="2874963" y="56451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7" name="Rectangle 331"/>
          <p:cNvSpPr>
            <a:spLocks noChangeArrowheads="1"/>
          </p:cNvSpPr>
          <p:nvPr/>
        </p:nvSpPr>
        <p:spPr bwMode="auto">
          <a:xfrm>
            <a:off x="2874963" y="5645150"/>
            <a:ext cx="17463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8" name="Line 332"/>
          <p:cNvSpPr>
            <a:spLocks noChangeShapeType="1"/>
          </p:cNvSpPr>
          <p:nvPr/>
        </p:nvSpPr>
        <p:spPr bwMode="auto">
          <a:xfrm>
            <a:off x="4192588" y="56451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09" name="Rectangle 333"/>
          <p:cNvSpPr>
            <a:spLocks noChangeArrowheads="1"/>
          </p:cNvSpPr>
          <p:nvPr/>
        </p:nvSpPr>
        <p:spPr bwMode="auto">
          <a:xfrm>
            <a:off x="4192588" y="5645150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0" name="Line 334"/>
          <p:cNvSpPr>
            <a:spLocks noChangeShapeType="1"/>
          </p:cNvSpPr>
          <p:nvPr/>
        </p:nvSpPr>
        <p:spPr bwMode="auto">
          <a:xfrm>
            <a:off x="5510213" y="56451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1" name="Rectangle 335"/>
          <p:cNvSpPr>
            <a:spLocks noChangeArrowheads="1"/>
          </p:cNvSpPr>
          <p:nvPr/>
        </p:nvSpPr>
        <p:spPr bwMode="auto">
          <a:xfrm>
            <a:off x="5510213" y="5645150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2" name="Line 336"/>
          <p:cNvSpPr>
            <a:spLocks noChangeShapeType="1"/>
          </p:cNvSpPr>
          <p:nvPr/>
        </p:nvSpPr>
        <p:spPr bwMode="auto">
          <a:xfrm>
            <a:off x="5526088" y="1989138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3" name="Rectangle 337"/>
          <p:cNvSpPr>
            <a:spLocks noChangeArrowheads="1"/>
          </p:cNvSpPr>
          <p:nvPr/>
        </p:nvSpPr>
        <p:spPr bwMode="auto">
          <a:xfrm>
            <a:off x="5526088" y="1989138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4" name="Line 338"/>
          <p:cNvSpPr>
            <a:spLocks noChangeShapeType="1"/>
          </p:cNvSpPr>
          <p:nvPr/>
        </p:nvSpPr>
        <p:spPr bwMode="auto">
          <a:xfrm>
            <a:off x="5526088" y="2746375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5" name="Rectangle 339"/>
          <p:cNvSpPr>
            <a:spLocks noChangeArrowheads="1"/>
          </p:cNvSpPr>
          <p:nvPr/>
        </p:nvSpPr>
        <p:spPr bwMode="auto">
          <a:xfrm>
            <a:off x="5526088" y="2746375"/>
            <a:ext cx="15875" cy="17462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6" name="Line 340"/>
          <p:cNvSpPr>
            <a:spLocks noChangeShapeType="1"/>
          </p:cNvSpPr>
          <p:nvPr/>
        </p:nvSpPr>
        <p:spPr bwMode="auto">
          <a:xfrm>
            <a:off x="5526088" y="3159125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7" name="Rectangle 341"/>
          <p:cNvSpPr>
            <a:spLocks noChangeArrowheads="1"/>
          </p:cNvSpPr>
          <p:nvPr/>
        </p:nvSpPr>
        <p:spPr bwMode="auto">
          <a:xfrm>
            <a:off x="5526088" y="3159125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8" name="Line 342"/>
          <p:cNvSpPr>
            <a:spLocks noChangeShapeType="1"/>
          </p:cNvSpPr>
          <p:nvPr/>
        </p:nvSpPr>
        <p:spPr bwMode="auto">
          <a:xfrm>
            <a:off x="5526088" y="3570288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19" name="Rectangle 343"/>
          <p:cNvSpPr>
            <a:spLocks noChangeArrowheads="1"/>
          </p:cNvSpPr>
          <p:nvPr/>
        </p:nvSpPr>
        <p:spPr bwMode="auto">
          <a:xfrm>
            <a:off x="5526088" y="3570288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0" name="Line 344"/>
          <p:cNvSpPr>
            <a:spLocks noChangeShapeType="1"/>
          </p:cNvSpPr>
          <p:nvPr/>
        </p:nvSpPr>
        <p:spPr bwMode="auto">
          <a:xfrm>
            <a:off x="5526088" y="398145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1" name="Rectangle 345"/>
          <p:cNvSpPr>
            <a:spLocks noChangeArrowheads="1"/>
          </p:cNvSpPr>
          <p:nvPr/>
        </p:nvSpPr>
        <p:spPr bwMode="auto">
          <a:xfrm>
            <a:off x="5526088" y="3981450"/>
            <a:ext cx="15875" cy="17462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2" name="Line 346"/>
          <p:cNvSpPr>
            <a:spLocks noChangeShapeType="1"/>
          </p:cNvSpPr>
          <p:nvPr/>
        </p:nvSpPr>
        <p:spPr bwMode="auto">
          <a:xfrm>
            <a:off x="5526088" y="4394200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3" name="Rectangle 347"/>
          <p:cNvSpPr>
            <a:spLocks noChangeArrowheads="1"/>
          </p:cNvSpPr>
          <p:nvPr/>
        </p:nvSpPr>
        <p:spPr bwMode="auto">
          <a:xfrm>
            <a:off x="5526088" y="4394200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4" name="Line 348"/>
          <p:cNvSpPr>
            <a:spLocks noChangeShapeType="1"/>
          </p:cNvSpPr>
          <p:nvPr/>
        </p:nvSpPr>
        <p:spPr bwMode="auto">
          <a:xfrm>
            <a:off x="5526088" y="4805363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5" name="Rectangle 349"/>
          <p:cNvSpPr>
            <a:spLocks noChangeArrowheads="1"/>
          </p:cNvSpPr>
          <p:nvPr/>
        </p:nvSpPr>
        <p:spPr bwMode="auto">
          <a:xfrm>
            <a:off x="5526088" y="4805363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6" name="Line 350"/>
          <p:cNvSpPr>
            <a:spLocks noChangeShapeType="1"/>
          </p:cNvSpPr>
          <p:nvPr/>
        </p:nvSpPr>
        <p:spPr bwMode="auto">
          <a:xfrm>
            <a:off x="5526088" y="5216525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7" name="Rectangle 351"/>
          <p:cNvSpPr>
            <a:spLocks noChangeArrowheads="1"/>
          </p:cNvSpPr>
          <p:nvPr/>
        </p:nvSpPr>
        <p:spPr bwMode="auto">
          <a:xfrm>
            <a:off x="5526088" y="5216525"/>
            <a:ext cx="15875" cy="17462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8" name="Line 352"/>
          <p:cNvSpPr>
            <a:spLocks noChangeShapeType="1"/>
          </p:cNvSpPr>
          <p:nvPr/>
        </p:nvSpPr>
        <p:spPr bwMode="auto">
          <a:xfrm>
            <a:off x="5526088" y="5629275"/>
            <a:ext cx="1588" cy="1587"/>
          </a:xfrm>
          <a:prstGeom prst="line">
            <a:avLst/>
          </a:prstGeom>
          <a:noFill/>
          <a:ln w="0">
            <a:solidFill>
              <a:srgbClr val="D0D7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129" name="Rectangle 353"/>
          <p:cNvSpPr>
            <a:spLocks noChangeArrowheads="1"/>
          </p:cNvSpPr>
          <p:nvPr/>
        </p:nvSpPr>
        <p:spPr bwMode="auto">
          <a:xfrm>
            <a:off x="5526088" y="5629275"/>
            <a:ext cx="15875" cy="15875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82" name="Connecteur droit 381"/>
          <p:cNvCxnSpPr/>
          <p:nvPr/>
        </p:nvCxnSpPr>
        <p:spPr bwMode="auto">
          <a:xfrm flipH="1">
            <a:off x="4802188" y="4514850"/>
            <a:ext cx="169862" cy="150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383" name="Rectangle 284"/>
          <p:cNvSpPr>
            <a:spLocks noChangeArrowheads="1"/>
          </p:cNvSpPr>
          <p:nvPr/>
        </p:nvSpPr>
        <p:spPr bwMode="auto">
          <a:xfrm>
            <a:off x="5164138" y="4419600"/>
            <a:ext cx="14427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ibre Caslon Display" pitchFamily="18" charset="0"/>
                <a:cs typeface="Arial" pitchFamily="34" charset="0"/>
              </a:rPr>
              <a:t>2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5" name="Connecteur en angle 74"/>
          <p:cNvCxnSpPr/>
          <p:nvPr/>
        </p:nvCxnSpPr>
        <p:spPr bwMode="auto">
          <a:xfrm>
            <a:off x="1981200" y="5743575"/>
            <a:ext cx="666750" cy="333375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98" name="ZoneTexte 397"/>
          <p:cNvSpPr txBox="1"/>
          <p:nvPr/>
        </p:nvSpPr>
        <p:spPr>
          <a:xfrm>
            <a:off x="2702027" y="5782903"/>
            <a:ext cx="181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Libre Caslon Display" pitchFamily="18" charset="0"/>
              </a:rPr>
              <a:t>2-anonyme</a:t>
            </a:r>
          </a:p>
        </p:txBody>
      </p:sp>
      <p:sp>
        <p:nvSpPr>
          <p:cNvPr id="399" name="ZoneTexte 398"/>
          <p:cNvSpPr txBox="1"/>
          <p:nvPr/>
        </p:nvSpPr>
        <p:spPr>
          <a:xfrm>
            <a:off x="4445102" y="5782903"/>
            <a:ext cx="290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Libre Caslon Display" pitchFamily="18" charset="0"/>
              </a:rPr>
              <a:t>&amp; non 3-anonyme</a:t>
            </a:r>
          </a:p>
        </p:txBody>
      </p:sp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0 L -0.49271 0.06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3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7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13 0 L 3.33333E-6 0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958 -0.05695 " pathEditMode="relative" ptsTypes="AA">
                                      <p:cBhvr>
                                        <p:cTn id="172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6" dur="250" autoRev="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39 L -2.22222E-6 -1.11111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7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1"/>
      <p:bldP spid="75781" grpId="2"/>
      <p:bldP spid="75781" grpId="4"/>
      <p:bldP spid="75782" grpId="1"/>
      <p:bldP spid="75783" grpId="0"/>
      <p:bldP spid="75783" grpId="1"/>
      <p:bldP spid="75783" grpId="2"/>
      <p:bldP spid="75784" grpId="0"/>
      <p:bldP spid="75785" grpId="0"/>
      <p:bldP spid="75786" grpId="0" animBg="1"/>
      <p:bldP spid="75787" grpId="0" animBg="1"/>
      <p:bldP spid="75788" grpId="0" animBg="1"/>
      <p:bldP spid="75789" grpId="1" animBg="1"/>
      <p:bldP spid="75790" grpId="0" animBg="1"/>
      <p:bldP spid="75791" grpId="0" animBg="1"/>
      <p:bldP spid="75792" grpId="1" animBg="1"/>
      <p:bldP spid="75793" grpId="0" animBg="1"/>
      <p:bldP spid="75794" grpId="1" animBg="1"/>
      <p:bldP spid="75795" grpId="0" animBg="1"/>
      <p:bldP spid="75796" grpId="1" animBg="1"/>
      <p:bldP spid="75799" grpId="0" animBg="1"/>
      <p:bldP spid="75800" grpId="1" animBg="1"/>
      <p:bldP spid="75801" grpId="0" animBg="1"/>
      <p:bldP spid="75802" grpId="0" animBg="1"/>
      <p:bldP spid="75805" grpId="0" animBg="1"/>
      <p:bldP spid="75806" grpId="0" animBg="1"/>
      <p:bldP spid="75807" grpId="0" animBg="1"/>
      <p:bldP spid="75808" grpId="0" animBg="1"/>
      <p:bldP spid="75809" grpId="0" animBg="1"/>
      <p:bldP spid="75810" grpId="0" animBg="1"/>
      <p:bldP spid="75811" grpId="0" animBg="1"/>
      <p:bldP spid="75812" grpId="0" animBg="1"/>
      <p:bldP spid="75813" grpId="0" animBg="1"/>
      <p:bldP spid="75814" grpId="0" animBg="1"/>
      <p:bldP spid="75815" grpId="0" animBg="1"/>
      <p:bldP spid="75816" grpId="0" animBg="1"/>
      <p:bldP spid="75817" grpId="0" animBg="1"/>
      <p:bldP spid="75818" grpId="0" animBg="1"/>
      <p:bldP spid="75819" grpId="0" animBg="1"/>
      <p:bldP spid="75820" grpId="0" animBg="1"/>
      <p:bldP spid="75821" grpId="0" animBg="1"/>
      <p:bldP spid="75822" grpId="0" animBg="1"/>
      <p:bldP spid="75823" grpId="0" animBg="1"/>
      <p:bldP spid="75824" grpId="0" animBg="1"/>
      <p:bldP spid="75825" grpId="0" animBg="1"/>
      <p:bldP spid="75826" grpId="0" animBg="1"/>
      <p:bldP spid="62" grpId="0" animBg="1"/>
      <p:bldP spid="76058" grpId="0"/>
      <p:bldP spid="76058" grpId="1"/>
      <p:bldP spid="383" grpId="0"/>
      <p:bldP spid="383" grpId="1"/>
      <p:bldP spid="398" grpId="0"/>
      <p:bldP spid="3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3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Deux approches alternatives proposées qui reposent sur la simulation du fichier de microdonnées en remplaçant les valeurs non déterminées par toutes les valeurs qu’elles peuvent éventuellement prendre :</a:t>
            </a:r>
          </a:p>
          <a:p>
            <a:r>
              <a:rPr lang="fr-FR" b="1" dirty="0" smtClean="0"/>
              <a:t>Approche optimiste (OPTA) :</a:t>
            </a:r>
            <a:r>
              <a:rPr lang="fr-FR" dirty="0" smtClean="0"/>
              <a:t> basée sur le fait qu’une clé contenant une(des) valeur(s) « non déterminée(s) » correspond à la plus fréquente des clés compatibles.</a:t>
            </a:r>
          </a:p>
          <a:p>
            <a:r>
              <a:rPr lang="fr-FR" b="1" dirty="0" smtClean="0"/>
              <a:t>Approche pessimiste (PESA) :</a:t>
            </a:r>
            <a:r>
              <a:rPr lang="fr-FR" dirty="0" smtClean="0"/>
              <a:t> basée sur le fait qu’une clé contenant une(des) valeur(s) « non déterminée(s) » correspond à la plus rare des clés compatibles.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8325"/>
            <a:ext cx="8229600" cy="4287841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Les étapes d’application d’OPTA et de PESA :</a:t>
            </a:r>
          </a:p>
          <a:p>
            <a:r>
              <a:rPr lang="fr-FR" dirty="0" smtClean="0"/>
              <a:t>Énumérer toutes les clés d’identification possibles </a:t>
            </a:r>
            <a:r>
              <a:rPr lang="fr-FR" i="1" dirty="0" err="1" smtClean="0"/>
              <a:t>c</a:t>
            </a:r>
            <a:r>
              <a:rPr lang="fr-FR" i="1" baseline="-25000" dirty="0" err="1" smtClean="0"/>
              <a:t>q</a:t>
            </a:r>
            <a:r>
              <a:rPr lang="fr-FR" dirty="0" smtClean="0"/>
              <a:t>.</a:t>
            </a:r>
          </a:p>
          <a:p>
            <a:r>
              <a:rPr lang="fr-FR" dirty="0" smtClean="0"/>
              <a:t>Lister les unités qui correspondent potentiellement aux </a:t>
            </a:r>
            <a:r>
              <a:rPr lang="fr-FR" i="1" dirty="0" err="1" smtClean="0"/>
              <a:t>c</a:t>
            </a:r>
            <a:r>
              <a:rPr lang="fr-FR" i="1" baseline="-25000" dirty="0" err="1" smtClean="0"/>
              <a:t>q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Calculer la fréquence potentielle </a:t>
            </a:r>
            <a:r>
              <a:rPr lang="fr-FR" i="1" dirty="0" smtClean="0"/>
              <a:t>f(</a:t>
            </a:r>
            <a:r>
              <a:rPr lang="fr-FR" i="1" dirty="0" err="1" smtClean="0"/>
              <a:t>c</a:t>
            </a:r>
            <a:r>
              <a:rPr lang="fr-FR" i="1" baseline="-25000" dirty="0" err="1" smtClean="0"/>
              <a:t>q</a:t>
            </a:r>
            <a:r>
              <a:rPr lang="fr-FR" i="1" dirty="0" smtClean="0"/>
              <a:t>)</a:t>
            </a:r>
            <a:r>
              <a:rPr lang="fr-FR" dirty="0" smtClean="0"/>
              <a:t> de chaque </a:t>
            </a:r>
            <a:r>
              <a:rPr lang="fr-FR" i="1" dirty="0" err="1" smtClean="0"/>
              <a:t>c</a:t>
            </a:r>
            <a:r>
              <a:rPr lang="fr-FR" i="1" baseline="-25000" dirty="0" err="1" smtClean="0"/>
              <a:t>q</a:t>
            </a:r>
            <a:r>
              <a:rPr lang="fr-FR" dirty="0" smtClean="0"/>
              <a:t>.</a:t>
            </a:r>
          </a:p>
          <a:p>
            <a:r>
              <a:rPr lang="fr-FR" dirty="0" smtClean="0"/>
              <a:t>Définir tous les ensembles </a:t>
            </a:r>
            <a:r>
              <a:rPr lang="fr-FR" i="1" dirty="0" smtClean="0"/>
              <a:t>C</a:t>
            </a:r>
            <a:r>
              <a:rPr lang="fr-FR" i="1" baseline="-25000" dirty="0" smtClean="0"/>
              <a:t>i</a:t>
            </a:r>
            <a:r>
              <a:rPr lang="fr-FR" dirty="0" smtClean="0"/>
              <a:t> des clés d’identification potentiellement correspondantes aux </a:t>
            </a:r>
            <a:r>
              <a:rPr lang="fr-FR" i="1" dirty="0" err="1" smtClean="0"/>
              <a:t>u</a:t>
            </a:r>
            <a:r>
              <a:rPr lang="fr-FR" i="1" baseline="-25000" dirty="0" err="1" smtClean="0"/>
              <a:t>i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Calculer les fréquences des clés d’identification selon OPTA et PESA, pour chaque </a:t>
            </a:r>
            <a:r>
              <a:rPr lang="fr-FR" i="1" dirty="0" err="1" smtClean="0"/>
              <a:t>u</a:t>
            </a:r>
            <a:r>
              <a:rPr lang="fr-FR" i="1" baseline="-25000" dirty="0" err="1" smtClean="0"/>
              <a:t>i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49313" y="5797550"/>
          <a:ext cx="7432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Equation" r:id="rId4" imgW="3085920" imgH="317160" progId="Equation.DSMT4">
                  <p:embed/>
                </p:oleObj>
              </mc:Choice>
              <mc:Fallback>
                <p:oleObj name="Equation" r:id="rId4" imgW="308592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797550"/>
                        <a:ext cx="74326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Reprise de l’ex. illustratif n</a:t>
            </a:r>
            <a:r>
              <a:rPr lang="fr-FR" b="1" baseline="30000" dirty="0" smtClean="0"/>
              <a:t>o</a:t>
            </a:r>
            <a:r>
              <a:rPr lang="fr-FR" b="1" dirty="0" smtClean="0"/>
              <a:t> 1 :</a:t>
            </a:r>
          </a:p>
          <a:p>
            <a:pPr>
              <a:buNone/>
            </a:pP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  <p:cxnSp>
        <p:nvCxnSpPr>
          <p:cNvPr id="18" name="Connecteur en angle 74"/>
          <p:cNvCxnSpPr/>
          <p:nvPr/>
        </p:nvCxnSpPr>
        <p:spPr bwMode="auto">
          <a:xfrm rot="5400000">
            <a:off x="938212" y="3157537"/>
            <a:ext cx="981076" cy="914400"/>
          </a:xfrm>
          <a:prstGeom prst="bentConnector3">
            <a:avLst>
              <a:gd name="adj1" fmla="val 2913"/>
            </a:avLst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66675" y="4163653"/>
            <a:ext cx="1818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2-anonyme selon OPTA et PESA</a:t>
            </a: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2" y="2800350"/>
            <a:ext cx="7031854" cy="31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modalités des identifiants indirects ne sont pas toujours toutes explicitées dans un fichier de microdonnées –brut ou prétendument anonymisé.</a:t>
            </a:r>
          </a:p>
          <a:p>
            <a:r>
              <a:rPr lang="fr-FR" dirty="0" smtClean="0"/>
              <a:t>Elles peuvent correspondre à des sous-populations rares.</a:t>
            </a:r>
          </a:p>
          <a:p>
            <a:r>
              <a:rPr lang="fr-FR" dirty="0" smtClean="0"/>
              <a:t>Il est donc capital de les prendre en compte.</a:t>
            </a:r>
          </a:p>
          <a:p>
            <a:r>
              <a:rPr lang="fr-FR" dirty="0" smtClean="0"/>
              <a:t>Seule PESA en tient compte ; l’approche orthodoxe et OPTA en font fi.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Intégration des clés d’identification non explicites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3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Reprise de l’ex. illustratif n</a:t>
            </a:r>
            <a:r>
              <a:rPr lang="fr-FR" b="1" baseline="30000" dirty="0" smtClean="0"/>
              <a:t>o</a:t>
            </a:r>
            <a:r>
              <a:rPr lang="fr-FR" b="1" dirty="0" smtClean="0"/>
              <a:t> 1 avec ajout de la modalité « Apatride » à la « Nationalité » :</a:t>
            </a:r>
          </a:p>
          <a:p>
            <a:pPr>
              <a:buNone/>
            </a:pP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>
                <a:solidFill>
                  <a:srgbClr val="F18E00"/>
                </a:solidFill>
              </a:rPr>
              <a:t>Intégration des clés d’identification non explicites</a:t>
            </a:r>
          </a:p>
        </p:txBody>
      </p:sp>
      <p:cxnSp>
        <p:nvCxnSpPr>
          <p:cNvPr id="18" name="Connecteur en angle 74"/>
          <p:cNvCxnSpPr/>
          <p:nvPr/>
        </p:nvCxnSpPr>
        <p:spPr bwMode="auto">
          <a:xfrm rot="5400000">
            <a:off x="938212" y="3614740"/>
            <a:ext cx="981076" cy="914400"/>
          </a:xfrm>
          <a:prstGeom prst="bentConnector3">
            <a:avLst>
              <a:gd name="adj1" fmla="val 2913"/>
            </a:avLst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66675" y="4620856"/>
            <a:ext cx="1818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non</a:t>
            </a:r>
          </a:p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2-anonyme selon PESA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25" y="3234727"/>
            <a:ext cx="7030800" cy="314537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7123471" y="4562478"/>
            <a:ext cx="339213" cy="761690"/>
          </a:xfrm>
          <a:prstGeom prst="ellipse">
            <a:avLst/>
          </a:prstGeom>
          <a:solidFill>
            <a:srgbClr val="BBE0E3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44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71500">
              <a:buSzPct val="100000"/>
              <a:buFont typeface="Hazard" pitchFamily="2" charset="0"/>
              <a:buChar char="!"/>
            </a:pPr>
            <a:r>
              <a:rPr lang="fr-FR" dirty="0">
                <a:cs typeface="Sakkal Majalla" pitchFamily="2" charset="-78"/>
              </a:rPr>
              <a:t>Lors de l’énumération des clés d’identification possibles, il ne faut pas tout bonnement combiner toutes les modalités des identifiants </a:t>
            </a:r>
            <a:r>
              <a:rPr lang="fr-FR" dirty="0" smtClean="0">
                <a:cs typeface="Sakkal Majalla" pitchFamily="2" charset="-78"/>
              </a:rPr>
              <a:t>indirects.</a:t>
            </a:r>
            <a:endParaRPr lang="fr-FR" dirty="0">
              <a:cs typeface="Sakkal Majalla" pitchFamily="2" charset="-78"/>
            </a:endParaRPr>
          </a:p>
          <a:p>
            <a:pPr marL="0" indent="0">
              <a:buNone/>
            </a:pPr>
            <a:r>
              <a:rPr lang="fr-FR" dirty="0" smtClean="0"/>
              <a:t>	      Génération de clés d’indentification incohérentes.</a:t>
            </a:r>
          </a:p>
          <a:p>
            <a:pPr marL="0" indent="0">
              <a:buNone/>
            </a:pPr>
            <a:r>
              <a:rPr lang="fr-FR" dirty="0" smtClean="0"/>
              <a:t>		           Surestimation du risque d’identification.</a:t>
            </a:r>
          </a:p>
          <a:p>
            <a:pPr marL="628650" indent="-571500">
              <a:buSzPct val="100000"/>
              <a:buFont typeface="Wingdings" pitchFamily="2" charset="2"/>
              <a:buChar char=""/>
            </a:pPr>
            <a:r>
              <a:rPr lang="fr-FR" dirty="0" smtClean="0">
                <a:cs typeface="Sakkal Majalla" pitchFamily="2" charset="-78"/>
              </a:rPr>
              <a:t>Tenir uniquement compte des clés d’identification cohérentes.</a:t>
            </a:r>
            <a:endParaRPr lang="fr-FR" dirty="0">
              <a:cs typeface="Sakkal Majalla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Intégration des clés d’identification non explicites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42" y="3524864"/>
            <a:ext cx="771826" cy="4870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829" y="4041729"/>
            <a:ext cx="771826" cy="4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Ex. illustratif n</a:t>
            </a:r>
            <a:r>
              <a:rPr lang="fr-FR" b="1" baseline="30000" dirty="0" smtClean="0"/>
              <a:t>o</a:t>
            </a:r>
            <a:r>
              <a:rPr lang="fr-FR" b="1" dirty="0" smtClean="0"/>
              <a:t> 2 (abstraction faite de la cohérence)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>
                <a:solidFill>
                  <a:srgbClr val="F18E00"/>
                </a:solidFill>
              </a:rPr>
              <a:t>Intégration des clés d’identification non explicites</a:t>
            </a:r>
          </a:p>
        </p:txBody>
      </p:sp>
      <p:cxnSp>
        <p:nvCxnSpPr>
          <p:cNvPr id="18" name="Connecteur en angle 74"/>
          <p:cNvCxnSpPr/>
          <p:nvPr/>
        </p:nvCxnSpPr>
        <p:spPr bwMode="auto">
          <a:xfrm rot="5400000">
            <a:off x="664689" y="3182146"/>
            <a:ext cx="981076" cy="914400"/>
          </a:xfrm>
          <a:prstGeom prst="bentConnector3">
            <a:avLst>
              <a:gd name="adj1" fmla="val 2913"/>
            </a:avLst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0" y="4129884"/>
            <a:ext cx="140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non</a:t>
            </a:r>
          </a:p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2-anon. selon PESA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89" y="2704385"/>
            <a:ext cx="5588073" cy="371618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 bwMode="auto">
          <a:xfrm>
            <a:off x="6366728" y="5610199"/>
            <a:ext cx="380915" cy="421092"/>
          </a:xfrm>
          <a:prstGeom prst="ellipse">
            <a:avLst/>
          </a:prstGeom>
          <a:solidFill>
            <a:srgbClr val="BBE0E3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27644" y="3449781"/>
            <a:ext cx="1816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Nb de clés = 2 x 5</a:t>
            </a:r>
          </a:p>
          <a:p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395329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Ex. illustratif n</a:t>
            </a:r>
            <a:r>
              <a:rPr lang="fr-FR" b="1" baseline="30000" dirty="0" smtClean="0"/>
              <a:t>o</a:t>
            </a:r>
            <a:r>
              <a:rPr lang="fr-FR" b="1" dirty="0" smtClean="0"/>
              <a:t> 2 (cohérence prise en compte)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>
                <a:solidFill>
                  <a:srgbClr val="F18E00"/>
                </a:solidFill>
              </a:rPr>
              <a:t>Intégration des clés d’identification non explicites</a:t>
            </a:r>
          </a:p>
        </p:txBody>
      </p:sp>
      <p:cxnSp>
        <p:nvCxnSpPr>
          <p:cNvPr id="18" name="Connecteur en angle 74"/>
          <p:cNvCxnSpPr/>
          <p:nvPr/>
        </p:nvCxnSpPr>
        <p:spPr bwMode="auto">
          <a:xfrm rot="5400000">
            <a:off x="664689" y="3182146"/>
            <a:ext cx="981076" cy="914400"/>
          </a:xfrm>
          <a:prstGeom prst="bentConnector3">
            <a:avLst>
              <a:gd name="adj1" fmla="val 2913"/>
            </a:avLst>
          </a:prstGeom>
          <a:solidFill>
            <a:schemeClr val="accent1"/>
          </a:solidFill>
          <a:ln w="57150" cap="flat" cmpd="sng" algn="ctr">
            <a:solidFill>
              <a:srgbClr val="F18E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0" y="4129884"/>
            <a:ext cx="1403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2-anon. selon PESA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6366728" y="5610199"/>
            <a:ext cx="380915" cy="421092"/>
          </a:xfrm>
          <a:prstGeom prst="ellipse">
            <a:avLst/>
          </a:prstGeom>
          <a:solidFill>
            <a:srgbClr val="BBE0E3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27644" y="3449781"/>
            <a:ext cx="1816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Nb de clés = 2 x 5 - 5</a:t>
            </a:r>
          </a:p>
          <a:p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= 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00" y="2703600"/>
            <a:ext cx="5587200" cy="37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6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small" dirty="0" smtClean="0"/>
              <a:t>Plan de l’exposé</a:t>
            </a:r>
            <a:endParaRPr lang="fr-FR" sz="32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Introduction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Définitions préliminaires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Valeurs manquantes et </a:t>
            </a:r>
            <a:r>
              <a:rPr lang="fr-FR" sz="2800" i="1" dirty="0" smtClean="0"/>
              <a:t>k</a:t>
            </a:r>
            <a:r>
              <a:rPr lang="fr-FR" sz="2800" dirty="0" smtClean="0"/>
              <a:t>-anonymat</a:t>
            </a:r>
          </a:p>
          <a:p>
            <a:pPr lvl="1" algn="just"/>
            <a:r>
              <a:rPr lang="fr-FR" dirty="0" smtClean="0"/>
              <a:t>Deux nouvelles approches ajustées pour les valeurs « non</a:t>
            </a:r>
            <a:r>
              <a:rPr lang="fr-FR" dirty="0"/>
              <a:t> </a:t>
            </a:r>
            <a:r>
              <a:rPr lang="fr-FR" dirty="0" smtClean="0"/>
              <a:t>déterminées »</a:t>
            </a:r>
          </a:p>
          <a:p>
            <a:pPr lvl="1" algn="just"/>
            <a:r>
              <a:rPr lang="fr-FR" dirty="0" smtClean="0"/>
              <a:t>Intégration des clés d’identification non explicites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Conclusion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 smtClean="0"/>
              <a:t>Bibliographie</a:t>
            </a: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44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2857500"/>
            <a:ext cx="9143998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2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err="1" smtClean="0"/>
              <a:t>Benschop</a:t>
            </a:r>
            <a:r>
              <a:rPr lang="en-US" dirty="0" smtClean="0"/>
              <a:t>, T., </a:t>
            </a:r>
            <a:r>
              <a:rPr lang="en-US" dirty="0" err="1" smtClean="0"/>
              <a:t>Machingauta</a:t>
            </a:r>
            <a:r>
              <a:rPr lang="en-US" dirty="0" smtClean="0"/>
              <a:t>, C., and Welch, M. (2017). </a:t>
            </a:r>
            <a:r>
              <a:rPr lang="en-US" i="1" dirty="0" smtClean="0"/>
              <a:t>Statistical Disclosure Control for Microdata: A Practice Guide (version 1.2).</a:t>
            </a:r>
            <a:r>
              <a:rPr lang="en-US" dirty="0" smtClean="0"/>
              <a:t> Technical document, The World Bank.</a:t>
            </a:r>
            <a:endParaRPr lang="fr-FR" dirty="0" smtClean="0"/>
          </a:p>
          <a:p>
            <a:pPr lvl="0" hangingPunct="0"/>
            <a:r>
              <a:rPr lang="fr-FR" dirty="0" err="1" smtClean="0"/>
              <a:t>Bergeat</a:t>
            </a:r>
            <a:r>
              <a:rPr lang="fr-FR" dirty="0" smtClean="0"/>
              <a:t>, M. (2016). La gestion de la confidentialité pour les données individuelles. </a:t>
            </a:r>
            <a:r>
              <a:rPr lang="fr-FR" i="1" dirty="0" smtClean="0"/>
              <a:t>Documents de travail de l’Insee,</a:t>
            </a:r>
            <a:r>
              <a:rPr lang="fr-FR" dirty="0" smtClean="0"/>
              <a:t> M2016/07</a:t>
            </a:r>
            <a:r>
              <a:rPr lang="en-US" dirty="0" smtClean="0"/>
              <a:t>.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err="1" smtClean="0"/>
              <a:t>Ciglic</a:t>
            </a:r>
            <a:r>
              <a:rPr lang="en-US" dirty="0" smtClean="0"/>
              <a:t>, M., Eder, J., and </a:t>
            </a:r>
            <a:r>
              <a:rPr lang="en-US" dirty="0" err="1" smtClean="0"/>
              <a:t>Koncilia</a:t>
            </a:r>
            <a:r>
              <a:rPr lang="en-US" dirty="0" smtClean="0"/>
              <a:t> C. (2014). </a:t>
            </a:r>
            <a:r>
              <a:rPr lang="en-US" i="1" dirty="0" smtClean="0"/>
              <a:t>k</a:t>
            </a:r>
            <a:r>
              <a:rPr lang="en-US" dirty="0" smtClean="0"/>
              <a:t>-Anonymity of Microdata with NULL Values, </a:t>
            </a:r>
            <a:r>
              <a:rPr lang="en-US" i="1" dirty="0" smtClean="0"/>
              <a:t>Transactions on Large-Scale Data- and Knowledge-Centered Systems XXIV: Special Issue on Database- and Expert-Systems Applications,</a:t>
            </a:r>
            <a:r>
              <a:rPr lang="en-US" dirty="0" smtClean="0"/>
              <a:t> 193–220.</a:t>
            </a:r>
            <a:endParaRPr lang="fr-FR" dirty="0" smtClean="0"/>
          </a:p>
          <a:p>
            <a:pPr lvl="0" hangingPunct="0"/>
            <a:r>
              <a:rPr lang="en-US" dirty="0" err="1" smtClean="0"/>
              <a:t>Dalenius</a:t>
            </a:r>
            <a:r>
              <a:rPr lang="en-US" dirty="0" smtClean="0"/>
              <a:t>, T. and Reiss, S. (1982). Data-swapping: A technique for disclosure control. </a:t>
            </a:r>
            <a:r>
              <a:rPr lang="en-US" i="1" dirty="0" smtClean="0"/>
              <a:t>Journal of Statistical Planning and Inference,</a:t>
            </a:r>
            <a:r>
              <a:rPr lang="en-US" dirty="0" smtClean="0"/>
              <a:t> 6, 73–85.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smtClean="0"/>
              <a:t>de Waal, A.G. and </a:t>
            </a:r>
            <a:r>
              <a:rPr lang="en-US" dirty="0" err="1" smtClean="0"/>
              <a:t>Willenborg</a:t>
            </a:r>
            <a:r>
              <a:rPr lang="en-US" dirty="0" smtClean="0"/>
              <a:t>, L.C.R.J. (1998). Optimal Local Suppression in Microdata. </a:t>
            </a:r>
            <a:r>
              <a:rPr lang="en-US" i="1" dirty="0" smtClean="0"/>
              <a:t>Journal of Official Statistics,</a:t>
            </a:r>
            <a:r>
              <a:rPr lang="en-US" dirty="0" smtClean="0"/>
              <a:t> Vol. 14, N</a:t>
            </a:r>
            <a:r>
              <a:rPr lang="en-US" baseline="30000" dirty="0" smtClean="0"/>
              <a:t>o</a:t>
            </a:r>
            <a:r>
              <a:rPr lang="en-US" dirty="0" smtClean="0"/>
              <a:t> 4, 421–435.</a:t>
            </a:r>
            <a:endParaRPr lang="fr-FR" dirty="0" smtClean="0"/>
          </a:p>
          <a:p>
            <a:pPr lvl="0" hangingPunct="0"/>
            <a:r>
              <a:rPr lang="en-US" dirty="0" err="1" smtClean="0"/>
              <a:t>Defays</a:t>
            </a:r>
            <a:r>
              <a:rPr lang="en-US" dirty="0" smtClean="0"/>
              <a:t>, D. and </a:t>
            </a:r>
            <a:r>
              <a:rPr lang="en-US" dirty="0" err="1" smtClean="0"/>
              <a:t>Nanopoulos</a:t>
            </a:r>
            <a:r>
              <a:rPr lang="en-US" dirty="0" smtClean="0"/>
              <a:t>, P. (1993). Panels of enterprises and confidentiality: the small aggregates method. </a:t>
            </a:r>
            <a:r>
              <a:rPr lang="en-US" i="1" dirty="0" smtClean="0"/>
              <a:t>Proceedings of the 1992 Symposium on Design and Analysis of Longitudinal Surveys</a:t>
            </a:r>
            <a:r>
              <a:rPr lang="en-US" dirty="0" smtClean="0"/>
              <a:t>, Statistics Canada, 195–204.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err="1" smtClean="0"/>
              <a:t>Gouweleeuw</a:t>
            </a:r>
            <a:r>
              <a:rPr lang="en-US" dirty="0" smtClean="0"/>
              <a:t>, </a:t>
            </a:r>
            <a:r>
              <a:rPr lang="en-US" dirty="0" err="1" smtClean="0"/>
              <a:t>J.M.</a:t>
            </a:r>
            <a:r>
              <a:rPr lang="en-US" dirty="0" smtClean="0"/>
              <a:t>, </a:t>
            </a:r>
            <a:r>
              <a:rPr lang="en-US" dirty="0" err="1" smtClean="0"/>
              <a:t>Kooiman</a:t>
            </a:r>
            <a:r>
              <a:rPr lang="en-US" dirty="0" smtClean="0"/>
              <a:t>, P., </a:t>
            </a:r>
            <a:r>
              <a:rPr lang="en-US" dirty="0" err="1" smtClean="0"/>
              <a:t>Willenborg</a:t>
            </a:r>
            <a:r>
              <a:rPr lang="en-US" dirty="0" smtClean="0"/>
              <a:t>, </a:t>
            </a:r>
            <a:r>
              <a:rPr lang="en-US" dirty="0" err="1" smtClean="0"/>
              <a:t>L.C.R.J.</a:t>
            </a:r>
            <a:r>
              <a:rPr lang="en-US" dirty="0" smtClean="0"/>
              <a:t>, and de Wolf, P.-P. (1998). Post </a:t>
            </a:r>
            <a:r>
              <a:rPr lang="en-US" dirty="0" err="1" smtClean="0"/>
              <a:t>Randomisation</a:t>
            </a:r>
            <a:r>
              <a:rPr lang="en-US" dirty="0" smtClean="0"/>
              <a:t> for Statistical Disclosure Control: Theory and Implementation. </a:t>
            </a:r>
            <a:r>
              <a:rPr lang="en-US" i="1" dirty="0" smtClean="0"/>
              <a:t>Journal of Official Statistics,</a:t>
            </a:r>
            <a:r>
              <a:rPr lang="en-US" dirty="0" smtClean="0"/>
              <a:t> Vol. 14, N</a:t>
            </a:r>
            <a:r>
              <a:rPr lang="en-US" baseline="30000" dirty="0" smtClean="0"/>
              <a:t>o</a:t>
            </a:r>
            <a:r>
              <a:rPr lang="en-US" dirty="0" smtClean="0"/>
              <a:t> 4, 463–478.</a:t>
            </a:r>
            <a:endParaRPr lang="fr-FR" dirty="0" smtClean="0"/>
          </a:p>
          <a:p>
            <a:pPr lvl="0" hangingPunct="0"/>
            <a:r>
              <a:rPr lang="en-US" dirty="0" err="1" smtClean="0"/>
              <a:t>Machanavajjhala</a:t>
            </a:r>
            <a:r>
              <a:rPr lang="en-US" dirty="0" smtClean="0"/>
              <a:t>, A., </a:t>
            </a:r>
            <a:r>
              <a:rPr lang="en-US" dirty="0" err="1" smtClean="0"/>
              <a:t>Gehrke</a:t>
            </a:r>
            <a:r>
              <a:rPr lang="en-US" dirty="0" smtClean="0"/>
              <a:t>, J., </a:t>
            </a:r>
            <a:r>
              <a:rPr lang="en-US" dirty="0" err="1" smtClean="0"/>
              <a:t>Kifer</a:t>
            </a:r>
            <a:r>
              <a:rPr lang="en-US" dirty="0" smtClean="0"/>
              <a:t>, D., and </a:t>
            </a:r>
            <a:r>
              <a:rPr lang="en-US" dirty="0" err="1" smtClean="0"/>
              <a:t>Venkitasubramaniam</a:t>
            </a:r>
            <a:r>
              <a:rPr lang="en-US" dirty="0" smtClean="0"/>
              <a:t>, M. (2006). </a:t>
            </a:r>
            <a:r>
              <a:rPr lang="en-US" i="1" dirty="0" smtClean="0"/>
              <a:t>l</a:t>
            </a:r>
            <a:r>
              <a:rPr lang="en-US" dirty="0" smtClean="0"/>
              <a:t>-Diversity: Privacy Beyond </a:t>
            </a:r>
            <a:r>
              <a:rPr lang="en-US" i="1" dirty="0" smtClean="0"/>
              <a:t>k</a:t>
            </a:r>
            <a:r>
              <a:rPr lang="en-US" dirty="0" smtClean="0"/>
              <a:t>-anonymity. </a:t>
            </a:r>
            <a:r>
              <a:rPr lang="en-US" i="1" dirty="0" smtClean="0"/>
              <a:t>ACM Trans. </a:t>
            </a:r>
            <a:r>
              <a:rPr lang="en-US" i="1" dirty="0" err="1" smtClean="0"/>
              <a:t>Knowl</a:t>
            </a:r>
            <a:r>
              <a:rPr lang="en-US" i="1" dirty="0" smtClean="0"/>
              <a:t>. Discovery From Data (</a:t>
            </a:r>
            <a:r>
              <a:rPr lang="en-US" i="1" dirty="0" err="1" smtClean="0"/>
              <a:t>TKDD</a:t>
            </a:r>
            <a:r>
              <a:rPr lang="en-US" i="1" dirty="0" smtClean="0"/>
              <a:t>)</a:t>
            </a:r>
            <a:r>
              <a:rPr lang="en-US" dirty="0" smtClean="0"/>
              <a:t>, 1, 24–35.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smtClean="0"/>
              <a:t>Mateo-</a:t>
            </a:r>
            <a:r>
              <a:rPr lang="en-US" dirty="0" err="1" smtClean="0"/>
              <a:t>Sanz</a:t>
            </a:r>
            <a:r>
              <a:rPr lang="en-US" dirty="0" smtClean="0"/>
              <a:t>, J. M. and Domingo-</a:t>
            </a:r>
            <a:r>
              <a:rPr lang="en-US" dirty="0" err="1" smtClean="0"/>
              <a:t>Ferrer</a:t>
            </a:r>
            <a:r>
              <a:rPr lang="en-US" dirty="0" smtClean="0"/>
              <a:t>, J., (1998). A comparative study of </a:t>
            </a:r>
            <a:r>
              <a:rPr lang="en-US" dirty="0" err="1" smtClean="0"/>
              <a:t>microaggregation</a:t>
            </a:r>
            <a:r>
              <a:rPr lang="en-US" dirty="0" smtClean="0"/>
              <a:t> methods, </a:t>
            </a:r>
            <a:r>
              <a:rPr lang="en-US" i="1" dirty="0" err="1" smtClean="0"/>
              <a:t>Qiiestiió</a:t>
            </a:r>
            <a:r>
              <a:rPr lang="en-US" dirty="0" smtClean="0"/>
              <a:t>, 22, 511–526.</a:t>
            </a:r>
            <a:endParaRPr lang="fr-FR" dirty="0" smtClean="0"/>
          </a:p>
          <a:p>
            <a:pPr lvl="0" hangingPunct="0"/>
            <a:r>
              <a:rPr lang="en-US" dirty="0" err="1" smtClean="0"/>
              <a:t>Samarati</a:t>
            </a:r>
            <a:r>
              <a:rPr lang="en-US" dirty="0" smtClean="0"/>
              <a:t>, P. and Sweeney, L. (1998a). Generalizing Data to Provide Anonymity when Disclosing Information. </a:t>
            </a:r>
            <a:r>
              <a:rPr lang="en-US" i="1" dirty="0" smtClean="0"/>
              <a:t>Proc. of the 17th ACM </a:t>
            </a:r>
            <a:r>
              <a:rPr lang="en-US" i="1" dirty="0" err="1" smtClean="0"/>
              <a:t>Symp</a:t>
            </a:r>
            <a:r>
              <a:rPr lang="en-US" i="1" dirty="0" smtClean="0"/>
              <a:t>. on Principles of database systems,</a:t>
            </a:r>
            <a:r>
              <a:rPr lang="en-US" dirty="0" smtClean="0"/>
              <a:t> PODS ’98, ACM.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 err="1" smtClean="0"/>
              <a:t>Samarati</a:t>
            </a:r>
            <a:r>
              <a:rPr lang="en-US" dirty="0" smtClean="0"/>
              <a:t>, P. and Sweeney, L. (1998b). </a:t>
            </a:r>
            <a:r>
              <a:rPr lang="en-US" i="1" dirty="0" smtClean="0"/>
              <a:t>Protecting Privacy when Disclosing Information: k-Anonymity and Its Enforcement through Generalization and Suppression.</a:t>
            </a:r>
            <a:r>
              <a:rPr lang="en-US" dirty="0" smtClean="0"/>
              <a:t> Technical report.</a:t>
            </a:r>
            <a:endParaRPr lang="fr-FR" dirty="0" smtClean="0"/>
          </a:p>
          <a:p>
            <a:pPr lvl="0" hangingPunct="0"/>
            <a:r>
              <a:rPr lang="en-US" dirty="0" err="1" smtClean="0"/>
              <a:t>Templ</a:t>
            </a:r>
            <a:r>
              <a:rPr lang="en-US" dirty="0" smtClean="0"/>
              <a:t>, M. (2008). Statistical Disclosure Control for Microdata Using the R-Package sdcMicro. </a:t>
            </a:r>
            <a:r>
              <a:rPr lang="en-US" i="1" dirty="0" smtClean="0"/>
              <a:t>Transactions on Data Privacy,</a:t>
            </a:r>
            <a:r>
              <a:rPr lang="en-US" dirty="0" smtClean="0"/>
              <a:t> 1(2), 67–85.</a:t>
            </a:r>
            <a:endParaRPr lang="fr-FR" dirty="0" smtClean="0"/>
          </a:p>
          <a:p>
            <a:pPr lvl="0" hangingPunct="0"/>
            <a:r>
              <a:rPr lang="en-US" dirty="0" smtClean="0"/>
              <a:t>Van </a:t>
            </a:r>
            <a:r>
              <a:rPr lang="en-US" dirty="0" err="1" smtClean="0"/>
              <a:t>Gelderen</a:t>
            </a:r>
            <a:r>
              <a:rPr lang="en-US" dirty="0" smtClean="0"/>
              <a:t>, </a:t>
            </a:r>
            <a:r>
              <a:rPr lang="en-US" dirty="0" err="1" smtClean="0"/>
              <a:t>R.P.</a:t>
            </a:r>
            <a:r>
              <a:rPr lang="en-US" dirty="0" smtClean="0"/>
              <a:t> (1995). </a:t>
            </a:r>
            <a:r>
              <a:rPr lang="en-US" i="1" dirty="0" smtClean="0"/>
              <a:t>ARGUS Statistical Disclosure Control of Survey Data.</a:t>
            </a:r>
            <a:r>
              <a:rPr lang="en-US" dirty="0" smtClean="0"/>
              <a:t> Report, Statistics Netherlands.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26" y="1188442"/>
            <a:ext cx="5796948" cy="43455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9A4BFE-7CCF-4E6A-B7BA-C0CEEAFA07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75" y="5195544"/>
            <a:ext cx="1109943" cy="11099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4E855E-C31E-4626-B6AA-E720D32E3955}"/>
              </a:ext>
            </a:extLst>
          </p:cNvPr>
          <p:cNvSpPr txBox="1"/>
          <p:nvPr/>
        </p:nvSpPr>
        <p:spPr>
          <a:xfrm>
            <a:off x="1563823" y="5335018"/>
            <a:ext cx="2250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Sakkal Majalla" pitchFamily="2" charset="-78"/>
                <a:cs typeface="Sakkal Majalla" pitchFamily="2" charset="-78"/>
              </a:rPr>
              <a:t>Ali </a:t>
            </a:r>
            <a:r>
              <a:rPr lang="fr-FR" sz="2800" b="1" dirty="0" err="1" smtClean="0">
                <a:latin typeface="Sakkal Majalla" pitchFamily="2" charset="-78"/>
                <a:cs typeface="Sakkal Majalla" pitchFamily="2" charset="-78"/>
              </a:rPr>
              <a:t>Saoud</a:t>
            </a:r>
            <a:endParaRPr lang="fr-FR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fr-FR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a.saoud@hcp.ma</a:t>
            </a:r>
            <a:endParaRPr lang="fr-FR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566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 smtClean="0"/>
              <a:t>Introduction</a:t>
            </a:r>
            <a:endParaRPr lang="fr-FR" cap="small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984" y="1649310"/>
            <a:ext cx="4888033" cy="48880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4" y="877431"/>
            <a:ext cx="1440000" cy="11531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4" y="2766007"/>
            <a:ext cx="1440000" cy="11531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0" y="4654584"/>
            <a:ext cx="1440000" cy="11531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549" y="1908175"/>
            <a:ext cx="198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oudy Old Style" panose="02020502050305020303" pitchFamily="18" charset="0"/>
              </a:rPr>
              <a:t>Homme</a:t>
            </a:r>
            <a:endParaRPr lang="fr-FR" sz="2800" b="1" dirty="0">
              <a:latin typeface="Goudy Old Style" panose="0202050205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549" y="3783245"/>
            <a:ext cx="198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oudy Old Style" panose="02020502050305020303" pitchFamily="18" charset="0"/>
              </a:rPr>
              <a:t>Peau claire</a:t>
            </a:r>
            <a:endParaRPr lang="fr-FR" sz="2800" b="1" dirty="0">
              <a:latin typeface="Goudy Old Style" panose="0202050205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0549" y="5658315"/>
            <a:ext cx="198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oudy Old Style" panose="02020502050305020303" pitchFamily="18" charset="0"/>
              </a:rPr>
              <a:t>Barbu</a:t>
            </a:r>
            <a:endParaRPr lang="fr-FR" sz="2800" b="1" dirty="0">
              <a:latin typeface="Goudy Old Style" panose="02020502050305020303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417735" y="2046043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417735" y="3503482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983400" y="2046043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5533567" y="2046043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983400" y="3503482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417735" y="4976419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985559" y="4976419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533567" y="4976419"/>
            <a:ext cx="1177200" cy="1177604"/>
          </a:xfrm>
          <a:prstGeom prst="ellipse">
            <a:avLst/>
          </a:prstGeom>
          <a:solidFill>
            <a:srgbClr val="969696">
              <a:alpha val="85098"/>
            </a:srgbClr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7B003B"/>
              </a:solidFill>
              <a:effectLst/>
              <a:latin typeface="Edwardian Script ITC" pitchFamily="66" charset="0"/>
              <a:cs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49887" y="1256713"/>
            <a:ext cx="1983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oudy Old Style" panose="02020502050305020303" pitchFamily="18" charset="0"/>
              </a:rPr>
              <a:t>Un homme barbu de peau claire est atteint de 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953746" y="4650198"/>
            <a:ext cx="1983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oudy Old Style" panose="02020502050305020303" pitchFamily="18" charset="0"/>
              </a:rPr>
              <a:t>Divulgation d’identité et d’attributs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20806" y="3912304"/>
            <a:ext cx="841943" cy="47148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373262" y="3115021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Yasmine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935359" y="3115021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Amine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89094" y="3114000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Goudy Old Style" panose="02020502050305020303" pitchFamily="18" charset="0"/>
              </a:rPr>
              <a:t>Mohamed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373263" y="4553331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Fatima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72400" y="6041545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Mehdi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34800" y="6041545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Khadija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90000" y="6040800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oudy Old Style" panose="02020502050305020303" pitchFamily="18" charset="0"/>
              </a:rPr>
              <a:t>Marwa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934800" y="4554000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Hamza</a:t>
            </a:r>
            <a:endParaRPr lang="fr-FR" b="1" dirty="0">
              <a:latin typeface="Goudy Old Style" panose="02020502050305020303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90000" y="4554000"/>
            <a:ext cx="12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oudy Old Style" panose="02020502050305020303" pitchFamily="18" charset="0"/>
              </a:rPr>
              <a:t>Youssef</a:t>
            </a:r>
            <a:endParaRPr lang="fr-FR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90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préliminaires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fr-FR" b="1" dirty="0" smtClean="0"/>
              <a:t>Fichier de microdonnées :</a:t>
            </a:r>
            <a:r>
              <a:rPr lang="fr-FR" dirty="0" smtClean="0"/>
              <a:t> recueil de variables fournissant des informations individuelles sur les unités statistiques d’une population donnée.</a:t>
            </a:r>
          </a:p>
          <a:p>
            <a:pPr>
              <a:buSzPct val="80000"/>
            </a:pPr>
            <a:r>
              <a:rPr lang="fr-FR" b="1" dirty="0" smtClean="0"/>
              <a:t>                   :</a:t>
            </a:r>
            <a:r>
              <a:rPr lang="fr-FR" dirty="0" smtClean="0"/>
              <a:t> variables </a:t>
            </a:r>
            <a:r>
              <a:rPr lang="fr-FR" dirty="0"/>
              <a:t>qui permettent d’identifier un ensemble d’unités statistiques dans un fichier de </a:t>
            </a:r>
            <a:r>
              <a:rPr lang="fr-FR" dirty="0" smtClean="0"/>
              <a:t>microdonnées.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000" y="3498177"/>
            <a:ext cx="178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Libre Caslon Display" pitchFamily="18" charset="0"/>
              </a:rPr>
              <a:t>Identifiants</a:t>
            </a:r>
          </a:p>
        </p:txBody>
      </p:sp>
      <p:cxnSp>
        <p:nvCxnSpPr>
          <p:cNvPr id="8" name="Connecteur en angle 7"/>
          <p:cNvCxnSpPr/>
          <p:nvPr/>
        </p:nvCxnSpPr>
        <p:spPr bwMode="auto">
          <a:xfrm flipV="1">
            <a:off x="2681208" y="5238425"/>
            <a:ext cx="1441343" cy="309966"/>
          </a:xfrm>
          <a:prstGeom prst="bentConnector3">
            <a:avLst/>
          </a:prstGeom>
          <a:ln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 bwMode="auto">
          <a:xfrm>
            <a:off x="2681208" y="5548391"/>
            <a:ext cx="1441343" cy="309600"/>
          </a:xfrm>
          <a:prstGeom prst="bentConnector3">
            <a:avLst/>
          </a:prstGeom>
          <a:ln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122551" y="4932179"/>
            <a:ext cx="345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Libre Caslon Display" pitchFamily="18" charset="0"/>
              </a:rPr>
              <a:t>Identifiants directs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22551" y="5548391"/>
            <a:ext cx="345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Libre Caslon Display" pitchFamily="18" charset="0"/>
              </a:rPr>
              <a:t>Identifiants </a:t>
            </a:r>
            <a:r>
              <a:rPr lang="fr-FR" sz="2800" b="1" dirty="0" smtClean="0">
                <a:solidFill>
                  <a:schemeClr val="bg2"/>
                </a:solidFill>
                <a:latin typeface="Libre Caslon Display" pitchFamily="18" charset="0"/>
              </a:rPr>
              <a:t>indirects</a:t>
            </a:r>
            <a:endParaRPr lang="fr-FR" sz="2800" b="1" dirty="0">
              <a:solidFill>
                <a:schemeClr val="bg2"/>
              </a:solidFill>
              <a:latin typeface="Libre Caslon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58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2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préliminaires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Identifiants directs :</a:t>
            </a:r>
            <a:r>
              <a:rPr lang="fr-FR" dirty="0" smtClean="0"/>
              <a:t> </a:t>
            </a:r>
            <a:r>
              <a:rPr lang="fr-FR" dirty="0" smtClean="0">
                <a:cs typeface="Sakkal Majalla" pitchFamily="2" charset="-78"/>
              </a:rPr>
              <a:t>variables qui permettent une identification claire et aisée.</a:t>
            </a:r>
          </a:p>
          <a:p>
            <a:r>
              <a:rPr lang="fr-FR" b="1" dirty="0" smtClean="0">
                <a:cs typeface="Sakkal Majalla" pitchFamily="2" charset="-78"/>
              </a:rPr>
              <a:t>Identifiants indirects :</a:t>
            </a:r>
            <a:r>
              <a:rPr lang="fr-FR" dirty="0" smtClean="0">
                <a:cs typeface="Sakkal Majalla" pitchFamily="2" charset="-78"/>
              </a:rPr>
              <a:t> variables qui permettent une identification en combinant les informations qu’elles contiennent.</a:t>
            </a:r>
          </a:p>
          <a:p>
            <a:r>
              <a:rPr lang="fr-FR" b="1" dirty="0" smtClean="0">
                <a:cs typeface="Sakkal Majalla" pitchFamily="2" charset="-78"/>
              </a:rPr>
              <a:t>Clé d’identification :</a:t>
            </a:r>
            <a:r>
              <a:rPr lang="fr-FR" dirty="0" smtClean="0">
                <a:cs typeface="Sakkal Majalla" pitchFamily="2" charset="-78"/>
              </a:rPr>
              <a:t> combinaison des identifiants indirects pris en considération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1940374" y="5621646"/>
          <a:ext cx="5263252" cy="6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2184400" imgH="254000" progId="Equation.DSMT4">
                  <p:embed/>
                </p:oleObj>
              </mc:Choice>
              <mc:Fallback>
                <p:oleObj name="Equation" r:id="rId4" imgW="2184400" imgH="254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374" y="5621646"/>
                        <a:ext cx="5263252" cy="612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677262" y="4129549"/>
            <a:ext cx="1980000" cy="408623"/>
          </a:xfrm>
          <a:prstGeom prst="wedgeRoundRectCallout">
            <a:avLst>
              <a:gd name="adj1" fmla="val -15406"/>
              <a:gd name="adj2" fmla="val -1275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clé d’identification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64937" y="4468761"/>
            <a:ext cx="1882881" cy="715089"/>
          </a:xfrm>
          <a:prstGeom prst="wedgeRoundRectCallout">
            <a:avLst>
              <a:gd name="adj1" fmla="val -15406"/>
              <a:gd name="adj2" fmla="val -1275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nb d’identifiants indirects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84553" y="4675239"/>
            <a:ext cx="1980000" cy="715089"/>
          </a:xfrm>
          <a:prstGeom prst="wedgeRoundRectCallout">
            <a:avLst>
              <a:gd name="adj1" fmla="val 40211"/>
              <a:gd name="adj2" fmla="val -1784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taille du fichier de microdonnées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27586" y="4041058"/>
            <a:ext cx="1980000" cy="408623"/>
          </a:xfrm>
          <a:prstGeom prst="wedgeRoundRectCallout">
            <a:avLst>
              <a:gd name="adj1" fmla="val 27797"/>
              <a:gd name="adj2" fmla="val -1066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indice de l’unité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u</a:t>
            </a:r>
            <a:r>
              <a:rPr lang="fr-FR" b="1" baseline="-25000" dirty="0" err="1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i</a:t>
            </a:r>
            <a:endParaRPr lang="fr-FR" b="1" baseline="-25000" dirty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58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 préliminaires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1987"/>
            <a:ext cx="8229600" cy="4484179"/>
          </a:xfrm>
        </p:spPr>
        <p:txBody>
          <a:bodyPr/>
          <a:lstStyle/>
          <a:p>
            <a:pPr>
              <a:buSzPct val="80000"/>
            </a:pPr>
            <a:r>
              <a:rPr lang="fr-FR" b="1" dirty="0" smtClean="0"/>
              <a:t>Risque d’identification :</a:t>
            </a:r>
            <a:r>
              <a:rPr lang="fr-FR" dirty="0" smtClean="0"/>
              <a:t> Probabilité qu’un utilisateur mal intentionné réussisse à retrouver une ou plusieurs unités statistiques.</a:t>
            </a:r>
          </a:p>
          <a:p>
            <a:pPr>
              <a:buSzPct val="80000"/>
            </a:pPr>
            <a:r>
              <a:rPr lang="fr-FR" b="1" i="1" dirty="0" smtClean="0"/>
              <a:t>k</a:t>
            </a:r>
            <a:r>
              <a:rPr lang="fr-FR" b="1" dirty="0" smtClean="0"/>
              <a:t>-anonymat :</a:t>
            </a:r>
            <a:r>
              <a:rPr lang="fr-FR" dirty="0" smtClean="0"/>
              <a:t> un concept de mesure du risque d’identification basé sur l’observation des fréquences des clés d’identification.</a:t>
            </a:r>
          </a:p>
          <a:p>
            <a:pPr>
              <a:buFont typeface="Cambria Math" pitchFamily="18" charset="0"/>
              <a:buChar char="⇒"/>
            </a:pPr>
            <a:r>
              <a:rPr lang="fr-FR" dirty="0" smtClean="0"/>
              <a:t>Un fichier de microdonnées est </a:t>
            </a:r>
            <a:r>
              <a:rPr lang="fr-FR" i="1" dirty="0" smtClean="0"/>
              <a:t>k</a:t>
            </a:r>
            <a:r>
              <a:rPr lang="fr-FR" dirty="0" smtClean="0"/>
              <a:t>-anonyme si chaque clé d’identification est partagée par au moins </a:t>
            </a:r>
            <a:r>
              <a:rPr lang="fr-FR" i="1" dirty="0" smtClean="0"/>
              <a:t>k</a:t>
            </a:r>
            <a:r>
              <a:rPr lang="fr-FR" dirty="0" smtClean="0"/>
              <a:t> unités (</a:t>
            </a:r>
            <a:r>
              <a:rPr lang="fr-FR" dirty="0" err="1" smtClean="0"/>
              <a:t>Samarati</a:t>
            </a:r>
            <a:r>
              <a:rPr lang="fr-FR" dirty="0" smtClean="0"/>
              <a:t> et </a:t>
            </a:r>
            <a:r>
              <a:rPr lang="fr-FR" dirty="0" err="1" smtClean="0"/>
              <a:t>Sweeney</a:t>
            </a:r>
            <a:r>
              <a:rPr lang="fr-FR" dirty="0" smtClean="0"/>
              <a:t>, 1998b), soit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638425" y="5816600"/>
          <a:ext cx="3854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4" imgW="1600200" imgH="253800" progId="Equation.DSMT4">
                  <p:embed/>
                </p:oleObj>
              </mc:Choice>
              <mc:Fallback>
                <p:oleObj name="Equation" r:id="rId4" imgW="160020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5816600"/>
                        <a:ext cx="38544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499120" y="5270092"/>
            <a:ext cx="1980000" cy="715089"/>
          </a:xfrm>
          <a:prstGeom prst="wedgeRoundRectCallout">
            <a:avLst>
              <a:gd name="adj1" fmla="val -107770"/>
              <a:gd name="adj2" fmla="val 415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fréquences des clés d’identification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58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9394" name="Picture 2" descr="C:\Users\admin\Documents\SFdS Sondages'10 (Lyon 10.2018)\Visuals\Thinking-Man-PNG-High-Quality-Ima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320" y="1858296"/>
            <a:ext cx="3070872" cy="458515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608434" y="816077"/>
            <a:ext cx="4392000" cy="1827193"/>
          </a:xfrm>
          <a:prstGeom prst="cloudCallout">
            <a:avLst>
              <a:gd name="adj1" fmla="val -55712"/>
              <a:gd name="adj2" fmla="val 420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Goudy Old Style" pitchFamily="18" charset="0"/>
              </a:rPr>
              <a:t>Valeurs manquantes ?</a:t>
            </a:r>
          </a:p>
          <a:p>
            <a:pPr algn="ctr"/>
            <a:endParaRPr lang="fr-FR" sz="2400" b="1" dirty="0" smtClean="0">
              <a:solidFill>
                <a:schemeClr val="accent6">
                  <a:lumMod val="75000"/>
                </a:schemeClr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9614"/>
            <a:ext cx="9144000" cy="1143000"/>
          </a:xfrm>
        </p:spPr>
        <p:txBody>
          <a:bodyPr/>
          <a:lstStyle/>
          <a:p>
            <a:r>
              <a:rPr lang="fr-FR" sz="3200" cap="small" dirty="0" smtClean="0"/>
              <a:t>Valeurs manquantes et </a:t>
            </a:r>
            <a:r>
              <a:rPr lang="fr-FR" sz="3200" i="1" dirty="0" smtClean="0"/>
              <a:t>k</a:t>
            </a:r>
            <a:r>
              <a:rPr lang="fr-FR" sz="3200" cap="small" dirty="0" smtClean="0"/>
              <a:t>-anonymat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10" name="Group 57">
            <a:extLst>
              <a:ext uri="{FF2B5EF4-FFF2-40B4-BE49-F238E27FC236}">
                <a16:creationId xmlns:a16="http://schemas.microsoft.com/office/drawing/2014/main" id="{A2198942-3878-4909-884B-7CA0E318DFD7}"/>
              </a:ext>
            </a:extLst>
          </p:cNvPr>
          <p:cNvGrpSpPr/>
          <p:nvPr/>
        </p:nvGrpSpPr>
        <p:grpSpPr>
          <a:xfrm>
            <a:off x="4936547" y="2339272"/>
            <a:ext cx="1805441" cy="1894017"/>
            <a:chOff x="6381342" y="2182683"/>
            <a:chExt cx="1805441" cy="1894017"/>
          </a:xfrm>
        </p:grpSpPr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4B2E4077-565B-48E9-A42E-57895BC5AA27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2ABFDA63-D1BE-4B0B-A1BF-19B81E35575F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ND</a:t>
              </a:r>
              <a:endParaRPr lang="fr-FR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2F047EE7-AD08-45DB-A65A-9FA74A77576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  <a:endParaRPr lang="fr-FR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Group 56">
            <a:extLst>
              <a:ext uri="{FF2B5EF4-FFF2-40B4-BE49-F238E27FC236}">
                <a16:creationId xmlns:a16="http://schemas.microsoft.com/office/drawing/2014/main" id="{A430A81F-25E0-4239-B494-46C9D4937700}"/>
              </a:ext>
            </a:extLst>
          </p:cNvPr>
          <p:cNvGrpSpPr/>
          <p:nvPr/>
        </p:nvGrpSpPr>
        <p:grpSpPr>
          <a:xfrm>
            <a:off x="2439670" y="2339272"/>
            <a:ext cx="1805441" cy="1894017"/>
            <a:chOff x="3884465" y="2182683"/>
            <a:chExt cx="1805441" cy="189401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N/A</a:t>
              </a:r>
              <a:endParaRPr lang="fr-FR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  <a:endParaRPr lang="fr-FR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FD33F448-D5EA-4698-93DE-C12876411D16}"/>
              </a:ext>
            </a:extLst>
          </p:cNvPr>
          <p:cNvSpPr/>
          <p:nvPr/>
        </p:nvSpPr>
        <p:spPr>
          <a:xfrm flipV="1">
            <a:off x="2546600" y="3299839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9">
            <a:extLst>
              <a:ext uri="{FF2B5EF4-FFF2-40B4-BE49-F238E27FC236}">
                <a16:creationId xmlns:a16="http://schemas.microsoft.com/office/drawing/2014/main" id="{B2992BDF-F7C4-4374-886A-86270F68E5B1}"/>
              </a:ext>
            </a:extLst>
          </p:cNvPr>
          <p:cNvSpPr/>
          <p:nvPr/>
        </p:nvSpPr>
        <p:spPr>
          <a:xfrm flipV="1">
            <a:off x="5043477" y="3299839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1">
            <a:extLst>
              <a:ext uri="{FF2B5EF4-FFF2-40B4-BE49-F238E27FC236}">
                <a16:creationId xmlns:a16="http://schemas.microsoft.com/office/drawing/2014/main" id="{E45F41EB-76B8-4D33-BDB3-4A3E0743A1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88" y="3231238"/>
            <a:ext cx="905770" cy="905768"/>
          </a:xfrm>
          <a:prstGeom prst="rect">
            <a:avLst/>
          </a:prstGeom>
        </p:spPr>
      </p:pic>
      <p:grpSp>
        <p:nvGrpSpPr>
          <p:cNvPr id="22" name="Group 55">
            <a:extLst>
              <a:ext uri="{FF2B5EF4-FFF2-40B4-BE49-F238E27FC236}">
                <a16:creationId xmlns:a16="http://schemas.microsoft.com/office/drawing/2014/main" id="{4AC51385-1E45-4902-BDC3-8DDF59AAC454}"/>
              </a:ext>
            </a:extLst>
          </p:cNvPr>
          <p:cNvGrpSpPr/>
          <p:nvPr/>
        </p:nvGrpSpPr>
        <p:grpSpPr>
          <a:xfrm>
            <a:off x="2532879" y="3710243"/>
            <a:ext cx="1591582" cy="1879045"/>
            <a:chOff x="3977674" y="3837442"/>
            <a:chExt cx="1591582" cy="1879045"/>
          </a:xfrm>
        </p:grpSpPr>
        <p:sp>
          <p:nvSpPr>
            <p:cNvPr id="23" name="TextBox 47">
              <a:extLst>
                <a:ext uri="{FF2B5EF4-FFF2-40B4-BE49-F238E27FC236}">
                  <a16:creationId xmlns:a16="http://schemas.microsoft.com/office/drawing/2014/main" id="{2CF8B1AD-BE20-4D97-80BF-AC12A3B886DB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5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Sans objet</a:t>
              </a:r>
              <a:endParaRPr lang="fr-FR" sz="1650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1F2BC42F-0899-4CCE-A35A-4E495A05687C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valeur que prend une variable lorsque l’unité en question n’est pas concernée</a:t>
              </a:r>
              <a:endParaRPr lang="fr-FR" sz="16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5" name="Group 58">
            <a:extLst>
              <a:ext uri="{FF2B5EF4-FFF2-40B4-BE49-F238E27FC236}">
                <a16:creationId xmlns:a16="http://schemas.microsoft.com/office/drawing/2014/main" id="{FC1746BE-76D9-44D6-8ED0-355F952A375E}"/>
              </a:ext>
            </a:extLst>
          </p:cNvPr>
          <p:cNvGrpSpPr/>
          <p:nvPr/>
        </p:nvGrpSpPr>
        <p:grpSpPr>
          <a:xfrm>
            <a:off x="5043477" y="3710243"/>
            <a:ext cx="1591582" cy="2617709"/>
            <a:chOff x="6488272" y="3837442"/>
            <a:chExt cx="1591582" cy="2617709"/>
          </a:xfrm>
        </p:grpSpPr>
        <p:sp>
          <p:nvSpPr>
            <p:cNvPr id="26" name="TextBox 49">
              <a:extLst>
                <a:ext uri="{FF2B5EF4-FFF2-40B4-BE49-F238E27FC236}">
                  <a16:creationId xmlns:a16="http://schemas.microsoft.com/office/drawing/2014/main" id="{3F85E69A-BADF-47FA-97F2-BF77348F278C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50" b="1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Non déterminée</a:t>
              </a:r>
              <a:endParaRPr lang="fr-FR" sz="165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TextBox 50">
              <a:extLst>
                <a:ext uri="{FF2B5EF4-FFF2-40B4-BE49-F238E27FC236}">
                  <a16:creationId xmlns:a16="http://schemas.microsoft.com/office/drawing/2014/main" id="{94CFAA18-F935-43EC-B7D9-4E19F5F37090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valeur que prend une variable lorsque l’information est manquante pour cause de </a:t>
              </a:r>
            </a:p>
            <a:p>
              <a:pPr algn="ctr"/>
              <a:r>
                <a:rPr lang="fr-FR" sz="1600" b="1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non-réponse ou de codification erronée</a:t>
              </a:r>
              <a:endParaRPr lang="fr-FR" sz="16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796143" y="1450547"/>
            <a:ext cx="5551714" cy="721156"/>
            <a:chOff x="1796143" y="1450547"/>
            <a:chExt cx="5551714" cy="721156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6143" y="1454420"/>
              <a:ext cx="5551714" cy="717283"/>
            </a:xfrm>
            <a:prstGeom prst="rect">
              <a:avLst/>
            </a:prstGeom>
          </p:spPr>
        </p:pic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2546600" y="1450547"/>
              <a:ext cx="4088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Valeurs manquantes</a:t>
              </a:r>
              <a:endParaRPr lang="fr-FR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19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765175"/>
            <a:ext cx="9143998" cy="572400"/>
          </a:xfrm>
        </p:spPr>
        <p:txBody>
          <a:bodyPr/>
          <a:lstStyle/>
          <a:p>
            <a:r>
              <a:rPr lang="fr-FR" dirty="0" smtClean="0"/>
              <a:t>Valeurs manquantes et </a:t>
            </a:r>
            <a:r>
              <a:rPr lang="fr-FR" i="1" cap="none" dirty="0" smtClean="0"/>
              <a:t>k</a:t>
            </a:r>
            <a:r>
              <a:rPr lang="fr-FR" dirty="0" smtClean="0"/>
              <a:t>-anonymat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Approche orthodoxe :</a:t>
            </a:r>
          </a:p>
          <a:p>
            <a:r>
              <a:rPr lang="fr-FR" dirty="0" smtClean="0"/>
              <a:t>Proposée par </a:t>
            </a:r>
            <a:r>
              <a:rPr lang="fr-FR" dirty="0" err="1" smtClean="0"/>
              <a:t>Benschop</a:t>
            </a:r>
            <a:r>
              <a:rPr lang="fr-FR" dirty="0" smtClean="0"/>
              <a:t> et ses collaborateurs (2017)</a:t>
            </a:r>
          </a:p>
          <a:p>
            <a:r>
              <a:rPr lang="fr-FR" dirty="0" smtClean="0"/>
              <a:t>Implémentée dans le package </a:t>
            </a:r>
            <a:r>
              <a:rPr lang="fr-FR" i="1" dirty="0" smtClean="0"/>
              <a:t>sdcMicro</a:t>
            </a:r>
            <a:r>
              <a:rPr lang="fr-FR" dirty="0" smtClean="0"/>
              <a:t> sous </a:t>
            </a:r>
            <a:r>
              <a:rPr lang="fr-FR" i="1" dirty="0" smtClean="0"/>
              <a:t>R</a:t>
            </a:r>
          </a:p>
          <a:p>
            <a:r>
              <a:rPr lang="fr-FR" dirty="0" smtClean="0"/>
              <a:t>Basée sur le fait que valeur « non déterminée » peut prendre n’importe quelle valeur de la variable en question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D715C-850B-417D-B067-CD930E32B8E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333093"/>
            <a:ext cx="9143998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7B003B"/>
                </a:solidFill>
                <a:latin typeface="Playfair Display" panose="00000500000000000000" pitchFamily="50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028622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r>
              <a:rPr lang="fr-FR" sz="2100" kern="0" cap="none" dirty="0" smtClean="0">
                <a:solidFill>
                  <a:srgbClr val="F18E00"/>
                </a:solidFill>
              </a:rPr>
              <a:t>Deux nouvelles approches ajustées pour les valeurs « non déterminées »</a:t>
            </a:r>
            <a:endParaRPr lang="fr-FR" sz="2100" kern="0" cap="none" dirty="0">
              <a:solidFill>
                <a:srgbClr val="F1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74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 Saoud">
  <a:themeElements>
    <a:clrScheme name="Ali Saou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18E00"/>
      </a:hlink>
      <a:folHlink>
        <a:srgbClr val="99CC00"/>
      </a:folHlink>
    </a:clrScheme>
    <a:fontScheme name="HCP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lnDef>
  </a:objectDefaults>
  <a:extraClrSchemeLst>
    <a:extraClrScheme>
      <a:clrScheme name="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i SAOUD" id="{945FC1C0-A833-4C7C-9A65-EC07D67D3699}" vid="{E8336FFC-C493-4A5A-A9DB-0F9497C5F89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CP">
  <a:themeElements>
    <a:clrScheme name="1_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CP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3200" b="1" i="0" u="none" strike="noStrike" cap="none" normalizeH="0" baseline="0" smtClean="0">
            <a:ln>
              <a:noFill/>
            </a:ln>
            <a:solidFill>
              <a:srgbClr val="7B003B"/>
            </a:solidFill>
            <a:effectLst/>
            <a:latin typeface="Edwardian Script ITC" pitchFamily="66" charset="0"/>
            <a:cs typeface="Arial" charset="0"/>
          </a:defRPr>
        </a:defPPr>
      </a:lstStyle>
    </a:lnDef>
  </a:objectDefaults>
  <a:extraClrSchemeLst>
    <a:extraClrScheme>
      <a:clrScheme name="1_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 Saoud</Template>
  <TotalTime>1270</TotalTime>
  <Words>1346</Words>
  <Application>Microsoft Office PowerPoint</Application>
  <PresentationFormat>Affichage à l'écran (4:3)</PresentationFormat>
  <Paragraphs>253</Paragraphs>
  <Slides>27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Century Gothic</vt:lpstr>
      <vt:lpstr>Courier New</vt:lpstr>
      <vt:lpstr>Edwardian Script ITC</vt:lpstr>
      <vt:lpstr>Garamond</vt:lpstr>
      <vt:lpstr>Goudy Old Style</vt:lpstr>
      <vt:lpstr>Hazard</vt:lpstr>
      <vt:lpstr>Libre Caslon Display</vt:lpstr>
      <vt:lpstr>Playfair Display</vt:lpstr>
      <vt:lpstr>Sakkal Majalla</vt:lpstr>
      <vt:lpstr>Tw Cen MT</vt:lpstr>
      <vt:lpstr>Wingdings</vt:lpstr>
      <vt:lpstr>Ali Saoud</vt:lpstr>
      <vt:lpstr>1_Conception personnalisée</vt:lpstr>
      <vt:lpstr>Conception personnalisée</vt:lpstr>
      <vt:lpstr>1_HCP</vt:lpstr>
      <vt:lpstr>Equation</vt:lpstr>
      <vt:lpstr>L’impact revu des valeurs manquantes sur la mesure du risque d’identification basée sur la règle du k-anonymat : Présentation d’OPTA et de PESA</vt:lpstr>
      <vt:lpstr>Plan de l’exposé</vt:lpstr>
      <vt:lpstr>Introduction</vt:lpstr>
      <vt:lpstr>Définitions préliminaires</vt:lpstr>
      <vt:lpstr>Définitions préliminaires</vt:lpstr>
      <vt:lpstr>Définitions préliminaires</vt:lpstr>
      <vt:lpstr>Présentation PowerPoint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Valeurs manquantes et k-anonymat</vt:lpstr>
      <vt:lpstr>Conclusion</vt:lpstr>
      <vt:lpstr>Bibliographie</vt:lpstr>
      <vt:lpstr>Bibliographie</vt:lpstr>
      <vt:lpstr>Bibliographie</vt:lpstr>
      <vt:lpstr>Bibliographie</vt:lpstr>
      <vt:lpstr>Bibliographie</vt:lpstr>
      <vt:lpstr>Bibliographie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L’impact revu des valeurs manquantes sur la mesure du risque d’identification basée sur la règle du k-anonymat : Présentation d’OPTA et de PESA</dc:title>
  <dc:creator>Ali Saoud</dc:creator>
  <cp:lastModifiedBy>toshiba</cp:lastModifiedBy>
  <cp:revision>139</cp:revision>
  <dcterms:created xsi:type="dcterms:W3CDTF">2018-10-14T19:44:52Z</dcterms:created>
  <dcterms:modified xsi:type="dcterms:W3CDTF">2018-10-17T23:32:24Z</dcterms:modified>
</cp:coreProperties>
</file>