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1"/>
  </p:handoutMasterIdLst>
  <p:sldIdLst>
    <p:sldId id="257" r:id="rId2"/>
    <p:sldId id="260" r:id="rId3"/>
    <p:sldId id="296" r:id="rId4"/>
    <p:sldId id="263" r:id="rId5"/>
    <p:sldId id="264" r:id="rId6"/>
    <p:sldId id="265" r:id="rId7"/>
    <p:sldId id="266" r:id="rId8"/>
    <p:sldId id="267" r:id="rId9"/>
    <p:sldId id="284" r:id="rId10"/>
    <p:sldId id="294" r:id="rId11"/>
    <p:sldId id="285" r:id="rId12"/>
    <p:sldId id="298" r:id="rId13"/>
    <p:sldId id="299" r:id="rId14"/>
    <p:sldId id="288" r:id="rId15"/>
    <p:sldId id="289" r:id="rId16"/>
    <p:sldId id="290" r:id="rId17"/>
    <p:sldId id="291" r:id="rId18"/>
    <p:sldId id="292" r:id="rId19"/>
    <p:sldId id="282" r:id="rId20"/>
  </p:sldIdLst>
  <p:sldSz cx="9144000" cy="6858000" type="screen4x3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8" autoAdjust="0"/>
    <p:restoredTop sz="94672" autoAdjust="0"/>
  </p:normalViewPr>
  <p:slideViewPr>
    <p:cSldViewPr showGuides="1">
      <p:cViewPr>
        <p:scale>
          <a:sx n="100" d="100"/>
          <a:sy n="100" d="100"/>
        </p:scale>
        <p:origin x="-1848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L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BA689-5E87-4F65-849D-6681410CE42B}" type="datetimeFigureOut">
              <a:rPr lang="fr-LU" smtClean="0"/>
              <a:t>15/10/2018</a:t>
            </a:fld>
            <a:endParaRPr lang="fr-L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L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0C3FFF-A533-4122-9E79-F0787027ECCD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112685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457200" y="4096020"/>
            <a:ext cx="8229600" cy="11408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800" cap="none" baseline="0">
                <a:solidFill>
                  <a:schemeClr val="tx1"/>
                </a:solidFill>
                <a:latin typeface="Geogrotesque Medium" charset="0"/>
              </a:defRPr>
            </a:lvl1pPr>
          </a:lstStyle>
          <a:p>
            <a:r>
              <a:rPr lang="de-DE" noProof="1"/>
              <a:t>Titre</a:t>
            </a:r>
            <a:br>
              <a:rPr lang="de-DE" noProof="1"/>
            </a:br>
            <a:r>
              <a:rPr lang="de-DE" noProof="1"/>
              <a:t>Sous-titre</a:t>
            </a:r>
          </a:p>
        </p:txBody>
      </p:sp>
      <p:pic>
        <p:nvPicPr>
          <p:cNvPr id="14" name="Bild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3" y="2432096"/>
            <a:ext cx="2843749" cy="1323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35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1995"/>
            <a:ext cx="9144000" cy="5681472"/>
          </a:xfrm>
          <a:prstGeom prst="rect">
            <a:avLst/>
          </a:prstGeom>
        </p:spPr>
      </p:pic>
      <p:sp>
        <p:nvSpPr>
          <p:cNvPr id="13" name="Untertitel 2"/>
          <p:cNvSpPr txBox="1">
            <a:spLocks/>
          </p:cNvSpPr>
          <p:nvPr userDrawn="1"/>
        </p:nvSpPr>
        <p:spPr>
          <a:xfrm>
            <a:off x="5911705" y="5642346"/>
            <a:ext cx="2775097" cy="621412"/>
          </a:xfrm>
          <a:prstGeom prst="rect">
            <a:avLst/>
          </a:prstGeom>
        </p:spPr>
        <p:txBody>
          <a:bodyPr vert="horz" lIns="91440" tIns="45720" rIns="91440" bIns="45720" numCol="2" spcCol="28800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000" b="0" kern="1200" baseline="0">
                <a:solidFill>
                  <a:schemeClr val="tx1"/>
                </a:solidFill>
                <a:latin typeface="Vista Slab OT"/>
                <a:ea typeface="+mn-ea"/>
                <a:cs typeface="Vista Slab OT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kern="1200">
                <a:solidFill>
                  <a:schemeClr val="tx1">
                    <a:tint val="75000"/>
                  </a:schemeClr>
                </a:solidFill>
                <a:latin typeface="Vista Slab OT"/>
                <a:ea typeface="+mn-ea"/>
                <a:cs typeface="Vista Slab OT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kern="1200">
                <a:solidFill>
                  <a:schemeClr val="tx1">
                    <a:tint val="75000"/>
                  </a:schemeClr>
                </a:solidFill>
                <a:latin typeface="Vista Slab OT"/>
                <a:ea typeface="+mn-ea"/>
                <a:cs typeface="Vista Slab OT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b="0" kern="1200">
                <a:solidFill>
                  <a:schemeClr val="tx1">
                    <a:tint val="75000"/>
                  </a:schemeClr>
                </a:solidFill>
                <a:latin typeface="Vista Slab OT"/>
                <a:ea typeface="+mn-ea"/>
                <a:cs typeface="Vista Slab OT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b="0" kern="1200">
                <a:solidFill>
                  <a:schemeClr val="tx1">
                    <a:tint val="75000"/>
                  </a:schemeClr>
                </a:solidFill>
                <a:latin typeface="Vista Slab OT"/>
                <a:ea typeface="+mn-ea"/>
                <a:cs typeface="Vista Slab OT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b="0" kern="1200" baseline="0" noProof="1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Vista Slab OT"/>
              </a:rPr>
              <a:t>13, rue Erasme</a:t>
            </a:r>
          </a:p>
          <a:p>
            <a:r>
              <a:rPr lang="de-DE" sz="1100" b="0" kern="1200" baseline="0" noProof="1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Vista Slab OT"/>
              </a:rPr>
              <a:t>L-1468 Luxembourg</a:t>
            </a:r>
          </a:p>
          <a:p>
            <a:r>
              <a:rPr lang="de-DE" sz="1100" b="0" kern="1200" baseline="0" noProof="1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Vista Slab OT"/>
              </a:rPr>
              <a:t>info@statec.etat.lu</a:t>
            </a:r>
          </a:p>
          <a:p>
            <a:r>
              <a:rPr lang="de-DE" sz="1100" b="0" kern="1200" baseline="0" noProof="1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Vista Slab OT"/>
              </a:rPr>
              <a:t>statec.lu</a:t>
            </a:r>
          </a:p>
        </p:txBody>
      </p:sp>
      <p:pic>
        <p:nvPicPr>
          <p:cNvPr id="5" name="Bild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92" y="565669"/>
            <a:ext cx="1801368" cy="110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55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365127"/>
            <a:ext cx="7886700" cy="871006"/>
          </a:xfrm>
        </p:spPr>
        <p:txBody>
          <a:bodyPr>
            <a:normAutofit/>
          </a:bodyPr>
          <a:lstStyle>
            <a:lvl1pPr>
              <a:defRPr sz="2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 err="1"/>
              <a:t>Slide</a:t>
            </a:r>
            <a:r>
              <a:rPr lang="pl-PL" dirty="0"/>
              <a:t> </a:t>
            </a:r>
            <a:r>
              <a:rPr lang="pl-PL" dirty="0" err="1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0" y="1515533"/>
            <a:ext cx="7886700" cy="4542892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l-PL" dirty="0" err="1"/>
              <a:t>Contents</a:t>
            </a:r>
            <a:r>
              <a:rPr lang="pl-PL" dirty="0"/>
              <a:t> 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136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15163"/>
            <a:ext cx="9144000" cy="2942839"/>
          </a:xfrm>
          <a:prstGeom prst="rect">
            <a:avLst/>
          </a:prstGeom>
        </p:spPr>
      </p:pic>
      <p:pic>
        <p:nvPicPr>
          <p:cNvPr id="2" name="Bild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102501"/>
            <a:ext cx="226800" cy="33600"/>
          </a:xfrm>
          <a:prstGeom prst="rect">
            <a:avLst/>
          </a:prstGeom>
        </p:spPr>
      </p:pic>
      <p:sp>
        <p:nvSpPr>
          <p:cNvPr id="3" name="Textfeld 2"/>
          <p:cNvSpPr txBox="1"/>
          <p:nvPr userDrawn="1"/>
        </p:nvSpPr>
        <p:spPr>
          <a:xfrm>
            <a:off x="7712152" y="674813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11" name="Titelplatzhalter 1"/>
          <p:cNvSpPr>
            <a:spLocks noGrp="1"/>
          </p:cNvSpPr>
          <p:nvPr>
            <p:ph type="title"/>
          </p:nvPr>
        </p:nvSpPr>
        <p:spPr>
          <a:xfrm>
            <a:off x="457200" y="566849"/>
            <a:ext cx="8229600" cy="119346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de-DE" noProof="1"/>
          </a:p>
        </p:txBody>
      </p:sp>
      <p:cxnSp>
        <p:nvCxnSpPr>
          <p:cNvPr id="12" name="Gerade Verbindung 11"/>
          <p:cNvCxnSpPr/>
          <p:nvPr userDrawn="1"/>
        </p:nvCxnSpPr>
        <p:spPr>
          <a:xfrm>
            <a:off x="349603" y="1904960"/>
            <a:ext cx="215199" cy="0"/>
          </a:xfrm>
          <a:prstGeom prst="line">
            <a:avLst/>
          </a:prstGeom>
          <a:ln w="31750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118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2"/>
          <p:cNvSpPr>
            <a:spLocks noGrp="1"/>
          </p:cNvSpPr>
          <p:nvPr>
            <p:ph idx="1"/>
          </p:nvPr>
        </p:nvSpPr>
        <p:spPr>
          <a:xfrm>
            <a:off x="3723011" y="1379097"/>
            <a:ext cx="5121186" cy="4377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de-DE" noProof="1"/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2"/>
          </p:nvPr>
        </p:nvSpPr>
        <p:spPr>
          <a:xfrm>
            <a:off x="3880409" y="6538915"/>
            <a:ext cx="6661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 baseline="0">
                <a:solidFill>
                  <a:schemeClr val="tx2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fld id="{2CA5FBB9-5721-CB43-B792-4C6E71B8CB2B}" type="datetimeFigureOut">
              <a:rPr lang="de-DE" smtClean="0"/>
              <a:pPr/>
              <a:t>15.10.2018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729401" y="6538915"/>
            <a:ext cx="3331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 baseline="0">
                <a:solidFill>
                  <a:schemeClr val="tx1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endParaRPr lang="de-DE" dirty="0"/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43309" y="6538915"/>
            <a:ext cx="6008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 baseline="0">
                <a:solidFill>
                  <a:schemeClr val="tx1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fld id="{E8D5D829-4E5E-EC47-9FEE-3EE18F9D8220}" type="slidenum">
              <a:rPr lang="de-DE" smtClean="0"/>
              <a:pPr/>
              <a:t>‹#›</a:t>
            </a:fld>
            <a:endParaRPr lang="de-DE" dirty="0"/>
          </a:p>
        </p:txBody>
      </p:sp>
      <p:cxnSp>
        <p:nvCxnSpPr>
          <p:cNvPr id="9" name="Gerade Verbindung 8"/>
          <p:cNvCxnSpPr/>
          <p:nvPr userDrawn="1"/>
        </p:nvCxnSpPr>
        <p:spPr>
          <a:xfrm>
            <a:off x="186674" y="962936"/>
            <a:ext cx="215199" cy="0"/>
          </a:xfrm>
          <a:prstGeom prst="line">
            <a:avLst/>
          </a:prstGeom>
          <a:ln w="28575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274353" y="337841"/>
            <a:ext cx="8569844" cy="6250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2400">
                <a:solidFill>
                  <a:schemeClr val="accent4"/>
                </a:solidFill>
              </a:defRPr>
            </a:lvl1pPr>
          </a:lstStyle>
          <a:p>
            <a:r>
              <a:rPr lang="de-DE" noProof="1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010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platzhalter 1"/>
          <p:cNvSpPr>
            <a:spLocks noGrp="1"/>
          </p:cNvSpPr>
          <p:nvPr>
            <p:ph type="title"/>
          </p:nvPr>
        </p:nvSpPr>
        <p:spPr>
          <a:xfrm>
            <a:off x="457200" y="2240857"/>
            <a:ext cx="8229600" cy="119346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de-DE" noProof="1"/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349603" y="3578968"/>
            <a:ext cx="215199" cy="0"/>
          </a:xfrm>
          <a:prstGeom prst="line">
            <a:avLst/>
          </a:prstGeom>
          <a:ln w="317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5852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74353" y="1798820"/>
            <a:ext cx="8584834" cy="43273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de-DE" noProof="1"/>
          </a:p>
        </p:txBody>
      </p:sp>
      <p:sp>
        <p:nvSpPr>
          <p:cNvPr id="10" name="Datumsplatzhalter 3"/>
          <p:cNvSpPr>
            <a:spLocks noGrp="1"/>
          </p:cNvSpPr>
          <p:nvPr>
            <p:ph type="dt" sz="half" idx="2"/>
          </p:nvPr>
        </p:nvSpPr>
        <p:spPr>
          <a:xfrm>
            <a:off x="3723011" y="6356352"/>
            <a:ext cx="6661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 baseline="0">
                <a:solidFill>
                  <a:schemeClr val="tx2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fld id="{2CA5FBB9-5721-CB43-B792-4C6E71B8CB2B}" type="datetimeFigureOut">
              <a:rPr lang="de-DE" smtClean="0"/>
              <a:pPr/>
              <a:t>15.10.2018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572001" y="6356352"/>
            <a:ext cx="3331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 baseline="0">
                <a:solidFill>
                  <a:schemeClr val="tx1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endParaRPr lang="de-DE" dirty="0"/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085911" y="6356352"/>
            <a:ext cx="6008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 baseline="0">
                <a:solidFill>
                  <a:schemeClr val="tx1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fld id="{E8D5D829-4E5E-EC47-9FEE-3EE18F9D8220}" type="slidenum">
              <a:rPr lang="de-DE" smtClean="0"/>
              <a:pPr/>
              <a:t>‹#›</a:t>
            </a:fld>
            <a:endParaRPr lang="de-DE" dirty="0"/>
          </a:p>
        </p:txBody>
      </p:sp>
      <p:cxnSp>
        <p:nvCxnSpPr>
          <p:cNvPr id="11" name="Gerade Verbindung 10"/>
          <p:cNvCxnSpPr/>
          <p:nvPr userDrawn="1"/>
        </p:nvCxnSpPr>
        <p:spPr>
          <a:xfrm>
            <a:off x="186674" y="962936"/>
            <a:ext cx="215199" cy="0"/>
          </a:xfrm>
          <a:prstGeom prst="line">
            <a:avLst/>
          </a:prstGeom>
          <a:ln w="28575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274353" y="337841"/>
            <a:ext cx="8584834" cy="6250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2400">
                <a:solidFill>
                  <a:schemeClr val="accent4"/>
                </a:solidFill>
              </a:defRPr>
            </a:lvl1pPr>
          </a:lstStyle>
          <a:p>
            <a:r>
              <a:rPr lang="de-DE" noProof="1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18533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FBB9-5721-CB43-B792-4C6E71B8CB2B}" type="datetimeFigureOut">
              <a:rPr lang="de-DE" smtClean="0"/>
              <a:t>15.10.2018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5D829-4E5E-EC47-9FEE-3EE18F9D8220}" type="slidenum">
              <a:rPr lang="de-DE" smtClean="0"/>
              <a:t>‹#›</a:t>
            </a:fld>
            <a:endParaRPr lang="de-DE"/>
          </a:p>
        </p:txBody>
      </p:sp>
      <p:sp>
        <p:nvSpPr>
          <p:cNvPr id="10" name="Textplatzhalter 2"/>
          <p:cNvSpPr>
            <a:spLocks noGrp="1"/>
          </p:cNvSpPr>
          <p:nvPr>
            <p:ph idx="13"/>
          </p:nvPr>
        </p:nvSpPr>
        <p:spPr>
          <a:xfrm>
            <a:off x="294273" y="1835653"/>
            <a:ext cx="3931953" cy="43179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de-DE" noProof="1"/>
          </a:p>
        </p:txBody>
      </p:sp>
      <p:sp>
        <p:nvSpPr>
          <p:cNvPr id="14" name="Textplatzhalter 2"/>
          <p:cNvSpPr>
            <a:spLocks noGrp="1"/>
          </p:cNvSpPr>
          <p:nvPr>
            <p:ph idx="1"/>
          </p:nvPr>
        </p:nvSpPr>
        <p:spPr>
          <a:xfrm>
            <a:off x="4720979" y="1835653"/>
            <a:ext cx="4114799" cy="43179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de-DE" noProof="1"/>
          </a:p>
        </p:txBody>
      </p:sp>
      <p:cxnSp>
        <p:nvCxnSpPr>
          <p:cNvPr id="9" name="Gerade Verbindung 8"/>
          <p:cNvCxnSpPr/>
          <p:nvPr userDrawn="1"/>
        </p:nvCxnSpPr>
        <p:spPr>
          <a:xfrm>
            <a:off x="186674" y="962936"/>
            <a:ext cx="215199" cy="0"/>
          </a:xfrm>
          <a:prstGeom prst="line">
            <a:avLst/>
          </a:prstGeom>
          <a:ln w="28575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274353" y="337841"/>
            <a:ext cx="8561422" cy="6250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2400">
                <a:solidFill>
                  <a:schemeClr val="accent4"/>
                </a:solidFill>
              </a:defRPr>
            </a:lvl1pPr>
          </a:lstStyle>
          <a:p>
            <a:r>
              <a:rPr lang="de-DE" noProof="1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70642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9620" y="707739"/>
            <a:ext cx="3175945" cy="3375165"/>
          </a:xfrm>
        </p:spPr>
        <p:txBody>
          <a:bodyPr anchor="t">
            <a:noAutofit/>
          </a:bodyPr>
          <a:lstStyle>
            <a:lvl1pPr algn="l">
              <a:defRPr sz="20000" b="0" i="0" cap="all" baseline="0">
                <a:solidFill>
                  <a:schemeClr val="tx1"/>
                </a:solidFill>
              </a:defRPr>
            </a:lvl1pPr>
          </a:lstStyle>
          <a:p>
            <a:r>
              <a:rPr lang="de-DE" noProof="1"/>
              <a:t>01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015562" y="2922633"/>
            <a:ext cx="4384158" cy="1329416"/>
          </a:xfrm>
        </p:spPr>
        <p:txBody>
          <a:bodyPr anchor="b">
            <a:noAutofit/>
          </a:bodyPr>
          <a:lstStyle>
            <a:lvl1pPr marL="0" indent="0">
              <a:buNone/>
              <a:defRPr sz="5000" baseline="0">
                <a:solidFill>
                  <a:schemeClr val="tx1"/>
                </a:solidFill>
                <a:latin typeface="Geogrotesque Semi" charset="0"/>
                <a:cs typeface="Intro Black" pitchFamily="50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noProof="1"/>
              <a:t>Facts &amp; Figures</a:t>
            </a:r>
          </a:p>
        </p:txBody>
      </p:sp>
    </p:spTree>
    <p:extLst>
      <p:ext uri="{BB962C8B-B14F-4D97-AF65-F5344CB8AC3E}">
        <p14:creationId xmlns:p14="http://schemas.microsoft.com/office/powerpoint/2010/main" val="2393003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74356" y="1465782"/>
            <a:ext cx="8572613" cy="455256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FBB9-5721-CB43-B792-4C6E71B8CB2B}" type="datetimeFigureOut">
              <a:rPr lang="de-DE" smtClean="0"/>
              <a:t>15.10.2018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5D829-4E5E-EC47-9FEE-3EE18F9D8220}" type="slidenum">
              <a:rPr lang="de-DE" smtClean="0"/>
              <a:t>‹#›</a:t>
            </a:fld>
            <a:endParaRPr lang="de-DE"/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186674" y="962936"/>
            <a:ext cx="215199" cy="0"/>
          </a:xfrm>
          <a:prstGeom prst="line">
            <a:avLst/>
          </a:prstGeom>
          <a:ln w="28575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274356" y="337841"/>
            <a:ext cx="8572613" cy="6250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>
              <a:defRPr sz="2400">
                <a:solidFill>
                  <a:schemeClr val="accent4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14074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57200" y="599926"/>
            <a:ext cx="8229600" cy="532190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FBB9-5721-CB43-B792-4C6E71B8CB2B}" type="datetimeFigureOut">
              <a:rPr lang="de-DE" smtClean="0"/>
              <a:t>15.10.2018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5D829-4E5E-EC47-9FEE-3EE18F9D822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806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7213"/>
            <a:ext cx="9144000" cy="5681472"/>
          </a:xfrm>
          <a:prstGeom prst="rect">
            <a:avLst/>
          </a:prstGeom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600892"/>
            <a:ext cx="8229600" cy="1140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23011" y="2711127"/>
            <a:ext cx="4963789" cy="3415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723011" y="6545095"/>
            <a:ext cx="6661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 baseline="0">
                <a:solidFill>
                  <a:schemeClr val="tx2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fld id="{2CA5FBB9-5721-CB43-B792-4C6E71B8CB2B}" type="datetimeFigureOut">
              <a:rPr lang="de-DE" smtClean="0"/>
              <a:pPr/>
              <a:t>15.10.2018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572001" y="6545095"/>
            <a:ext cx="3331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 i="0" baseline="0">
                <a:solidFill>
                  <a:schemeClr val="tx1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085909" y="6532654"/>
            <a:ext cx="6008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 baseline="0">
                <a:solidFill>
                  <a:schemeClr val="tx1"/>
                </a:solidFill>
                <a:latin typeface="Geogrotesque SemiBold" charset="0"/>
                <a:cs typeface="Vista Slab OT Medium" pitchFamily="18" charset="0"/>
              </a:defRPr>
            </a:lvl1pPr>
          </a:lstStyle>
          <a:p>
            <a:fld id="{E8D5D829-4E5E-EC47-9FEE-3EE18F9D822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677377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baseline="0">
          <a:solidFill>
            <a:schemeClr val="bg1"/>
          </a:solidFill>
          <a:latin typeface="Geogrotesque SemiBold" charset="0"/>
          <a:ea typeface="+mj-ea"/>
          <a:cs typeface="Intro Black" pitchFamily="50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800" b="0" kern="1200" baseline="0">
          <a:solidFill>
            <a:schemeClr val="bg1"/>
          </a:solidFill>
          <a:latin typeface="Geogrotesque" charset="0"/>
          <a:ea typeface="+mn-ea"/>
          <a:cs typeface="Vista Slab OT Medium" pitchFamily="18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b="0" kern="1200" baseline="0">
          <a:solidFill>
            <a:schemeClr val="bg1"/>
          </a:solidFill>
          <a:latin typeface="Geogrotesque" charset="0"/>
          <a:ea typeface="+mn-ea"/>
          <a:cs typeface="Intro Bold" pitchFamily="50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b="0" kern="1200" baseline="0">
          <a:solidFill>
            <a:schemeClr val="bg1"/>
          </a:solidFill>
          <a:latin typeface="Geogrotesque" charset="0"/>
          <a:ea typeface="+mn-ea"/>
          <a:cs typeface="Vista Slab OT Book" pitchFamily="18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400" b="0" kern="1200" baseline="0">
          <a:solidFill>
            <a:schemeClr val="bg1"/>
          </a:solidFill>
          <a:latin typeface="Geogrotesque SemiBold" charset="0"/>
          <a:ea typeface="+mn-ea"/>
          <a:cs typeface="Intro Bold" pitchFamily="50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b="0" i="0" kern="1200" baseline="0">
          <a:solidFill>
            <a:schemeClr val="bg1"/>
          </a:solidFill>
          <a:latin typeface="Geogrotesque" charset="0"/>
          <a:ea typeface="+mn-ea"/>
          <a:cs typeface="Vista Slab OT Book" pitchFamily="18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3861048"/>
            <a:ext cx="8640960" cy="1584176"/>
          </a:xfrm>
        </p:spPr>
        <p:txBody>
          <a:bodyPr lIns="0" tIns="0" rIns="0" bIns="0" anchor="t" anchorCtr="0"/>
          <a:lstStyle/>
          <a:p>
            <a:r>
              <a:rPr lang="fr-LU" sz="3200" dirty="0"/>
              <a:t>Les effets du mode de collecte des </a:t>
            </a:r>
            <a:r>
              <a:rPr lang="fr-LU" sz="3200" dirty="0" smtClean="0"/>
              <a:t>données </a:t>
            </a:r>
            <a:r>
              <a:rPr lang="fr-LU" sz="3200" dirty="0"/>
              <a:t>sur </a:t>
            </a:r>
            <a:r>
              <a:rPr lang="fr-LU" sz="3200" dirty="0" smtClean="0"/>
              <a:t>la mesure </a:t>
            </a:r>
            <a:r>
              <a:rPr lang="fr-LU" sz="3200" dirty="0"/>
              <a:t>de l'emploi </a:t>
            </a:r>
            <a:r>
              <a:rPr lang="fr-LU" sz="3200" dirty="0" smtClean="0"/>
              <a:t>: une </a:t>
            </a:r>
            <a:r>
              <a:rPr lang="fr-LU" sz="3200" dirty="0"/>
              <a:t>comparaison entre le </a:t>
            </a:r>
            <a:r>
              <a:rPr lang="fr-LU" sz="3200" dirty="0" smtClean="0"/>
              <a:t>web et </a:t>
            </a:r>
            <a:r>
              <a:rPr lang="fr-LU" sz="3200" dirty="0"/>
              <a:t>le </a:t>
            </a:r>
            <a:r>
              <a:rPr lang="fr-LU" sz="3200" dirty="0" smtClean="0"/>
              <a:t>téléphone</a:t>
            </a:r>
            <a:r>
              <a:rPr lang="fr-LU" sz="3200" dirty="0"/>
              <a:t/>
            </a:r>
            <a:br>
              <a:rPr lang="fr-LU" sz="32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de-DE" sz="2000" noProof="1">
              <a:latin typeface="Calibri" panose="020F050202020403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6516216" y="5875898"/>
            <a:ext cx="1768839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endParaRPr lang="de-DE" dirty="0"/>
          </a:p>
        </p:txBody>
      </p:sp>
      <p:sp>
        <p:nvSpPr>
          <p:cNvPr id="6" name="Podtytuł 4"/>
          <p:cNvSpPr txBox="1">
            <a:spLocks/>
          </p:cNvSpPr>
          <p:nvPr/>
        </p:nvSpPr>
        <p:spPr>
          <a:xfrm>
            <a:off x="6948264" y="5733256"/>
            <a:ext cx="1872208" cy="946203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kern="1200" baseline="0">
                <a:solidFill>
                  <a:schemeClr val="bg1"/>
                </a:solidFill>
                <a:latin typeface="Geogrotesque" charset="0"/>
                <a:ea typeface="+mn-ea"/>
                <a:cs typeface="Vista Slab OT Medium" pitchFamily="18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b="0" kern="1200" baseline="0">
                <a:solidFill>
                  <a:schemeClr val="bg1"/>
                </a:solidFill>
                <a:latin typeface="Geogrotesque" charset="0"/>
                <a:ea typeface="+mn-ea"/>
                <a:cs typeface="Intro Bold" pitchFamily="50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b="0" kern="1200" baseline="0">
                <a:solidFill>
                  <a:schemeClr val="bg1"/>
                </a:solidFill>
                <a:latin typeface="Geogrotesque" charset="0"/>
                <a:ea typeface="+mn-ea"/>
                <a:cs typeface="Vista Slab OT Book" pitchFamily="18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400" b="0" kern="1200" baseline="0">
                <a:solidFill>
                  <a:schemeClr val="bg1"/>
                </a:solidFill>
                <a:latin typeface="Geogrotesque SemiBold" charset="0"/>
                <a:ea typeface="+mn-ea"/>
                <a:cs typeface="Intro Bold" pitchFamily="50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b="0" i="0" kern="1200" baseline="0">
                <a:solidFill>
                  <a:schemeClr val="bg1"/>
                </a:solidFill>
                <a:latin typeface="Geogrotesque" charset="0"/>
                <a:ea typeface="+mn-ea"/>
                <a:cs typeface="Vista Slab OT Book" pitchFamily="18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1900" dirty="0">
                <a:solidFill>
                  <a:schemeClr val="tx1"/>
                </a:solidFill>
                <a:latin typeface="Geogrotesque Medium" charset="0"/>
                <a:ea typeface="+mj-ea"/>
                <a:cs typeface="Intro Black" pitchFamily="50" charset="0"/>
              </a:rPr>
              <a:t>Johann </a:t>
            </a:r>
            <a:r>
              <a:rPr lang="de-DE" sz="1900" dirty="0" err="1" smtClean="0">
                <a:solidFill>
                  <a:schemeClr val="tx1"/>
                </a:solidFill>
                <a:latin typeface="Geogrotesque Medium" charset="0"/>
                <a:ea typeface="+mj-ea"/>
                <a:cs typeface="Intro Black" pitchFamily="50" charset="0"/>
              </a:rPr>
              <a:t>Neumayr</a:t>
            </a:r>
            <a:r>
              <a:rPr lang="de-DE" sz="1900" dirty="0" smtClean="0">
                <a:solidFill>
                  <a:schemeClr val="tx1"/>
                </a:solidFill>
                <a:latin typeface="Geogrotesque Medium" charset="0"/>
                <a:ea typeface="+mj-ea"/>
                <a:cs typeface="Intro Black" pitchFamily="50" charset="0"/>
              </a:rPr>
              <a:t> </a:t>
            </a:r>
            <a:endParaRPr lang="de-DE" sz="1900" dirty="0">
              <a:solidFill>
                <a:schemeClr val="tx1"/>
              </a:solidFill>
              <a:latin typeface="Geogrotesque Medium" charset="0"/>
              <a:ea typeface="+mj-ea"/>
              <a:cs typeface="Intro Black" pitchFamily="50" charset="0"/>
            </a:endParaRPr>
          </a:p>
          <a:p>
            <a:pPr marL="0" indent="0">
              <a:buNone/>
            </a:pPr>
            <a:r>
              <a:rPr lang="de-DE" sz="1900" dirty="0">
                <a:solidFill>
                  <a:schemeClr val="tx1"/>
                </a:solidFill>
                <a:latin typeface="Geogrotesque Medium" charset="0"/>
                <a:ea typeface="+mj-ea"/>
                <a:cs typeface="Intro Black" pitchFamily="50" charset="0"/>
              </a:rPr>
              <a:t>Joachim Schork </a:t>
            </a:r>
            <a:endParaRPr lang="de-DE" sz="1900" dirty="0" smtClean="0">
              <a:solidFill>
                <a:schemeClr val="tx1"/>
              </a:solidFill>
              <a:latin typeface="Geogrotesque Medium" charset="0"/>
              <a:ea typeface="+mj-ea"/>
              <a:cs typeface="Intro Black" pitchFamily="50" charset="0"/>
            </a:endParaRPr>
          </a:p>
          <a:p>
            <a:pPr marL="0" indent="0">
              <a:buNone/>
            </a:pPr>
            <a:r>
              <a:rPr lang="de-DE" sz="1900" dirty="0" smtClean="0">
                <a:solidFill>
                  <a:schemeClr val="tx1"/>
                </a:solidFill>
                <a:latin typeface="Geogrotesque Medium" charset="0"/>
                <a:ea typeface="+mj-ea"/>
                <a:cs typeface="Intro Black" pitchFamily="50" charset="0"/>
              </a:rPr>
              <a:t>Guillaume </a:t>
            </a:r>
            <a:r>
              <a:rPr lang="de-DE" sz="1900" dirty="0" smtClean="0">
                <a:solidFill>
                  <a:schemeClr val="tx1"/>
                </a:solidFill>
                <a:latin typeface="Geogrotesque Medium" charset="0"/>
                <a:ea typeface="+mj-ea"/>
                <a:cs typeface="Intro Black" pitchFamily="50" charset="0"/>
              </a:rPr>
              <a:t>Osier</a:t>
            </a:r>
            <a:endParaRPr lang="de-DE" sz="1900" dirty="0">
              <a:solidFill>
                <a:schemeClr val="tx1"/>
              </a:solidFill>
              <a:latin typeface="Geogrotesque Medium" charset="0"/>
              <a:ea typeface="+mj-ea"/>
              <a:cs typeface="Intro Black" pitchFamily="50" charset="0"/>
            </a:endParaRPr>
          </a:p>
          <a:p>
            <a:endParaRPr lang="pl-PL" dirty="0"/>
          </a:p>
        </p:txBody>
      </p:sp>
      <p:sp>
        <p:nvSpPr>
          <p:cNvPr id="3" name="TextBox 2"/>
          <p:cNvSpPr txBox="1"/>
          <p:nvPr/>
        </p:nvSpPr>
        <p:spPr>
          <a:xfrm>
            <a:off x="35494" y="5879240"/>
            <a:ext cx="554857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LU" sz="1600" dirty="0"/>
          </a:p>
          <a:p>
            <a:endParaRPr lang="fr-LU" sz="1600" dirty="0"/>
          </a:p>
          <a:p>
            <a:r>
              <a:rPr lang="fr-LU" sz="1400" dirty="0"/>
              <a:t> </a:t>
            </a:r>
            <a:r>
              <a:rPr lang="fr-LU" sz="1400" b="1" dirty="0"/>
              <a:t>10</a:t>
            </a:r>
            <a:r>
              <a:rPr lang="fr-LU" sz="1400" b="1" baseline="30000" dirty="0"/>
              <a:t>e </a:t>
            </a:r>
            <a:r>
              <a:rPr lang="fr-LU" sz="1400" b="1" dirty="0"/>
              <a:t>COLLOQUE </a:t>
            </a:r>
            <a:r>
              <a:rPr lang="fr-LU" sz="1400" b="1" dirty="0" smtClean="0"/>
              <a:t>FRANCOPHONE SUR LES SONDAGES, Lyon, Octobre 2018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81133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886700" cy="871006"/>
          </a:xfrm>
        </p:spPr>
        <p:txBody>
          <a:bodyPr>
            <a:normAutofit/>
          </a:bodyPr>
          <a:lstStyle/>
          <a:p>
            <a:r>
              <a:rPr lang="fr-LU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Illustration</a:t>
            </a:r>
            <a:endParaRPr lang="pl-PL" sz="32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1" y="3573016"/>
            <a:ext cx="8424936" cy="24725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000" b="1" dirty="0" smtClean="0">
                <a:solidFill>
                  <a:srgbClr val="FF0000"/>
                </a:solidFill>
                <a:latin typeface="Geogrotesque Medium" pitchFamily="50" charset="0"/>
                <a:sym typeface="Wingdings"/>
              </a:rPr>
              <a:t></a:t>
            </a:r>
            <a:endParaRPr lang="fr-FR" sz="2000" b="1" dirty="0" smtClean="0">
              <a:solidFill>
                <a:srgbClr val="FF0000"/>
              </a:solidFill>
              <a:latin typeface="Geogrotesque Medium" pitchFamily="50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LU" sz="2000" dirty="0" smtClean="0">
                <a:solidFill>
                  <a:srgbClr val="FF0000"/>
                </a:solidFill>
                <a:latin typeface="Geogrotesque Medium" pitchFamily="50" charset="0"/>
              </a:rPr>
              <a:t>La </a:t>
            </a:r>
            <a:r>
              <a:rPr lang="fr-LU" sz="2000" dirty="0">
                <a:solidFill>
                  <a:srgbClr val="FF0000"/>
                </a:solidFill>
                <a:latin typeface="Geogrotesque Medium" pitchFamily="50" charset="0"/>
              </a:rPr>
              <a:t>taille de l'échantillon est réduite</a:t>
            </a:r>
            <a:r>
              <a:rPr lang="fr-FR" sz="2000" b="1" dirty="0" smtClean="0">
                <a:solidFill>
                  <a:srgbClr val="FF0000"/>
                </a:solidFill>
                <a:latin typeface="Geogrotesque Medium" pitchFamily="50" charset="0"/>
              </a:rPr>
              <a:t>	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LU" sz="2000" dirty="0" smtClean="0">
                <a:solidFill>
                  <a:srgbClr val="FF0000"/>
                </a:solidFill>
                <a:latin typeface="Geogrotesque Medium" pitchFamily="50" charset="0"/>
              </a:rPr>
              <a:t>L' </a:t>
            </a:r>
            <a:r>
              <a:rPr lang="fr-LU" sz="2000" dirty="0">
                <a:solidFill>
                  <a:srgbClr val="FF0000"/>
                </a:solidFill>
                <a:latin typeface="Geogrotesque Medium" pitchFamily="50" charset="0"/>
              </a:rPr>
              <a:t>échantillon apparié diffère de la population cible</a:t>
            </a:r>
            <a:endParaRPr lang="fr-FR" sz="2000" dirty="0">
              <a:solidFill>
                <a:srgbClr val="FF0000"/>
              </a:solidFill>
              <a:latin typeface="Geogrotesque Medium" pitchFamily="50" charset="0"/>
            </a:endParaRPr>
          </a:p>
          <a:p>
            <a:pPr marL="0" indent="0">
              <a:buNone/>
            </a:pPr>
            <a:r>
              <a:rPr lang="fr-FR" sz="2000" b="1" dirty="0" smtClean="0">
                <a:solidFill>
                  <a:srgbClr val="00B050"/>
                </a:solidFill>
                <a:latin typeface="Geogrotesque Medium" pitchFamily="50" charset="0"/>
                <a:sym typeface="Wingdings"/>
              </a:rPr>
              <a:t></a:t>
            </a:r>
            <a:endParaRPr lang="fr-FR" sz="2000" b="1" dirty="0">
              <a:solidFill>
                <a:srgbClr val="00B050"/>
              </a:solidFill>
              <a:latin typeface="Geogrotesque Medium" pitchFamily="50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fr-LU" sz="2000" dirty="0" smtClean="0">
                <a:solidFill>
                  <a:srgbClr val="00B050"/>
                </a:solidFill>
                <a:latin typeface="Geogrotesque Medium" pitchFamily="50" charset="0"/>
              </a:rPr>
              <a:t>La </a:t>
            </a:r>
            <a:r>
              <a:rPr lang="fr-LU" sz="2000" dirty="0">
                <a:solidFill>
                  <a:srgbClr val="00B050"/>
                </a:solidFill>
                <a:latin typeface="Geogrotesque Medium" pitchFamily="50" charset="0"/>
              </a:rPr>
              <a:t>composition de l'échantillon est </a:t>
            </a:r>
            <a:r>
              <a:rPr lang="fr-LU" sz="2000" dirty="0" smtClean="0">
                <a:solidFill>
                  <a:srgbClr val="00B050"/>
                </a:solidFill>
                <a:latin typeface="Geogrotesque Medium" pitchFamily="50" charset="0"/>
              </a:rPr>
              <a:t>mieux équilibrée entre </a:t>
            </a:r>
            <a:r>
              <a:rPr lang="fr-LU" sz="2000" dirty="0" smtClean="0">
                <a:solidFill>
                  <a:srgbClr val="00B050"/>
                </a:solidFill>
                <a:latin typeface="Geogrotesque Medium" pitchFamily="50" charset="0"/>
              </a:rPr>
              <a:t>les </a:t>
            </a:r>
            <a:r>
              <a:rPr lang="fr-FR" sz="2000" dirty="0" smtClean="0">
                <a:solidFill>
                  <a:srgbClr val="00B050"/>
                </a:solidFill>
                <a:latin typeface="Geogrotesque Medium" pitchFamily="50" charset="0"/>
              </a:rPr>
              <a:t>modes</a:t>
            </a:r>
            <a:r>
              <a:rPr lang="fr-FR" sz="2000" dirty="0" smtClean="0">
                <a:solidFill>
                  <a:srgbClr val="00B050"/>
                </a:solidFill>
                <a:latin typeface="Geogrotesque Medium" pitchFamily="50" charset="0"/>
                <a:sym typeface="Wingdings" panose="05000000000000000000" pitchFamily="2" charset="2"/>
              </a:rPr>
              <a:t> </a:t>
            </a:r>
            <a:r>
              <a:rPr lang="fr-LU" sz="2000" dirty="0" smtClean="0">
                <a:solidFill>
                  <a:srgbClr val="00B050"/>
                </a:solidFill>
                <a:latin typeface="Geogrotesque Medium" pitchFamily="50" charset="0"/>
              </a:rPr>
              <a:t>Les </a:t>
            </a:r>
            <a:r>
              <a:rPr lang="fr-LU" sz="2000" dirty="0">
                <a:solidFill>
                  <a:srgbClr val="00B050"/>
                </a:solidFill>
                <a:latin typeface="Geogrotesque Medium" pitchFamily="50" charset="0"/>
              </a:rPr>
              <a:t>différences entre les variables cibles peuvent être interprétées comme un biais de </a:t>
            </a:r>
            <a:r>
              <a:rPr lang="fr-LU" sz="2000" dirty="0" smtClean="0">
                <a:solidFill>
                  <a:srgbClr val="00B050"/>
                </a:solidFill>
                <a:latin typeface="Geogrotesque Medium" pitchFamily="50" charset="0"/>
              </a:rPr>
              <a:t>mesure</a:t>
            </a:r>
            <a:endParaRPr lang="fr-FR" sz="2000" dirty="0" smtClean="0">
              <a:solidFill>
                <a:srgbClr val="00B050"/>
              </a:solidFill>
              <a:latin typeface="Geogrotesque Medium" pitchFamily="50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68760"/>
            <a:ext cx="8784976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018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8018" y="188640"/>
            <a:ext cx="7886700" cy="871006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Les </a:t>
            </a:r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effets</a:t>
            </a:r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de mode sur le </a:t>
            </a:r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statut</a:t>
            </a:r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</a:t>
            </a:r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d’emploi</a:t>
            </a:r>
            <a:endParaRPr lang="pl-PL" sz="32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3968" y="1260235"/>
            <a:ext cx="4608512" cy="51931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dirty="0" smtClean="0">
                <a:latin typeface="Geogrotesque Medium" pitchFamily="50" charset="0"/>
              </a:rPr>
              <a:t>Avant </a:t>
            </a:r>
            <a:r>
              <a:rPr lang="fr-FR" sz="2400" dirty="0" err="1" smtClean="0">
                <a:latin typeface="Geogrotesque Medium" pitchFamily="50" charset="0"/>
              </a:rPr>
              <a:t>matching</a:t>
            </a:r>
            <a:r>
              <a:rPr lang="fr-FR" sz="2400" dirty="0" smtClean="0">
                <a:latin typeface="Geogrotesque Medium" pitchFamily="50" charset="0"/>
              </a:rPr>
              <a:t>:</a:t>
            </a:r>
          </a:p>
          <a:p>
            <a:r>
              <a:rPr lang="fr-FR" dirty="0" smtClean="0">
                <a:latin typeface="Geogrotesque Medium" pitchFamily="50" charset="0"/>
              </a:rPr>
              <a:t>L‘échantillon internet est plus souvent actif</a:t>
            </a:r>
          </a:p>
          <a:p>
            <a:r>
              <a:rPr lang="fr-FR" dirty="0" smtClean="0">
                <a:latin typeface="Geogrotesque Medium" pitchFamily="50" charset="0"/>
              </a:rPr>
              <a:t>L‘échantillon internet est plus souvent au chômage</a:t>
            </a:r>
          </a:p>
          <a:p>
            <a:r>
              <a:rPr lang="fr-FR" dirty="0" smtClean="0">
                <a:latin typeface="Geogrotesque Medium" pitchFamily="50" charset="0"/>
              </a:rPr>
              <a:t>L’échantillon internet est moins souvent inactif</a:t>
            </a:r>
          </a:p>
          <a:p>
            <a:endParaRPr lang="fr-FR" sz="2000" dirty="0" smtClean="0">
              <a:latin typeface="Geogrotesque Medium" pitchFamily="50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Geogrotesque Medium" pitchFamily="50" charset="0"/>
              </a:rPr>
              <a:t>Après </a:t>
            </a:r>
            <a:r>
              <a:rPr lang="fr-FR" sz="2400" dirty="0" err="1" smtClean="0">
                <a:latin typeface="Geogrotesque Medium" pitchFamily="50" charset="0"/>
              </a:rPr>
              <a:t>matching</a:t>
            </a:r>
            <a:r>
              <a:rPr lang="fr-FR" sz="2400" dirty="0" smtClean="0">
                <a:latin typeface="Geogrotesque Medium" pitchFamily="50" charset="0"/>
              </a:rPr>
              <a:t>:</a:t>
            </a:r>
          </a:p>
          <a:p>
            <a:r>
              <a:rPr lang="fr-FR" dirty="0" smtClean="0">
                <a:latin typeface="Geogrotesque Medium" pitchFamily="50" charset="0"/>
              </a:rPr>
              <a:t>Pas de différence entre internet et téléphone</a:t>
            </a:r>
          </a:p>
          <a:p>
            <a:endParaRPr lang="fr-FR" sz="2000" dirty="0" smtClean="0">
              <a:latin typeface="Geogrotesque Medium" pitchFamily="50" charset="0"/>
            </a:endParaRPr>
          </a:p>
          <a:p>
            <a:pPr marL="0" indent="0">
              <a:buNone/>
            </a:pP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Différences liées </a:t>
            </a: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essentiellement </a:t>
            </a: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à </a:t>
            </a: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la </a:t>
            </a: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couverture et à </a:t>
            </a: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la non-réponse</a:t>
            </a:r>
            <a:endParaRPr lang="fr-FR" sz="2400" b="1" dirty="0" smtClean="0">
              <a:latin typeface="Geogrotesque Medium" pitchFamily="50" charset="0"/>
            </a:endParaRPr>
          </a:p>
          <a:p>
            <a:pPr marL="0" indent="0">
              <a:buNone/>
            </a:pP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 Pas de biais de mesure</a:t>
            </a:r>
            <a:endParaRPr lang="fr-FR" sz="2000" b="1" dirty="0">
              <a:latin typeface="Geogrotesque Medium" pitchFamily="50" charset="0"/>
            </a:endParaRPr>
          </a:p>
        </p:txBody>
      </p:sp>
      <p:pic>
        <p:nvPicPr>
          <p:cNvPr id="2053" name="Picture 5" descr="S:\Projets\Mixed mode\Presentations &amp; Conference Papers\Krakow Presentation\Graphics\ilo3_present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85" y="1293964"/>
            <a:ext cx="4036367" cy="456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67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8018" y="188640"/>
            <a:ext cx="7886700" cy="871006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Les </a:t>
            </a:r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effets</a:t>
            </a:r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de mode sur le </a:t>
            </a:r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statut</a:t>
            </a:r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</a:t>
            </a:r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d’emploi</a:t>
            </a:r>
            <a:endParaRPr lang="pl-PL" sz="32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3968" y="1260235"/>
            <a:ext cx="4608512" cy="49770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dirty="0" smtClean="0">
                <a:latin typeface="Geogrotesque Medium" pitchFamily="50" charset="0"/>
              </a:rPr>
              <a:t>Avant </a:t>
            </a:r>
            <a:r>
              <a:rPr lang="fr-FR" sz="2400" dirty="0" err="1" smtClean="0">
                <a:latin typeface="Geogrotesque Medium" pitchFamily="50" charset="0"/>
              </a:rPr>
              <a:t>matching</a:t>
            </a:r>
            <a:r>
              <a:rPr lang="fr-FR" sz="2400" dirty="0" smtClean="0">
                <a:latin typeface="Geogrotesque Medium" pitchFamily="50" charset="0"/>
              </a:rPr>
              <a:t>:</a:t>
            </a:r>
          </a:p>
          <a:p>
            <a:r>
              <a:rPr lang="fr-FR" dirty="0" smtClean="0">
                <a:latin typeface="Geogrotesque Medium" pitchFamily="50" charset="0"/>
              </a:rPr>
              <a:t>L‘échantillon internet est plus souvent actif</a:t>
            </a:r>
          </a:p>
          <a:p>
            <a:r>
              <a:rPr lang="fr-FR" dirty="0" smtClean="0">
                <a:latin typeface="Geogrotesque Medium" pitchFamily="50" charset="0"/>
              </a:rPr>
              <a:t>L‘échantillon internet est plus souvent au chômage</a:t>
            </a:r>
          </a:p>
          <a:p>
            <a:r>
              <a:rPr lang="fr-FR" dirty="0" smtClean="0">
                <a:latin typeface="Geogrotesque Medium" pitchFamily="50" charset="0"/>
              </a:rPr>
              <a:t>L’échantillon internet est moins souvent inactif</a:t>
            </a:r>
          </a:p>
          <a:p>
            <a:endParaRPr lang="fr-FR" sz="2000" dirty="0" smtClean="0">
              <a:latin typeface="Geogrotesque Medium" pitchFamily="50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Geogrotesque Medium" pitchFamily="50" charset="0"/>
              </a:rPr>
              <a:t>Après </a:t>
            </a:r>
            <a:r>
              <a:rPr lang="fr-FR" sz="2400" dirty="0" err="1" smtClean="0">
                <a:latin typeface="Geogrotesque Medium" pitchFamily="50" charset="0"/>
              </a:rPr>
              <a:t>matching</a:t>
            </a:r>
            <a:r>
              <a:rPr lang="fr-FR" sz="2400" dirty="0" smtClean="0">
                <a:latin typeface="Geogrotesque Medium" pitchFamily="50" charset="0"/>
              </a:rPr>
              <a:t>:</a:t>
            </a:r>
          </a:p>
          <a:p>
            <a:r>
              <a:rPr lang="fr-FR" dirty="0" smtClean="0">
                <a:latin typeface="Geogrotesque Medium" pitchFamily="50" charset="0"/>
              </a:rPr>
              <a:t>Pas de différence entre internet et téléphone</a:t>
            </a:r>
          </a:p>
          <a:p>
            <a:endParaRPr lang="fr-FR" sz="2000" dirty="0" smtClean="0">
              <a:latin typeface="Geogrotesque Medium" pitchFamily="50" charset="0"/>
            </a:endParaRPr>
          </a:p>
          <a:p>
            <a:pPr marL="0" indent="0">
              <a:buNone/>
            </a:pP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Différences liées </a:t>
            </a: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essentiellement </a:t>
            </a: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à </a:t>
            </a: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la </a:t>
            </a: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couverture et à </a:t>
            </a: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la non-réponse</a:t>
            </a:r>
            <a:endParaRPr lang="fr-FR" sz="2400" b="1" dirty="0" smtClean="0">
              <a:latin typeface="Geogrotesque Medium" pitchFamily="50" charset="0"/>
            </a:endParaRPr>
          </a:p>
          <a:p>
            <a:pPr marL="0" indent="0">
              <a:buNone/>
            </a:pP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 Pas de biais de mesure</a:t>
            </a:r>
            <a:endParaRPr lang="fr-FR" sz="2000" b="1" dirty="0">
              <a:latin typeface="Geogrotesque Medium" pitchFamily="50" charset="0"/>
            </a:endParaRPr>
          </a:p>
        </p:txBody>
      </p:sp>
      <p:pic>
        <p:nvPicPr>
          <p:cNvPr id="2053" name="Picture 5" descr="S:\Projets\Mixed mode\Presentations &amp; Conference Papers\Krakow Presentation\Graphics\ilo3_present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85" y="1293964"/>
            <a:ext cx="4036367" cy="456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283968" y="1124744"/>
            <a:ext cx="4464496" cy="2592288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/>
          </a:p>
        </p:txBody>
      </p:sp>
      <p:sp>
        <p:nvSpPr>
          <p:cNvPr id="6" name="Rectangle 5"/>
          <p:cNvSpPr/>
          <p:nvPr/>
        </p:nvSpPr>
        <p:spPr>
          <a:xfrm>
            <a:off x="611560" y="1279478"/>
            <a:ext cx="360040" cy="4021730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/>
          </a:p>
        </p:txBody>
      </p:sp>
      <p:sp>
        <p:nvSpPr>
          <p:cNvPr id="9" name="Rectangle 8"/>
          <p:cNvSpPr/>
          <p:nvPr/>
        </p:nvSpPr>
        <p:spPr>
          <a:xfrm>
            <a:off x="1331640" y="4797152"/>
            <a:ext cx="288032" cy="504056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/>
          </a:p>
        </p:txBody>
      </p:sp>
      <p:sp>
        <p:nvSpPr>
          <p:cNvPr id="10" name="Rectangle 9"/>
          <p:cNvSpPr/>
          <p:nvPr/>
        </p:nvSpPr>
        <p:spPr>
          <a:xfrm>
            <a:off x="1941748" y="2348879"/>
            <a:ext cx="360040" cy="2935957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197273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8018" y="188640"/>
            <a:ext cx="7886700" cy="871006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Les </a:t>
            </a:r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effets</a:t>
            </a:r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de mode sur le </a:t>
            </a:r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statut</a:t>
            </a:r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</a:t>
            </a:r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d’emploi</a:t>
            </a:r>
            <a:endParaRPr lang="pl-PL" sz="32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3968" y="1260235"/>
            <a:ext cx="4608512" cy="49770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dirty="0" smtClean="0">
                <a:latin typeface="Geogrotesque Medium" pitchFamily="50" charset="0"/>
              </a:rPr>
              <a:t>Avant </a:t>
            </a:r>
            <a:r>
              <a:rPr lang="fr-FR" sz="2400" dirty="0" err="1" smtClean="0">
                <a:latin typeface="Geogrotesque Medium" pitchFamily="50" charset="0"/>
              </a:rPr>
              <a:t>matching</a:t>
            </a:r>
            <a:r>
              <a:rPr lang="fr-FR" sz="2400" dirty="0" smtClean="0">
                <a:latin typeface="Geogrotesque Medium" pitchFamily="50" charset="0"/>
              </a:rPr>
              <a:t>:</a:t>
            </a:r>
          </a:p>
          <a:p>
            <a:r>
              <a:rPr lang="fr-FR" dirty="0" smtClean="0">
                <a:latin typeface="Geogrotesque Medium" pitchFamily="50" charset="0"/>
              </a:rPr>
              <a:t>L‘échantillon internet est plus souvent actif</a:t>
            </a:r>
          </a:p>
          <a:p>
            <a:r>
              <a:rPr lang="fr-FR" dirty="0" smtClean="0">
                <a:latin typeface="Geogrotesque Medium" pitchFamily="50" charset="0"/>
              </a:rPr>
              <a:t>L‘échantillon internet est plus souvent au chômage</a:t>
            </a:r>
          </a:p>
          <a:p>
            <a:r>
              <a:rPr lang="fr-FR" dirty="0" smtClean="0">
                <a:latin typeface="Geogrotesque Medium" pitchFamily="50" charset="0"/>
              </a:rPr>
              <a:t>L’échantillon internet est moins souvent inactif</a:t>
            </a:r>
          </a:p>
          <a:p>
            <a:endParaRPr lang="fr-FR" sz="2000" dirty="0" smtClean="0">
              <a:latin typeface="Geogrotesque Medium" pitchFamily="50" charset="0"/>
            </a:endParaRPr>
          </a:p>
          <a:p>
            <a:pPr marL="0" indent="0">
              <a:buNone/>
            </a:pPr>
            <a:r>
              <a:rPr lang="fr-FR" sz="2400" dirty="0" smtClean="0">
                <a:latin typeface="Geogrotesque Medium" pitchFamily="50" charset="0"/>
              </a:rPr>
              <a:t>Après </a:t>
            </a:r>
            <a:r>
              <a:rPr lang="fr-FR" sz="2400" dirty="0" err="1" smtClean="0">
                <a:latin typeface="Geogrotesque Medium" pitchFamily="50" charset="0"/>
              </a:rPr>
              <a:t>matching</a:t>
            </a:r>
            <a:r>
              <a:rPr lang="fr-FR" sz="2400" dirty="0" smtClean="0">
                <a:latin typeface="Geogrotesque Medium" pitchFamily="50" charset="0"/>
              </a:rPr>
              <a:t>:</a:t>
            </a:r>
          </a:p>
          <a:p>
            <a:r>
              <a:rPr lang="fr-FR" dirty="0" smtClean="0">
                <a:latin typeface="Geogrotesque Medium" pitchFamily="50" charset="0"/>
              </a:rPr>
              <a:t>Pas de différence entre internet et téléphone</a:t>
            </a:r>
          </a:p>
          <a:p>
            <a:endParaRPr lang="fr-FR" sz="2000" dirty="0" smtClean="0">
              <a:latin typeface="Geogrotesque Medium" pitchFamily="50" charset="0"/>
            </a:endParaRPr>
          </a:p>
          <a:p>
            <a:pPr marL="0" indent="0">
              <a:buNone/>
            </a:pP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Différences liées </a:t>
            </a: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essentiellement </a:t>
            </a: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à </a:t>
            </a: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la </a:t>
            </a: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couverture et à </a:t>
            </a: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la non-réponse</a:t>
            </a:r>
            <a:endParaRPr lang="fr-FR" sz="2400" b="1" dirty="0" smtClean="0">
              <a:latin typeface="Geogrotesque Medium" pitchFamily="50" charset="0"/>
            </a:endParaRPr>
          </a:p>
          <a:p>
            <a:pPr marL="0" indent="0">
              <a:buNone/>
            </a:pPr>
            <a:r>
              <a:rPr lang="fr-FR" sz="2000" b="1" dirty="0" smtClean="0">
                <a:latin typeface="Geogrotesque Medium" pitchFamily="50" charset="0"/>
                <a:sym typeface="Wingdings" panose="05000000000000000000" pitchFamily="2" charset="2"/>
              </a:rPr>
              <a:t> Pas de biais de mesure</a:t>
            </a:r>
            <a:endParaRPr lang="fr-FR" sz="2000" b="1" dirty="0">
              <a:latin typeface="Geogrotesque Medium" pitchFamily="50" charset="0"/>
            </a:endParaRPr>
          </a:p>
        </p:txBody>
      </p:sp>
      <p:pic>
        <p:nvPicPr>
          <p:cNvPr id="2053" name="Picture 5" descr="S:\Projets\Mixed mode\Presentations &amp; Conference Papers\Krakow Presentation\Graphics\ilo3_present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85" y="1293964"/>
            <a:ext cx="4036367" cy="456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283968" y="3789040"/>
            <a:ext cx="4392488" cy="1296144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/>
          </a:p>
        </p:txBody>
      </p:sp>
      <p:sp>
        <p:nvSpPr>
          <p:cNvPr id="6" name="Rectangle 5"/>
          <p:cNvSpPr/>
          <p:nvPr/>
        </p:nvSpPr>
        <p:spPr>
          <a:xfrm>
            <a:off x="943075" y="1266555"/>
            <a:ext cx="360040" cy="4021730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/>
          </a:p>
        </p:txBody>
      </p:sp>
      <p:sp>
        <p:nvSpPr>
          <p:cNvPr id="7" name="Rectangle 6"/>
          <p:cNvSpPr/>
          <p:nvPr/>
        </p:nvSpPr>
        <p:spPr>
          <a:xfrm>
            <a:off x="1547664" y="4941167"/>
            <a:ext cx="360040" cy="346847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/>
          </a:p>
        </p:txBody>
      </p:sp>
      <p:sp>
        <p:nvSpPr>
          <p:cNvPr id="8" name="Rectangle 7"/>
          <p:cNvSpPr/>
          <p:nvPr/>
        </p:nvSpPr>
        <p:spPr>
          <a:xfrm>
            <a:off x="2267744" y="2564903"/>
            <a:ext cx="288032" cy="2726509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427321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6480720" cy="871006"/>
          </a:xfrm>
        </p:spPr>
        <p:txBody>
          <a:bodyPr>
            <a:noAutofit/>
          </a:bodyPr>
          <a:lstStyle/>
          <a:p>
            <a:r>
              <a:rPr lang="de-DE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Variables </a:t>
            </a:r>
            <a:r>
              <a:rPr lang="de-DE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objectives</a:t>
            </a:r>
            <a:r>
              <a:rPr lang="de-DE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et </a:t>
            </a:r>
            <a:r>
              <a:rPr lang="de-DE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subjectives</a:t>
            </a:r>
            <a:endParaRPr lang="pl-PL" sz="32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4968552"/>
          </a:xfrm>
        </p:spPr>
        <p:txBody>
          <a:bodyPr>
            <a:normAutofit fontScale="92500" lnSpcReduction="20000"/>
          </a:bodyPr>
          <a:lstStyle/>
          <a:p>
            <a:endParaRPr lang="de-DE" sz="2000" dirty="0" smtClean="0">
              <a:latin typeface="Geogrotesque Medium" pitchFamily="50" charset="0"/>
            </a:endParaRPr>
          </a:p>
          <a:p>
            <a:pPr>
              <a:lnSpc>
                <a:spcPct val="124000"/>
              </a:lnSpc>
              <a:spcBef>
                <a:spcPts val="0"/>
              </a:spcBef>
              <a:spcAft>
                <a:spcPts val="1200"/>
              </a:spcAft>
            </a:pPr>
            <a:r>
              <a:rPr lang="fr-LU" sz="2600" dirty="0">
                <a:latin typeface="Geogrotesque Medium" pitchFamily="50" charset="0"/>
              </a:rPr>
              <a:t>Le statut d'emploi est une variable </a:t>
            </a:r>
            <a:r>
              <a:rPr lang="fr-LU" sz="2600" dirty="0" smtClean="0">
                <a:latin typeface="Geogrotesque Medium" pitchFamily="50" charset="0"/>
              </a:rPr>
              <a:t>objective</a:t>
            </a:r>
          </a:p>
          <a:p>
            <a:pPr lvl="1">
              <a:lnSpc>
                <a:spcPct val="124000"/>
              </a:lnSpc>
              <a:spcBef>
                <a:spcPts val="0"/>
              </a:spcBef>
              <a:spcAft>
                <a:spcPts val="1200"/>
              </a:spcAft>
            </a:pPr>
            <a:r>
              <a:rPr lang="fr-LU" sz="2200" dirty="0">
                <a:latin typeface="Geogrotesque Medium" pitchFamily="50" charset="0"/>
              </a:rPr>
              <a:t>Définition claire selon la classification de l'emploi du </a:t>
            </a:r>
            <a:r>
              <a:rPr lang="fr-LU" sz="2200" dirty="0" smtClean="0">
                <a:latin typeface="Geogrotesque Medium" pitchFamily="50" charset="0"/>
              </a:rPr>
              <a:t>BIT</a:t>
            </a:r>
            <a:br>
              <a:rPr lang="fr-LU" sz="2200" dirty="0" smtClean="0">
                <a:latin typeface="Geogrotesque Medium" pitchFamily="50" charset="0"/>
              </a:rPr>
            </a:br>
            <a:endParaRPr lang="de-DE" sz="2200" dirty="0">
              <a:latin typeface="Geogrotesque Medium" pitchFamily="50" charset="0"/>
            </a:endParaRPr>
          </a:p>
          <a:p>
            <a:pPr>
              <a:lnSpc>
                <a:spcPct val="124000"/>
              </a:lnSpc>
              <a:spcBef>
                <a:spcPts val="0"/>
              </a:spcBef>
              <a:spcAft>
                <a:spcPts val="1200"/>
              </a:spcAft>
            </a:pPr>
            <a:r>
              <a:rPr lang="fr-LU" sz="2600" dirty="0">
                <a:latin typeface="Geogrotesque Medium" pitchFamily="50" charset="0"/>
              </a:rPr>
              <a:t>Existe-t-il un biais de mesure dans les variables </a:t>
            </a:r>
            <a:r>
              <a:rPr lang="fr-LU" sz="2600" dirty="0" smtClean="0">
                <a:latin typeface="Geogrotesque Medium" pitchFamily="50" charset="0"/>
              </a:rPr>
              <a:t>subjectives?</a:t>
            </a:r>
            <a:endParaRPr lang="fr-LU" sz="2600" dirty="0" smtClean="0">
              <a:latin typeface="Geogrotesque Medium" pitchFamily="50" charset="0"/>
            </a:endParaRPr>
          </a:p>
          <a:p>
            <a:pPr marL="457200" lvl="1" indent="0">
              <a:lnSpc>
                <a:spcPct val="124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de-DE" sz="2600" dirty="0">
              <a:latin typeface="Geogrotesque Medium" pitchFamily="50" charset="0"/>
            </a:endParaRPr>
          </a:p>
          <a:p>
            <a:pPr>
              <a:lnSpc>
                <a:spcPct val="124000"/>
              </a:lnSpc>
              <a:spcBef>
                <a:spcPts val="0"/>
              </a:spcBef>
              <a:spcAft>
                <a:spcPts val="1200"/>
              </a:spcAft>
            </a:pPr>
            <a:r>
              <a:rPr lang="fr-LU" sz="2600" dirty="0" smtClean="0">
                <a:latin typeface="Geogrotesque Medium" pitchFamily="50" charset="0"/>
              </a:rPr>
              <a:t>Test sur deux variables subjectives </a:t>
            </a:r>
            <a:r>
              <a:rPr lang="fr-LU" sz="2600" dirty="0" smtClean="0">
                <a:latin typeface="Geogrotesque Medium" pitchFamily="50" charset="0"/>
              </a:rPr>
              <a:t>de </a:t>
            </a:r>
            <a:r>
              <a:rPr lang="fr-LU" sz="2600" dirty="0" smtClean="0">
                <a:latin typeface="Geogrotesque Medium" pitchFamily="50" charset="0"/>
              </a:rPr>
              <a:t>l’EFT:</a:t>
            </a:r>
            <a:endParaRPr lang="fr-LU" sz="2600" dirty="0">
              <a:latin typeface="Geogrotesque Medium" pitchFamily="50" charset="0"/>
            </a:endParaRPr>
          </a:p>
          <a:p>
            <a:pPr lvl="1">
              <a:lnSpc>
                <a:spcPct val="124000"/>
              </a:lnSpc>
              <a:spcBef>
                <a:spcPts val="0"/>
              </a:spcBef>
              <a:spcAft>
                <a:spcPts val="1200"/>
              </a:spcAft>
            </a:pPr>
            <a:r>
              <a:rPr lang="fr-LU" sz="2200" dirty="0">
                <a:latin typeface="Geogrotesque Medium" pitchFamily="50" charset="0"/>
              </a:rPr>
              <a:t>Adéquation </a:t>
            </a:r>
            <a:r>
              <a:rPr lang="fr-LU" sz="2200" dirty="0" smtClean="0">
                <a:latin typeface="Geogrotesque Medium" pitchFamily="50" charset="0"/>
              </a:rPr>
              <a:t>du salaire: </a:t>
            </a:r>
            <a:br>
              <a:rPr lang="fr-LU" sz="2200" dirty="0" smtClean="0">
                <a:latin typeface="Geogrotesque Medium" pitchFamily="50" charset="0"/>
              </a:rPr>
            </a:br>
            <a:r>
              <a:rPr lang="fr-LU" sz="2200" dirty="0" smtClean="0">
                <a:latin typeface="Geogrotesque Medium" pitchFamily="50" charset="0"/>
              </a:rPr>
              <a:t>	</a:t>
            </a:r>
            <a:r>
              <a:rPr lang="fr-LU" sz="2200" i="1" dirty="0" smtClean="0">
                <a:latin typeface="Geogrotesque Medium" pitchFamily="50" charset="0"/>
              </a:rPr>
              <a:t>Mon </a:t>
            </a:r>
            <a:r>
              <a:rPr lang="fr-LU" sz="2200" i="1" dirty="0">
                <a:latin typeface="Geogrotesque Medium" pitchFamily="50" charset="0"/>
              </a:rPr>
              <a:t>salaire est suffisant pour le travail que je fais.</a:t>
            </a:r>
          </a:p>
          <a:p>
            <a:pPr lvl="1">
              <a:lnSpc>
                <a:spcPct val="124000"/>
              </a:lnSpc>
              <a:spcBef>
                <a:spcPts val="0"/>
              </a:spcBef>
              <a:spcAft>
                <a:spcPts val="1200"/>
              </a:spcAft>
            </a:pPr>
            <a:r>
              <a:rPr lang="fr-LU" sz="2200" dirty="0">
                <a:latin typeface="Geogrotesque Medium" pitchFamily="50" charset="0"/>
              </a:rPr>
              <a:t>Satisfaction au travail: </a:t>
            </a:r>
            <a:r>
              <a:rPr lang="fr-LU" sz="2200" dirty="0" smtClean="0">
                <a:latin typeface="Geogrotesque Medium" pitchFamily="50" charset="0"/>
              </a:rPr>
              <a:t/>
            </a:r>
            <a:br>
              <a:rPr lang="fr-LU" sz="2200" dirty="0" smtClean="0">
                <a:latin typeface="Geogrotesque Medium" pitchFamily="50" charset="0"/>
              </a:rPr>
            </a:br>
            <a:r>
              <a:rPr lang="fr-LU" sz="2200" dirty="0" smtClean="0">
                <a:latin typeface="Geogrotesque Medium" pitchFamily="50" charset="0"/>
              </a:rPr>
              <a:t>	</a:t>
            </a:r>
            <a:r>
              <a:rPr lang="fr-LU" sz="2200" i="1" dirty="0" smtClean="0">
                <a:latin typeface="Geogrotesque Medium" pitchFamily="50" charset="0"/>
              </a:rPr>
              <a:t>Je </a:t>
            </a:r>
            <a:r>
              <a:rPr lang="fr-LU" sz="2200" i="1" dirty="0">
                <a:latin typeface="Geogrotesque Medium" pitchFamily="50" charset="0"/>
              </a:rPr>
              <a:t>suis satisfait de la situation dans mon travail actuel</a:t>
            </a:r>
            <a:endParaRPr lang="de-DE" sz="2200" dirty="0">
              <a:latin typeface="Geogrotesque Medium" pitchFamily="50" charset="0"/>
            </a:endParaRPr>
          </a:p>
          <a:p>
            <a:pPr lvl="1">
              <a:lnSpc>
                <a:spcPct val="124000"/>
              </a:lnSpc>
              <a:spcBef>
                <a:spcPts val="0"/>
              </a:spcBef>
              <a:spcAft>
                <a:spcPts val="1200"/>
              </a:spcAft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63980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8193" y="116632"/>
            <a:ext cx="7886700" cy="871006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Effets</a:t>
            </a:r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de mode sur les variables </a:t>
            </a:r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subjectives</a:t>
            </a:r>
            <a:endParaRPr lang="pl-PL" sz="32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0186" y="1532467"/>
            <a:ext cx="7886700" cy="4597401"/>
          </a:xfrm>
        </p:spPr>
        <p:txBody>
          <a:bodyPr>
            <a:normAutofit/>
          </a:bodyPr>
          <a:lstStyle/>
          <a:p>
            <a:endParaRPr lang="pl-PL" sz="2400" dirty="0"/>
          </a:p>
        </p:txBody>
      </p:sp>
      <p:pic>
        <p:nvPicPr>
          <p:cNvPr id="3076" name="Picture 4" descr="S:\Projets\Mixed mode\Presentations &amp; Conference Papers\Krakow Presentation\Graphics\C8b_C8c_Combined_present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4" y="1082530"/>
            <a:ext cx="8954218" cy="5775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489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0186" y="1532467"/>
            <a:ext cx="7886700" cy="4597401"/>
          </a:xfrm>
        </p:spPr>
        <p:txBody>
          <a:bodyPr>
            <a:normAutofit/>
          </a:bodyPr>
          <a:lstStyle/>
          <a:p>
            <a:endParaRPr lang="pl-PL" sz="2400" dirty="0"/>
          </a:p>
        </p:txBody>
      </p:sp>
      <p:pic>
        <p:nvPicPr>
          <p:cNvPr id="3076" name="Picture 4" descr="S:\Projets\Mixed mode\Presentations &amp; Conference Papers\Krakow Presentation\Graphics\C8b_C8c_Combined_present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4" y="1082530"/>
            <a:ext cx="8954218" cy="5775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7750" y="3407434"/>
            <a:ext cx="405439" cy="72749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9275" y="1742536"/>
            <a:ext cx="405439" cy="100929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10927" y="3510951"/>
            <a:ext cx="405439" cy="111280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25328" y="4710023"/>
            <a:ext cx="405439" cy="72461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85116" y="2346384"/>
            <a:ext cx="405439" cy="17209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08142" y="1259457"/>
            <a:ext cx="405439" cy="108692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122542" y="4416725"/>
            <a:ext cx="405439" cy="93452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045569" y="5158596"/>
            <a:ext cx="405439" cy="64123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14" name="Tytuł 1"/>
          <p:cNvSpPr>
            <a:spLocks noGrp="1"/>
          </p:cNvSpPr>
          <p:nvPr>
            <p:ph type="title"/>
          </p:nvPr>
        </p:nvSpPr>
        <p:spPr>
          <a:xfrm>
            <a:off x="128193" y="116632"/>
            <a:ext cx="7886700" cy="871006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Effets</a:t>
            </a:r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de mode sur les variables </a:t>
            </a:r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subjectives</a:t>
            </a:r>
            <a:endParaRPr lang="pl-PL" sz="32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33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0186" y="1532467"/>
            <a:ext cx="7886700" cy="4597401"/>
          </a:xfrm>
        </p:spPr>
        <p:txBody>
          <a:bodyPr>
            <a:normAutofit/>
          </a:bodyPr>
          <a:lstStyle/>
          <a:p>
            <a:endParaRPr lang="pl-PL" sz="2400" dirty="0"/>
          </a:p>
        </p:txBody>
      </p:sp>
      <p:pic>
        <p:nvPicPr>
          <p:cNvPr id="3076" name="Picture 4" descr="S:\Projets\Mixed mode\Presentations &amp; Conference Papers\Krakow Presentation\Graphics\C8b_C8c_Combined_present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4" y="1082530"/>
            <a:ext cx="8954218" cy="5775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73189" y="2941608"/>
            <a:ext cx="405439" cy="108980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04845" y="1742536"/>
            <a:ext cx="405439" cy="89139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27870" y="3579962"/>
            <a:ext cx="405439" cy="127383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50897" y="4836543"/>
            <a:ext cx="405439" cy="72749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93433" y="2346385"/>
            <a:ext cx="405439" cy="15038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625085" y="1199072"/>
            <a:ext cx="405439" cy="114731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548113" y="4347712"/>
            <a:ext cx="405439" cy="98628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453886" y="5080958"/>
            <a:ext cx="405439" cy="72749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14" name="Tytuł 1"/>
          <p:cNvSpPr>
            <a:spLocks noGrp="1"/>
          </p:cNvSpPr>
          <p:nvPr>
            <p:ph type="title"/>
          </p:nvPr>
        </p:nvSpPr>
        <p:spPr>
          <a:xfrm>
            <a:off x="128193" y="116632"/>
            <a:ext cx="7886700" cy="871006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Effets</a:t>
            </a:r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de mode sur les variables </a:t>
            </a:r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subjectives</a:t>
            </a:r>
            <a:endParaRPr lang="pl-PL" sz="32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71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886700" cy="871006"/>
          </a:xfrm>
        </p:spPr>
        <p:txBody>
          <a:bodyPr>
            <a:normAutofit/>
          </a:bodyPr>
          <a:lstStyle/>
          <a:p>
            <a:r>
              <a:rPr lang="fr-LU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Conclusions et </a:t>
            </a:r>
            <a:r>
              <a:rPr lang="fr-LU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perspectives futures </a:t>
            </a:r>
            <a:endParaRPr lang="pl-PL" sz="32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412776"/>
            <a:ext cx="8568952" cy="470484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dirty="0" smtClean="0">
                <a:latin typeface="Geogrotesque Medium" pitchFamily="50" charset="0"/>
              </a:rPr>
              <a:t>	 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è"/>
            </a:pPr>
            <a:r>
              <a:rPr lang="en-US" sz="2600" dirty="0" smtClean="0">
                <a:latin typeface="Geogrotesque Medium" pitchFamily="50" charset="0"/>
              </a:rPr>
              <a:t>Le </a:t>
            </a:r>
            <a:r>
              <a:rPr lang="en-US" sz="2600" dirty="0" err="1" smtClean="0">
                <a:latin typeface="Geogrotesque Medium" pitchFamily="50" charset="0"/>
              </a:rPr>
              <a:t>statut</a:t>
            </a:r>
            <a:r>
              <a:rPr lang="en-US" sz="2600" dirty="0" smtClean="0">
                <a:latin typeface="Geogrotesque Medium" pitchFamily="50" charset="0"/>
              </a:rPr>
              <a:t> </a:t>
            </a:r>
            <a:r>
              <a:rPr lang="en-US" sz="2600" dirty="0" err="1" smtClean="0">
                <a:latin typeface="Geogrotesque Medium" pitchFamily="50" charset="0"/>
              </a:rPr>
              <a:t>d’emploi</a:t>
            </a:r>
            <a:r>
              <a:rPr lang="en-US" sz="2600" dirty="0" smtClean="0">
                <a:latin typeface="Geogrotesque Medium" pitchFamily="50" charset="0"/>
              </a:rPr>
              <a:t> ne </a:t>
            </a:r>
            <a:r>
              <a:rPr lang="en-US" sz="2600" dirty="0" err="1" smtClean="0">
                <a:latin typeface="Geogrotesque Medium" pitchFamily="50" charset="0"/>
              </a:rPr>
              <a:t>semble</a:t>
            </a:r>
            <a:r>
              <a:rPr lang="en-US" sz="2600" dirty="0" smtClean="0">
                <a:latin typeface="Geogrotesque Medium" pitchFamily="50" charset="0"/>
              </a:rPr>
              <a:t> pas </a:t>
            </a:r>
            <a:r>
              <a:rPr lang="en-US" sz="2600" dirty="0" err="1" smtClean="0">
                <a:latin typeface="Geogrotesque Medium" pitchFamily="50" charset="0"/>
              </a:rPr>
              <a:t>être</a:t>
            </a:r>
            <a:r>
              <a:rPr lang="en-US" sz="2600" dirty="0" smtClean="0">
                <a:latin typeface="Geogrotesque Medium" pitchFamily="50" charset="0"/>
              </a:rPr>
              <a:t> </a:t>
            </a:r>
            <a:r>
              <a:rPr lang="en-US" sz="2600" dirty="0" err="1" smtClean="0">
                <a:latin typeface="Geogrotesque Medium" pitchFamily="50" charset="0"/>
              </a:rPr>
              <a:t>l’objet</a:t>
            </a:r>
            <a:r>
              <a:rPr lang="en-US" sz="2600" dirty="0" smtClean="0">
                <a:latin typeface="Geogrotesque Medium" pitchFamily="50" charset="0"/>
              </a:rPr>
              <a:t> </a:t>
            </a:r>
            <a:r>
              <a:rPr lang="en-US" sz="2600" dirty="0" err="1" smtClean="0">
                <a:latin typeface="Geogrotesque Medium" pitchFamily="50" charset="0"/>
              </a:rPr>
              <a:t>d’effets</a:t>
            </a:r>
            <a:r>
              <a:rPr lang="en-US" sz="2600" dirty="0" smtClean="0">
                <a:latin typeface="Geogrotesque Medium" pitchFamily="50" charset="0"/>
              </a:rPr>
              <a:t> de mode</a:t>
            </a:r>
            <a:endParaRPr lang="en-US" sz="2600" dirty="0" smtClean="0">
              <a:latin typeface="Geogrotesque Medium" pitchFamily="50" charset="0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è"/>
            </a:pPr>
            <a:r>
              <a:rPr lang="en-US" sz="2600" dirty="0" smtClean="0">
                <a:latin typeface="Geogrotesque Medium" pitchFamily="50" charset="0"/>
              </a:rPr>
              <a:t>Par </a:t>
            </a:r>
            <a:r>
              <a:rPr lang="en-US" sz="2600" dirty="0" err="1" smtClean="0">
                <a:latin typeface="Geogrotesque Medium" pitchFamily="50" charset="0"/>
              </a:rPr>
              <a:t>contre</a:t>
            </a:r>
            <a:r>
              <a:rPr lang="en-US" sz="2600" dirty="0" smtClean="0">
                <a:latin typeface="Geogrotesque Medium" pitchFamily="50" charset="0"/>
              </a:rPr>
              <a:t>, d</a:t>
            </a:r>
            <a:r>
              <a:rPr lang="fr-LU" sz="2600" dirty="0" smtClean="0">
                <a:latin typeface="Geogrotesque Medium" pitchFamily="50" charset="0"/>
              </a:rPr>
              <a:t>es </a:t>
            </a:r>
            <a:r>
              <a:rPr lang="fr-LU" sz="2600" dirty="0">
                <a:latin typeface="Geogrotesque Medium" pitchFamily="50" charset="0"/>
              </a:rPr>
              <a:t>variables subjectives </a:t>
            </a:r>
            <a:r>
              <a:rPr lang="fr-LU" sz="2600" dirty="0" smtClean="0">
                <a:latin typeface="Geogrotesque Medium" pitchFamily="50" charset="0"/>
              </a:rPr>
              <a:t>comme l’adéquation du salaire ou la satisfaction au travail semblent </a:t>
            </a:r>
            <a:r>
              <a:rPr lang="fr-LU" sz="2600" dirty="0">
                <a:latin typeface="Geogrotesque Medium" pitchFamily="50" charset="0"/>
              </a:rPr>
              <a:t>être affectées par </a:t>
            </a:r>
            <a:r>
              <a:rPr lang="fr-LU" sz="2600" dirty="0" smtClean="0">
                <a:latin typeface="Geogrotesque Medium" pitchFamily="50" charset="0"/>
              </a:rPr>
              <a:t>un biais </a:t>
            </a:r>
            <a:r>
              <a:rPr lang="fr-LU" sz="2600" dirty="0">
                <a:latin typeface="Geogrotesque Medium" pitchFamily="50" charset="0"/>
              </a:rPr>
              <a:t>de </a:t>
            </a:r>
            <a:r>
              <a:rPr lang="fr-FR" sz="2600" dirty="0" smtClean="0">
                <a:latin typeface="Geogrotesque Medium" pitchFamily="50" charset="0"/>
              </a:rPr>
              <a:t>mesure qui est lié aux modes de collecte utilisés</a:t>
            </a:r>
            <a:endParaRPr lang="en-US" sz="2600" dirty="0">
              <a:latin typeface="Geogrotesque Medium" pitchFamily="50" charset="0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</a:pPr>
            <a:endParaRPr lang="de-DE" sz="2600" dirty="0" smtClean="0">
              <a:latin typeface="Geogrotesque Medium" pitchFamily="50" charset="0"/>
            </a:endParaRPr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2600" dirty="0" smtClean="0">
                <a:latin typeface="Geogrotesque Medium" pitchFamily="50" charset="0"/>
              </a:rPr>
              <a:t>Prochaines étapes:</a:t>
            </a:r>
            <a:endParaRPr lang="fr-FR" sz="2600" dirty="0">
              <a:latin typeface="Geogrotesque Medium" pitchFamily="50" charset="0"/>
            </a:endParaRPr>
          </a:p>
          <a:p>
            <a:pPr lvl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fr-LU" sz="2600" dirty="0" smtClean="0">
                <a:latin typeface="Geogrotesque Medium" pitchFamily="50" charset="0"/>
              </a:rPr>
              <a:t>Tests sur d’autres variables de l’EFT</a:t>
            </a:r>
          </a:p>
          <a:p>
            <a:pPr lvl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fr-LU" sz="2600" dirty="0" smtClean="0">
                <a:latin typeface="Geogrotesque Medium" pitchFamily="50" charset="0"/>
              </a:rPr>
              <a:t>Tests à partir d’autres enquêtes (tourisme, TIC)</a:t>
            </a:r>
          </a:p>
          <a:p>
            <a:pPr lvl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fr-LU" sz="2600" dirty="0" smtClean="0">
                <a:latin typeface="Geogrotesque Medium" pitchFamily="50" charset="0"/>
              </a:rPr>
              <a:t>Analyse de la robustesse</a:t>
            </a:r>
          </a:p>
        </p:txBody>
      </p:sp>
    </p:spTree>
    <p:extLst>
      <p:ext uri="{BB962C8B-B14F-4D97-AF65-F5344CB8AC3E}">
        <p14:creationId xmlns:p14="http://schemas.microsoft.com/office/powerpoint/2010/main" val="353975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13" y="2276872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solidFill>
                  <a:schemeClr val="accent4"/>
                </a:solidFill>
                <a:latin typeface="Geogrotesque SemiBold" pitchFamily="50" charset="0"/>
                <a:ea typeface="+mj-ea"/>
                <a:cs typeface="Intro Black" pitchFamily="50" charset="0"/>
              </a:rPr>
              <a:t>Merci de votre attention </a:t>
            </a:r>
            <a:endParaRPr lang="fr-FR" sz="4000" dirty="0">
              <a:solidFill>
                <a:schemeClr val="accent4"/>
              </a:solidFill>
              <a:latin typeface="Geogrotesque SemiBold" pitchFamily="50" charset="0"/>
              <a:ea typeface="+mj-ea"/>
              <a:cs typeface="Intro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71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2304256" cy="871006"/>
          </a:xfrm>
        </p:spPr>
        <p:txBody>
          <a:bodyPr>
            <a:normAutofit/>
          </a:bodyPr>
          <a:lstStyle/>
          <a:p>
            <a:r>
              <a:rPr lang="de-DE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Motivation</a:t>
            </a:r>
            <a:endParaRPr lang="pl-PL" sz="32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504" y="1196752"/>
            <a:ext cx="8784976" cy="518457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4000"/>
              </a:lnSpc>
              <a:spcBef>
                <a:spcPts val="0"/>
              </a:spcBef>
              <a:spcAft>
                <a:spcPts val="1200"/>
              </a:spcAft>
            </a:pPr>
            <a:r>
              <a:rPr lang="fr-FR" sz="2600" dirty="0" smtClean="0">
                <a:latin typeface="Geogrotesque Medium" pitchFamily="50" charset="0"/>
              </a:rPr>
              <a:t>Défis croissants pour la collecte de données au Luxembourg</a:t>
            </a:r>
          </a:p>
          <a:p>
            <a:pPr lvl="1">
              <a:lnSpc>
                <a:spcPct val="124000"/>
              </a:lnSpc>
              <a:spcBef>
                <a:spcPts val="0"/>
              </a:spcBef>
              <a:spcAft>
                <a:spcPts val="1200"/>
              </a:spcAft>
            </a:pPr>
            <a:r>
              <a:rPr lang="fr-FR" sz="2000" dirty="0" smtClean="0">
                <a:latin typeface="Geogrotesque Medium" pitchFamily="50" charset="0"/>
              </a:rPr>
              <a:t>Diminution des taux de </a:t>
            </a:r>
            <a:r>
              <a:rPr lang="fr-FR" sz="2000" dirty="0" smtClean="0">
                <a:latin typeface="Geogrotesque Medium" pitchFamily="50" charset="0"/>
              </a:rPr>
              <a:t>réponse</a:t>
            </a:r>
            <a:endParaRPr lang="fr-FR" sz="2000" dirty="0" smtClean="0">
              <a:latin typeface="Geogrotesque Medium" pitchFamily="50" charset="0"/>
            </a:endParaRPr>
          </a:p>
          <a:p>
            <a:pPr lvl="1">
              <a:lnSpc>
                <a:spcPct val="124000"/>
              </a:lnSpc>
              <a:spcBef>
                <a:spcPts val="0"/>
              </a:spcBef>
              <a:spcAft>
                <a:spcPts val="1200"/>
              </a:spcAft>
            </a:pPr>
            <a:r>
              <a:rPr lang="fr-FR" sz="2000" dirty="0" smtClean="0">
                <a:latin typeface="Geogrotesque Medium" pitchFamily="50" charset="0"/>
              </a:rPr>
              <a:t>Moins de ménages avec une ligne téléphonique fixe</a:t>
            </a:r>
          </a:p>
          <a:p>
            <a:pPr lvl="1">
              <a:lnSpc>
                <a:spcPct val="124000"/>
              </a:lnSpc>
              <a:spcBef>
                <a:spcPts val="0"/>
              </a:spcBef>
              <a:spcAft>
                <a:spcPts val="1200"/>
              </a:spcAft>
            </a:pPr>
            <a:r>
              <a:rPr lang="fr-FR" sz="2000" dirty="0" smtClean="0">
                <a:latin typeface="Geogrotesque Medium" pitchFamily="50" charset="0"/>
              </a:rPr>
              <a:t>Charge de réponse élevée pour la </a:t>
            </a:r>
            <a:r>
              <a:rPr lang="fr-FR" sz="2000" dirty="0" smtClean="0">
                <a:latin typeface="Geogrotesque Medium" pitchFamily="50" charset="0"/>
              </a:rPr>
              <a:t>« petite » </a:t>
            </a:r>
            <a:r>
              <a:rPr lang="fr-FR" sz="2000" dirty="0" smtClean="0">
                <a:latin typeface="Geogrotesque Medium" pitchFamily="50" charset="0"/>
              </a:rPr>
              <a:t>population </a:t>
            </a:r>
            <a:r>
              <a:rPr lang="fr-FR" sz="2000" dirty="0" smtClean="0">
                <a:latin typeface="Geogrotesque Medium" pitchFamily="50" charset="0"/>
              </a:rPr>
              <a:t>luxembourgeoise (</a:t>
            </a:r>
            <a:r>
              <a:rPr lang="fr-FR" sz="2000" dirty="0" smtClean="0">
                <a:latin typeface="Geogrotesque Medium" pitchFamily="50" charset="0"/>
                <a:sym typeface="Symbol"/>
              </a:rPr>
              <a:t>600,000 personnes</a:t>
            </a:r>
            <a:r>
              <a:rPr lang="fr-FR" sz="2000" dirty="0" smtClean="0">
                <a:latin typeface="Geogrotesque Medium" pitchFamily="50" charset="0"/>
              </a:rPr>
              <a:t>)</a:t>
            </a:r>
            <a:endParaRPr lang="fr-FR" sz="2000" dirty="0" smtClean="0">
              <a:latin typeface="Geogrotesque Medium" pitchFamily="50" charset="0"/>
            </a:endParaRPr>
          </a:p>
          <a:p>
            <a:pPr>
              <a:lnSpc>
                <a:spcPct val="124000"/>
              </a:lnSpc>
              <a:spcBef>
                <a:spcPts val="0"/>
              </a:spcBef>
              <a:spcAft>
                <a:spcPts val="1200"/>
              </a:spcAft>
            </a:pPr>
            <a:r>
              <a:rPr lang="fr-FR" sz="2600" dirty="0" smtClean="0">
                <a:latin typeface="Geogrotesque Medium" pitchFamily="50" charset="0"/>
              </a:rPr>
              <a:t>Passage à une collecte </a:t>
            </a:r>
            <a:r>
              <a:rPr lang="fr-FR" sz="2600" dirty="0" smtClean="0">
                <a:latin typeface="Geogrotesque Medium" pitchFamily="50" charset="0"/>
              </a:rPr>
              <a:t>multimode </a:t>
            </a:r>
            <a:r>
              <a:rPr lang="fr-FR" sz="2600" dirty="0" smtClean="0">
                <a:latin typeface="Geogrotesque Medium" pitchFamily="50" charset="0"/>
              </a:rPr>
              <a:t>par le </a:t>
            </a:r>
            <a:r>
              <a:rPr lang="fr-FR" sz="2600" dirty="0">
                <a:latin typeface="Geogrotesque Medium" pitchFamily="50" charset="0"/>
              </a:rPr>
              <a:t>STATEC</a:t>
            </a:r>
          </a:p>
          <a:p>
            <a:pPr lvl="1">
              <a:lnSpc>
                <a:spcPct val="124000"/>
              </a:lnSpc>
              <a:spcBef>
                <a:spcPts val="0"/>
              </a:spcBef>
              <a:spcAft>
                <a:spcPts val="1200"/>
              </a:spcAft>
            </a:pPr>
            <a:r>
              <a:rPr lang="fr-FR" sz="2000" dirty="0">
                <a:latin typeface="Geogrotesque Medium" pitchFamily="50" charset="0"/>
              </a:rPr>
              <a:t>E</a:t>
            </a:r>
            <a:r>
              <a:rPr lang="fr-FR" sz="2000" dirty="0" smtClean="0">
                <a:latin typeface="Geogrotesque Medium" pitchFamily="50" charset="0"/>
              </a:rPr>
              <a:t>nquête sur les forces </a:t>
            </a:r>
            <a:r>
              <a:rPr lang="fr-FR" sz="2000" dirty="0">
                <a:latin typeface="Geogrotesque Medium" pitchFamily="50" charset="0"/>
              </a:rPr>
              <a:t>de travail </a:t>
            </a:r>
            <a:r>
              <a:rPr lang="fr-FR" sz="2000" dirty="0" smtClean="0">
                <a:latin typeface="Geogrotesque Medium" pitchFamily="50" charset="0"/>
              </a:rPr>
              <a:t>(EFT) (à partir de 2015)</a:t>
            </a:r>
            <a:endParaRPr lang="fr-FR" sz="2000" dirty="0" smtClean="0">
              <a:latin typeface="Geogrotesque Medium" pitchFamily="50" charset="0"/>
            </a:endParaRPr>
          </a:p>
          <a:p>
            <a:pPr lvl="1">
              <a:lnSpc>
                <a:spcPct val="124000"/>
              </a:lnSpc>
              <a:spcBef>
                <a:spcPts val="0"/>
              </a:spcBef>
              <a:spcAft>
                <a:spcPts val="1200"/>
              </a:spcAft>
            </a:pPr>
            <a:r>
              <a:rPr lang="fr-FR" sz="2000" dirty="0" smtClean="0">
                <a:latin typeface="Geogrotesque Medium" pitchFamily="50" charset="0"/>
              </a:rPr>
              <a:t>Enquête </a:t>
            </a:r>
            <a:r>
              <a:rPr lang="fr-LU" sz="2000" dirty="0" smtClean="0">
                <a:latin typeface="Geogrotesque Medium" pitchFamily="50" charset="0"/>
              </a:rPr>
              <a:t>sur le tourisme d’affaires et de loisirs </a:t>
            </a:r>
            <a:r>
              <a:rPr lang="fr-LU" sz="2000" dirty="0" smtClean="0">
                <a:latin typeface="Geogrotesque Medium" pitchFamily="50" charset="0"/>
              </a:rPr>
              <a:t>(à partir de 2017)</a:t>
            </a:r>
            <a:endParaRPr lang="fr-LU" sz="2000" dirty="0" smtClean="0">
              <a:latin typeface="Geogrotesque Medium" pitchFamily="50" charset="0"/>
            </a:endParaRPr>
          </a:p>
          <a:p>
            <a:pPr lvl="1">
              <a:lnSpc>
                <a:spcPct val="124000"/>
              </a:lnSpc>
              <a:spcBef>
                <a:spcPts val="0"/>
              </a:spcBef>
              <a:spcAft>
                <a:spcPts val="1200"/>
              </a:spcAft>
            </a:pPr>
            <a:r>
              <a:rPr lang="fr-FR" sz="2000" dirty="0" smtClean="0">
                <a:latin typeface="Geogrotesque Medium" pitchFamily="50" charset="0"/>
              </a:rPr>
              <a:t>Enquête TIC </a:t>
            </a:r>
            <a:r>
              <a:rPr lang="fr-FR" sz="2000" dirty="0" smtClean="0">
                <a:latin typeface="Geogrotesque Medium" pitchFamily="50" charset="0"/>
              </a:rPr>
              <a:t>ménages (à partir de 2018)</a:t>
            </a:r>
            <a:endParaRPr lang="fr-FR" sz="2000" dirty="0" smtClean="0">
              <a:latin typeface="Geogrotesque Medium" pitchFamily="50" charset="0"/>
            </a:endParaRPr>
          </a:p>
          <a:p>
            <a:pPr>
              <a:lnSpc>
                <a:spcPct val="124000"/>
              </a:lnSpc>
              <a:spcBef>
                <a:spcPts val="0"/>
              </a:spcBef>
              <a:spcAft>
                <a:spcPts val="1200"/>
              </a:spcAft>
            </a:pPr>
            <a:r>
              <a:rPr lang="fr-FR" sz="2600" dirty="0" smtClean="0">
                <a:latin typeface="Geogrotesque Medium" pitchFamily="50" charset="0"/>
              </a:rPr>
              <a:t>Différences </a:t>
            </a:r>
            <a:r>
              <a:rPr lang="fr-FR" sz="2600" dirty="0" smtClean="0">
                <a:latin typeface="Geogrotesque Medium" pitchFamily="50" charset="0"/>
              </a:rPr>
              <a:t>entre le échantillons web et téléphone</a:t>
            </a:r>
          </a:p>
          <a:p>
            <a:endParaRPr lang="fr-FR" sz="1600" dirty="0" smtClean="0"/>
          </a:p>
          <a:p>
            <a:endParaRPr lang="fr-FR" sz="1600" dirty="0" smtClean="0"/>
          </a:p>
          <a:p>
            <a:pPr lvl="1"/>
            <a:endParaRPr lang="fr-FR" dirty="0" smtClean="0"/>
          </a:p>
          <a:p>
            <a:pPr lvl="1"/>
            <a:endParaRPr lang="fr-FR" sz="2000" dirty="0" smtClean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86889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93960" y="337839"/>
            <a:ext cx="2469547" cy="8009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sz="1600" dirty="0" smtClean="0"/>
              <a:t>Sélection de l’échantillon dans le Registre de la Population (</a:t>
            </a:r>
            <a:r>
              <a:rPr lang="fr-LU" sz="1600" dirty="0"/>
              <a:t>RNPP)</a:t>
            </a:r>
          </a:p>
        </p:txBody>
      </p:sp>
      <p:cxnSp>
        <p:nvCxnSpPr>
          <p:cNvPr id="7" name="Straight Arrow Connector 6"/>
          <p:cNvCxnSpPr>
            <a:stCxn id="5" idx="2"/>
          </p:cNvCxnSpPr>
          <p:nvPr/>
        </p:nvCxnSpPr>
        <p:spPr>
          <a:xfrm flipH="1">
            <a:off x="4628733" y="1138773"/>
            <a:ext cx="1" cy="7546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Flowchart: Decision 7"/>
          <p:cNvSpPr/>
          <p:nvPr/>
        </p:nvSpPr>
        <p:spPr>
          <a:xfrm>
            <a:off x="3163692" y="1913345"/>
            <a:ext cx="2910061" cy="898824"/>
          </a:xfrm>
          <a:prstGeom prst="flowChartDecision">
            <a:avLst/>
          </a:prstGeom>
          <a:gradFill>
            <a:gsLst>
              <a:gs pos="0">
                <a:schemeClr val="accent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sz="1400" dirty="0" smtClean="0"/>
              <a:t>Un numéro de téléphone fixe a été trouvé?</a:t>
            </a:r>
            <a:endParaRPr lang="fr-LU" sz="14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371656" y="2362757"/>
            <a:ext cx="85210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007007" y="2362757"/>
            <a:ext cx="85210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937761" y="1962290"/>
            <a:ext cx="1433894" cy="8009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sz="1600" dirty="0" smtClean="0"/>
              <a:t>Sous-échantillon web</a:t>
            </a:r>
            <a:endParaRPr lang="fr-LU" sz="1600" dirty="0"/>
          </a:p>
        </p:txBody>
      </p:sp>
      <p:sp>
        <p:nvSpPr>
          <p:cNvPr id="19" name="Rectangle 18"/>
          <p:cNvSpPr/>
          <p:nvPr/>
        </p:nvSpPr>
        <p:spPr>
          <a:xfrm>
            <a:off x="6859117" y="1962290"/>
            <a:ext cx="1433894" cy="8009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sz="1600" dirty="0" smtClean="0"/>
              <a:t>Sous-échantillon téléphone</a:t>
            </a:r>
            <a:endParaRPr lang="fr-LU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2516271" y="1893398"/>
            <a:ext cx="647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LU" sz="1400" dirty="0" smtClean="0">
                <a:solidFill>
                  <a:schemeClr val="bg1"/>
                </a:solidFill>
              </a:rPr>
              <a:t>Non</a:t>
            </a:r>
            <a:endParaRPr lang="fr-LU" sz="14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73753" y="1910720"/>
            <a:ext cx="647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LU" sz="1400" dirty="0" smtClean="0">
                <a:solidFill>
                  <a:schemeClr val="bg1"/>
                </a:solidFill>
              </a:rPr>
              <a:t>Oui</a:t>
            </a:r>
            <a:endParaRPr lang="fr-LU" sz="1400" dirty="0">
              <a:solidFill>
                <a:schemeClr val="bg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1654710" y="2763225"/>
            <a:ext cx="1" cy="3648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581073" y="2782506"/>
            <a:ext cx="1111" cy="345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921073" y="3128093"/>
            <a:ext cx="1433894" cy="8009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sz="1400" dirty="0" smtClean="0"/>
              <a:t>Lettre d’invitation avec un code d’accès</a:t>
            </a:r>
            <a:endParaRPr lang="fr-LU" sz="1400" dirty="0"/>
          </a:p>
        </p:txBody>
      </p:sp>
      <p:sp>
        <p:nvSpPr>
          <p:cNvPr id="26" name="Rectangle 25"/>
          <p:cNvSpPr/>
          <p:nvPr/>
        </p:nvSpPr>
        <p:spPr>
          <a:xfrm>
            <a:off x="6835896" y="3140069"/>
            <a:ext cx="1433894" cy="8009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sz="1400" dirty="0" smtClean="0"/>
              <a:t>Lettre d’invitation</a:t>
            </a:r>
            <a:endParaRPr lang="fr-LU" sz="1400" dirty="0"/>
          </a:p>
        </p:txBody>
      </p:sp>
      <p:sp>
        <p:nvSpPr>
          <p:cNvPr id="27" name="Flowchart: Decision 26"/>
          <p:cNvSpPr/>
          <p:nvPr/>
        </p:nvSpPr>
        <p:spPr>
          <a:xfrm>
            <a:off x="723622" y="4264656"/>
            <a:ext cx="1862172" cy="898824"/>
          </a:xfrm>
          <a:prstGeom prst="flowChartDecision">
            <a:avLst/>
          </a:prstGeom>
          <a:gradFill>
            <a:gsLst>
              <a:gs pos="0">
                <a:schemeClr val="accent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sz="1400" dirty="0"/>
              <a:t>Interview </a:t>
            </a:r>
            <a:r>
              <a:rPr lang="fr-LU" sz="1400" dirty="0" smtClean="0"/>
              <a:t>réalisé?</a:t>
            </a:r>
            <a:endParaRPr lang="fr-LU" sz="1400" dirty="0"/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1650402" y="3919068"/>
            <a:ext cx="1" cy="345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Flowchart: Decision 29"/>
          <p:cNvSpPr/>
          <p:nvPr/>
        </p:nvSpPr>
        <p:spPr>
          <a:xfrm>
            <a:off x="6654788" y="4289451"/>
            <a:ext cx="1862172" cy="898824"/>
          </a:xfrm>
          <a:prstGeom prst="flowChartDecision">
            <a:avLst/>
          </a:prstGeom>
          <a:gradFill>
            <a:gsLst>
              <a:gs pos="0">
                <a:schemeClr val="accent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sz="1400" dirty="0"/>
              <a:t>Interview </a:t>
            </a:r>
            <a:r>
              <a:rPr lang="fr-LU" sz="1400" dirty="0" smtClean="0"/>
              <a:t>réalisé?</a:t>
            </a:r>
            <a:endParaRPr lang="fr-LU" sz="1400" dirty="0"/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7585873" y="3943863"/>
            <a:ext cx="1" cy="345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1054075" y="5172467"/>
            <a:ext cx="583946" cy="5313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7" idx="2"/>
          </p:cNvCxnSpPr>
          <p:nvPr/>
        </p:nvCxnSpPr>
        <p:spPr>
          <a:xfrm>
            <a:off x="1654708" y="5163480"/>
            <a:ext cx="597364" cy="5403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888493" y="5192463"/>
            <a:ext cx="4471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LU" sz="1400" dirty="0" smtClean="0">
                <a:solidFill>
                  <a:schemeClr val="bg1"/>
                </a:solidFill>
              </a:rPr>
              <a:t>Oui</a:t>
            </a:r>
            <a:endParaRPr lang="fr-LU" sz="1400" dirty="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054967" y="5172467"/>
            <a:ext cx="5016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LU" sz="1400" dirty="0" smtClean="0">
                <a:solidFill>
                  <a:schemeClr val="bg1"/>
                </a:solidFill>
              </a:rPr>
              <a:t>Non</a:t>
            </a:r>
            <a:endParaRPr lang="fr-LU" sz="1400" dirty="0">
              <a:solidFill>
                <a:schemeClr val="bg1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7182822" y="5189875"/>
            <a:ext cx="403053" cy="5139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7582183" y="5182999"/>
            <a:ext cx="374193" cy="5208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839164" y="5257542"/>
            <a:ext cx="4471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LU" sz="1400" dirty="0" smtClean="0">
                <a:solidFill>
                  <a:schemeClr val="bg1"/>
                </a:solidFill>
              </a:rPr>
              <a:t>Oui</a:t>
            </a:r>
            <a:endParaRPr lang="fr-LU" sz="1400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07179" y="5237332"/>
            <a:ext cx="562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LU" sz="1400" dirty="0" smtClean="0">
                <a:solidFill>
                  <a:schemeClr val="bg1"/>
                </a:solidFill>
              </a:rPr>
              <a:t>Non</a:t>
            </a:r>
            <a:endParaRPr lang="fr-LU" sz="1400" dirty="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721174" y="5673764"/>
            <a:ext cx="647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LU" sz="2800" b="1" dirty="0">
                <a:solidFill>
                  <a:srgbClr val="00AA63"/>
                </a:solidFill>
                <a:sym typeface="Wingdings"/>
              </a:rPr>
              <a:t></a:t>
            </a:r>
            <a:endParaRPr lang="fr-LU" sz="2000" dirty="0">
              <a:solidFill>
                <a:srgbClr val="00AA63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7597010" y="5658468"/>
            <a:ext cx="1274820" cy="45016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dirty="0" smtClean="0"/>
              <a:t>Perte</a:t>
            </a:r>
            <a:endParaRPr lang="fr-LU" dirty="0"/>
          </a:p>
        </p:txBody>
      </p:sp>
      <p:sp>
        <p:nvSpPr>
          <p:cNvPr id="48" name="TextBox 47"/>
          <p:cNvSpPr txBox="1"/>
          <p:nvPr/>
        </p:nvSpPr>
        <p:spPr>
          <a:xfrm>
            <a:off x="534874" y="5585411"/>
            <a:ext cx="647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LU" sz="2800" b="1" dirty="0">
                <a:solidFill>
                  <a:srgbClr val="00AA63"/>
                </a:solidFill>
                <a:sym typeface="Wingdings"/>
              </a:rPr>
              <a:t></a:t>
            </a:r>
            <a:endParaRPr lang="fr-LU" sz="2000" dirty="0">
              <a:solidFill>
                <a:srgbClr val="00AA63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748151" y="5717793"/>
            <a:ext cx="1007841" cy="40046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sz="1400" dirty="0" smtClean="0"/>
              <a:t>Relance</a:t>
            </a:r>
            <a:endParaRPr lang="fr-LU" sz="1400" dirty="0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2755640" y="5918027"/>
            <a:ext cx="365425" cy="103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Flowchart: Decision 51"/>
          <p:cNvSpPr/>
          <p:nvPr/>
        </p:nvSpPr>
        <p:spPr>
          <a:xfrm>
            <a:off x="3086379" y="5564389"/>
            <a:ext cx="1862172" cy="741971"/>
          </a:xfrm>
          <a:prstGeom prst="flowChartDecision">
            <a:avLst/>
          </a:prstGeom>
          <a:gradFill>
            <a:gsLst>
              <a:gs pos="0">
                <a:schemeClr val="accent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sz="1400" dirty="0"/>
              <a:t>Interview </a:t>
            </a:r>
            <a:r>
              <a:rPr lang="fr-LU" sz="1400" dirty="0" smtClean="0"/>
              <a:t>réalisé?</a:t>
            </a:r>
            <a:endParaRPr lang="fr-LU" sz="1400" dirty="0"/>
          </a:p>
        </p:txBody>
      </p:sp>
      <p:cxnSp>
        <p:nvCxnSpPr>
          <p:cNvPr id="53" name="Straight Arrow Connector 52"/>
          <p:cNvCxnSpPr/>
          <p:nvPr/>
        </p:nvCxnSpPr>
        <p:spPr>
          <a:xfrm flipH="1" flipV="1">
            <a:off x="3662745" y="4933554"/>
            <a:ext cx="352635" cy="6308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4015380" y="4942902"/>
            <a:ext cx="351542" cy="6224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309973" y="5163480"/>
            <a:ext cx="4471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LU" sz="1400" dirty="0" smtClean="0">
                <a:solidFill>
                  <a:schemeClr val="bg1"/>
                </a:solidFill>
              </a:rPr>
              <a:t>Oui</a:t>
            </a:r>
            <a:endParaRPr lang="fr-LU" sz="1400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218173" y="5185764"/>
            <a:ext cx="5719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LU" sz="1400" dirty="0" smtClean="0">
                <a:solidFill>
                  <a:schemeClr val="bg1"/>
                </a:solidFill>
              </a:rPr>
              <a:t>Non</a:t>
            </a:r>
            <a:endParaRPr lang="fr-LU" sz="1400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236346" y="4419682"/>
            <a:ext cx="647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LU" sz="2800" b="1" dirty="0">
                <a:solidFill>
                  <a:srgbClr val="00AA63"/>
                </a:solidFill>
                <a:sym typeface="Wingdings"/>
              </a:rPr>
              <a:t></a:t>
            </a:r>
            <a:endParaRPr lang="fr-LU" sz="2000" dirty="0">
              <a:solidFill>
                <a:srgbClr val="00AA63"/>
              </a:solidFill>
            </a:endParaRPr>
          </a:p>
        </p:txBody>
      </p:sp>
      <p:sp>
        <p:nvSpPr>
          <p:cNvPr id="61" name="Oval 60"/>
          <p:cNvSpPr/>
          <p:nvPr/>
        </p:nvSpPr>
        <p:spPr>
          <a:xfrm>
            <a:off x="3866723" y="4427847"/>
            <a:ext cx="1274820" cy="519119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LU" dirty="0" smtClean="0"/>
              <a:t>Perte</a:t>
            </a:r>
            <a:endParaRPr lang="fr-LU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456199" y="3707676"/>
            <a:ext cx="4338394" cy="0"/>
          </a:xfrm>
          <a:prstGeom prst="straightConnector1">
            <a:avLst/>
          </a:prstGeom>
          <a:ln w="9525">
            <a:prstDash val="sysDot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95551" y="3430677"/>
            <a:ext cx="31784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LU" sz="1200" i="1" dirty="0" smtClean="0">
                <a:solidFill>
                  <a:schemeClr val="bg1"/>
                </a:solidFill>
              </a:rPr>
              <a:t>Possibilité de passer d’un mode à l’autre</a:t>
            </a:r>
            <a:endParaRPr lang="fr-LU" sz="1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56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6212" y="260648"/>
            <a:ext cx="7886700" cy="871006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Composition de </a:t>
            </a:r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l’échantillon</a:t>
            </a:r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EFT </a:t>
            </a:r>
            <a:r>
              <a:rPr lang="en-US" sz="3200" dirty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2017</a:t>
            </a:r>
            <a:endParaRPr lang="pl-PL" sz="32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LU"/>
          </a:p>
        </p:txBody>
      </p:sp>
      <p:pic>
        <p:nvPicPr>
          <p:cNvPr id="1026" name="Picture 2" descr="S:\Projets\Mixed mode\Presentations &amp; Conference Papers\Krakow Presentation\Graphics\crosstabulation_2017_present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12" y="1255655"/>
            <a:ext cx="8087072" cy="5524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47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LU"/>
          </a:p>
        </p:txBody>
      </p:sp>
      <p:pic>
        <p:nvPicPr>
          <p:cNvPr id="1026" name="Picture 2" descr="S:\Projets\Mixed mode\Presentations &amp; Conference Papers\Krakow Presentation\Graphics\crosstabulation_2017_present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12" y="1255655"/>
            <a:ext cx="8087072" cy="5524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65826" y="1897811"/>
            <a:ext cx="8147458" cy="31055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526212" y="260648"/>
            <a:ext cx="7886700" cy="871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Composition de </a:t>
            </a:r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l’échantillon</a:t>
            </a:r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EFT 2017</a:t>
            </a:r>
            <a:endParaRPr lang="pl-PL" sz="32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74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LU"/>
          </a:p>
        </p:txBody>
      </p:sp>
      <p:pic>
        <p:nvPicPr>
          <p:cNvPr id="1026" name="Picture 2" descr="S:\Projets\Mixed mode\Presentations &amp; Conference Papers\Krakow Presentation\Graphics\crosstabulation_2017_present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12" y="1255655"/>
            <a:ext cx="8087072" cy="5524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65826" y="2743199"/>
            <a:ext cx="8147458" cy="16735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526212" y="260648"/>
            <a:ext cx="7886700" cy="871006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Composition de </a:t>
            </a:r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l’échantillon</a:t>
            </a:r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EFT </a:t>
            </a:r>
            <a:r>
              <a:rPr lang="en-US" sz="3200" dirty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2017</a:t>
            </a:r>
            <a:endParaRPr lang="pl-PL" sz="32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06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LU"/>
          </a:p>
        </p:txBody>
      </p:sp>
      <p:pic>
        <p:nvPicPr>
          <p:cNvPr id="1026" name="Picture 2" descr="S:\Projets\Mixed mode\Presentations &amp; Conference Papers\Krakow Presentation\Graphics\crosstabulation_2017_present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12" y="1255655"/>
            <a:ext cx="8087072" cy="5524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65826" y="4339087"/>
            <a:ext cx="8147458" cy="174253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 sz="2000">
              <a:solidFill>
                <a:srgbClr val="FF0000"/>
              </a:solidFill>
            </a:endParaRPr>
          </a:p>
        </p:txBody>
      </p:sp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526212" y="260648"/>
            <a:ext cx="7886700" cy="871006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Composition de </a:t>
            </a:r>
            <a:r>
              <a:rPr lang="en-US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l’échantillon</a:t>
            </a:r>
            <a:r>
              <a:rPr lang="en-US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EFT </a:t>
            </a:r>
            <a:r>
              <a:rPr lang="en-US" sz="3200" dirty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2017</a:t>
            </a:r>
            <a:endParaRPr lang="pl-PL" sz="32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29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886700" cy="871006"/>
          </a:xfrm>
        </p:spPr>
        <p:txBody>
          <a:bodyPr>
            <a:normAutofit/>
          </a:bodyPr>
          <a:lstStyle/>
          <a:p>
            <a:r>
              <a:rPr lang="de-DE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Le </a:t>
            </a:r>
            <a:r>
              <a:rPr lang="de-DE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problème</a:t>
            </a:r>
            <a:r>
              <a:rPr lang="de-DE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des </a:t>
            </a:r>
            <a:r>
              <a:rPr lang="de-DE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effets</a:t>
            </a:r>
            <a:r>
              <a:rPr lang="de-DE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 </a:t>
            </a:r>
            <a:r>
              <a:rPr lang="de-DE" sz="3200" dirty="0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de </a:t>
            </a:r>
            <a:r>
              <a:rPr lang="de-DE" sz="3200" dirty="0" err="1" smtClean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mode</a:t>
            </a:r>
            <a:endParaRPr lang="pl-PL" sz="32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4968551"/>
          </a:xfrm>
        </p:spPr>
        <p:txBody>
          <a:bodyPr>
            <a:noAutofit/>
          </a:bodyPr>
          <a:lstStyle/>
          <a:p>
            <a:r>
              <a:rPr lang="fr-LU" sz="2400" dirty="0" smtClean="0">
                <a:latin typeface="Geogrotesque Medium" pitchFamily="50" charset="0"/>
              </a:rPr>
              <a:t>Trois </a:t>
            </a:r>
            <a:r>
              <a:rPr lang="fr-LU" sz="2400" dirty="0" smtClean="0">
                <a:latin typeface="Geogrotesque Medium" pitchFamily="50" charset="0"/>
              </a:rPr>
              <a:t>causes potentielles</a:t>
            </a:r>
            <a:endParaRPr lang="fr-LU" sz="2400" dirty="0">
              <a:latin typeface="Geogrotesque Medium" pitchFamily="50" charset="0"/>
            </a:endParaRPr>
          </a:p>
          <a:p>
            <a:pPr marL="800100" lvl="1" indent="-342900">
              <a:buFont typeface="+mj-lt"/>
              <a:buAutoNum type="arabicParenR"/>
            </a:pPr>
            <a:r>
              <a:rPr lang="fr-LU" dirty="0" smtClean="0">
                <a:latin typeface="Geogrotesque Medium" pitchFamily="50" charset="0"/>
              </a:rPr>
              <a:t>Couverture </a:t>
            </a:r>
            <a:r>
              <a:rPr lang="fr-LU" dirty="0">
                <a:latin typeface="Geogrotesque Medium" pitchFamily="50" charset="0"/>
              </a:rPr>
              <a:t>spécifique au mode</a:t>
            </a:r>
          </a:p>
          <a:p>
            <a:pPr marL="800100" lvl="1" indent="-342900">
              <a:buFont typeface="+mj-lt"/>
              <a:buAutoNum type="arabicParenR"/>
            </a:pPr>
            <a:r>
              <a:rPr lang="fr-LU" dirty="0" smtClean="0">
                <a:latin typeface="Geogrotesque Medium" pitchFamily="50" charset="0"/>
              </a:rPr>
              <a:t>Non-réponse </a:t>
            </a:r>
            <a:r>
              <a:rPr lang="fr-LU" dirty="0" smtClean="0">
                <a:latin typeface="Geogrotesque Medium" pitchFamily="50" charset="0"/>
              </a:rPr>
              <a:t>spécifique au mode</a:t>
            </a:r>
          </a:p>
          <a:p>
            <a:pPr marL="800100" lvl="1" indent="-342900">
              <a:buFont typeface="+mj-lt"/>
              <a:buAutoNum type="arabicParenR"/>
            </a:pPr>
            <a:r>
              <a:rPr lang="fr-LU" dirty="0" smtClean="0">
                <a:latin typeface="Geogrotesque Medium" pitchFamily="50" charset="0"/>
              </a:rPr>
              <a:t>Biais de mesure spécifique au </a:t>
            </a:r>
            <a:r>
              <a:rPr lang="fr-LU" dirty="0" smtClean="0">
                <a:latin typeface="Geogrotesque Medium" pitchFamily="50" charset="0"/>
              </a:rPr>
              <a:t>mode</a:t>
            </a:r>
            <a:endParaRPr lang="fr-LU" sz="2400" dirty="0" smtClean="0">
              <a:latin typeface="Geogrotesque Medium" pitchFamily="50" charset="0"/>
            </a:endParaRPr>
          </a:p>
          <a:p>
            <a:endParaRPr lang="fr-LU" sz="2400" dirty="0" smtClean="0">
              <a:latin typeface="Geogrotesque Medium" pitchFamily="50" charset="0"/>
            </a:endParaRPr>
          </a:p>
          <a:p>
            <a:r>
              <a:rPr lang="fr-LU" sz="2400" dirty="0" err="1" smtClean="0">
                <a:latin typeface="Geogrotesque Medium" pitchFamily="50" charset="0"/>
              </a:rPr>
              <a:t>ESSnet</a:t>
            </a:r>
            <a:r>
              <a:rPr lang="fr-LU" sz="2400" dirty="0" smtClean="0">
                <a:latin typeface="Geogrotesque Medium" pitchFamily="50" charset="0"/>
              </a:rPr>
              <a:t> </a:t>
            </a:r>
            <a:r>
              <a:rPr lang="fr-LU" sz="2400" dirty="0" smtClean="0">
                <a:latin typeface="Geogrotesque Medium" pitchFamily="50" charset="0"/>
              </a:rPr>
              <a:t>sur </a:t>
            </a:r>
            <a:r>
              <a:rPr lang="fr-LU" sz="2400" dirty="0" smtClean="0">
                <a:latin typeface="Geogrotesque Medium" pitchFamily="50" charset="0"/>
              </a:rPr>
              <a:t>les </a:t>
            </a:r>
            <a:r>
              <a:rPr lang="fr-LU" sz="2400" dirty="0" smtClean="0">
                <a:latin typeface="Geogrotesque Medium" pitchFamily="50" charset="0"/>
              </a:rPr>
              <a:t>enquêtes </a:t>
            </a:r>
            <a:r>
              <a:rPr lang="fr-LU" sz="2400" dirty="0" err="1" smtClean="0">
                <a:latin typeface="Geogrotesque Medium" pitchFamily="50" charset="0"/>
              </a:rPr>
              <a:t>multi-modes</a:t>
            </a:r>
            <a:r>
              <a:rPr lang="fr-LU" sz="2400" dirty="0" smtClean="0">
                <a:latin typeface="Geogrotesque Medium" pitchFamily="50" charset="0"/>
              </a:rPr>
              <a:t> </a:t>
            </a:r>
            <a:r>
              <a:rPr lang="fr-LU" sz="2400" dirty="0" smtClean="0">
                <a:latin typeface="Geogrotesque Medium" pitchFamily="50" charset="0"/>
              </a:rPr>
              <a:t>(</a:t>
            </a:r>
            <a:r>
              <a:rPr lang="fr-LU" sz="2400" dirty="0" err="1" smtClean="0">
                <a:latin typeface="Geogrotesque Medium" pitchFamily="50" charset="0"/>
              </a:rPr>
              <a:t>Blanke</a:t>
            </a:r>
            <a:r>
              <a:rPr lang="fr-LU" sz="2400" dirty="0" smtClean="0">
                <a:latin typeface="Geogrotesque Medium" pitchFamily="50" charset="0"/>
              </a:rPr>
              <a:t> &amp; Luiten, 2014)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r-LU" dirty="0" smtClean="0">
                <a:latin typeface="Geogrotesque Medium" pitchFamily="50" charset="0"/>
              </a:rPr>
              <a:t>Pas de biais de mesure important dans le statut </a:t>
            </a:r>
            <a:r>
              <a:rPr lang="fr-LU" dirty="0" smtClean="0">
                <a:latin typeface="Geogrotesque Medium" pitchFamily="50" charset="0"/>
              </a:rPr>
              <a:t>d’emploi</a:t>
            </a:r>
            <a:endParaRPr lang="fr-LU" sz="2400" dirty="0" smtClean="0">
              <a:latin typeface="Geogrotesque Medium" pitchFamily="50" charset="0"/>
            </a:endParaRPr>
          </a:p>
          <a:p>
            <a:endParaRPr lang="fr-LU" sz="2400" dirty="0" smtClean="0">
              <a:latin typeface="Geogrotesque Medium" pitchFamily="50" charset="0"/>
            </a:endParaRPr>
          </a:p>
          <a:p>
            <a:r>
              <a:rPr lang="fr-LU" sz="2400" dirty="0" smtClean="0">
                <a:latin typeface="Geogrotesque Medium" pitchFamily="50" charset="0"/>
              </a:rPr>
              <a:t>Notre </a:t>
            </a:r>
            <a:r>
              <a:rPr lang="fr-LU" sz="2400" dirty="0" smtClean="0">
                <a:latin typeface="Geogrotesque Medium" pitchFamily="50" charset="0"/>
              </a:rPr>
              <a:t>contribution est double</a:t>
            </a:r>
          </a:p>
          <a:p>
            <a:pPr marL="800100" lvl="1" indent="-342900">
              <a:buFont typeface="+mj-lt"/>
              <a:buAutoNum type="alphaLcParenR"/>
            </a:pPr>
            <a:r>
              <a:rPr lang="fr-LU" dirty="0" smtClean="0">
                <a:latin typeface="Geogrotesque Medium" pitchFamily="50" charset="0"/>
              </a:rPr>
              <a:t>Confirmer les résultats </a:t>
            </a:r>
            <a:r>
              <a:rPr lang="fr-LU" dirty="0" smtClean="0">
                <a:latin typeface="Geogrotesque Medium" pitchFamily="50" charset="0"/>
              </a:rPr>
              <a:t>de l’</a:t>
            </a:r>
            <a:r>
              <a:rPr lang="fr-LU" dirty="0" err="1" smtClean="0">
                <a:latin typeface="Geogrotesque Medium" pitchFamily="50" charset="0"/>
              </a:rPr>
              <a:t>ESSnet</a:t>
            </a:r>
            <a:r>
              <a:rPr lang="fr-LU" dirty="0" smtClean="0">
                <a:latin typeface="Geogrotesque Medium" pitchFamily="50" charset="0"/>
              </a:rPr>
              <a:t> </a:t>
            </a:r>
            <a:r>
              <a:rPr lang="fr-LU" dirty="0" smtClean="0">
                <a:latin typeface="Geogrotesque Medium" pitchFamily="50" charset="0"/>
              </a:rPr>
              <a:t>pour le statut d’emploi avec</a:t>
            </a:r>
          </a:p>
          <a:p>
            <a:pPr marL="1200150" lvl="2" indent="-342900"/>
            <a:r>
              <a:rPr lang="fr-LU" dirty="0" smtClean="0">
                <a:latin typeface="Geogrotesque Medium" pitchFamily="50" charset="0"/>
              </a:rPr>
              <a:t>Nos propres données (LUX-EFT)</a:t>
            </a:r>
          </a:p>
          <a:p>
            <a:pPr marL="1200150" lvl="2" indent="-342900"/>
            <a:r>
              <a:rPr lang="fr-LU" dirty="0" smtClean="0">
                <a:latin typeface="Geogrotesque Medium" pitchFamily="50" charset="0"/>
              </a:rPr>
              <a:t>Une autre </a:t>
            </a:r>
            <a:r>
              <a:rPr lang="fr-LU" dirty="0" smtClean="0">
                <a:latin typeface="Geogrotesque Medium" pitchFamily="50" charset="0"/>
              </a:rPr>
              <a:t>méthodologie (</a:t>
            </a:r>
            <a:r>
              <a:rPr lang="fr-LU" dirty="0" err="1" smtClean="0">
                <a:latin typeface="Geogrotesque Medium" pitchFamily="50" charset="0"/>
              </a:rPr>
              <a:t>Coarsened</a:t>
            </a:r>
            <a:r>
              <a:rPr lang="fr-LU" dirty="0" smtClean="0">
                <a:latin typeface="Geogrotesque Medium" pitchFamily="50" charset="0"/>
              </a:rPr>
              <a:t> Exact </a:t>
            </a:r>
            <a:r>
              <a:rPr lang="fr-LU" dirty="0" err="1" smtClean="0">
                <a:latin typeface="Geogrotesque Medium" pitchFamily="50" charset="0"/>
              </a:rPr>
              <a:t>Matching</a:t>
            </a:r>
            <a:r>
              <a:rPr lang="fr-LU" dirty="0" smtClean="0">
                <a:latin typeface="Geogrotesque Medium" pitchFamily="50" charset="0"/>
              </a:rPr>
              <a:t>)</a:t>
            </a:r>
          </a:p>
          <a:p>
            <a:pPr marL="800100" lvl="1" indent="-342900">
              <a:buFont typeface="+mj-lt"/>
              <a:buAutoNum type="alphaLcParenR"/>
            </a:pPr>
            <a:r>
              <a:rPr lang="fr-LU" dirty="0" smtClean="0">
                <a:latin typeface="Geogrotesque Medium" pitchFamily="50" charset="0"/>
              </a:rPr>
              <a:t>Biais de mesure spécifique au mode pour les variables subjectives</a:t>
            </a:r>
            <a:endParaRPr lang="fr-LU" dirty="0">
              <a:latin typeface="Geogrotesque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3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886700" cy="871006"/>
          </a:xfrm>
        </p:spPr>
        <p:txBody>
          <a:bodyPr>
            <a:normAutofit/>
          </a:bodyPr>
          <a:lstStyle/>
          <a:p>
            <a:r>
              <a:rPr lang="pl-PL" sz="3200" dirty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Coarsened Exact Matchin</a:t>
            </a:r>
            <a:r>
              <a:rPr lang="de-DE" sz="3200" dirty="0">
                <a:solidFill>
                  <a:schemeClr val="accent4"/>
                </a:solidFill>
                <a:latin typeface="Geogrotesque SemiBold" pitchFamily="50" charset="0"/>
                <a:cs typeface="Intro Black" pitchFamily="50" charset="0"/>
              </a:rPr>
              <a:t>g</a:t>
            </a:r>
            <a:endParaRPr lang="pl-PL" sz="3200" dirty="0">
              <a:solidFill>
                <a:schemeClr val="accent4"/>
              </a:solidFill>
              <a:latin typeface="Geogrotesque SemiBold" pitchFamily="50" charset="0"/>
              <a:cs typeface="Intro Black" pitchFamily="50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4704845"/>
          </a:xfrm>
        </p:spPr>
        <p:txBody>
          <a:bodyPr>
            <a:noAutofit/>
          </a:bodyPr>
          <a:lstStyle/>
          <a:p>
            <a:r>
              <a:rPr lang="fr-FR" sz="2800" dirty="0" smtClean="0">
                <a:latin typeface="Geogrotesque Medium" pitchFamily="50" charset="0"/>
              </a:rPr>
              <a:t>Méthode permettant d’apparier les sous-échantillons web et téléphone </a:t>
            </a:r>
            <a:r>
              <a:rPr lang="fr-FR" sz="2800" dirty="0" smtClean="0">
                <a:latin typeface="Geogrotesque Medium" pitchFamily="50" charset="0"/>
              </a:rPr>
              <a:t>(</a:t>
            </a:r>
            <a:r>
              <a:rPr lang="fr-FR" sz="2800" dirty="0" err="1" smtClean="0">
                <a:latin typeface="Geogrotesque Medium" pitchFamily="50" charset="0"/>
              </a:rPr>
              <a:t>Iacus</a:t>
            </a:r>
            <a:r>
              <a:rPr lang="fr-FR" sz="2800" dirty="0" smtClean="0">
                <a:latin typeface="Geogrotesque Medium" pitchFamily="50" charset="0"/>
              </a:rPr>
              <a:t> et al., 2012)</a:t>
            </a:r>
          </a:p>
          <a:p>
            <a:pPr lvl="1"/>
            <a:r>
              <a:rPr lang="fr-FR" sz="2000" dirty="0" smtClean="0">
                <a:latin typeface="Geogrotesque Medium" pitchFamily="50" charset="0"/>
              </a:rPr>
              <a:t>Création de </a:t>
            </a:r>
            <a:r>
              <a:rPr lang="fr-FR" sz="2000" dirty="0" smtClean="0">
                <a:latin typeface="Geogrotesque Medium" pitchFamily="50" charset="0"/>
              </a:rPr>
              <a:t>strates </a:t>
            </a:r>
            <a:r>
              <a:rPr lang="fr-FR" sz="2000" dirty="0" smtClean="0">
                <a:latin typeface="Geogrotesque Medium" pitchFamily="50" charset="0"/>
              </a:rPr>
              <a:t>sur la base de variables </a:t>
            </a:r>
            <a:r>
              <a:rPr lang="fr-FR" sz="2000" dirty="0" smtClean="0">
                <a:latin typeface="Geogrotesque Medium" pitchFamily="50" charset="0"/>
              </a:rPr>
              <a:t>auxiliaires </a:t>
            </a:r>
          </a:p>
          <a:p>
            <a:pPr lvl="1"/>
            <a:r>
              <a:rPr lang="fr-FR" sz="2000" dirty="0" smtClean="0">
                <a:latin typeface="Geogrotesque Medium" pitchFamily="50" charset="0"/>
              </a:rPr>
              <a:t>On conserve uniquement les unités qui appartiennent à des strates dans lesquelles au moins un répondant par téléphone et un répondant par web sont présents</a:t>
            </a:r>
          </a:p>
          <a:p>
            <a:pPr lvl="1"/>
            <a:r>
              <a:rPr lang="fr-FR" sz="2000" dirty="0" smtClean="0">
                <a:latin typeface="Geogrotesque Medium" pitchFamily="50" charset="0"/>
              </a:rPr>
              <a:t>On définit des poids d’ajustement pour tenir compte des </a:t>
            </a:r>
            <a:r>
              <a:rPr lang="fr-FR" sz="2000" dirty="0" smtClean="0">
                <a:latin typeface="Geogrotesque Medium" pitchFamily="50" charset="0"/>
              </a:rPr>
              <a:t>tailles d’échantillon inégales </a:t>
            </a:r>
            <a:r>
              <a:rPr lang="fr-FR" sz="2000" dirty="0" smtClean="0">
                <a:latin typeface="Geogrotesque Medium" pitchFamily="50" charset="0"/>
              </a:rPr>
              <a:t>entre les strates</a:t>
            </a:r>
          </a:p>
          <a:p>
            <a:endParaRPr lang="fr-LU" sz="2800" dirty="0" smtClean="0">
              <a:latin typeface="Geogrotesque Medium" pitchFamily="50" charset="0"/>
            </a:endParaRPr>
          </a:p>
          <a:p>
            <a:r>
              <a:rPr lang="fr-LU" sz="2800" dirty="0" smtClean="0">
                <a:latin typeface="Geogrotesque Medium" pitchFamily="50" charset="0"/>
              </a:rPr>
              <a:t>Application </a:t>
            </a:r>
            <a:r>
              <a:rPr lang="fr-LU" sz="2800" dirty="0">
                <a:latin typeface="Geogrotesque Medium" pitchFamily="50" charset="0"/>
              </a:rPr>
              <a:t>aux données </a:t>
            </a:r>
            <a:r>
              <a:rPr lang="fr-LU" sz="2800" dirty="0" smtClean="0">
                <a:latin typeface="Geogrotesque Medium" pitchFamily="50" charset="0"/>
              </a:rPr>
              <a:t>EFT </a:t>
            </a:r>
            <a:r>
              <a:rPr lang="fr-FR" sz="2800" dirty="0" smtClean="0">
                <a:latin typeface="Geogrotesque Medium" pitchFamily="50" charset="0"/>
              </a:rPr>
              <a:t>2015, 2016 &amp; 2017</a:t>
            </a:r>
          </a:p>
          <a:p>
            <a:pPr lvl="1"/>
            <a:r>
              <a:rPr lang="fr-FR" sz="2000" dirty="0" smtClean="0">
                <a:latin typeface="Geogrotesque Medium" pitchFamily="50" charset="0"/>
              </a:rPr>
              <a:t>n = 57,566</a:t>
            </a:r>
          </a:p>
          <a:p>
            <a:pPr lvl="1"/>
            <a:r>
              <a:rPr lang="fr-FR" sz="2000" dirty="0" smtClean="0">
                <a:latin typeface="Geogrotesque Medium" pitchFamily="50" charset="0"/>
              </a:rPr>
              <a:t>60% internet; 40% téléphone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28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tec_Master_Template_Blue">
  <a:themeElements>
    <a:clrScheme name="Benutzerdefiniert 2">
      <a:dk1>
        <a:srgbClr val="000000"/>
      </a:dk1>
      <a:lt1>
        <a:srgbClr val="FFFFFF"/>
      </a:lt1>
      <a:dk2>
        <a:srgbClr val="FDC300"/>
      </a:dk2>
      <a:lt2>
        <a:srgbClr val="FFFFFF"/>
      </a:lt2>
      <a:accent1>
        <a:srgbClr val="EF7D00"/>
      </a:accent1>
      <a:accent2>
        <a:srgbClr val="E3003A"/>
      </a:accent2>
      <a:accent3>
        <a:srgbClr val="A84D92"/>
      </a:accent3>
      <a:accent4>
        <a:srgbClr val="005D89"/>
      </a:accent4>
      <a:accent5>
        <a:srgbClr val="409F99"/>
      </a:accent5>
      <a:accent6>
        <a:srgbClr val="FDC300"/>
      </a:accent6>
      <a:hlink>
        <a:srgbClr val="000000"/>
      </a:hlink>
      <a:folHlink>
        <a:srgbClr val="49494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1734</TotalTime>
  <Words>492</Words>
  <Application>Microsoft Office PowerPoint</Application>
  <PresentationFormat>On-screen Show (4:3)</PresentationFormat>
  <Paragraphs>132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Statec_Master_Template_Blue</vt:lpstr>
      <vt:lpstr>Les effets du mode de collecte des données sur la mesure de l'emploi : une comparaison entre le web et le téléphone    </vt:lpstr>
      <vt:lpstr>Motivation</vt:lpstr>
      <vt:lpstr>PowerPoint Presentation</vt:lpstr>
      <vt:lpstr>Composition de l’échantillon EFT 2017</vt:lpstr>
      <vt:lpstr>PowerPoint Presentation</vt:lpstr>
      <vt:lpstr>Composition de l’échantillon EFT 2017</vt:lpstr>
      <vt:lpstr>Composition de l’échantillon EFT 2017</vt:lpstr>
      <vt:lpstr>Le problème des effets de mode</vt:lpstr>
      <vt:lpstr>Coarsened Exact Matching</vt:lpstr>
      <vt:lpstr>Illustration</vt:lpstr>
      <vt:lpstr>Les effets de mode sur le statut d’emploi</vt:lpstr>
      <vt:lpstr>Les effets de mode sur le statut d’emploi</vt:lpstr>
      <vt:lpstr>Les effets de mode sur le statut d’emploi</vt:lpstr>
      <vt:lpstr>Variables objectives et subjectives</vt:lpstr>
      <vt:lpstr>Effets de mode sur les variables subjectives</vt:lpstr>
      <vt:lpstr>Effets de mode sur les variables subjectives</vt:lpstr>
      <vt:lpstr>Effets de mode sur les variables subjectives</vt:lpstr>
      <vt:lpstr>Conclusions et perspectives futures </vt:lpstr>
      <vt:lpstr>PowerPoint Presentation</vt:lpstr>
    </vt:vector>
  </TitlesOfParts>
  <Company>STATEC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Sous-titre</dc:title>
  <dc:creator>Johann Neumayr</dc:creator>
  <cp:lastModifiedBy>Guillaume Osier</cp:lastModifiedBy>
  <cp:revision>101</cp:revision>
  <cp:lastPrinted>2018-10-15T08:30:28Z</cp:lastPrinted>
  <dcterms:created xsi:type="dcterms:W3CDTF">2018-05-09T15:10:01Z</dcterms:created>
  <dcterms:modified xsi:type="dcterms:W3CDTF">2018-10-15T16:46:19Z</dcterms:modified>
</cp:coreProperties>
</file>