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4.xml" ContentType="application/vnd.openxmlformats-officedocument.drawingml.chart+xml"/>
  <Override PartName="/ppt/notesSlides/notesSlide26.xml" ContentType="application/vnd.openxmlformats-officedocument.presentationml.notesSlide+xml"/>
  <Override PartName="/ppt/charts/chart15.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6.xml" ContentType="application/vnd.openxmlformats-officedocument.drawingml.chart+xml"/>
  <Override PartName="/ppt/notesSlides/notesSlide31.xml" ContentType="application/vnd.openxmlformats-officedocument.presentationml.notesSlide+xml"/>
  <Override PartName="/ppt/charts/chart17.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4.xml" ContentType="application/vnd.openxmlformats-officedocument.presentationml.notesSlide+xml"/>
  <Override PartName="/ppt/charts/chart19.xml" ContentType="application/vnd.openxmlformats-officedocument.drawingml.chart+xml"/>
  <Override PartName="/ppt/drawings/drawing1.xml" ContentType="application/vnd.openxmlformats-officedocument.drawingml.chartshapes+xml"/>
  <Override PartName="/ppt/charts/chart20.xml" ContentType="application/vnd.openxmlformats-officedocument.drawingml.chart+xml"/>
  <Override PartName="/ppt/drawings/drawing2.xml" ContentType="application/vnd.openxmlformats-officedocument.drawingml.chartshapes+xml"/>
  <Override PartName="/ppt/charts/chart21.xml" ContentType="application/vnd.openxmlformats-officedocument.drawingml.chart+xml"/>
  <Override PartName="/ppt/drawings/drawing3.xml" ContentType="application/vnd.openxmlformats-officedocument.drawingml.chartshapes+xml"/>
  <Override PartName="/ppt/charts/chart22.xml" ContentType="application/vnd.openxmlformats-officedocument.drawingml.chart+xml"/>
  <Override PartName="/ppt/drawings/drawing4.xml" ContentType="application/vnd.openxmlformats-officedocument.drawingml.chartshapes+xml"/>
  <Override PartName="/ppt/charts/chart23.xml" ContentType="application/vnd.openxmlformats-officedocument.drawingml.chart+xml"/>
  <Override PartName="/ppt/drawings/drawing5.xml" ContentType="application/vnd.openxmlformats-officedocument.drawingml.chartshapes+xml"/>
  <Override PartName="/ppt/charts/chart24.xml" ContentType="application/vnd.openxmlformats-officedocument.drawingml.chart+xml"/>
  <Override PartName="/ppt/drawings/drawing6.xml" ContentType="application/vnd.openxmlformats-officedocument.drawingml.chartshapes+xml"/>
  <Override PartName="/ppt/charts/chart25.xml" ContentType="application/vnd.openxmlformats-officedocument.drawingml.chart+xml"/>
  <Override PartName="/ppt/drawings/drawing7.xml" ContentType="application/vnd.openxmlformats-officedocument.drawingml.chartshapes+xml"/>
  <Override PartName="/ppt/charts/chart26.xml" ContentType="application/vnd.openxmlformats-officedocument.drawingml.chart+xml"/>
  <Override PartName="/ppt/drawings/drawing8.xml" ContentType="application/vnd.openxmlformats-officedocument.drawingml.chartshapes+xml"/>
  <Override PartName="/ppt/notesSlides/notesSlide35.xml" ContentType="application/vnd.openxmlformats-officedocument.presentationml.notesSlide+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7.xml" ContentType="application/vnd.openxmlformats-officedocument.presentationml.notesSlide+xml"/>
  <Override PartName="/ppt/charts/chart29.xml" ContentType="application/vnd.openxmlformats-officedocument.drawingml.chart+xml"/>
  <Override PartName="/ppt/theme/themeOverride3.xml" ContentType="application/vnd.openxmlformats-officedocument.themeOverride+xml"/>
  <Override PartName="/ppt/charts/chart3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notesSlides/notesSlide38.xml" ContentType="application/vnd.openxmlformats-officedocument.presentationml.notesSlide+xml"/>
  <Override PartName="/ppt/charts/chart3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4.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3.xml" ContentType="application/vnd.openxmlformats-officedocument.presentationml.notesSlide+xml"/>
  <Override PartName="/ppt/charts/chart3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4.xml" ContentType="application/vnd.openxmlformats-officedocument.presentationml.notesSlide+xml"/>
  <Override PartName="/ppt/charts/chart3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5.xml" ContentType="application/vnd.openxmlformats-officedocument.presentationml.notesSlide+xml"/>
  <Override PartName="/ppt/charts/chart3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3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7.xml" ContentType="application/vnd.openxmlformats-officedocument.presentationml.notesSlide+xml"/>
  <Override PartName="/ppt/charts/chart4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4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43.xml" ContentType="application/vnd.openxmlformats-officedocument.drawingml.chart+xml"/>
  <Override PartName="/ppt/theme/themeOverride4.xml" ContentType="application/vnd.openxmlformats-officedocument.themeOverride+xml"/>
  <Override PartName="/ppt/notesSlides/notesSlide81.xml" ContentType="application/vnd.openxmlformats-officedocument.presentationml.notesSlide+xml"/>
  <Override PartName="/ppt/charts/chart44.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45.xml" ContentType="application/vnd.openxmlformats-officedocument.drawingml.chart+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4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47.xml" ContentType="application/vnd.openxmlformats-officedocument.drawingml.chart+xml"/>
  <Override PartName="/ppt/charts/style25.xml" ContentType="application/vnd.ms-office.chartstyle+xml"/>
  <Override PartName="/ppt/charts/colors2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3" r:id="rId4"/>
    <p:sldMasterId id="2147483711" r:id="rId5"/>
    <p:sldMasterId id="2147483727" r:id="rId6"/>
    <p:sldMasterId id="2147483743" r:id="rId7"/>
  </p:sldMasterIdLst>
  <p:notesMasterIdLst>
    <p:notesMasterId r:id="rId128"/>
  </p:notesMasterIdLst>
  <p:sldIdLst>
    <p:sldId id="270" r:id="rId8"/>
    <p:sldId id="272" r:id="rId9"/>
    <p:sldId id="273" r:id="rId10"/>
    <p:sldId id="274" r:id="rId11"/>
    <p:sldId id="275" r:id="rId12"/>
    <p:sldId id="304" r:id="rId13"/>
    <p:sldId id="305" r:id="rId14"/>
    <p:sldId id="306" r:id="rId15"/>
    <p:sldId id="298" r:id="rId16"/>
    <p:sldId id="296" r:id="rId17"/>
    <p:sldId id="299" r:id="rId18"/>
    <p:sldId id="300" r:id="rId19"/>
    <p:sldId id="301" r:id="rId20"/>
    <p:sldId id="302" r:id="rId21"/>
    <p:sldId id="303" r:id="rId22"/>
    <p:sldId id="292" r:id="rId23"/>
    <p:sldId id="294" r:id="rId24"/>
    <p:sldId id="260" r:id="rId25"/>
    <p:sldId id="261" r:id="rId26"/>
    <p:sldId id="262" r:id="rId27"/>
    <p:sldId id="263" r:id="rId28"/>
    <p:sldId id="264" r:id="rId29"/>
    <p:sldId id="265" r:id="rId30"/>
    <p:sldId id="266" r:id="rId31"/>
    <p:sldId id="268" r:id="rId32"/>
    <p:sldId id="269"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295" r:id="rId126"/>
    <p:sldId id="256" r:id="rId1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80" d="100"/>
          <a:sy n="80" d="100"/>
        </p:scale>
        <p:origin x="62" y="2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Feuille_de_calcul_Microsoft_Excel9.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Feuille_de_calcul_Microsoft_Excel12.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1" Type="http://schemas.openxmlformats.org/officeDocument/2006/relationships/package" Target="../embeddings/Feuille_de_calcul_Microsoft_Excel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Feuille_de_calcul_Microsoft_Excel1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Feuille_de_calcul_Microsoft_Excel20.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Feuille_de_calcul_Microsoft_Excel21.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Feuille_de_calcul_Microsoft_Excel22.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Feuille_de_calcul_Microsoft_Excel23.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Feuille_de_calcul_Microsoft_Excel24.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Feuille_de_calcul_Microsoft_Excel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Feuille_de_calcul_Microsoft_Excel26.xlsx"/><Relationship Id="rId2" Type="http://schemas.microsoft.com/office/2011/relationships/chartColorStyle" Target="colors11.xml"/><Relationship Id="rId1" Type="http://schemas.microsoft.com/office/2011/relationships/chartStyle" Target="style11.xml"/></Relationships>
</file>

<file path=ppt/charts/_rels/chart28.xml.rels><?xml version="1.0" encoding="UTF-8" standalone="yes"?>
<Relationships xmlns="http://schemas.openxmlformats.org/package/2006/relationships"><Relationship Id="rId3" Type="http://schemas.openxmlformats.org/officeDocument/2006/relationships/package" Target="../embeddings/Feuille_de_calcul_Microsoft_Excel27.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2" Type="http://schemas.openxmlformats.org/officeDocument/2006/relationships/package" Target="../embeddings/Feuille_de_calcul_Microsoft_Excel28.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Feuille_de_calcul_Microsoft_Excel29.xlsx"/><Relationship Id="rId2" Type="http://schemas.microsoft.com/office/2011/relationships/chartColorStyle" Target="colors13.xml"/><Relationship Id="rId1" Type="http://schemas.microsoft.com/office/2011/relationships/chartStyle" Target="style13.xml"/></Relationships>
</file>

<file path=ppt/charts/_rels/chart31.xml.rels><?xml version="1.0" encoding="UTF-8" standalone="yes"?>
<Relationships xmlns="http://schemas.openxmlformats.org/package/2006/relationships"><Relationship Id="rId1" Type="http://schemas.openxmlformats.org/officeDocument/2006/relationships/package" Target="../embeddings/Feuille_de_calcul_Microsoft_Excel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Feuille_de_calcul_Microsoft_Excel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Feuille_de_calcul_Microsoft_Excel32.xlsx"/><Relationship Id="rId2" Type="http://schemas.microsoft.com/office/2011/relationships/chartColorStyle" Target="colors14.xml"/><Relationship Id="rId1" Type="http://schemas.microsoft.com/office/2011/relationships/chartStyle" Target="style14.xml"/></Relationships>
</file>

<file path=ppt/charts/_rels/chart34.xml.rels><?xml version="1.0" encoding="UTF-8" standalone="yes"?>
<Relationships xmlns="http://schemas.openxmlformats.org/package/2006/relationships"><Relationship Id="rId1" Type="http://schemas.openxmlformats.org/officeDocument/2006/relationships/package" Target="../embeddings/Feuille_de_calcul_Microsoft_Excel3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Feuille_de_calcul_Microsoft_Excel34.xlsx"/><Relationship Id="rId2" Type="http://schemas.microsoft.com/office/2011/relationships/chartColorStyle" Target="colors15.xml"/><Relationship Id="rId1" Type="http://schemas.microsoft.com/office/2011/relationships/chartStyle" Target="style15.xml"/></Relationships>
</file>

<file path=ppt/charts/_rels/chart36.xml.rels><?xml version="1.0" encoding="UTF-8" standalone="yes"?>
<Relationships xmlns="http://schemas.openxmlformats.org/package/2006/relationships"><Relationship Id="rId3" Type="http://schemas.openxmlformats.org/officeDocument/2006/relationships/package" Target="../embeddings/Feuille_de_calcul_Microsoft_Excel35.xlsx"/><Relationship Id="rId2" Type="http://schemas.microsoft.com/office/2011/relationships/chartColorStyle" Target="colors16.xml"/><Relationship Id="rId1" Type="http://schemas.microsoft.com/office/2011/relationships/chartStyle" Target="style16.xml"/></Relationships>
</file>

<file path=ppt/charts/_rels/chart37.xml.rels><?xml version="1.0" encoding="UTF-8" standalone="yes"?>
<Relationships xmlns="http://schemas.openxmlformats.org/package/2006/relationships"><Relationship Id="rId3" Type="http://schemas.openxmlformats.org/officeDocument/2006/relationships/package" Target="../embeddings/Feuille_de_calcul_Microsoft_Excel36.xlsx"/><Relationship Id="rId2" Type="http://schemas.microsoft.com/office/2011/relationships/chartColorStyle" Target="colors17.xml"/><Relationship Id="rId1" Type="http://schemas.microsoft.com/office/2011/relationships/chartStyle" Target="style17.xml"/></Relationships>
</file>

<file path=ppt/charts/_rels/chart38.xml.rels><?xml version="1.0" encoding="UTF-8" standalone="yes"?>
<Relationships xmlns="http://schemas.openxmlformats.org/package/2006/relationships"><Relationship Id="rId3" Type="http://schemas.openxmlformats.org/officeDocument/2006/relationships/package" Target="../embeddings/Feuille_de_calcul_Microsoft_Excel37.xlsx"/><Relationship Id="rId2" Type="http://schemas.microsoft.com/office/2011/relationships/chartColorStyle" Target="colors18.xml"/><Relationship Id="rId1" Type="http://schemas.microsoft.com/office/2011/relationships/chartStyle" Target="style18.xml"/></Relationships>
</file>

<file path=ppt/charts/_rels/chart39.xml.rels><?xml version="1.0" encoding="UTF-8" standalone="yes"?>
<Relationships xmlns="http://schemas.openxmlformats.org/package/2006/relationships"><Relationship Id="rId3" Type="http://schemas.openxmlformats.org/officeDocument/2006/relationships/package" Target="../embeddings/Feuille_de_calcul_Microsoft_Excel38.xlsx"/><Relationship Id="rId2" Type="http://schemas.microsoft.com/office/2011/relationships/chartColorStyle" Target="colors19.xml"/><Relationship Id="rId1" Type="http://schemas.microsoft.com/office/2011/relationships/chartStyle" Target="style19.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Feuille_de_calcul_Microsoft_Excel39.xlsx"/><Relationship Id="rId2" Type="http://schemas.microsoft.com/office/2011/relationships/chartColorStyle" Target="colors20.xml"/><Relationship Id="rId1" Type="http://schemas.microsoft.com/office/2011/relationships/chartStyle" Target="style20.xml"/></Relationships>
</file>

<file path=ppt/charts/_rels/chart41.xml.rels><?xml version="1.0" encoding="UTF-8" standalone="yes"?>
<Relationships xmlns="http://schemas.openxmlformats.org/package/2006/relationships"><Relationship Id="rId3" Type="http://schemas.openxmlformats.org/officeDocument/2006/relationships/package" Target="../embeddings/Feuille_de_calcul_Microsoft_Excel40.xlsx"/><Relationship Id="rId2" Type="http://schemas.microsoft.com/office/2011/relationships/chartColorStyle" Target="colors21.xml"/><Relationship Id="rId1" Type="http://schemas.microsoft.com/office/2011/relationships/chartStyle" Target="style21.xml"/></Relationships>
</file>

<file path=ppt/charts/_rels/chart42.xml.rels><?xml version="1.0" encoding="UTF-8" standalone="yes"?>
<Relationships xmlns="http://schemas.openxmlformats.org/package/2006/relationships"><Relationship Id="rId3" Type="http://schemas.openxmlformats.org/officeDocument/2006/relationships/package" Target="../embeddings/Feuille_de_calcul_Microsoft_Excel41.xlsx"/><Relationship Id="rId2" Type="http://schemas.microsoft.com/office/2011/relationships/chartColorStyle" Target="colors22.xml"/><Relationship Id="rId1" Type="http://schemas.microsoft.com/office/2011/relationships/chartStyle" Target="style22.xml"/></Relationships>
</file>

<file path=ppt/charts/_rels/chart43.xml.rels><?xml version="1.0" encoding="UTF-8" standalone="yes"?>
<Relationships xmlns="http://schemas.openxmlformats.org/package/2006/relationships"><Relationship Id="rId2" Type="http://schemas.openxmlformats.org/officeDocument/2006/relationships/package" Target="../embeddings/Feuille_de_calcul_Microsoft_Excel42.xlsx"/><Relationship Id="rId1" Type="http://schemas.openxmlformats.org/officeDocument/2006/relationships/themeOverride" Target="../theme/themeOverride4.xml"/></Relationships>
</file>

<file path=ppt/charts/_rels/chart44.xml.rels><?xml version="1.0" encoding="UTF-8" standalone="yes"?>
<Relationships xmlns="http://schemas.openxmlformats.org/package/2006/relationships"><Relationship Id="rId3" Type="http://schemas.openxmlformats.org/officeDocument/2006/relationships/package" Target="../embeddings/Feuille_de_calcul_Microsoft_Excel43.xlsx"/><Relationship Id="rId2" Type="http://schemas.microsoft.com/office/2011/relationships/chartColorStyle" Target="colors23.xml"/><Relationship Id="rId1" Type="http://schemas.microsoft.com/office/2011/relationships/chartStyle" Target="style23.xml"/></Relationships>
</file>

<file path=ppt/charts/_rels/chart45.xml.rels><?xml version="1.0" encoding="UTF-8" standalone="yes"?>
<Relationships xmlns="http://schemas.openxmlformats.org/package/2006/relationships"><Relationship Id="rId1" Type="http://schemas.openxmlformats.org/officeDocument/2006/relationships/package" Target="../embeddings/Feuille_de_calcul_Microsoft_Excel44.xlsx"/></Relationships>
</file>

<file path=ppt/charts/_rels/chart46.xml.rels><?xml version="1.0" encoding="UTF-8" standalone="yes"?>
<Relationships xmlns="http://schemas.openxmlformats.org/package/2006/relationships"><Relationship Id="rId3" Type="http://schemas.openxmlformats.org/officeDocument/2006/relationships/package" Target="../embeddings/Feuille_de_calcul_Microsoft_Excel45.xlsx"/><Relationship Id="rId2" Type="http://schemas.microsoft.com/office/2011/relationships/chartColorStyle" Target="colors24.xml"/><Relationship Id="rId1" Type="http://schemas.microsoft.com/office/2011/relationships/chartStyle" Target="style24.xml"/></Relationships>
</file>

<file path=ppt/charts/_rels/chart47.xml.rels><?xml version="1.0" encoding="UTF-8" standalone="yes"?>
<Relationships xmlns="http://schemas.openxmlformats.org/package/2006/relationships"><Relationship Id="rId3" Type="http://schemas.openxmlformats.org/officeDocument/2006/relationships/package" Target="../embeddings/Feuille_de_calcul_Microsoft_Excel46.xlsx"/><Relationship Id="rId2" Type="http://schemas.microsoft.com/office/2011/relationships/chartColorStyle" Target="colors25.xml"/><Relationship Id="rId1" Type="http://schemas.microsoft.com/office/2011/relationships/chartStyle" Target="style25.xml"/></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de_calcul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de_calcul_Microsoft_Excel7.xlsx"/></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sz="1200" b="1" dirty="0" smtClean="0">
                <a:solidFill>
                  <a:schemeClr val="tx2"/>
                </a:solidFill>
              </a:rPr>
              <a:t>ÉVOLUTIONS </a:t>
            </a:r>
            <a:endParaRPr lang="fr-FR" sz="1200" b="1" dirty="0">
              <a:solidFill>
                <a:schemeClr val="tx2"/>
              </a:solidFill>
            </a:endParaRPr>
          </a:p>
        </c:rich>
      </c:tx>
      <c:layout>
        <c:manualLayout>
          <c:xMode val="edge"/>
          <c:yMode val="edge"/>
          <c:x val="0.43216347555697188"/>
          <c:y val="8.7906945998486204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9945567099373374E-2"/>
          <c:y val="0.18895701869476178"/>
          <c:w val="0.73349710226283249"/>
          <c:h val="0.70657976568991909"/>
        </c:manualLayout>
      </c:layout>
      <c:lineChart>
        <c:grouping val="standard"/>
        <c:varyColors val="0"/>
        <c:ser>
          <c:idx val="0"/>
          <c:order val="0"/>
          <c:tx>
            <c:strRef>
              <c:f>Feuil1!$B$1</c:f>
              <c:strCache>
                <c:ptCount val="1"/>
                <c:pt idx="0">
                  <c:v>JL Mélenchon</c:v>
                </c:pt>
              </c:strCache>
            </c:strRef>
          </c:tx>
          <c:spPr>
            <a:ln w="38100" cap="rnd">
              <a:solidFill>
                <a:srgbClr val="C00000"/>
              </a:solidFill>
              <a:round/>
            </a:ln>
            <a:effectLst/>
          </c:spPr>
          <c:marker>
            <c:symbol val="none"/>
          </c:marker>
          <c:dLbls>
            <c:dLbl>
              <c:idx val="0"/>
              <c:layout>
                <c:manualLayout>
                  <c:x val="1.5790502893845627E-2"/>
                  <c:y val="-1.46739419664239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8C7-4A52-891C-373C4522C640}"/>
                </c:ext>
              </c:extLst>
            </c:dLbl>
            <c:dLbl>
              <c:idx val="1"/>
              <c:layout>
                <c:manualLayout>
                  <c:x val="-5.4404004206857495E-2"/>
                  <c:y val="7.36881705284002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EA8-4B69-B318-92E2D4D03399}"/>
                </c:ext>
              </c:extLst>
            </c:dLbl>
            <c:spPr>
              <a:solidFill>
                <a:srgbClr val="C00000">
                  <a:alpha val="7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Sept. 2016</c:v>
                </c:pt>
                <c:pt idx="1">
                  <c:v>Mai 2016</c:v>
                </c:pt>
                <c:pt idx="2">
                  <c:v>Mars 2016</c:v>
                </c:pt>
                <c:pt idx="3">
                  <c:v>Janvier 2016</c:v>
                </c:pt>
              </c:strCache>
            </c:strRef>
          </c:cat>
          <c:val>
            <c:numRef>
              <c:f>Feuil1!$B$2:$B$5</c:f>
              <c:numCache>
                <c:formatCode>General</c:formatCode>
                <c:ptCount val="4"/>
                <c:pt idx="0">
                  <c:v>13</c:v>
                </c:pt>
                <c:pt idx="1">
                  <c:v>12</c:v>
                </c:pt>
                <c:pt idx="2">
                  <c:v>11</c:v>
                </c:pt>
                <c:pt idx="3">
                  <c:v>9</c:v>
                </c:pt>
              </c:numCache>
            </c:numRef>
          </c:val>
          <c:smooth val="0"/>
          <c:extLst>
            <c:ext xmlns:c16="http://schemas.microsoft.com/office/drawing/2014/chart" uri="{C3380CC4-5D6E-409C-BE32-E72D297353CC}">
              <c16:uniqueId val="{00000000-2033-49A7-A81E-F55C0C267CAA}"/>
            </c:ext>
          </c:extLst>
        </c:ser>
        <c:ser>
          <c:idx val="1"/>
          <c:order val="1"/>
          <c:tx>
            <c:strRef>
              <c:f>Feuil1!$C$1</c:f>
              <c:strCache>
                <c:ptCount val="1"/>
                <c:pt idx="0">
                  <c:v>F. Hollande</c:v>
                </c:pt>
              </c:strCache>
            </c:strRef>
          </c:tx>
          <c:spPr>
            <a:ln w="38100" cap="rnd">
              <a:solidFill>
                <a:srgbClr val="FF3399"/>
              </a:solidFill>
              <a:round/>
            </a:ln>
            <a:effectLst/>
          </c:spPr>
          <c:marker>
            <c:symbol val="none"/>
          </c:marker>
          <c:dLbls>
            <c:dLbl>
              <c:idx val="0"/>
              <c:layout>
                <c:manualLayout>
                  <c:x val="-5.4404004206857495E-2"/>
                  <c:y val="-8.68738663378346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44E-40E1-BD14-01738D023A89}"/>
                </c:ext>
              </c:extLst>
            </c:dLbl>
            <c:dLbl>
              <c:idx val="1"/>
              <c:layout>
                <c:manualLayout>
                  <c:x val="-3.7560659251174064E-2"/>
                  <c:y val="-6.05017825382888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EA8-4B69-B318-92E2D4D03399}"/>
                </c:ext>
              </c:extLst>
            </c:dLbl>
            <c:dLbl>
              <c:idx val="2"/>
              <c:layout>
                <c:manualLayout>
                  <c:x val="-3.7560659251174015E-2"/>
                  <c:y val="-4.73157406385159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EA8-4B69-B318-92E2D4D03399}"/>
                </c:ext>
              </c:extLst>
            </c:dLbl>
            <c:dLbl>
              <c:idx val="3"/>
              <c:layout>
                <c:manualLayout>
                  <c:x val="-5.5072271790673991E-2"/>
                  <c:y val="3.851211161155684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033-49A7-A81E-F55C0C267CAA}"/>
                </c:ext>
              </c:extLst>
            </c:dLbl>
            <c:spPr>
              <a:solidFill>
                <a:srgbClr val="FF3399">
                  <a:alpha val="7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Sept. 2016</c:v>
                </c:pt>
                <c:pt idx="1">
                  <c:v>Mai 2016</c:v>
                </c:pt>
                <c:pt idx="2">
                  <c:v>Mars 2016</c:v>
                </c:pt>
                <c:pt idx="3">
                  <c:v>Janvier 2016</c:v>
                </c:pt>
              </c:strCache>
            </c:strRef>
          </c:cat>
          <c:val>
            <c:numRef>
              <c:f>Feuil1!$C$2:$C$5</c:f>
              <c:numCache>
                <c:formatCode>General</c:formatCode>
                <c:ptCount val="4"/>
                <c:pt idx="0">
                  <c:v>13</c:v>
                </c:pt>
                <c:pt idx="1">
                  <c:v>14</c:v>
                </c:pt>
                <c:pt idx="2">
                  <c:v>16</c:v>
                </c:pt>
                <c:pt idx="3">
                  <c:v>20</c:v>
                </c:pt>
              </c:numCache>
            </c:numRef>
          </c:val>
          <c:smooth val="0"/>
          <c:extLst>
            <c:ext xmlns:c16="http://schemas.microsoft.com/office/drawing/2014/chart" uri="{C3380CC4-5D6E-409C-BE32-E72D297353CC}">
              <c16:uniqueId val="{00000002-2033-49A7-A81E-F55C0C267CAA}"/>
            </c:ext>
          </c:extLst>
        </c:ser>
        <c:ser>
          <c:idx val="2"/>
          <c:order val="2"/>
          <c:tx>
            <c:strRef>
              <c:f>Feuil1!$D$1</c:f>
              <c:strCache>
                <c:ptCount val="1"/>
                <c:pt idx="0">
                  <c:v>F. Bayrou</c:v>
                </c:pt>
              </c:strCache>
            </c:strRef>
          </c:tx>
          <c:spPr>
            <a:ln w="38100" cap="rnd">
              <a:solidFill>
                <a:schemeClr val="accent2"/>
              </a:solidFill>
              <a:round/>
            </a:ln>
            <a:effectLst/>
          </c:spPr>
          <c:marker>
            <c:symbol val="none"/>
          </c:marker>
          <c:dLbls>
            <c:dLbl>
              <c:idx val="0"/>
              <c:layout>
                <c:manualLayout>
                  <c:x val="-3.3722325077757812E-2"/>
                  <c:y val="6.19717243381920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44E-40E1-BD14-01738D023A89}"/>
                </c:ext>
              </c:extLst>
            </c:dLbl>
            <c:dLbl>
              <c:idx val="1"/>
              <c:layout>
                <c:manualLayout>
                  <c:x val="1.4448520656022708E-2"/>
                  <c:y val="-2.3326488820070749E-4"/>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033-49A7-A81E-F55C0C267CAA}"/>
                </c:ext>
              </c:extLst>
            </c:dLbl>
            <c:dLbl>
              <c:idx val="2"/>
              <c:layout>
                <c:manualLayout>
                  <c:x val="-7.1424883115739149E-2"/>
                  <c:y val="-4.14371229659629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033-49A7-A81E-F55C0C267CAA}"/>
                </c:ext>
              </c:extLst>
            </c:dLbl>
            <c:dLbl>
              <c:idx val="3"/>
              <c:layout>
                <c:manualLayout>
                  <c:x val="-5.2137196562218595E-2"/>
                  <c:y val="-2.53498074145322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033-49A7-A81E-F55C0C267CAA}"/>
                </c:ext>
              </c:extLst>
            </c:dLbl>
            <c:spPr>
              <a:solidFill>
                <a:schemeClr val="accent2">
                  <a:alpha val="70000"/>
                </a:scheme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Sept. 2016</c:v>
                </c:pt>
                <c:pt idx="1">
                  <c:v>Mai 2016</c:v>
                </c:pt>
                <c:pt idx="2">
                  <c:v>Mars 2016</c:v>
                </c:pt>
                <c:pt idx="3">
                  <c:v>Janvier 2016</c:v>
                </c:pt>
              </c:strCache>
            </c:strRef>
          </c:cat>
          <c:val>
            <c:numRef>
              <c:f>Feuil1!$D$2:$D$5</c:f>
              <c:numCache>
                <c:formatCode>General</c:formatCode>
                <c:ptCount val="4"/>
                <c:pt idx="0">
                  <c:v>12</c:v>
                </c:pt>
                <c:pt idx="1">
                  <c:v>13</c:v>
                </c:pt>
                <c:pt idx="2">
                  <c:v>13</c:v>
                </c:pt>
                <c:pt idx="3">
                  <c:v>13</c:v>
                </c:pt>
              </c:numCache>
            </c:numRef>
          </c:val>
          <c:smooth val="0"/>
          <c:extLst>
            <c:ext xmlns:c16="http://schemas.microsoft.com/office/drawing/2014/chart" uri="{C3380CC4-5D6E-409C-BE32-E72D297353CC}">
              <c16:uniqueId val="{00000005-2033-49A7-A81E-F55C0C267CAA}"/>
            </c:ext>
          </c:extLst>
        </c:ser>
        <c:ser>
          <c:idx val="3"/>
          <c:order val="3"/>
          <c:tx>
            <c:strRef>
              <c:f>Feuil1!$E$1</c:f>
              <c:strCache>
                <c:ptCount val="1"/>
                <c:pt idx="0">
                  <c:v>N. Sarkozy</c:v>
                </c:pt>
              </c:strCache>
            </c:strRef>
          </c:tx>
          <c:spPr>
            <a:ln w="38100" cap="rnd">
              <a:solidFill>
                <a:srgbClr val="0070C0"/>
              </a:solidFill>
              <a:round/>
            </a:ln>
            <a:effectLst/>
          </c:spPr>
          <c:marker>
            <c:symbol val="none"/>
          </c:marker>
          <c:dLbls>
            <c:dLbl>
              <c:idx val="1"/>
              <c:layout>
                <c:manualLayout>
                  <c:x val="-3.7560659251174064E-2"/>
                  <c:y val="-7.36878244380617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EA8-4B69-B318-92E2D4D03399}"/>
                </c:ext>
              </c:extLst>
            </c:dLbl>
            <c:dLbl>
              <c:idx val="2"/>
              <c:layout>
                <c:manualLayout>
                  <c:x val="-3.2748274978121654E-2"/>
                  <c:y val="-6.92924771381374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EA8-4B69-B318-92E2D4D03399}"/>
                </c:ext>
              </c:extLst>
            </c:dLbl>
            <c:dLbl>
              <c:idx val="3"/>
              <c:layout>
                <c:manualLayout>
                  <c:x val="-3.9966851387700265E-2"/>
                  <c:y val="-5.610643523836453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EA8-4B69-B318-92E2D4D03399}"/>
                </c:ext>
              </c:extLst>
            </c:dLbl>
            <c:spPr>
              <a:solidFill>
                <a:srgbClr val="0070C0">
                  <a:alpha val="7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Sept. 2016</c:v>
                </c:pt>
                <c:pt idx="1">
                  <c:v>Mai 2016</c:v>
                </c:pt>
                <c:pt idx="2">
                  <c:v>Mars 2016</c:v>
                </c:pt>
                <c:pt idx="3">
                  <c:v>Janvier 2016</c:v>
                </c:pt>
              </c:strCache>
            </c:strRef>
          </c:cat>
          <c:val>
            <c:numRef>
              <c:f>Feuil1!$E$2:$E$5</c:f>
              <c:numCache>
                <c:formatCode>General</c:formatCode>
                <c:ptCount val="4"/>
                <c:pt idx="0">
                  <c:v>22</c:v>
                </c:pt>
                <c:pt idx="1">
                  <c:v>21</c:v>
                </c:pt>
                <c:pt idx="2">
                  <c:v>21</c:v>
                </c:pt>
                <c:pt idx="3">
                  <c:v>21</c:v>
                </c:pt>
              </c:numCache>
            </c:numRef>
          </c:val>
          <c:smooth val="0"/>
          <c:extLst>
            <c:ext xmlns:c16="http://schemas.microsoft.com/office/drawing/2014/chart" uri="{C3380CC4-5D6E-409C-BE32-E72D297353CC}">
              <c16:uniqueId val="{00000006-2033-49A7-A81E-F55C0C267CAA}"/>
            </c:ext>
          </c:extLst>
        </c:ser>
        <c:ser>
          <c:idx val="4"/>
          <c:order val="4"/>
          <c:tx>
            <c:strRef>
              <c:f>Feuil1!$F$1</c:f>
              <c:strCache>
                <c:ptCount val="1"/>
                <c:pt idx="0">
                  <c:v>M. Le Pen</c:v>
                </c:pt>
              </c:strCache>
            </c:strRef>
          </c:tx>
          <c:spPr>
            <a:ln w="38100" cap="rnd">
              <a:solidFill>
                <a:schemeClr val="tx2"/>
              </a:solidFill>
              <a:round/>
            </a:ln>
            <a:effectLst/>
          </c:spPr>
          <c:marker>
            <c:symbol val="none"/>
          </c:marker>
          <c:dLbls>
            <c:dLbl>
              <c:idx val="1"/>
              <c:layout>
                <c:manualLayout>
                  <c:x val="-4.2012815385195315E-2"/>
                  <c:y val="-5.5464847215307464E-2"/>
                </c:manualLayout>
              </c:layout>
              <c:spPr>
                <a:solidFill>
                  <a:schemeClr val="tx2">
                    <a:alpha val="70000"/>
                  </a:schemeClr>
                </a:soli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5.8465860379785572E-2"/>
                      <c:h val="0.1151483776531924"/>
                    </c:manualLayout>
                  </c15:layout>
                </c:ext>
                <c:ext xmlns:c16="http://schemas.microsoft.com/office/drawing/2014/chart" uri="{C3380CC4-5D6E-409C-BE32-E72D297353CC}">
                  <c16:uniqueId val="{00000009-2033-49A7-A81E-F55C0C267CAA}"/>
                </c:ext>
              </c:extLst>
            </c:dLbl>
            <c:spPr>
              <a:solidFill>
                <a:schemeClr val="tx2">
                  <a:alpha val="70000"/>
                </a:scheme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Sept. 2016</c:v>
                </c:pt>
                <c:pt idx="1">
                  <c:v>Mai 2016</c:v>
                </c:pt>
                <c:pt idx="2">
                  <c:v>Mars 2016</c:v>
                </c:pt>
                <c:pt idx="3">
                  <c:v>Janvier 2016</c:v>
                </c:pt>
              </c:strCache>
            </c:strRef>
          </c:cat>
          <c:val>
            <c:numRef>
              <c:f>Feuil1!$F$2:$F$5</c:f>
              <c:numCache>
                <c:formatCode>General</c:formatCode>
                <c:ptCount val="4"/>
                <c:pt idx="0">
                  <c:v>29</c:v>
                </c:pt>
                <c:pt idx="1">
                  <c:v>28</c:v>
                </c:pt>
                <c:pt idx="2">
                  <c:v>27</c:v>
                </c:pt>
                <c:pt idx="3">
                  <c:v>26</c:v>
                </c:pt>
              </c:numCache>
            </c:numRef>
          </c:val>
          <c:smooth val="0"/>
          <c:extLst>
            <c:ext xmlns:c16="http://schemas.microsoft.com/office/drawing/2014/chart" uri="{C3380CC4-5D6E-409C-BE32-E72D297353CC}">
              <c16:uniqueId val="{00000007-2033-49A7-A81E-F55C0C267CAA}"/>
            </c:ext>
          </c:extLst>
        </c:ser>
        <c:dLbls>
          <c:showLegendKey val="0"/>
          <c:showVal val="0"/>
          <c:showCatName val="0"/>
          <c:showSerName val="0"/>
          <c:showPercent val="0"/>
          <c:showBubbleSize val="0"/>
        </c:dLbls>
        <c:smooth val="0"/>
        <c:axId val="96846976"/>
        <c:axId val="96848512"/>
      </c:lineChart>
      <c:catAx>
        <c:axId val="9684697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96848512"/>
        <c:crosses val="autoZero"/>
        <c:auto val="1"/>
        <c:lblAlgn val="ctr"/>
        <c:lblOffset val="100"/>
        <c:noMultiLvlLbl val="0"/>
      </c:catAx>
      <c:valAx>
        <c:axId val="96848512"/>
        <c:scaling>
          <c:orientation val="minMax"/>
        </c:scaling>
        <c:delete val="1"/>
        <c:axPos val="r"/>
        <c:numFmt formatCode="General" sourceLinked="1"/>
        <c:majorTickMark val="out"/>
        <c:minorTickMark val="none"/>
        <c:tickLblPos val="nextTo"/>
        <c:crossAx val="96846976"/>
        <c:crosses val="autoZero"/>
        <c:crossBetween val="between"/>
      </c:valAx>
      <c:spPr>
        <a:noFill/>
        <a:ln>
          <a:noFill/>
        </a:ln>
        <a:effectLst/>
      </c:spPr>
    </c:plotArea>
    <c:legend>
      <c:legendPos val="r"/>
      <c:layout>
        <c:manualLayout>
          <c:xMode val="edge"/>
          <c:yMode val="edge"/>
          <c:x val="0.76736877584880325"/>
          <c:y val="6.5322820954662547E-2"/>
          <c:w val="0.23263122415119677"/>
          <c:h val="0.35742825806849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75000"/>
        </a:schemeClr>
      </a:solid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fr-FR" sz="1800"/>
              <a:t>Selon l’intention de vote</a:t>
            </a:r>
          </a:p>
        </c:rich>
      </c:tx>
      <c:layout>
        <c:manualLayout>
          <c:xMode val="edge"/>
          <c:yMode val="edge"/>
          <c:x val="0.35906409396496602"/>
          <c:y val="9.6663008915798595E-3"/>
        </c:manualLayout>
      </c:layout>
      <c:overlay val="0"/>
    </c:title>
    <c:autoTitleDeleted val="0"/>
    <c:plotArea>
      <c:layout>
        <c:manualLayout>
          <c:layoutTarget val="inner"/>
          <c:xMode val="edge"/>
          <c:yMode val="edge"/>
          <c:x val="0.53554123965953804"/>
          <c:y val="0.189456535740535"/>
          <c:w val="0.46445876034046202"/>
          <c:h val="0.79631230485025595"/>
        </c:manualLayout>
      </c:layout>
      <c:barChart>
        <c:barDir val="bar"/>
        <c:grouping val="percentStacked"/>
        <c:varyColors val="0"/>
        <c:ser>
          <c:idx val="0"/>
          <c:order val="0"/>
          <c:tx>
            <c:strRef>
              <c:f>Feuil1!$B$1</c:f>
              <c:strCache>
                <c:ptCount val="1"/>
                <c:pt idx="0">
                  <c:v>Définitif</c:v>
                </c:pt>
              </c:strCache>
            </c:strRef>
          </c:tx>
          <c:spPr>
            <a:solidFill>
              <a:srgbClr val="1F4391"/>
            </a:solidFill>
          </c:spPr>
          <c:invertIfNegative val="0"/>
          <c:dLbls>
            <c:spPr>
              <a:noFill/>
              <a:ln>
                <a:noFill/>
              </a:ln>
              <a:effectLst/>
            </c:spPr>
            <c:txPr>
              <a:bodyPr/>
              <a:lstStyle/>
              <a:p>
                <a:pPr>
                  <a:defRPr sz="1400">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Feuil1!$A$2:$A$10</c:f>
              <c:strCache>
                <c:ptCount val="9"/>
                <c:pt idx="0">
                  <c:v>Nathalie Arthaud</c:v>
                </c:pt>
                <c:pt idx="1">
                  <c:v>Philippe Poutou </c:v>
                </c:pt>
                <c:pt idx="2">
                  <c:v>Jean-Luc Mélenchon</c:v>
                </c:pt>
                <c:pt idx="3">
                  <c:v>Benoît Hamon</c:v>
                </c:pt>
                <c:pt idx="4">
                  <c:v>Emmanuel Macron </c:v>
                </c:pt>
                <c:pt idx="5">
                  <c:v>François Fillon</c:v>
                </c:pt>
                <c:pt idx="6">
                  <c:v>Nicolas Dupont-Aignan</c:v>
                </c:pt>
                <c:pt idx="7">
                  <c:v>Marine Le Pen</c:v>
                </c:pt>
                <c:pt idx="8">
                  <c:v>François Asselineau</c:v>
                </c:pt>
              </c:strCache>
            </c:strRef>
          </c:cat>
          <c:val>
            <c:numRef>
              <c:f>Feuil1!$B$2:$B$10</c:f>
              <c:numCache>
                <c:formatCode>General</c:formatCode>
                <c:ptCount val="9"/>
                <c:pt idx="0">
                  <c:v>47</c:v>
                </c:pt>
                <c:pt idx="1">
                  <c:v>43</c:v>
                </c:pt>
                <c:pt idx="2">
                  <c:v>59</c:v>
                </c:pt>
                <c:pt idx="3">
                  <c:v>47</c:v>
                </c:pt>
                <c:pt idx="4">
                  <c:v>50</c:v>
                </c:pt>
                <c:pt idx="5">
                  <c:v>69</c:v>
                </c:pt>
                <c:pt idx="6">
                  <c:v>38</c:v>
                </c:pt>
                <c:pt idx="7">
                  <c:v>78</c:v>
                </c:pt>
                <c:pt idx="8">
                  <c:v>45</c:v>
                </c:pt>
              </c:numCache>
            </c:numRef>
          </c:val>
          <c:extLst>
            <c:ext xmlns:c16="http://schemas.microsoft.com/office/drawing/2014/chart" uri="{C3380CC4-5D6E-409C-BE32-E72D297353CC}">
              <c16:uniqueId val="{00000000-0A15-48CE-A5DA-554CD4784B38}"/>
            </c:ext>
          </c:extLst>
        </c:ser>
        <c:ser>
          <c:idx val="1"/>
          <c:order val="1"/>
          <c:tx>
            <c:strRef>
              <c:f>Feuil1!$C$1</c:f>
              <c:strCache>
                <c:ptCount val="1"/>
                <c:pt idx="0">
                  <c:v>Peut encore changer</c:v>
                </c:pt>
              </c:strCache>
            </c:strRef>
          </c:tx>
          <c:spPr>
            <a:solidFill>
              <a:srgbClr val="00B0F0"/>
            </a:solidFill>
          </c:spPr>
          <c:invertIfNegative val="0"/>
          <c:dLbls>
            <c:spPr>
              <a:noFill/>
              <a:ln>
                <a:noFill/>
              </a:ln>
              <a:effectLst/>
            </c:spPr>
            <c:txPr>
              <a:bodyPr/>
              <a:lstStyle/>
              <a:p>
                <a:pPr>
                  <a:defRPr sz="1400">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Feuil1!$A$2:$A$10</c:f>
              <c:strCache>
                <c:ptCount val="9"/>
                <c:pt idx="0">
                  <c:v>Nathalie Arthaud</c:v>
                </c:pt>
                <c:pt idx="1">
                  <c:v>Philippe Poutou </c:v>
                </c:pt>
                <c:pt idx="2">
                  <c:v>Jean-Luc Mélenchon</c:v>
                </c:pt>
                <c:pt idx="3">
                  <c:v>Benoît Hamon</c:v>
                </c:pt>
                <c:pt idx="4">
                  <c:v>Emmanuel Macron </c:v>
                </c:pt>
                <c:pt idx="5">
                  <c:v>François Fillon</c:v>
                </c:pt>
                <c:pt idx="6">
                  <c:v>Nicolas Dupont-Aignan</c:v>
                </c:pt>
                <c:pt idx="7">
                  <c:v>Marine Le Pen</c:v>
                </c:pt>
                <c:pt idx="8">
                  <c:v>François Asselineau</c:v>
                </c:pt>
              </c:strCache>
            </c:strRef>
          </c:cat>
          <c:val>
            <c:numRef>
              <c:f>Feuil1!$C$2:$C$10</c:f>
              <c:numCache>
                <c:formatCode>General</c:formatCode>
                <c:ptCount val="9"/>
                <c:pt idx="0">
                  <c:v>53</c:v>
                </c:pt>
                <c:pt idx="1">
                  <c:v>57</c:v>
                </c:pt>
                <c:pt idx="2">
                  <c:v>41</c:v>
                </c:pt>
                <c:pt idx="3">
                  <c:v>53</c:v>
                </c:pt>
                <c:pt idx="4">
                  <c:v>50</c:v>
                </c:pt>
                <c:pt idx="5">
                  <c:v>31</c:v>
                </c:pt>
                <c:pt idx="6">
                  <c:v>62</c:v>
                </c:pt>
                <c:pt idx="7">
                  <c:v>22</c:v>
                </c:pt>
                <c:pt idx="8">
                  <c:v>55</c:v>
                </c:pt>
              </c:numCache>
            </c:numRef>
          </c:val>
          <c:extLst>
            <c:ext xmlns:c16="http://schemas.microsoft.com/office/drawing/2014/chart" uri="{C3380CC4-5D6E-409C-BE32-E72D297353CC}">
              <c16:uniqueId val="{00000001-0A15-48CE-A5DA-554CD4784B38}"/>
            </c:ext>
          </c:extLst>
        </c:ser>
        <c:dLbls>
          <c:showLegendKey val="0"/>
          <c:showVal val="0"/>
          <c:showCatName val="0"/>
          <c:showSerName val="0"/>
          <c:showPercent val="0"/>
          <c:showBubbleSize val="0"/>
        </c:dLbls>
        <c:gapWidth val="60"/>
        <c:overlap val="100"/>
        <c:axId val="-2138569472"/>
        <c:axId val="-2138566688"/>
      </c:barChart>
      <c:catAx>
        <c:axId val="-2138569472"/>
        <c:scaling>
          <c:orientation val="maxMin"/>
        </c:scaling>
        <c:delete val="0"/>
        <c:axPos val="l"/>
        <c:numFmt formatCode="General" sourceLinked="1"/>
        <c:majorTickMark val="out"/>
        <c:minorTickMark val="none"/>
        <c:tickLblPos val="nextTo"/>
        <c:spPr>
          <a:ln/>
        </c:spPr>
        <c:txPr>
          <a:bodyPr/>
          <a:lstStyle/>
          <a:p>
            <a:pPr>
              <a:defRPr sz="1200"/>
            </a:pPr>
            <a:endParaRPr lang="fr-FR"/>
          </a:p>
        </c:txPr>
        <c:crossAx val="-2138566688"/>
        <c:crosses val="autoZero"/>
        <c:auto val="1"/>
        <c:lblAlgn val="ctr"/>
        <c:lblOffset val="100"/>
        <c:noMultiLvlLbl val="0"/>
      </c:catAx>
      <c:valAx>
        <c:axId val="-2138566688"/>
        <c:scaling>
          <c:orientation val="minMax"/>
          <c:max val="1"/>
        </c:scaling>
        <c:delete val="1"/>
        <c:axPos val="t"/>
        <c:majorGridlines/>
        <c:numFmt formatCode="0%" sourceLinked="1"/>
        <c:majorTickMark val="out"/>
        <c:minorTickMark val="none"/>
        <c:tickLblPos val="nextTo"/>
        <c:crossAx val="-2138569472"/>
        <c:crosses val="autoZero"/>
        <c:crossBetween val="between"/>
      </c:valAx>
      <c:spPr>
        <a:solidFill>
          <a:sysClr val="window" lastClr="FFFFFF"/>
        </a:solidFill>
      </c:spPr>
    </c:plotArea>
    <c:legend>
      <c:legendPos val="t"/>
      <c:legendEntry>
        <c:idx val="0"/>
        <c:txPr>
          <a:bodyPr/>
          <a:lstStyle/>
          <a:p>
            <a:pPr>
              <a:defRPr sz="1400"/>
            </a:pPr>
            <a:endParaRPr lang="fr-FR"/>
          </a:p>
        </c:txPr>
      </c:legendEntry>
      <c:legendEntry>
        <c:idx val="1"/>
        <c:txPr>
          <a:bodyPr/>
          <a:lstStyle/>
          <a:p>
            <a:pPr>
              <a:defRPr sz="1400"/>
            </a:pPr>
            <a:endParaRPr lang="fr-FR"/>
          </a:p>
        </c:txPr>
      </c:legendEntry>
      <c:layout>
        <c:manualLayout>
          <c:xMode val="edge"/>
          <c:yMode val="edge"/>
          <c:x val="0.41645094032559099"/>
          <c:y val="9.6448438443612602E-2"/>
          <c:w val="0.57954275790710597"/>
          <c:h val="7.8583456196899895E-2"/>
        </c:manualLayout>
      </c:layout>
      <c:overlay val="0"/>
      <c:txPr>
        <a:bodyPr/>
        <a:lstStyle/>
        <a:p>
          <a:pPr>
            <a:defRPr sz="1400"/>
          </a:pPr>
          <a:endParaRPr lang="fr-FR"/>
        </a:p>
      </c:txPr>
    </c:legend>
    <c:plotVisOnly val="1"/>
    <c:dispBlanksAs val="gap"/>
    <c:showDLblsOverMax val="0"/>
  </c:chart>
  <c:txPr>
    <a:bodyPr/>
    <a:lstStyle/>
    <a:p>
      <a:pPr>
        <a:defRPr sz="1800">
          <a:solidFill>
            <a:schemeClr val="bg2">
              <a:lumMod val="75000"/>
            </a:schemeClr>
          </a:solidFill>
        </a:defRPr>
      </a:pPr>
      <a:endParaRPr lang="fr-F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0276024426495202"/>
          <c:w val="0.99353057260102196"/>
          <c:h val="0.51440825036264504"/>
        </c:manualLayout>
      </c:layout>
      <c:lineChart>
        <c:grouping val="standard"/>
        <c:varyColors val="0"/>
        <c:ser>
          <c:idx val="0"/>
          <c:order val="0"/>
          <c:tx>
            <c:strRef>
              <c:f>Feuil1!$B$1</c:f>
              <c:strCache>
                <c:ptCount val="1"/>
                <c:pt idx="0">
                  <c:v>Choix définitif</c:v>
                </c:pt>
              </c:strCache>
            </c:strRef>
          </c:tx>
          <c:spPr>
            <a:ln w="28575" cap="rnd">
              <a:solidFill>
                <a:srgbClr val="1F4391"/>
              </a:solidFill>
              <a:round/>
            </a:ln>
            <a:effectLst/>
          </c:spPr>
          <c:marker>
            <c:symbol val="none"/>
          </c:marker>
          <c:dLbls>
            <c:spPr>
              <a:solidFill>
                <a:srgbClr val="1F4391">
                  <a:alpha val="90000"/>
                </a:srgb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14-19 mars 2017</c:v>
                </c:pt>
                <c:pt idx="1">
                  <c:v>1-5 mars 2017</c:v>
                </c:pt>
                <c:pt idx="2">
                  <c:v>Février 2017 </c:v>
                </c:pt>
              </c:strCache>
            </c:strRef>
          </c:cat>
          <c:val>
            <c:numRef>
              <c:f>Feuil1!$B$2:$B$4</c:f>
              <c:numCache>
                <c:formatCode>General</c:formatCode>
                <c:ptCount val="3"/>
                <c:pt idx="0">
                  <c:v>59</c:v>
                </c:pt>
                <c:pt idx="1">
                  <c:v>53</c:v>
                </c:pt>
                <c:pt idx="2">
                  <c:v>50</c:v>
                </c:pt>
              </c:numCache>
            </c:numRef>
          </c:val>
          <c:smooth val="0"/>
          <c:extLst>
            <c:ext xmlns:c16="http://schemas.microsoft.com/office/drawing/2014/chart" uri="{C3380CC4-5D6E-409C-BE32-E72D297353CC}">
              <c16:uniqueId val="{00000000-9B53-4E6B-9138-041D43621EEE}"/>
            </c:ext>
          </c:extLst>
        </c:ser>
        <c:dLbls>
          <c:showLegendKey val="0"/>
          <c:showVal val="0"/>
          <c:showCatName val="0"/>
          <c:showSerName val="0"/>
          <c:showPercent val="0"/>
          <c:showBubbleSize val="0"/>
        </c:dLbls>
        <c:smooth val="0"/>
        <c:axId val="2142213392"/>
        <c:axId val="2142220640"/>
      </c:lineChart>
      <c:catAx>
        <c:axId val="214221339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r-FR"/>
          </a:p>
        </c:txPr>
        <c:crossAx val="2142220640"/>
        <c:crosses val="autoZero"/>
        <c:auto val="1"/>
        <c:lblAlgn val="ctr"/>
        <c:lblOffset val="100"/>
        <c:noMultiLvlLbl val="0"/>
      </c:catAx>
      <c:valAx>
        <c:axId val="2142220640"/>
        <c:scaling>
          <c:orientation val="minMax"/>
          <c:max val="100"/>
          <c:min val="0"/>
        </c:scaling>
        <c:delete val="1"/>
        <c:axPos val="r"/>
        <c:numFmt formatCode="General" sourceLinked="1"/>
        <c:majorTickMark val="out"/>
        <c:minorTickMark val="none"/>
        <c:tickLblPos val="nextTo"/>
        <c:crossAx val="21422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7890-4566-B6BF-E5ECD212D766}"/>
              </c:ext>
            </c:extLst>
          </c:dPt>
          <c:dPt>
            <c:idx val="1"/>
            <c:invertIfNegative val="0"/>
            <c:bubble3D val="0"/>
            <c:spPr>
              <a:solidFill>
                <a:schemeClr val="tx2"/>
              </a:solidFill>
              <a:ln>
                <a:noFill/>
              </a:ln>
              <a:effectLst/>
            </c:spPr>
            <c:extLst>
              <c:ext xmlns:c16="http://schemas.microsoft.com/office/drawing/2014/chart" uri="{C3380CC4-5D6E-409C-BE32-E72D297353CC}">
                <c16:uniqueId val="{00000004-7890-4566-B6BF-E5ECD212D76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7890-4566-B6BF-E5ECD212D76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4-7890-4566-B6BF-E5ECD212D76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61</c:v>
                </c:pt>
                <c:pt idx="1">
                  <c:v>39</c:v>
                </c:pt>
              </c:numCache>
            </c:numRef>
          </c:val>
          <c:extLst>
            <c:ext xmlns:c16="http://schemas.microsoft.com/office/drawing/2014/chart" uri="{C3380CC4-5D6E-409C-BE32-E72D297353CC}">
              <c16:uniqueId val="{00000000-7890-4566-B6BF-E5ECD212D766}"/>
            </c:ext>
          </c:extLst>
        </c:ser>
        <c:dLbls>
          <c:showLegendKey val="0"/>
          <c:showVal val="0"/>
          <c:showCatName val="0"/>
          <c:showSerName val="0"/>
          <c:showPercent val="0"/>
          <c:showBubbleSize val="0"/>
        </c:dLbls>
        <c:gapWidth val="182"/>
        <c:axId val="-2146697056"/>
        <c:axId val="2142205936"/>
      </c:barChart>
      <c:catAx>
        <c:axId val="-2146697056"/>
        <c:scaling>
          <c:orientation val="maxMin"/>
        </c:scaling>
        <c:delete val="1"/>
        <c:axPos val="l"/>
        <c:numFmt formatCode="General" sourceLinked="1"/>
        <c:majorTickMark val="none"/>
        <c:minorTickMark val="none"/>
        <c:tickLblPos val="nextTo"/>
        <c:crossAx val="2142205936"/>
        <c:crosses val="autoZero"/>
        <c:auto val="1"/>
        <c:lblAlgn val="ctr"/>
        <c:lblOffset val="100"/>
        <c:noMultiLvlLbl val="0"/>
      </c:catAx>
      <c:valAx>
        <c:axId val="2142205936"/>
        <c:scaling>
          <c:orientation val="minMax"/>
          <c:max val="100"/>
        </c:scaling>
        <c:delete val="1"/>
        <c:axPos val="t"/>
        <c:numFmt formatCode="General" sourceLinked="1"/>
        <c:majorTickMark val="none"/>
        <c:minorTickMark val="none"/>
        <c:tickLblPos val="nextTo"/>
        <c:crossAx val="-2146697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2633594232785"/>
          <c:y val="0.116768305573555"/>
          <c:w val="0.57784851008529603"/>
          <c:h val="0.883231694426445"/>
        </c:manualLayout>
      </c:layout>
      <c:barChart>
        <c:barDir val="bar"/>
        <c:grouping val="percentStacked"/>
        <c:varyColors val="0"/>
        <c:ser>
          <c:idx val="0"/>
          <c:order val="0"/>
          <c:tx>
            <c:strRef>
              <c:f>Feuil1!$B$1</c:f>
              <c:strCache>
                <c:ptCount val="1"/>
                <c:pt idx="0">
                  <c:v>Définitif</c:v>
                </c:pt>
              </c:strCache>
            </c:strRef>
          </c:tx>
          <c:spPr>
            <a:solidFill>
              <a:srgbClr val="1F4391"/>
            </a:solidFill>
          </c:spPr>
          <c:invertIfNegative val="0"/>
          <c:dLbls>
            <c:spPr>
              <a:noFill/>
              <a:ln>
                <a:noFill/>
              </a:ln>
              <a:effectLst/>
            </c:spPr>
            <c:txPr>
              <a:bodyPr/>
              <a:lstStyle/>
              <a:p>
                <a:pPr>
                  <a:defRPr sz="1600">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Feuil1!$A$2:$A$4</c:f>
              <c:strCache>
                <c:ptCount val="1"/>
                <c:pt idx="0">
                  <c:v>Ensemble</c:v>
                </c:pt>
              </c:strCache>
            </c:strRef>
          </c:cat>
          <c:val>
            <c:numRef>
              <c:f>Feuil1!$B$2:$B$4</c:f>
              <c:numCache>
                <c:formatCode>General</c:formatCode>
                <c:ptCount val="3"/>
                <c:pt idx="0">
                  <c:v>76</c:v>
                </c:pt>
                <c:pt idx="1">
                  <c:v>81</c:v>
                </c:pt>
                <c:pt idx="2">
                  <c:v>79</c:v>
                </c:pt>
              </c:numCache>
            </c:numRef>
          </c:val>
          <c:extLst>
            <c:ext xmlns:c16="http://schemas.microsoft.com/office/drawing/2014/chart" uri="{C3380CC4-5D6E-409C-BE32-E72D297353CC}">
              <c16:uniqueId val="{00000000-4A56-498E-962A-E5E8BF5E5765}"/>
            </c:ext>
          </c:extLst>
        </c:ser>
        <c:ser>
          <c:idx val="1"/>
          <c:order val="1"/>
          <c:tx>
            <c:strRef>
              <c:f>Feuil1!$C$1</c:f>
              <c:strCache>
                <c:ptCount val="1"/>
                <c:pt idx="0">
                  <c:v>Peut encore changer</c:v>
                </c:pt>
              </c:strCache>
            </c:strRef>
          </c:tx>
          <c:spPr>
            <a:solidFill>
              <a:srgbClr val="00B0F0"/>
            </a:solidFill>
          </c:spPr>
          <c:invertIfNegative val="0"/>
          <c:dLbls>
            <c:spPr>
              <a:noFill/>
              <a:ln>
                <a:noFill/>
              </a:ln>
              <a:effectLst/>
            </c:spPr>
            <c:txPr>
              <a:bodyPr/>
              <a:lstStyle/>
              <a:p>
                <a:pPr>
                  <a:defRPr sz="1600">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Feuil1!$A$2:$A$4</c:f>
              <c:strCache>
                <c:ptCount val="1"/>
                <c:pt idx="0">
                  <c:v>Ensemble</c:v>
                </c:pt>
              </c:strCache>
            </c:strRef>
          </c:cat>
          <c:val>
            <c:numRef>
              <c:f>Feuil1!$C$2:$C$4</c:f>
              <c:numCache>
                <c:formatCode>General</c:formatCode>
                <c:ptCount val="3"/>
                <c:pt idx="0">
                  <c:v>24</c:v>
                </c:pt>
                <c:pt idx="1">
                  <c:v>19</c:v>
                </c:pt>
                <c:pt idx="2">
                  <c:v>21</c:v>
                </c:pt>
              </c:numCache>
            </c:numRef>
          </c:val>
          <c:extLst>
            <c:ext xmlns:c16="http://schemas.microsoft.com/office/drawing/2014/chart" uri="{C3380CC4-5D6E-409C-BE32-E72D297353CC}">
              <c16:uniqueId val="{00000001-4A56-498E-962A-E5E8BF5E5765}"/>
            </c:ext>
          </c:extLst>
        </c:ser>
        <c:dLbls>
          <c:showLegendKey val="0"/>
          <c:showVal val="0"/>
          <c:showCatName val="0"/>
          <c:showSerName val="0"/>
          <c:showPercent val="0"/>
          <c:showBubbleSize val="0"/>
        </c:dLbls>
        <c:gapWidth val="180"/>
        <c:overlap val="100"/>
        <c:axId val="-2140233984"/>
        <c:axId val="-2139950880"/>
      </c:barChart>
      <c:catAx>
        <c:axId val="-2140233984"/>
        <c:scaling>
          <c:orientation val="maxMin"/>
        </c:scaling>
        <c:delete val="0"/>
        <c:axPos val="l"/>
        <c:numFmt formatCode="General" sourceLinked="1"/>
        <c:majorTickMark val="out"/>
        <c:minorTickMark val="none"/>
        <c:tickLblPos val="nextTo"/>
        <c:spPr>
          <a:ln/>
        </c:spPr>
        <c:txPr>
          <a:bodyPr/>
          <a:lstStyle/>
          <a:p>
            <a:pPr>
              <a:defRPr sz="1800"/>
            </a:pPr>
            <a:endParaRPr lang="fr-FR"/>
          </a:p>
        </c:txPr>
        <c:crossAx val="-2139950880"/>
        <c:crosses val="autoZero"/>
        <c:auto val="1"/>
        <c:lblAlgn val="ctr"/>
        <c:lblOffset val="100"/>
        <c:noMultiLvlLbl val="0"/>
      </c:catAx>
      <c:valAx>
        <c:axId val="-2139950880"/>
        <c:scaling>
          <c:orientation val="minMax"/>
          <c:max val="1"/>
        </c:scaling>
        <c:delete val="1"/>
        <c:axPos val="t"/>
        <c:majorGridlines/>
        <c:numFmt formatCode="0%" sourceLinked="1"/>
        <c:majorTickMark val="out"/>
        <c:minorTickMark val="none"/>
        <c:tickLblPos val="nextTo"/>
        <c:crossAx val="-2140233984"/>
        <c:crosses val="autoZero"/>
        <c:crossBetween val="between"/>
      </c:valAx>
    </c:plotArea>
    <c:legend>
      <c:legendPos val="t"/>
      <c:legendEntry>
        <c:idx val="0"/>
        <c:txPr>
          <a:bodyPr/>
          <a:lstStyle/>
          <a:p>
            <a:pPr>
              <a:defRPr sz="1400"/>
            </a:pPr>
            <a:endParaRPr lang="fr-FR"/>
          </a:p>
        </c:txPr>
      </c:legendEntry>
      <c:legendEntry>
        <c:idx val="1"/>
        <c:txPr>
          <a:bodyPr/>
          <a:lstStyle/>
          <a:p>
            <a:pPr>
              <a:defRPr sz="1400"/>
            </a:pPr>
            <a:endParaRPr lang="fr-FR"/>
          </a:p>
        </c:txPr>
      </c:legendEntry>
      <c:layout>
        <c:manualLayout>
          <c:xMode val="edge"/>
          <c:yMode val="edge"/>
          <c:x val="0.49068973323339798"/>
          <c:y val="8.8158674924908004E-2"/>
          <c:w val="0.42723244384493902"/>
          <c:h val="7.8583456196899895E-2"/>
        </c:manualLayout>
      </c:layout>
      <c:overlay val="0"/>
      <c:txPr>
        <a:bodyPr/>
        <a:lstStyle/>
        <a:p>
          <a:pPr>
            <a:defRPr sz="1400"/>
          </a:pPr>
          <a:endParaRPr lang="fr-FR"/>
        </a:p>
      </c:txPr>
    </c:legend>
    <c:plotVisOnly val="1"/>
    <c:dispBlanksAs val="gap"/>
    <c:showDLblsOverMax val="0"/>
  </c:chart>
  <c:txPr>
    <a:bodyPr/>
    <a:lstStyle/>
    <a:p>
      <a:pPr>
        <a:defRPr sz="1800">
          <a:solidFill>
            <a:schemeClr val="bg2">
              <a:lumMod val="75000"/>
            </a:schemeClr>
          </a:solidFill>
        </a:defRPr>
      </a:pPr>
      <a:endParaRPr lang="fr-F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682908451908E-2"/>
          <c:y val="1.5669738018083398E-2"/>
          <c:w val="0.86794734024202003"/>
          <c:h val="0.78471933866606203"/>
        </c:manualLayout>
      </c:layout>
      <c:lineChart>
        <c:grouping val="standard"/>
        <c:varyColors val="0"/>
        <c:ser>
          <c:idx val="0"/>
          <c:order val="0"/>
          <c:tx>
            <c:strRef>
              <c:f>Feuil1!$B$1</c:f>
              <c:strCache>
                <c:ptCount val="1"/>
                <c:pt idx="0">
                  <c:v>ST Pas Satisfait</c:v>
                </c:pt>
              </c:strCache>
            </c:strRef>
          </c:tx>
          <c:spPr>
            <a:ln w="34925">
              <a:solidFill>
                <a:srgbClr val="FF0000"/>
              </a:solidFill>
            </a:ln>
          </c:spPr>
          <c:marker>
            <c:symbol val="none"/>
          </c:marker>
          <c:dLbls>
            <c:dLbl>
              <c:idx val="9"/>
              <c:layout>
                <c:manualLayout>
                  <c:x val="-3.66197320757869E-2"/>
                  <c:y val="-4.31433068986984E-2"/>
                </c:manualLayout>
              </c:layout>
              <c:spPr>
                <a:solidFill>
                  <a:srgbClr val="FF0000"/>
                </a:solidFill>
                <a:ln>
                  <a:noFill/>
                </a:ln>
                <a:effectLst/>
              </c:spPr>
              <c:txPr>
                <a:bodyPr wrap="square" lIns="38100" tIns="19050" rIns="38100" bIns="19050" anchor="ctr">
                  <a:noAutofit/>
                </a:bodyPr>
                <a:lstStyle/>
                <a:p>
                  <a:pPr>
                    <a:defRPr sz="1600">
                      <a:solidFill>
                        <a:schemeClr val="bg1"/>
                      </a:solidFill>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4.26107594655529E-2"/>
                      <c:h val="9.0114402767892496E-2"/>
                    </c:manualLayout>
                  </c15:layout>
                </c:ext>
                <c:ext xmlns:c16="http://schemas.microsoft.com/office/drawing/2014/chart" uri="{C3380CC4-5D6E-409C-BE32-E72D297353CC}">
                  <c16:uniqueId val="{00000000-E0E1-4FEE-8B4C-61AB0BCBF45B}"/>
                </c:ext>
              </c:extLst>
            </c:dLbl>
            <c:spPr>
              <a:solidFill>
                <a:srgbClr val="FF0000"/>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Feuil1!$A$2:$A$16</c:f>
              <c:strCache>
                <c:ptCount val="15"/>
                <c:pt idx="0">
                  <c:v>16-17 avril</c:v>
                </c:pt>
                <c:pt idx="1">
                  <c:v>31 mars - 
2 avril 2017</c:v>
                </c:pt>
                <c:pt idx="2">
                  <c:v>14-15 mars 2017</c:v>
                </c:pt>
                <c:pt idx="3">
                  <c:v>1-5 mars 2017</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Feuil1!$B$2:$B$16</c:f>
              <c:numCache>
                <c:formatCode>General</c:formatCode>
                <c:ptCount val="15"/>
                <c:pt idx="0">
                  <c:v>59</c:v>
                </c:pt>
                <c:pt idx="1">
                  <c:v>59</c:v>
                </c:pt>
                <c:pt idx="2">
                  <c:v>61</c:v>
                </c:pt>
                <c:pt idx="3">
                  <c:v>60</c:v>
                </c:pt>
                <c:pt idx="4">
                  <c:v>60</c:v>
                </c:pt>
                <c:pt idx="5">
                  <c:v>61</c:v>
                </c:pt>
                <c:pt idx="6">
                  <c:v>63</c:v>
                </c:pt>
                <c:pt idx="7">
                  <c:v>69</c:v>
                </c:pt>
                <c:pt idx="8">
                  <c:v>70</c:v>
                </c:pt>
                <c:pt idx="9">
                  <c:v>69</c:v>
                </c:pt>
                <c:pt idx="10">
                  <c:v>70</c:v>
                </c:pt>
                <c:pt idx="11">
                  <c:v>72</c:v>
                </c:pt>
                <c:pt idx="12">
                  <c:v>67</c:v>
                </c:pt>
                <c:pt idx="13">
                  <c:v>61</c:v>
                </c:pt>
                <c:pt idx="14">
                  <c:v>51</c:v>
                </c:pt>
              </c:numCache>
            </c:numRef>
          </c:val>
          <c:smooth val="0"/>
          <c:extLst>
            <c:ext xmlns:c16="http://schemas.microsoft.com/office/drawing/2014/chart" uri="{C3380CC4-5D6E-409C-BE32-E72D297353CC}">
              <c16:uniqueId val="{00000000-F3E8-4535-B8D9-96908B4C707F}"/>
            </c:ext>
          </c:extLst>
        </c:ser>
        <c:ser>
          <c:idx val="1"/>
          <c:order val="1"/>
          <c:tx>
            <c:strRef>
              <c:f>Feuil1!$C$1</c:f>
              <c:strCache>
                <c:ptCount val="1"/>
                <c:pt idx="0">
                  <c:v>ST Ni satisfait, ni insatisfait</c:v>
                </c:pt>
              </c:strCache>
            </c:strRef>
          </c:tx>
          <c:spPr>
            <a:ln w="34925">
              <a:solidFill>
                <a:schemeClr val="accent5">
                  <a:lumMod val="75000"/>
                </a:schemeClr>
              </a:solidFill>
            </a:ln>
          </c:spPr>
          <c:marker>
            <c:symbol val="none"/>
          </c:marker>
          <c:dLbls>
            <c:dLbl>
              <c:idx val="9"/>
              <c:layout>
                <c:manualLayout>
                  <c:x val="-2.8513754033600101E-2"/>
                  <c:y val="-5.3500756035781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3AF-46DE-87FD-34FFB6DA56A7}"/>
                </c:ext>
              </c:extLst>
            </c:dLbl>
            <c:spPr>
              <a:solidFill>
                <a:schemeClr val="accent5">
                  <a:lumMod val="75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Feuil1!$A$2:$A$16</c:f>
              <c:strCache>
                <c:ptCount val="15"/>
                <c:pt idx="0">
                  <c:v>16-17 avril</c:v>
                </c:pt>
                <c:pt idx="1">
                  <c:v>31 mars - 
2 avril 2017</c:v>
                </c:pt>
                <c:pt idx="2">
                  <c:v>14-15 mars 2017</c:v>
                </c:pt>
                <c:pt idx="3">
                  <c:v>1-5 mars 2017</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Feuil1!$C$2:$C$16</c:f>
              <c:numCache>
                <c:formatCode>General</c:formatCode>
                <c:ptCount val="15"/>
                <c:pt idx="0">
                  <c:v>32</c:v>
                </c:pt>
                <c:pt idx="1">
                  <c:v>32</c:v>
                </c:pt>
                <c:pt idx="2">
                  <c:v>30</c:v>
                </c:pt>
                <c:pt idx="3">
                  <c:v>31</c:v>
                </c:pt>
                <c:pt idx="4">
                  <c:v>31</c:v>
                </c:pt>
                <c:pt idx="5">
                  <c:v>31</c:v>
                </c:pt>
                <c:pt idx="6">
                  <c:v>28</c:v>
                </c:pt>
                <c:pt idx="7">
                  <c:v>25</c:v>
                </c:pt>
                <c:pt idx="8">
                  <c:v>26</c:v>
                </c:pt>
                <c:pt idx="9">
                  <c:v>25</c:v>
                </c:pt>
                <c:pt idx="10">
                  <c:v>25</c:v>
                </c:pt>
                <c:pt idx="11">
                  <c:v>23</c:v>
                </c:pt>
                <c:pt idx="12">
                  <c:v>27</c:v>
                </c:pt>
                <c:pt idx="13">
                  <c:v>31</c:v>
                </c:pt>
                <c:pt idx="14">
                  <c:v>37</c:v>
                </c:pt>
              </c:numCache>
            </c:numRef>
          </c:val>
          <c:smooth val="0"/>
          <c:extLst>
            <c:ext xmlns:c16="http://schemas.microsoft.com/office/drawing/2014/chart" uri="{C3380CC4-5D6E-409C-BE32-E72D297353CC}">
              <c16:uniqueId val="{00000001-F3E8-4535-B8D9-96908B4C707F}"/>
            </c:ext>
          </c:extLst>
        </c:ser>
        <c:ser>
          <c:idx val="2"/>
          <c:order val="2"/>
          <c:tx>
            <c:strRef>
              <c:f>Feuil1!$D$1</c:f>
              <c:strCache>
                <c:ptCount val="1"/>
                <c:pt idx="0">
                  <c:v>ST Satisfait</c:v>
                </c:pt>
              </c:strCache>
            </c:strRef>
          </c:tx>
          <c:spPr>
            <a:ln w="34925">
              <a:solidFill>
                <a:schemeClr val="tx2"/>
              </a:solidFill>
            </a:ln>
          </c:spPr>
          <c:marker>
            <c:symbol val="none"/>
          </c:marker>
          <c:dLbls>
            <c:spPr>
              <a:solidFill>
                <a:schemeClr val="tx2">
                  <a:alpha val="70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Feuil1!$A$2:$A$16</c:f>
              <c:strCache>
                <c:ptCount val="15"/>
                <c:pt idx="0">
                  <c:v>16-17 avril</c:v>
                </c:pt>
                <c:pt idx="1">
                  <c:v>31 mars - 
2 avril 2017</c:v>
                </c:pt>
                <c:pt idx="2">
                  <c:v>14-15 mars 2017</c:v>
                </c:pt>
                <c:pt idx="3">
                  <c:v>1-5 mars 2017</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Feuil1!$D$2:$D$16</c:f>
              <c:numCache>
                <c:formatCode>General</c:formatCode>
                <c:ptCount val="15"/>
                <c:pt idx="0">
                  <c:v>9</c:v>
                </c:pt>
                <c:pt idx="1">
                  <c:v>9</c:v>
                </c:pt>
                <c:pt idx="2">
                  <c:v>9</c:v>
                </c:pt>
                <c:pt idx="3">
                  <c:v>9</c:v>
                </c:pt>
                <c:pt idx="4">
                  <c:v>9</c:v>
                </c:pt>
                <c:pt idx="5">
                  <c:v>8</c:v>
                </c:pt>
                <c:pt idx="6">
                  <c:v>9</c:v>
                </c:pt>
                <c:pt idx="7">
                  <c:v>6</c:v>
                </c:pt>
                <c:pt idx="8">
                  <c:v>4</c:v>
                </c:pt>
                <c:pt idx="9">
                  <c:v>6</c:v>
                </c:pt>
                <c:pt idx="10">
                  <c:v>5</c:v>
                </c:pt>
                <c:pt idx="11">
                  <c:v>5</c:v>
                </c:pt>
                <c:pt idx="12">
                  <c:v>6</c:v>
                </c:pt>
                <c:pt idx="13">
                  <c:v>8</c:v>
                </c:pt>
                <c:pt idx="14">
                  <c:v>12</c:v>
                </c:pt>
              </c:numCache>
            </c:numRef>
          </c:val>
          <c:smooth val="0"/>
          <c:extLst>
            <c:ext xmlns:c16="http://schemas.microsoft.com/office/drawing/2014/chart" uri="{C3380CC4-5D6E-409C-BE32-E72D297353CC}">
              <c16:uniqueId val="{00000002-F3E8-4535-B8D9-96908B4C707F}"/>
            </c:ext>
          </c:extLst>
        </c:ser>
        <c:ser>
          <c:idx val="3"/>
          <c:order val="3"/>
          <c:tx>
            <c:strRef>
              <c:f>Feuil1!#REF!</c:f>
              <c:strCache>
                <c:ptCount val="1"/>
                <c:pt idx="0">
                  <c:v>#REF!</c:v>
                </c:pt>
              </c:strCache>
            </c:strRef>
          </c:tx>
          <c:marker>
            <c:symbol val="none"/>
          </c:marker>
          <c:cat>
            <c:strRef>
              <c:f>Feuil1!$A$2:$A$16</c:f>
              <c:strCache>
                <c:ptCount val="15"/>
                <c:pt idx="0">
                  <c:v>16-17 avril</c:v>
                </c:pt>
                <c:pt idx="1">
                  <c:v>31 mars - 
2 avril 2017</c:v>
                </c:pt>
                <c:pt idx="2">
                  <c:v>14-15 mars 2017</c:v>
                </c:pt>
                <c:pt idx="3">
                  <c:v>1-5 mars 2017</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3-F3E8-4535-B8D9-96908B4C707F}"/>
            </c:ext>
          </c:extLst>
        </c:ser>
        <c:dLbls>
          <c:showLegendKey val="0"/>
          <c:showVal val="0"/>
          <c:showCatName val="0"/>
          <c:showSerName val="0"/>
          <c:showPercent val="0"/>
          <c:showBubbleSize val="0"/>
        </c:dLbls>
        <c:smooth val="0"/>
        <c:axId val="-2126971424"/>
        <c:axId val="-2126968592"/>
      </c:lineChart>
      <c:dateAx>
        <c:axId val="-2126971424"/>
        <c:scaling>
          <c:orientation val="maxMin"/>
        </c:scaling>
        <c:delete val="0"/>
        <c:axPos val="b"/>
        <c:numFmt formatCode="General" sourceLinked="1"/>
        <c:majorTickMark val="none"/>
        <c:minorTickMark val="none"/>
        <c:tickLblPos val="nextTo"/>
        <c:spPr>
          <a:noFill/>
          <a:ln>
            <a:solidFill>
              <a:schemeClr val="tx1"/>
            </a:solidFill>
          </a:ln>
        </c:spPr>
        <c:txPr>
          <a:bodyPr/>
          <a:lstStyle/>
          <a:p>
            <a:pPr>
              <a:defRPr sz="1000" b="0">
                <a:solidFill>
                  <a:schemeClr val="tx2"/>
                </a:solidFill>
              </a:defRPr>
            </a:pPr>
            <a:endParaRPr lang="fr-FR"/>
          </a:p>
        </c:txPr>
        <c:crossAx val="-2126968592"/>
        <c:crosses val="autoZero"/>
        <c:auto val="0"/>
        <c:lblOffset val="100"/>
        <c:baseTimeUnit val="years"/>
      </c:dateAx>
      <c:valAx>
        <c:axId val="-2126968592"/>
        <c:scaling>
          <c:orientation val="minMax"/>
          <c:max val="80"/>
          <c:min val="0"/>
        </c:scaling>
        <c:delete val="1"/>
        <c:axPos val="r"/>
        <c:numFmt formatCode="General" sourceLinked="1"/>
        <c:majorTickMark val="out"/>
        <c:minorTickMark val="none"/>
        <c:tickLblPos val="nextTo"/>
        <c:crossAx val="-2126971424"/>
        <c:crosses val="autoZero"/>
        <c:crossBetween val="midCat"/>
        <c:majorUnit val="5"/>
        <c:minorUnit val="5"/>
      </c:valAx>
    </c:plotArea>
    <c:plotVisOnly val="1"/>
    <c:dispBlanksAs val="gap"/>
    <c:showDLblsOverMax val="0"/>
  </c:chart>
  <c:txPr>
    <a:bodyPr/>
    <a:lstStyle/>
    <a:p>
      <a:pPr>
        <a:defRPr sz="1800"/>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80730978365"/>
          <c:y val="1.6736683282886401E-2"/>
          <c:w val="0.78393048213999705"/>
          <c:h val="0.69416891539909498"/>
        </c:manualLayout>
      </c:layout>
      <c:lineChart>
        <c:grouping val="standard"/>
        <c:varyColors val="0"/>
        <c:ser>
          <c:idx val="0"/>
          <c:order val="0"/>
          <c:tx>
            <c:strRef>
              <c:f>Feuil1!$B$1</c:f>
              <c:strCache>
                <c:ptCount val="1"/>
                <c:pt idx="0">
                  <c:v>Colonne1</c:v>
                </c:pt>
              </c:strCache>
            </c:strRef>
          </c:tx>
          <c:spPr>
            <a:ln w="34925">
              <a:solidFill>
                <a:srgbClr val="FF0000"/>
              </a:solidFill>
            </a:ln>
          </c:spPr>
          <c:marker>
            <c:symbol val="none"/>
          </c:marker>
          <c:dLbls>
            <c:spPr>
              <a:solidFill>
                <a:srgbClr val="FF0000"/>
              </a:solidFill>
              <a:ln>
                <a:noFill/>
              </a:ln>
              <a:effectLst/>
            </c:spPr>
            <c:txPr>
              <a:bodyPr wrap="square" lIns="38100" tIns="19050" rIns="38100" bIns="19050" anchor="ctr">
                <a:spAutoFit/>
              </a:bodyPr>
              <a:lstStyle/>
              <a:p>
                <a:pPr>
                  <a:defRPr sz="1800" b="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Feuil1!$A$2:$A$16</c:f>
              <c:strCache>
                <c:ptCount val="15"/>
                <c:pt idx="0">
                  <c:v>16-17 avril </c:v>
                </c:pt>
                <c:pt idx="1">
                  <c:v>31 mars - 
2 avril 2017</c:v>
                </c:pt>
                <c:pt idx="2">
                  <c:v>14-15 mars </c:v>
                </c:pt>
                <c:pt idx="3">
                  <c:v>1-5 mars</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Feuil1!$B$2:$B$16</c:f>
              <c:numCache>
                <c:formatCode>General</c:formatCode>
                <c:ptCount val="15"/>
                <c:pt idx="0">
                  <c:v>2.8</c:v>
                </c:pt>
                <c:pt idx="1">
                  <c:v>2.8</c:v>
                </c:pt>
                <c:pt idx="2">
                  <c:v>2.8</c:v>
                </c:pt>
                <c:pt idx="3">
                  <c:v>2.8</c:v>
                </c:pt>
                <c:pt idx="4">
                  <c:v>2.8</c:v>
                </c:pt>
                <c:pt idx="5">
                  <c:v>2.8</c:v>
                </c:pt>
                <c:pt idx="6">
                  <c:v>2.8</c:v>
                </c:pt>
                <c:pt idx="7">
                  <c:v>2.2999999999999998</c:v>
                </c:pt>
                <c:pt idx="8">
                  <c:v>2.2999999999999998</c:v>
                </c:pt>
                <c:pt idx="9">
                  <c:v>2.2999999999999998</c:v>
                </c:pt>
                <c:pt idx="10">
                  <c:v>2.2999999999999998</c:v>
                </c:pt>
                <c:pt idx="11">
                  <c:v>2.1</c:v>
                </c:pt>
                <c:pt idx="12">
                  <c:v>2.5</c:v>
                </c:pt>
                <c:pt idx="13">
                  <c:v>2.8</c:v>
                </c:pt>
                <c:pt idx="14">
                  <c:v>3.4</c:v>
                </c:pt>
              </c:numCache>
            </c:numRef>
          </c:val>
          <c:smooth val="0"/>
          <c:extLst>
            <c:ext xmlns:c16="http://schemas.microsoft.com/office/drawing/2014/chart" uri="{C3380CC4-5D6E-409C-BE32-E72D297353CC}">
              <c16:uniqueId val="{00000001-BF37-4CA2-AC19-94A82CC36168}"/>
            </c:ext>
          </c:extLst>
        </c:ser>
        <c:ser>
          <c:idx val="1"/>
          <c:order val="1"/>
          <c:tx>
            <c:strRef>
              <c:f>Feuil1!#REF!</c:f>
              <c:strCache>
                <c:ptCount val="1"/>
                <c:pt idx="0">
                  <c:v>#REF!</c:v>
                </c:pt>
              </c:strCache>
            </c:strRef>
          </c:tx>
          <c:spPr>
            <a:ln w="34925">
              <a:solidFill>
                <a:schemeClr val="accent5">
                  <a:lumMod val="75000"/>
                </a:schemeClr>
              </a:solidFill>
            </a:ln>
          </c:spPr>
          <c:marker>
            <c:symbol val="none"/>
          </c:marker>
          <c:cat>
            <c:strRef>
              <c:f>Feuil1!$A$2:$A$16</c:f>
              <c:strCache>
                <c:ptCount val="15"/>
                <c:pt idx="0">
                  <c:v>16-17 avril </c:v>
                </c:pt>
                <c:pt idx="1">
                  <c:v>31 mars - 
2 avril 2017</c:v>
                </c:pt>
                <c:pt idx="2">
                  <c:v>14-15 mars </c:v>
                </c:pt>
                <c:pt idx="3">
                  <c:v>1-5 mars</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2-BF37-4CA2-AC19-94A82CC36168}"/>
            </c:ext>
          </c:extLst>
        </c:ser>
        <c:ser>
          <c:idx val="2"/>
          <c:order val="2"/>
          <c:tx>
            <c:strRef>
              <c:f>Feuil1!#REF!</c:f>
              <c:strCache>
                <c:ptCount val="1"/>
                <c:pt idx="0">
                  <c:v>#REF!</c:v>
                </c:pt>
              </c:strCache>
            </c:strRef>
          </c:tx>
          <c:spPr>
            <a:ln w="34925">
              <a:solidFill>
                <a:schemeClr val="tx2"/>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BF37-4CA2-AC19-94A82CC36168}"/>
                </c:ext>
              </c:extLst>
            </c:dLbl>
            <c:spPr>
              <a:solidFill>
                <a:schemeClr val="tx2">
                  <a:alpha val="70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Feuil1!$A$2:$A$16</c:f>
              <c:strCache>
                <c:ptCount val="15"/>
                <c:pt idx="0">
                  <c:v>16-17 avril </c:v>
                </c:pt>
                <c:pt idx="1">
                  <c:v>31 mars - 
2 avril 2017</c:v>
                </c:pt>
                <c:pt idx="2">
                  <c:v>14-15 mars </c:v>
                </c:pt>
                <c:pt idx="3">
                  <c:v>1-5 mars</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4-BF37-4CA2-AC19-94A82CC36168}"/>
            </c:ext>
          </c:extLst>
        </c:ser>
        <c:ser>
          <c:idx val="3"/>
          <c:order val="3"/>
          <c:tx>
            <c:strRef>
              <c:f>Feuil1!#REF!</c:f>
              <c:strCache>
                <c:ptCount val="1"/>
                <c:pt idx="0">
                  <c:v>#REF!</c:v>
                </c:pt>
              </c:strCache>
            </c:strRef>
          </c:tx>
          <c:marker>
            <c:symbol val="none"/>
          </c:marker>
          <c:cat>
            <c:strRef>
              <c:f>Feuil1!$A$2:$A$16</c:f>
              <c:strCache>
                <c:ptCount val="15"/>
                <c:pt idx="0">
                  <c:v>16-17 avril </c:v>
                </c:pt>
                <c:pt idx="1">
                  <c:v>31 mars - 
2 avril 2017</c:v>
                </c:pt>
                <c:pt idx="2">
                  <c:v>14-15 mars </c:v>
                </c:pt>
                <c:pt idx="3">
                  <c:v>1-5 mars</c:v>
                </c:pt>
                <c:pt idx="4">
                  <c:v>Fév. 2017</c:v>
                </c:pt>
                <c:pt idx="5">
                  <c:v>Janv. 2017</c:v>
                </c:pt>
                <c:pt idx="6">
                  <c:v>Déc. 2016</c:v>
                </c:pt>
                <c:pt idx="7">
                  <c:v>Nov. 2016</c:v>
                </c:pt>
                <c:pt idx="8">
                  <c:v>Oct.
2016</c:v>
                </c:pt>
                <c:pt idx="9">
                  <c:v>Sept. 
2016</c:v>
                </c:pt>
                <c:pt idx="10">
                  <c:v>Juin 
2016</c:v>
                </c:pt>
                <c:pt idx="11">
                  <c:v>Mai
2016</c:v>
                </c:pt>
                <c:pt idx="12">
                  <c:v>Mars 
2016</c:v>
                </c:pt>
                <c:pt idx="13">
                  <c:v>Janv. 
2016</c:v>
                </c:pt>
                <c:pt idx="14">
                  <c:v>20-29 nov. 2015</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5-BF37-4CA2-AC19-94A82CC36168}"/>
            </c:ext>
          </c:extLst>
        </c:ser>
        <c:dLbls>
          <c:showLegendKey val="0"/>
          <c:showVal val="0"/>
          <c:showCatName val="0"/>
          <c:showSerName val="0"/>
          <c:showPercent val="0"/>
          <c:showBubbleSize val="0"/>
        </c:dLbls>
        <c:smooth val="0"/>
        <c:axId val="-2126899920"/>
        <c:axId val="-2126896384"/>
      </c:lineChart>
      <c:dateAx>
        <c:axId val="-2126899920"/>
        <c:scaling>
          <c:orientation val="maxMin"/>
        </c:scaling>
        <c:delete val="0"/>
        <c:axPos val="b"/>
        <c:numFmt formatCode="General" sourceLinked="1"/>
        <c:majorTickMark val="none"/>
        <c:minorTickMark val="none"/>
        <c:tickLblPos val="nextTo"/>
        <c:spPr>
          <a:noFill/>
          <a:ln>
            <a:solidFill>
              <a:schemeClr val="tx1"/>
            </a:solidFill>
          </a:ln>
        </c:spPr>
        <c:txPr>
          <a:bodyPr/>
          <a:lstStyle/>
          <a:p>
            <a:pPr>
              <a:defRPr sz="1000" b="0">
                <a:solidFill>
                  <a:schemeClr val="tx2"/>
                </a:solidFill>
              </a:defRPr>
            </a:pPr>
            <a:endParaRPr lang="fr-FR"/>
          </a:p>
        </c:txPr>
        <c:crossAx val="-2126896384"/>
        <c:crosses val="autoZero"/>
        <c:auto val="0"/>
        <c:lblOffset val="100"/>
        <c:baseTimeUnit val="years"/>
      </c:dateAx>
      <c:valAx>
        <c:axId val="-2126896384"/>
        <c:scaling>
          <c:orientation val="minMax"/>
          <c:max val="10"/>
          <c:min val="0"/>
        </c:scaling>
        <c:delete val="1"/>
        <c:axPos val="r"/>
        <c:numFmt formatCode="General" sourceLinked="1"/>
        <c:majorTickMark val="out"/>
        <c:minorTickMark val="none"/>
        <c:tickLblPos val="nextTo"/>
        <c:crossAx val="-2126899920"/>
        <c:crosses val="autoZero"/>
        <c:crossBetween val="midCat"/>
        <c:majorUnit val="5"/>
        <c:minorUnit val="5"/>
      </c:valAx>
    </c:plotArea>
    <c:plotVisOnly val="1"/>
    <c:dispBlanksAs val="gap"/>
    <c:showDLblsOverMax val="0"/>
  </c:chart>
  <c:txPr>
    <a:bodyPr/>
    <a:lstStyle/>
    <a:p>
      <a:pPr>
        <a:defRPr sz="1800"/>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83955432133099E-2"/>
          <c:y val="0"/>
          <c:w val="0.94284569187358003"/>
          <c:h val="0.87457753423583895"/>
        </c:manualLayout>
      </c:layout>
      <c:lineChart>
        <c:grouping val="standard"/>
        <c:varyColors val="0"/>
        <c:ser>
          <c:idx val="0"/>
          <c:order val="0"/>
          <c:tx>
            <c:strRef>
              <c:f>Feuil1!$B$1</c:f>
              <c:strCache>
                <c:ptCount val="1"/>
                <c:pt idx="0">
                  <c:v>ST Pas intéressé</c:v>
                </c:pt>
              </c:strCache>
            </c:strRef>
          </c:tx>
          <c:spPr>
            <a:ln w="34925">
              <a:solidFill>
                <a:srgbClr val="FF0000"/>
              </a:solidFill>
            </a:ln>
          </c:spPr>
          <c:marker>
            <c:symbol val="none"/>
          </c:marker>
          <c:dLbls>
            <c:spPr>
              <a:solidFill>
                <a:srgbClr val="FF0000"/>
              </a:solidFill>
              <a:ln>
                <a:noFill/>
              </a:ln>
              <a:effectLst/>
            </c:spPr>
            <c:txPr>
              <a:bodyPr wrap="square" lIns="38100" tIns="19050" rIns="38100" bIns="19050" anchor="ctr">
                <a:spAutoFit/>
              </a:bodyPr>
              <a:lstStyle/>
              <a:p>
                <a:pPr>
                  <a:defRPr sz="1600">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Feuil1!$B$2:$B$13</c:f>
              <c:numCache>
                <c:formatCode>General</c:formatCode>
                <c:ptCount val="12"/>
                <c:pt idx="0">
                  <c:v>5</c:v>
                </c:pt>
                <c:pt idx="1">
                  <c:v>6</c:v>
                </c:pt>
                <c:pt idx="2">
                  <c:v>6</c:v>
                </c:pt>
                <c:pt idx="3">
                  <c:v>6</c:v>
                </c:pt>
                <c:pt idx="4">
                  <c:v>5</c:v>
                </c:pt>
                <c:pt idx="5">
                  <c:v>5</c:v>
                </c:pt>
                <c:pt idx="6">
                  <c:v>5</c:v>
                </c:pt>
                <c:pt idx="7">
                  <c:v>7</c:v>
                </c:pt>
                <c:pt idx="8">
                  <c:v>8</c:v>
                </c:pt>
                <c:pt idx="9">
                  <c:v>8</c:v>
                </c:pt>
                <c:pt idx="10">
                  <c:v>6</c:v>
                </c:pt>
                <c:pt idx="11">
                  <c:v>5</c:v>
                </c:pt>
              </c:numCache>
            </c:numRef>
          </c:val>
          <c:smooth val="0"/>
          <c:extLst>
            <c:ext xmlns:c16="http://schemas.microsoft.com/office/drawing/2014/chart" uri="{C3380CC4-5D6E-409C-BE32-E72D297353CC}">
              <c16:uniqueId val="{00000000-0F80-4A5C-B0A4-8165BEF05F62}"/>
            </c:ext>
          </c:extLst>
        </c:ser>
        <c:ser>
          <c:idx val="1"/>
          <c:order val="1"/>
          <c:tx>
            <c:strRef>
              <c:f>Feuil1!$C$1</c:f>
              <c:strCache>
                <c:ptCount val="1"/>
                <c:pt idx="0">
                  <c:v>Moyenne intéressé</c:v>
                </c:pt>
              </c:strCache>
            </c:strRef>
          </c:tx>
          <c:spPr>
            <a:ln w="34925">
              <a:solidFill>
                <a:schemeClr val="accent5">
                  <a:lumMod val="75000"/>
                </a:schemeClr>
              </a:solidFill>
            </a:ln>
          </c:spPr>
          <c:marker>
            <c:symbol val="none"/>
          </c:marker>
          <c:dLbls>
            <c:spPr>
              <a:solidFill>
                <a:schemeClr val="accent5">
                  <a:lumMod val="75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Feuil1!$C$2:$C$13</c:f>
              <c:numCache>
                <c:formatCode>General</c:formatCode>
                <c:ptCount val="12"/>
                <c:pt idx="0">
                  <c:v>13</c:v>
                </c:pt>
                <c:pt idx="1">
                  <c:v>15</c:v>
                </c:pt>
                <c:pt idx="2">
                  <c:v>14</c:v>
                </c:pt>
                <c:pt idx="3">
                  <c:v>15</c:v>
                </c:pt>
                <c:pt idx="4">
                  <c:v>14</c:v>
                </c:pt>
                <c:pt idx="5">
                  <c:v>15</c:v>
                </c:pt>
                <c:pt idx="6">
                  <c:v>14</c:v>
                </c:pt>
                <c:pt idx="7">
                  <c:v>19</c:v>
                </c:pt>
                <c:pt idx="8">
                  <c:v>21</c:v>
                </c:pt>
                <c:pt idx="9">
                  <c:v>21</c:v>
                </c:pt>
                <c:pt idx="10">
                  <c:v>20</c:v>
                </c:pt>
                <c:pt idx="11">
                  <c:v>20</c:v>
                </c:pt>
              </c:numCache>
            </c:numRef>
          </c:val>
          <c:smooth val="0"/>
          <c:extLst>
            <c:ext xmlns:c16="http://schemas.microsoft.com/office/drawing/2014/chart" uri="{C3380CC4-5D6E-409C-BE32-E72D297353CC}">
              <c16:uniqueId val="{00000001-0F80-4A5C-B0A4-8165BEF05F62}"/>
            </c:ext>
          </c:extLst>
        </c:ser>
        <c:ser>
          <c:idx val="2"/>
          <c:order val="2"/>
          <c:tx>
            <c:strRef>
              <c:f>Feuil1!$D$1</c:f>
              <c:strCache>
                <c:ptCount val="1"/>
                <c:pt idx="0">
                  <c:v>ST Intéressé</c:v>
                </c:pt>
              </c:strCache>
            </c:strRef>
          </c:tx>
          <c:spPr>
            <a:ln w="34925">
              <a:solidFill>
                <a:schemeClr val="tx2"/>
              </a:solidFill>
            </a:ln>
          </c:spPr>
          <c:marker>
            <c:symbol val="none"/>
          </c:marker>
          <c:dLbls>
            <c:dLbl>
              <c:idx val="0"/>
              <c:layout>
                <c:manualLayout>
                  <c:x val="-3.7805951184017902E-2"/>
                  <c:y val="-6.0458636940723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514-4B40-ACDC-D0F873FA63D0}"/>
                </c:ext>
              </c:extLst>
            </c:dLbl>
            <c:spPr>
              <a:solidFill>
                <a:schemeClr val="tx2">
                  <a:alpha val="70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Feuil1!$D$2:$D$13</c:f>
              <c:numCache>
                <c:formatCode>General</c:formatCode>
                <c:ptCount val="12"/>
                <c:pt idx="0">
                  <c:v>82</c:v>
                </c:pt>
                <c:pt idx="1">
                  <c:v>79</c:v>
                </c:pt>
                <c:pt idx="2">
                  <c:v>80</c:v>
                </c:pt>
                <c:pt idx="3">
                  <c:v>79</c:v>
                </c:pt>
                <c:pt idx="4">
                  <c:v>81</c:v>
                </c:pt>
                <c:pt idx="5">
                  <c:v>80</c:v>
                </c:pt>
                <c:pt idx="6">
                  <c:v>81</c:v>
                </c:pt>
                <c:pt idx="7">
                  <c:v>74</c:v>
                </c:pt>
                <c:pt idx="8">
                  <c:v>71</c:v>
                </c:pt>
                <c:pt idx="9">
                  <c:v>71</c:v>
                </c:pt>
                <c:pt idx="10">
                  <c:v>74</c:v>
                </c:pt>
                <c:pt idx="11">
                  <c:v>75</c:v>
                </c:pt>
              </c:numCache>
            </c:numRef>
          </c:val>
          <c:smooth val="0"/>
          <c:extLst>
            <c:ext xmlns:c16="http://schemas.microsoft.com/office/drawing/2014/chart" uri="{C3380CC4-5D6E-409C-BE32-E72D297353CC}">
              <c16:uniqueId val="{00000003-0F80-4A5C-B0A4-8165BEF05F62}"/>
            </c:ext>
          </c:extLst>
        </c:ser>
        <c:ser>
          <c:idx val="3"/>
          <c:order val="3"/>
          <c:tx>
            <c:strRef>
              <c:f>Feuil1!#REF!</c:f>
              <c:strCache>
                <c:ptCount val="1"/>
                <c:pt idx="0">
                  <c:v>#REF!</c:v>
                </c:pt>
              </c:strCache>
            </c:strRef>
          </c:tx>
          <c:marker>
            <c:symbol val="none"/>
          </c:marker>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4-0F80-4A5C-B0A4-8165BEF05F62}"/>
            </c:ext>
          </c:extLst>
        </c:ser>
        <c:dLbls>
          <c:showLegendKey val="0"/>
          <c:showVal val="0"/>
          <c:showCatName val="0"/>
          <c:showSerName val="0"/>
          <c:showPercent val="0"/>
          <c:showBubbleSize val="0"/>
        </c:dLbls>
        <c:smooth val="0"/>
        <c:axId val="2133758656"/>
        <c:axId val="-2136650224"/>
      </c:lineChart>
      <c:dateAx>
        <c:axId val="2133758656"/>
        <c:scaling>
          <c:orientation val="maxMin"/>
        </c:scaling>
        <c:delete val="0"/>
        <c:axPos val="b"/>
        <c:numFmt formatCode="General" sourceLinked="1"/>
        <c:majorTickMark val="none"/>
        <c:minorTickMark val="none"/>
        <c:tickLblPos val="nextTo"/>
        <c:spPr>
          <a:noFill/>
          <a:ln>
            <a:solidFill>
              <a:schemeClr val="tx1"/>
            </a:solidFill>
          </a:ln>
        </c:spPr>
        <c:txPr>
          <a:bodyPr/>
          <a:lstStyle/>
          <a:p>
            <a:pPr>
              <a:defRPr sz="1000" b="0">
                <a:solidFill>
                  <a:schemeClr val="tx2"/>
                </a:solidFill>
              </a:defRPr>
            </a:pPr>
            <a:endParaRPr lang="fr-FR"/>
          </a:p>
        </c:txPr>
        <c:crossAx val="-2136650224"/>
        <c:crosses val="autoZero"/>
        <c:auto val="0"/>
        <c:lblOffset val="100"/>
        <c:baseTimeUnit val="years"/>
      </c:dateAx>
      <c:valAx>
        <c:axId val="-2136650224"/>
        <c:scaling>
          <c:orientation val="minMax"/>
          <c:max val="100"/>
          <c:min val="0"/>
        </c:scaling>
        <c:delete val="1"/>
        <c:axPos val="r"/>
        <c:numFmt formatCode="General" sourceLinked="1"/>
        <c:majorTickMark val="out"/>
        <c:minorTickMark val="none"/>
        <c:tickLblPos val="nextTo"/>
        <c:crossAx val="2133758656"/>
        <c:crosses val="autoZero"/>
        <c:crossBetween val="midCat"/>
        <c:majorUnit val="5"/>
        <c:minorUnit val="5"/>
      </c:valAx>
    </c:plotArea>
    <c:plotVisOnly val="1"/>
    <c:dispBlanksAs val="gap"/>
    <c:showDLblsOverMax val="0"/>
  </c:chart>
  <c:txPr>
    <a:bodyPr/>
    <a:lstStyle/>
    <a:p>
      <a:pPr>
        <a:defRPr sz="1800"/>
      </a:pPr>
      <a:endParaRPr lang="fr-F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91942573699901E-2"/>
          <c:y val="0.138598080231561"/>
          <c:w val="0.90209697379151899"/>
          <c:h val="0.59288832660024604"/>
        </c:manualLayout>
      </c:layout>
      <c:lineChart>
        <c:grouping val="standard"/>
        <c:varyColors val="0"/>
        <c:ser>
          <c:idx val="0"/>
          <c:order val="0"/>
          <c:tx>
            <c:strRef>
              <c:f>Feuil1!$B$1</c:f>
              <c:strCache>
                <c:ptCount val="1"/>
                <c:pt idx="0">
                  <c:v>Colonne1</c:v>
                </c:pt>
              </c:strCache>
            </c:strRef>
          </c:tx>
          <c:spPr>
            <a:ln w="34925">
              <a:solidFill>
                <a:schemeClr val="tx2"/>
              </a:solidFill>
            </a:ln>
          </c:spPr>
          <c:marker>
            <c:symbol val="none"/>
          </c:marker>
          <c:dLbls>
            <c:dLbl>
              <c:idx val="0"/>
              <c:layout/>
              <c:tx>
                <c:rich>
                  <a:bodyPr/>
                  <a:lstStyle/>
                  <a:p>
                    <a:fld id="{ADD14485-2962-40C5-B31F-E4D1DABF1EA4}" type="VALUE">
                      <a:rPr lang="en-US" smtClean="0"/>
                      <a:pPr/>
                      <a:t>[VALEUR]</a:t>
                    </a:fld>
                    <a:endParaRPr lang="fr-F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5FE9-49DC-B120-71AF3ED58DA8}"/>
                </c:ext>
              </c:extLst>
            </c:dLbl>
            <c:spPr>
              <a:solidFill>
                <a:schemeClr val="tx2"/>
              </a:solidFill>
              <a:ln>
                <a:noFill/>
              </a:ln>
              <a:effectLst/>
            </c:spPr>
            <c:txPr>
              <a:bodyPr wrap="square" lIns="38100" tIns="19050" rIns="38100" bIns="19050" anchor="ctr">
                <a:spAutoFit/>
              </a:bodyPr>
              <a:lstStyle/>
              <a:p>
                <a:pPr>
                  <a:defRPr sz="1800" b="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Feuil1!$B$2:$B$13</c:f>
              <c:numCache>
                <c:formatCode>0.0</c:formatCode>
                <c:ptCount val="12"/>
                <c:pt idx="0" formatCode="General">
                  <c:v>8.2000000000000011</c:v>
                </c:pt>
                <c:pt idx="1">
                  <c:v>8</c:v>
                </c:pt>
                <c:pt idx="2" formatCode="General">
                  <c:v>8.1</c:v>
                </c:pt>
                <c:pt idx="3">
                  <c:v>8</c:v>
                </c:pt>
                <c:pt idx="4" formatCode="General">
                  <c:v>8.1</c:v>
                </c:pt>
                <c:pt idx="5">
                  <c:v>8.1</c:v>
                </c:pt>
                <c:pt idx="6">
                  <c:v>8</c:v>
                </c:pt>
                <c:pt idx="7" formatCode="General">
                  <c:v>7.6</c:v>
                </c:pt>
                <c:pt idx="8" formatCode="General">
                  <c:v>7.4</c:v>
                </c:pt>
                <c:pt idx="9" formatCode="General">
                  <c:v>7.4</c:v>
                </c:pt>
                <c:pt idx="10" formatCode="General">
                  <c:v>7.6</c:v>
                </c:pt>
                <c:pt idx="11" formatCode="General">
                  <c:v>7.7</c:v>
                </c:pt>
              </c:numCache>
            </c:numRef>
          </c:val>
          <c:smooth val="0"/>
          <c:extLst>
            <c:ext xmlns:c16="http://schemas.microsoft.com/office/drawing/2014/chart" uri="{C3380CC4-5D6E-409C-BE32-E72D297353CC}">
              <c16:uniqueId val="{00000002-AD8C-4B70-8833-5334648B0A89}"/>
            </c:ext>
          </c:extLst>
        </c:ser>
        <c:ser>
          <c:idx val="1"/>
          <c:order val="1"/>
          <c:tx>
            <c:strRef>
              <c:f>Feuil1!#REF!</c:f>
              <c:strCache>
                <c:ptCount val="1"/>
                <c:pt idx="0">
                  <c:v>#REF!</c:v>
                </c:pt>
              </c:strCache>
            </c:strRef>
          </c:tx>
          <c:spPr>
            <a:ln w="34925">
              <a:solidFill>
                <a:schemeClr val="accent5">
                  <a:lumMod val="75000"/>
                </a:schemeClr>
              </a:solidFill>
            </a:ln>
          </c:spPr>
          <c:marker>
            <c:symbol val="none"/>
          </c:marker>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3-AD8C-4B70-8833-5334648B0A89}"/>
            </c:ext>
          </c:extLst>
        </c:ser>
        <c:ser>
          <c:idx val="2"/>
          <c:order val="2"/>
          <c:tx>
            <c:strRef>
              <c:f>Feuil1!#REF!</c:f>
              <c:strCache>
                <c:ptCount val="1"/>
                <c:pt idx="0">
                  <c:v>#REF!</c:v>
                </c:pt>
              </c:strCache>
            </c:strRef>
          </c:tx>
          <c:spPr>
            <a:ln w="34925">
              <a:solidFill>
                <a:schemeClr val="tx2"/>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AD8C-4B70-8833-5334648B0A89}"/>
                </c:ext>
              </c:extLst>
            </c:dLbl>
            <c:spPr>
              <a:solidFill>
                <a:schemeClr val="tx2">
                  <a:alpha val="70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4-AD8C-4B70-8833-5334648B0A89}"/>
            </c:ext>
          </c:extLst>
        </c:ser>
        <c:ser>
          <c:idx val="3"/>
          <c:order val="3"/>
          <c:tx>
            <c:strRef>
              <c:f>Feuil1!#REF!</c:f>
              <c:strCache>
                <c:ptCount val="1"/>
                <c:pt idx="0">
                  <c:v>#REF!</c:v>
                </c:pt>
              </c:strCache>
            </c:strRef>
          </c:tx>
          <c:marker>
            <c:symbol val="none"/>
          </c:marker>
          <c:cat>
            <c:strRef>
              <c:f>Feuil1!$A$2:$A$13</c:f>
              <c:strCache>
                <c:ptCount val="12"/>
                <c:pt idx="0">
                  <c:v>16-17 
avril</c:v>
                </c:pt>
                <c:pt idx="1">
                  <c:v>31 mars - 
2 avril 2017</c:v>
                </c:pt>
                <c:pt idx="2">
                  <c:v>14-15 mars 2017</c:v>
                </c:pt>
                <c:pt idx="3">
                  <c:v>1-5 mars 2017</c:v>
                </c:pt>
                <c:pt idx="4">
                  <c:v>Février 2017</c:v>
                </c:pt>
                <c:pt idx="5">
                  <c:v>Janv. 2017</c:v>
                </c:pt>
                <c:pt idx="6">
                  <c:v>Déc. 
2016</c:v>
                </c:pt>
                <c:pt idx="7">
                  <c:v>Nov.
2016</c:v>
                </c:pt>
                <c:pt idx="8">
                  <c:v>Sept. 
2016</c:v>
                </c:pt>
                <c:pt idx="9">
                  <c:v>Mai 
2016</c:v>
                </c:pt>
                <c:pt idx="10">
                  <c:v>Mars 
2016</c:v>
                </c:pt>
                <c:pt idx="11">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5-AD8C-4B70-8833-5334648B0A89}"/>
            </c:ext>
          </c:extLst>
        </c:ser>
        <c:dLbls>
          <c:showLegendKey val="0"/>
          <c:showVal val="0"/>
          <c:showCatName val="0"/>
          <c:showSerName val="0"/>
          <c:showPercent val="0"/>
          <c:showBubbleSize val="0"/>
        </c:dLbls>
        <c:smooth val="0"/>
        <c:axId val="2133123232"/>
        <c:axId val="-2131348368"/>
      </c:lineChart>
      <c:dateAx>
        <c:axId val="2133123232"/>
        <c:scaling>
          <c:orientation val="maxMin"/>
        </c:scaling>
        <c:delete val="0"/>
        <c:axPos val="b"/>
        <c:numFmt formatCode="General" sourceLinked="1"/>
        <c:majorTickMark val="none"/>
        <c:minorTickMark val="none"/>
        <c:tickLblPos val="nextTo"/>
        <c:spPr>
          <a:noFill/>
          <a:ln>
            <a:solidFill>
              <a:schemeClr val="tx1"/>
            </a:solidFill>
          </a:ln>
        </c:spPr>
        <c:txPr>
          <a:bodyPr/>
          <a:lstStyle/>
          <a:p>
            <a:pPr>
              <a:defRPr sz="1000" b="0">
                <a:solidFill>
                  <a:schemeClr val="tx2"/>
                </a:solidFill>
              </a:defRPr>
            </a:pPr>
            <a:endParaRPr lang="fr-FR"/>
          </a:p>
        </c:txPr>
        <c:crossAx val="-2131348368"/>
        <c:crosses val="autoZero"/>
        <c:auto val="0"/>
        <c:lblOffset val="100"/>
        <c:baseTimeUnit val="years"/>
      </c:dateAx>
      <c:valAx>
        <c:axId val="-2131348368"/>
        <c:scaling>
          <c:orientation val="minMax"/>
          <c:max val="10"/>
          <c:min val="0"/>
        </c:scaling>
        <c:delete val="1"/>
        <c:axPos val="r"/>
        <c:numFmt formatCode="General" sourceLinked="1"/>
        <c:majorTickMark val="out"/>
        <c:minorTickMark val="none"/>
        <c:tickLblPos val="nextTo"/>
        <c:crossAx val="2133123232"/>
        <c:crosses val="autoZero"/>
        <c:crossBetween val="midCat"/>
        <c:majorUnit val="5"/>
        <c:minorUnit val="5"/>
      </c:valAx>
    </c:plotArea>
    <c:plotVisOnly val="1"/>
    <c:dispBlanksAs val="gap"/>
    <c:showDLblsOverMax val="0"/>
  </c:chart>
  <c:txPr>
    <a:bodyPr/>
    <a:lstStyle/>
    <a:p>
      <a:pPr>
        <a:defRPr sz="1800"/>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23550428631999E-3"/>
          <c:y val="0.342127278015595"/>
          <c:w val="0.98335739691632795"/>
          <c:h val="0.437330306587357"/>
        </c:manualLayout>
      </c:layout>
      <c:barChart>
        <c:barDir val="col"/>
        <c:grouping val="clustered"/>
        <c:varyColors val="0"/>
        <c:ser>
          <c:idx val="0"/>
          <c:order val="0"/>
          <c:tx>
            <c:strRef>
              <c:f>Feuil1!$B$1</c:f>
              <c:strCache>
                <c:ptCount val="1"/>
                <c:pt idx="0">
                  <c:v>Série 1</c:v>
                </c:pt>
              </c:strCache>
            </c:strRef>
          </c:tx>
          <c:spPr>
            <a:solidFill>
              <a:srgbClr val="00CC99"/>
            </a:solidFill>
            <a:ln>
              <a:noFill/>
            </a:ln>
            <a:effectLst/>
          </c:spPr>
          <c:invertIfNegative val="0"/>
          <c:dPt>
            <c:idx val="0"/>
            <c:invertIfNegative val="0"/>
            <c:bubble3D val="0"/>
            <c:spPr>
              <a:solidFill>
                <a:srgbClr val="00CC99"/>
              </a:solidFill>
              <a:ln>
                <a:noFill/>
              </a:ln>
              <a:effectLst/>
            </c:spPr>
            <c:extLst>
              <c:ext xmlns:c16="http://schemas.microsoft.com/office/drawing/2014/chart" uri="{C3380CC4-5D6E-409C-BE32-E72D297353CC}">
                <c16:uniqueId val="{00000001-9963-450F-9202-7409CCC03553}"/>
              </c:ext>
            </c:extLst>
          </c:dPt>
          <c:dPt>
            <c:idx val="1"/>
            <c:invertIfNegative val="0"/>
            <c:bubble3D val="0"/>
            <c:spPr>
              <a:solidFill>
                <a:srgbClr val="00CC99"/>
              </a:solidFill>
              <a:ln>
                <a:noFill/>
              </a:ln>
              <a:effectLst/>
            </c:spPr>
            <c:extLst>
              <c:ext xmlns:c16="http://schemas.microsoft.com/office/drawing/2014/chart" uri="{C3380CC4-5D6E-409C-BE32-E72D297353CC}">
                <c16:uniqueId val="{00000003-9963-450F-9202-7409CCC03553}"/>
              </c:ext>
            </c:extLst>
          </c:dPt>
          <c:dPt>
            <c:idx val="2"/>
            <c:invertIfNegative val="0"/>
            <c:bubble3D val="0"/>
            <c:spPr>
              <a:solidFill>
                <a:srgbClr val="00CC99"/>
              </a:solidFill>
              <a:ln>
                <a:noFill/>
              </a:ln>
              <a:effectLst/>
            </c:spPr>
            <c:extLst>
              <c:ext xmlns:c16="http://schemas.microsoft.com/office/drawing/2014/chart" uri="{C3380CC4-5D6E-409C-BE32-E72D297353CC}">
                <c16:uniqueId val="{00000005-9963-450F-9202-7409CCC03553}"/>
              </c:ext>
            </c:extLst>
          </c:dPt>
          <c:dPt>
            <c:idx val="3"/>
            <c:invertIfNegative val="0"/>
            <c:bubble3D val="0"/>
            <c:spPr>
              <a:solidFill>
                <a:srgbClr val="00CC99"/>
              </a:solidFill>
              <a:ln>
                <a:noFill/>
              </a:ln>
              <a:effectLst/>
            </c:spPr>
            <c:extLst>
              <c:ext xmlns:c16="http://schemas.microsoft.com/office/drawing/2014/chart" uri="{C3380CC4-5D6E-409C-BE32-E72D297353CC}">
                <c16:uniqueId val="{00000007-9963-450F-9202-7409CCC03553}"/>
              </c:ext>
            </c:extLst>
          </c:dPt>
          <c:dPt>
            <c:idx val="4"/>
            <c:invertIfNegative val="0"/>
            <c:bubble3D val="0"/>
            <c:spPr>
              <a:solidFill>
                <a:srgbClr val="00CC99"/>
              </a:solidFill>
              <a:ln>
                <a:noFill/>
              </a:ln>
              <a:effectLst/>
            </c:spPr>
            <c:extLst>
              <c:ext xmlns:c16="http://schemas.microsoft.com/office/drawing/2014/chart" uri="{C3380CC4-5D6E-409C-BE32-E72D297353CC}">
                <c16:uniqueId val="{00000009-9963-450F-9202-7409CCC03553}"/>
              </c:ext>
            </c:extLst>
          </c:dPt>
          <c:dPt>
            <c:idx val="5"/>
            <c:invertIfNegative val="0"/>
            <c:bubble3D val="0"/>
            <c:spPr>
              <a:solidFill>
                <a:srgbClr val="00CC99"/>
              </a:solidFill>
              <a:ln>
                <a:noFill/>
              </a:ln>
              <a:effectLst/>
            </c:spPr>
            <c:extLst>
              <c:ext xmlns:c16="http://schemas.microsoft.com/office/drawing/2014/chart" uri="{C3380CC4-5D6E-409C-BE32-E72D297353CC}">
                <c16:uniqueId val="{0000000B-9963-450F-9202-7409CCC03553}"/>
              </c:ext>
            </c:extLst>
          </c:dPt>
          <c:dPt>
            <c:idx val="6"/>
            <c:invertIfNegative val="0"/>
            <c:bubble3D val="0"/>
            <c:spPr>
              <a:solidFill>
                <a:srgbClr val="00CC99"/>
              </a:solidFill>
              <a:ln>
                <a:noFill/>
              </a:ln>
              <a:effectLst/>
            </c:spPr>
            <c:extLst>
              <c:ext xmlns:c16="http://schemas.microsoft.com/office/drawing/2014/chart" uri="{C3380CC4-5D6E-409C-BE32-E72D297353CC}">
                <c16:uniqueId val="{0000000D-9963-450F-9202-7409CCC03553}"/>
              </c:ext>
            </c:extLst>
          </c:dPt>
          <c:dPt>
            <c:idx val="7"/>
            <c:invertIfNegative val="0"/>
            <c:bubble3D val="0"/>
            <c:spPr>
              <a:solidFill>
                <a:srgbClr val="00CC99"/>
              </a:solidFill>
              <a:ln>
                <a:noFill/>
              </a:ln>
              <a:effectLst/>
            </c:spPr>
            <c:extLst>
              <c:ext xmlns:c16="http://schemas.microsoft.com/office/drawing/2014/chart" uri="{C3380CC4-5D6E-409C-BE32-E72D297353CC}">
                <c16:uniqueId val="{0000000F-9963-450F-9202-7409CCC03553}"/>
              </c:ext>
            </c:extLst>
          </c:dPt>
          <c:dPt>
            <c:idx val="9"/>
            <c:invertIfNegative val="0"/>
            <c:bubble3D val="0"/>
            <c:spPr>
              <a:solidFill>
                <a:srgbClr val="00CC99"/>
              </a:solidFill>
              <a:ln>
                <a:noFill/>
              </a:ln>
              <a:effectLst/>
            </c:spPr>
            <c:extLst>
              <c:ext xmlns:c16="http://schemas.microsoft.com/office/drawing/2014/chart" uri="{C3380CC4-5D6E-409C-BE32-E72D297353CC}">
                <c16:uniqueId val="{00000011-9963-450F-9202-7409CCC0355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CC99"/>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ST EXG</c:v>
                </c:pt>
                <c:pt idx="4">
                  <c:v>ST GAUCHE</c:v>
                </c:pt>
                <c:pt idx="7">
                  <c:v>ST 
DROITE</c:v>
                </c:pt>
                <c:pt idx="12">
                  <c:v>Aucun parti</c:v>
                </c:pt>
              </c:strCache>
            </c:strRef>
          </c:cat>
          <c:val>
            <c:numRef>
              <c:f>Feuil1!$B$2:$B$14</c:f>
              <c:numCache>
                <c:formatCode>General</c:formatCode>
                <c:ptCount val="13"/>
                <c:pt idx="0">
                  <c:v>68</c:v>
                </c:pt>
                <c:pt idx="1">
                  <c:v>81</c:v>
                </c:pt>
                <c:pt idx="2">
                  <c:v>70</c:v>
                </c:pt>
                <c:pt idx="3">
                  <c:v>76</c:v>
                </c:pt>
                <c:pt idx="4">
                  <c:v>76</c:v>
                </c:pt>
                <c:pt idx="5">
                  <c:v>82</c:v>
                </c:pt>
                <c:pt idx="6">
                  <c:v>73</c:v>
                </c:pt>
                <c:pt idx="7">
                  <c:v>77</c:v>
                </c:pt>
                <c:pt idx="8">
                  <c:v>71</c:v>
                </c:pt>
                <c:pt idx="9">
                  <c:v>78</c:v>
                </c:pt>
                <c:pt idx="10">
                  <c:v>72</c:v>
                </c:pt>
                <c:pt idx="11">
                  <c:v>81</c:v>
                </c:pt>
                <c:pt idx="12">
                  <c:v>55</c:v>
                </c:pt>
              </c:numCache>
            </c:numRef>
          </c:val>
          <c:extLst>
            <c:ext xmlns:c16="http://schemas.microsoft.com/office/drawing/2014/chart" uri="{C3380CC4-5D6E-409C-BE32-E72D297353CC}">
              <c16:uniqueId val="{00000012-9963-450F-9202-7409CCC03553}"/>
            </c:ext>
          </c:extLst>
        </c:ser>
        <c:dLbls>
          <c:showLegendKey val="0"/>
          <c:showVal val="0"/>
          <c:showCatName val="0"/>
          <c:showSerName val="0"/>
          <c:showPercent val="0"/>
          <c:showBubbleSize val="0"/>
        </c:dLbls>
        <c:gapWidth val="110"/>
        <c:axId val="-2126600880"/>
        <c:axId val="-2126597152"/>
      </c:barChart>
      <c:catAx>
        <c:axId val="-212660088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2126597152"/>
        <c:crosses val="autoZero"/>
        <c:auto val="1"/>
        <c:lblAlgn val="ctr"/>
        <c:lblOffset val="100"/>
        <c:noMultiLvlLbl val="0"/>
      </c:catAx>
      <c:valAx>
        <c:axId val="-2126597152"/>
        <c:scaling>
          <c:orientation val="minMax"/>
          <c:max val="100"/>
        </c:scaling>
        <c:delete val="1"/>
        <c:axPos val="l"/>
        <c:numFmt formatCode="General" sourceLinked="1"/>
        <c:majorTickMark val="out"/>
        <c:minorTickMark val="none"/>
        <c:tickLblPos val="nextTo"/>
        <c:crossAx val="-2126600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EEAB-4CB3-A6D0-32C243F8C5DF}"/>
              </c:ext>
            </c:extLst>
          </c:dPt>
          <c:dPt>
            <c:idx val="1"/>
            <c:bubble3D val="0"/>
            <c:spPr>
              <a:solidFill>
                <a:schemeClr val="accent6"/>
              </a:solidFill>
              <a:ln w="12700">
                <a:noFill/>
                <a:prstDash val="solid"/>
              </a:ln>
            </c:spPr>
            <c:extLst>
              <c:ext xmlns:c16="http://schemas.microsoft.com/office/drawing/2014/chart" uri="{C3380CC4-5D6E-409C-BE32-E72D297353CC}">
                <c16:uniqueId val="{00000003-EEAB-4CB3-A6D0-32C243F8C5DF}"/>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5-EEAB-4CB3-A6D0-32C243F8C5DF}"/>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0.65</c:v>
                </c:pt>
                <c:pt idx="2">
                  <c:v>0.35</c:v>
                </c:pt>
              </c:numCache>
            </c:numRef>
          </c:val>
          <c:extLst>
            <c:ext xmlns:c16="http://schemas.microsoft.com/office/drawing/2014/chart" uri="{C3380CC4-5D6E-409C-BE32-E72D297353CC}">
              <c16:uniqueId val="{00000006-EEAB-4CB3-A6D0-32C243F8C5DF}"/>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3103492352562E-2"/>
          <c:y val="0"/>
          <c:w val="0.9472689650764744"/>
          <c:h val="0.94672541797308618"/>
        </c:manualLayout>
      </c:layout>
      <c:barChart>
        <c:barDir val="bar"/>
        <c:grouping val="clustered"/>
        <c:varyColors val="0"/>
        <c:ser>
          <c:idx val="0"/>
          <c:order val="0"/>
          <c:tx>
            <c:strRef>
              <c:f>Feuil1!$B$1</c:f>
              <c:strCache>
                <c:ptCount val="1"/>
                <c:pt idx="0">
                  <c:v>Série 1</c:v>
                </c:pt>
              </c:strCache>
            </c:strRef>
          </c:tx>
          <c:spPr>
            <a:solidFill>
              <a:schemeClr val="tx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5-BFFB-47B2-80F5-1DE5E0691945}"/>
              </c:ext>
            </c:extLst>
          </c:dPt>
          <c:dPt>
            <c:idx val="1"/>
            <c:invertIfNegative val="0"/>
            <c:bubble3D val="0"/>
            <c:spPr>
              <a:solidFill>
                <a:srgbClr val="FF5050"/>
              </a:solidFill>
              <a:ln>
                <a:noFill/>
              </a:ln>
              <a:effectLst/>
            </c:spPr>
            <c:extLst>
              <c:ext xmlns:c16="http://schemas.microsoft.com/office/drawing/2014/chart" uri="{C3380CC4-5D6E-409C-BE32-E72D297353CC}">
                <c16:uniqueId val="{00000004-BFFB-47B2-80F5-1DE5E0691945}"/>
              </c:ext>
            </c:extLst>
          </c:dPt>
          <c:dPt>
            <c:idx val="2"/>
            <c:invertIfNegative val="0"/>
            <c:bubble3D val="0"/>
            <c:spPr>
              <a:solidFill>
                <a:srgbClr val="C00000"/>
              </a:solidFill>
              <a:ln>
                <a:noFill/>
              </a:ln>
              <a:effectLst/>
            </c:spPr>
            <c:extLst>
              <c:ext xmlns:c16="http://schemas.microsoft.com/office/drawing/2014/chart" uri="{C3380CC4-5D6E-409C-BE32-E72D297353CC}">
                <c16:uniqueId val="{00000006-BFFB-47B2-80F5-1DE5E0691945}"/>
              </c:ext>
            </c:extLst>
          </c:dPt>
          <c:dPt>
            <c:idx val="3"/>
            <c:invertIfNegative val="0"/>
            <c:bubble3D val="0"/>
            <c:spPr>
              <a:solidFill>
                <a:srgbClr val="00B050"/>
              </a:solidFill>
              <a:ln>
                <a:noFill/>
              </a:ln>
              <a:effectLst/>
            </c:spPr>
            <c:extLst>
              <c:ext xmlns:c16="http://schemas.microsoft.com/office/drawing/2014/chart" uri="{C3380CC4-5D6E-409C-BE32-E72D297353CC}">
                <c16:uniqueId val="{00000007-BFFB-47B2-80F5-1DE5E0691945}"/>
              </c:ext>
            </c:extLst>
          </c:dPt>
          <c:dPt>
            <c:idx val="4"/>
            <c:invertIfNegative val="0"/>
            <c:bubble3D val="0"/>
            <c:spPr>
              <a:solidFill>
                <a:srgbClr val="FF3399"/>
              </a:solidFill>
              <a:ln>
                <a:noFill/>
              </a:ln>
              <a:effectLst/>
            </c:spPr>
            <c:extLst>
              <c:ext xmlns:c16="http://schemas.microsoft.com/office/drawing/2014/chart" uri="{C3380CC4-5D6E-409C-BE32-E72D297353CC}">
                <c16:uniqueId val="{00000008-BFFB-47B2-80F5-1DE5E069194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BFFB-47B2-80F5-1DE5E0691945}"/>
              </c:ext>
            </c:extLst>
          </c:dPt>
          <c:dPt>
            <c:idx val="6"/>
            <c:invertIfNegative val="0"/>
            <c:bubble3D val="0"/>
            <c:spPr>
              <a:solidFill>
                <a:srgbClr val="0070C0"/>
              </a:solidFill>
              <a:ln>
                <a:noFill/>
              </a:ln>
              <a:effectLst/>
            </c:spPr>
            <c:extLst>
              <c:ext xmlns:c16="http://schemas.microsoft.com/office/drawing/2014/chart" uri="{C3380CC4-5D6E-409C-BE32-E72D297353CC}">
                <c16:uniqueId val="{00000003-BFFB-47B2-80F5-1DE5E0691945}"/>
              </c:ext>
            </c:extLst>
          </c:dPt>
          <c:dPt>
            <c:idx val="7"/>
            <c:invertIfNegative val="0"/>
            <c:bubble3D val="0"/>
            <c:spPr>
              <a:solidFill>
                <a:srgbClr val="7030A0"/>
              </a:solidFill>
              <a:ln>
                <a:noFill/>
              </a:ln>
              <a:effectLst/>
            </c:spPr>
            <c:extLst>
              <c:ext xmlns:c16="http://schemas.microsoft.com/office/drawing/2014/chart" uri="{C3380CC4-5D6E-409C-BE32-E72D297353CC}">
                <c16:uniqueId val="{0000000A-BFFB-47B2-80F5-1DE5E0691945}"/>
              </c:ext>
            </c:extLst>
          </c:dPt>
          <c:dPt>
            <c:idx val="9"/>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B-BFFB-47B2-80F5-1DE5E0691945}"/>
              </c:ext>
            </c:extLst>
          </c:dPt>
          <c:dLbls>
            <c:dLbl>
              <c:idx val="9"/>
              <c:layout/>
              <c:tx>
                <c:rich>
                  <a:bodyPr/>
                  <a:lstStyle/>
                  <a:p>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FFB-47B2-80F5-1DE5E0691945}"/>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Feuil1!$A$2:$A$11</c:f>
              <c:numCache>
                <c:formatCode>General</c:formatCode>
                <c:ptCount val="10"/>
              </c:numCache>
            </c:numRef>
          </c:cat>
          <c:val>
            <c:numRef>
              <c:f>Feuil1!$B$2:$B$11</c:f>
              <c:numCache>
                <c:formatCode>General</c:formatCode>
                <c:ptCount val="10"/>
                <c:pt idx="0">
                  <c:v>1.5</c:v>
                </c:pt>
                <c:pt idx="1">
                  <c:v>1.5</c:v>
                </c:pt>
                <c:pt idx="2">
                  <c:v>13</c:v>
                </c:pt>
                <c:pt idx="3">
                  <c:v>3</c:v>
                </c:pt>
                <c:pt idx="4">
                  <c:v>13</c:v>
                </c:pt>
                <c:pt idx="5">
                  <c:v>12</c:v>
                </c:pt>
                <c:pt idx="6">
                  <c:v>22</c:v>
                </c:pt>
                <c:pt idx="7">
                  <c:v>5</c:v>
                </c:pt>
                <c:pt idx="8">
                  <c:v>29</c:v>
                </c:pt>
                <c:pt idx="9">
                  <c:v>0</c:v>
                </c:pt>
              </c:numCache>
            </c:numRef>
          </c:val>
          <c:extLst>
            <c:ext xmlns:c16="http://schemas.microsoft.com/office/drawing/2014/chart" uri="{C3380CC4-5D6E-409C-BE32-E72D297353CC}">
              <c16:uniqueId val="{00000000-BFFB-47B2-80F5-1DE5E0691945}"/>
            </c:ext>
          </c:extLst>
        </c:ser>
        <c:dLbls>
          <c:showLegendKey val="0"/>
          <c:showVal val="0"/>
          <c:showCatName val="0"/>
          <c:showSerName val="0"/>
          <c:showPercent val="0"/>
          <c:showBubbleSize val="0"/>
        </c:dLbls>
        <c:gapWidth val="40"/>
        <c:axId val="98332672"/>
        <c:axId val="98334208"/>
      </c:barChart>
      <c:catAx>
        <c:axId val="983326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8334208"/>
        <c:crosses val="autoZero"/>
        <c:auto val="1"/>
        <c:lblAlgn val="ctr"/>
        <c:lblOffset val="100"/>
        <c:noMultiLvlLbl val="0"/>
      </c:catAx>
      <c:valAx>
        <c:axId val="98334208"/>
        <c:scaling>
          <c:orientation val="minMax"/>
          <c:max val="100"/>
        </c:scaling>
        <c:delete val="1"/>
        <c:axPos val="t"/>
        <c:numFmt formatCode="General" sourceLinked="1"/>
        <c:majorTickMark val="none"/>
        <c:minorTickMark val="none"/>
        <c:tickLblPos val="nextTo"/>
        <c:crossAx val="98332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4FBF-47AA-AEC2-4FF59BD7A42A}"/>
              </c:ext>
            </c:extLst>
          </c:dPt>
          <c:dPt>
            <c:idx val="1"/>
            <c:bubble3D val="0"/>
            <c:extLst>
              <c:ext xmlns:c16="http://schemas.microsoft.com/office/drawing/2014/chart" uri="{C3380CC4-5D6E-409C-BE32-E72D297353CC}">
                <c16:uniqueId val="{00000002-4FBF-47AA-AEC2-4FF59BD7A42A}"/>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4-4FBF-47AA-AEC2-4FF59BD7A42A}"/>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0.72</c:v>
                </c:pt>
                <c:pt idx="2">
                  <c:v>0.28000000000000003</c:v>
                </c:pt>
              </c:numCache>
            </c:numRef>
          </c:val>
          <c:extLst>
            <c:ext xmlns:c16="http://schemas.microsoft.com/office/drawing/2014/chart" uri="{C3380CC4-5D6E-409C-BE32-E72D297353CC}">
              <c16:uniqueId val="{00000005-4FBF-47AA-AEC2-4FF59BD7A42A}"/>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59F8-4EDA-A390-C66CA290461E}"/>
              </c:ext>
            </c:extLst>
          </c:dPt>
          <c:dPt>
            <c:idx val="1"/>
            <c:bubble3D val="0"/>
            <c:spPr>
              <a:solidFill>
                <a:schemeClr val="accent2"/>
              </a:solidFill>
              <a:ln w="12700">
                <a:noFill/>
                <a:prstDash val="solid"/>
              </a:ln>
            </c:spPr>
            <c:extLst>
              <c:ext xmlns:c16="http://schemas.microsoft.com/office/drawing/2014/chart" uri="{C3380CC4-5D6E-409C-BE32-E72D297353CC}">
                <c16:uniqueId val="{00000003-59F8-4EDA-A390-C66CA290461E}"/>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5-59F8-4EDA-A390-C66CA290461E}"/>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0.81</c:v>
                </c:pt>
                <c:pt idx="2">
                  <c:v>0.19</c:v>
                </c:pt>
              </c:numCache>
            </c:numRef>
          </c:val>
          <c:extLst>
            <c:ext xmlns:c16="http://schemas.microsoft.com/office/drawing/2014/chart" uri="{C3380CC4-5D6E-409C-BE32-E72D297353CC}">
              <c16:uniqueId val="{00000006-59F8-4EDA-A390-C66CA290461E}"/>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D13E-4787-AFDE-F377BDBB1185}"/>
              </c:ext>
            </c:extLst>
          </c:dPt>
          <c:dPt>
            <c:idx val="1"/>
            <c:bubble3D val="0"/>
            <c:spPr>
              <a:solidFill>
                <a:schemeClr val="accent6"/>
              </a:solidFill>
              <a:ln w="12700">
                <a:noFill/>
                <a:prstDash val="solid"/>
              </a:ln>
            </c:spPr>
            <c:extLst>
              <c:ext xmlns:c16="http://schemas.microsoft.com/office/drawing/2014/chart" uri="{C3380CC4-5D6E-409C-BE32-E72D297353CC}">
                <c16:uniqueId val="{00000003-D13E-4787-AFDE-F377BDBB1185}"/>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5-D13E-4787-AFDE-F377BDBB1185}"/>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0.73</c:v>
                </c:pt>
                <c:pt idx="2">
                  <c:v>0.27</c:v>
                </c:pt>
              </c:numCache>
            </c:numRef>
          </c:val>
          <c:extLst>
            <c:ext xmlns:c16="http://schemas.microsoft.com/office/drawing/2014/chart" uri="{C3380CC4-5D6E-409C-BE32-E72D297353CC}">
              <c16:uniqueId val="{00000006-D13E-4787-AFDE-F377BDBB1185}"/>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4FBB-4974-B23C-4AACA85A1EF6}"/>
              </c:ext>
            </c:extLst>
          </c:dPt>
          <c:dPt>
            <c:idx val="1"/>
            <c:bubble3D val="0"/>
            <c:extLst>
              <c:ext xmlns:c16="http://schemas.microsoft.com/office/drawing/2014/chart" uri="{C3380CC4-5D6E-409C-BE32-E72D297353CC}">
                <c16:uniqueId val="{00000002-4FBB-4974-B23C-4AACA85A1EF6}"/>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4-4FBB-4974-B23C-4AACA85A1EF6}"/>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0.69</c:v>
                </c:pt>
                <c:pt idx="2">
                  <c:v>0.31</c:v>
                </c:pt>
              </c:numCache>
            </c:numRef>
          </c:val>
          <c:extLst>
            <c:ext xmlns:c16="http://schemas.microsoft.com/office/drawing/2014/chart" uri="{C3380CC4-5D6E-409C-BE32-E72D297353CC}">
              <c16:uniqueId val="{00000005-4FBB-4974-B23C-4AACA85A1EF6}"/>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9D5A-49A1-8361-C6125EC60F8A}"/>
              </c:ext>
            </c:extLst>
          </c:dPt>
          <c:dPt>
            <c:idx val="1"/>
            <c:bubble3D val="0"/>
            <c:spPr>
              <a:solidFill>
                <a:srgbClr val="993366"/>
              </a:solidFill>
              <a:ln w="12700">
                <a:noFill/>
                <a:prstDash val="solid"/>
              </a:ln>
            </c:spPr>
            <c:extLst>
              <c:ext xmlns:c16="http://schemas.microsoft.com/office/drawing/2014/chart" uri="{C3380CC4-5D6E-409C-BE32-E72D297353CC}">
                <c16:uniqueId val="{00000003-9D5A-49A1-8361-C6125EC60F8A}"/>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5-9D5A-49A1-8361-C6125EC60F8A}"/>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0.8</c:v>
                </c:pt>
                <c:pt idx="2">
                  <c:v>0.2</c:v>
                </c:pt>
              </c:numCache>
            </c:numRef>
          </c:val>
          <c:extLst>
            <c:ext xmlns:c16="http://schemas.microsoft.com/office/drawing/2014/chart" uri="{C3380CC4-5D6E-409C-BE32-E72D297353CC}">
              <c16:uniqueId val="{00000006-9D5A-49A1-8361-C6125EC60F8A}"/>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6A65-4D69-8230-75055C1EC971}"/>
              </c:ext>
            </c:extLst>
          </c:dPt>
          <c:dPt>
            <c:idx val="1"/>
            <c:bubble3D val="0"/>
            <c:spPr>
              <a:solidFill>
                <a:schemeClr val="accent2"/>
              </a:solidFill>
              <a:ln w="12700">
                <a:noFill/>
                <a:prstDash val="solid"/>
              </a:ln>
            </c:spPr>
            <c:extLst>
              <c:ext xmlns:c16="http://schemas.microsoft.com/office/drawing/2014/chart" uri="{C3380CC4-5D6E-409C-BE32-E72D297353CC}">
                <c16:uniqueId val="{00000003-6A65-4D69-8230-75055C1EC971}"/>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5-6A65-4D69-8230-75055C1EC971}"/>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0.67</c:v>
                </c:pt>
                <c:pt idx="2">
                  <c:v>0.33</c:v>
                </c:pt>
              </c:numCache>
            </c:numRef>
          </c:val>
          <c:extLst>
            <c:ext xmlns:c16="http://schemas.microsoft.com/office/drawing/2014/chart" uri="{C3380CC4-5D6E-409C-BE32-E72D297353CC}">
              <c16:uniqueId val="{00000006-6A65-4D69-8230-75055C1EC971}"/>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149495735042E-2"/>
          <c:y val="0"/>
          <c:w val="0.93894940035902497"/>
          <c:h val="1"/>
        </c:manualLayout>
      </c:layout>
      <c:doughnutChart>
        <c:varyColors val="1"/>
        <c:ser>
          <c:idx val="0"/>
          <c:order val="0"/>
          <c:tx>
            <c:strRef>
              <c:f>Sheet1!$A$2</c:f>
              <c:strCache>
                <c:ptCount val="1"/>
                <c:pt idx="0">
                  <c:v>East</c:v>
                </c:pt>
              </c:strCache>
            </c:strRef>
          </c:tx>
          <c:spPr>
            <a:solidFill>
              <a:schemeClr val="accent1"/>
            </a:solidFill>
            <a:ln w="12700">
              <a:noFill/>
              <a:prstDash val="solid"/>
            </a:ln>
          </c:spPr>
          <c:dPt>
            <c:idx val="0"/>
            <c:bubble3D val="0"/>
            <c:spPr>
              <a:noFill/>
              <a:ln w="12700">
                <a:noFill/>
                <a:prstDash val="solid"/>
              </a:ln>
            </c:spPr>
            <c:extLst>
              <c:ext xmlns:c16="http://schemas.microsoft.com/office/drawing/2014/chart" uri="{C3380CC4-5D6E-409C-BE32-E72D297353CC}">
                <c16:uniqueId val="{00000001-D5FC-48CC-8CDA-91E5EE53FE53}"/>
              </c:ext>
            </c:extLst>
          </c:dPt>
          <c:dPt>
            <c:idx val="1"/>
            <c:bubble3D val="0"/>
            <c:spPr>
              <a:solidFill>
                <a:schemeClr val="accent3"/>
              </a:solidFill>
              <a:ln w="12700">
                <a:noFill/>
                <a:prstDash val="solid"/>
              </a:ln>
            </c:spPr>
            <c:extLst>
              <c:ext xmlns:c16="http://schemas.microsoft.com/office/drawing/2014/chart" uri="{C3380CC4-5D6E-409C-BE32-E72D297353CC}">
                <c16:uniqueId val="{00000002-D5FC-48CC-8CDA-91E5EE53FE53}"/>
              </c:ext>
            </c:extLst>
          </c:dPt>
          <c:dPt>
            <c:idx val="2"/>
            <c:bubble3D val="0"/>
            <c:spPr>
              <a:solidFill>
                <a:schemeClr val="bg1">
                  <a:lumMod val="85000"/>
                </a:schemeClr>
              </a:solidFill>
              <a:ln w="12700">
                <a:noFill/>
                <a:prstDash val="solid"/>
              </a:ln>
            </c:spPr>
            <c:extLst>
              <c:ext xmlns:c16="http://schemas.microsoft.com/office/drawing/2014/chart" uri="{C3380CC4-5D6E-409C-BE32-E72D297353CC}">
                <c16:uniqueId val="{00000004-D5FC-48CC-8CDA-91E5EE53FE53}"/>
              </c:ext>
            </c:extLst>
          </c:dPt>
          <c:cat>
            <c:strRef>
              <c:f>Sheet1!$B$1:$D$1</c:f>
              <c:strCache>
                <c:ptCount val="3"/>
                <c:pt idx="0">
                  <c:v>HIDDEN Bottom</c:v>
                </c:pt>
                <c:pt idx="1">
                  <c:v>Main Percentage</c:v>
                </c:pt>
                <c:pt idx="2">
                  <c:v>Remain</c:v>
                </c:pt>
              </c:strCache>
            </c:strRef>
          </c:cat>
          <c:val>
            <c:numRef>
              <c:f>Sheet1!$B$2:$D$2</c:f>
              <c:numCache>
                <c:formatCode>0%</c:formatCode>
                <c:ptCount val="3"/>
                <c:pt idx="0">
                  <c:v>1</c:v>
                </c:pt>
                <c:pt idx="1">
                  <c:v>0.71</c:v>
                </c:pt>
                <c:pt idx="2">
                  <c:v>0.28999999999999998</c:v>
                </c:pt>
              </c:numCache>
            </c:numRef>
          </c:val>
          <c:extLst>
            <c:ext xmlns:c16="http://schemas.microsoft.com/office/drawing/2014/chart" uri="{C3380CC4-5D6E-409C-BE32-E72D297353CC}">
              <c16:uniqueId val="{00000005-D5FC-48CC-8CDA-91E5EE53FE53}"/>
            </c:ext>
          </c:extLst>
        </c:ser>
        <c:dLbls>
          <c:showLegendKey val="0"/>
          <c:showVal val="0"/>
          <c:showCatName val="0"/>
          <c:showSerName val="0"/>
          <c:showPercent val="0"/>
          <c:showBubbleSize val="0"/>
          <c:showLeaderLines val="0"/>
        </c:dLbls>
        <c:firstSliceAng val="90"/>
        <c:holeSize val="64"/>
      </c:doughnutChart>
      <c:spPr>
        <a:noFill/>
        <a:ln w="12700">
          <a:noFill/>
          <a:prstDash val="solid"/>
        </a:ln>
      </c:spPr>
    </c:plotArea>
    <c:plotVisOnly val="1"/>
    <c:dispBlanksAs val="gap"/>
    <c:showDLblsOverMax val="0"/>
  </c:chart>
  <c:spPr>
    <a:noFill/>
    <a:ln>
      <a:noFill/>
    </a:ln>
  </c:spPr>
  <c:txPr>
    <a:bodyPr/>
    <a:lstStyle/>
    <a:p>
      <a:pPr>
        <a:defRPr sz="2550" b="1" i="0" u="none" strike="noStrike" baseline="0">
          <a:solidFill>
            <a:schemeClr val="tx1"/>
          </a:solidFill>
          <a:latin typeface="AvantGarde MdCn BT" panose="020B0506020202020204" pitchFamily="34" charset="0"/>
          <a:ea typeface="Calibri"/>
          <a:cs typeface="Calibri"/>
        </a:defRPr>
      </a:pPr>
      <a:endParaRPr lang="fr-FR"/>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22774529112099E-2"/>
          <c:y val="0.25152906988259"/>
          <c:w val="0.96927722547088802"/>
          <c:h val="0.64330302243853299"/>
        </c:manualLayout>
      </c:layout>
      <c:barChart>
        <c:barDir val="col"/>
        <c:grouping val="clustered"/>
        <c:varyColors val="0"/>
        <c:ser>
          <c:idx val="0"/>
          <c:order val="0"/>
          <c:tx>
            <c:strRef>
              <c:f>Feuil1!$B$1</c:f>
              <c:strCache>
                <c:ptCount val="1"/>
                <c:pt idx="0">
                  <c:v>Série 1</c:v>
                </c:pt>
              </c:strCache>
            </c:strRef>
          </c:tx>
          <c:spPr>
            <a:solidFill>
              <a:srgbClr val="1F4391"/>
            </a:solidFill>
            <a:ln>
              <a:noFill/>
            </a:ln>
            <a:effectLst/>
          </c:spPr>
          <c:invertIfNegative val="0"/>
          <c:dPt>
            <c:idx val="0"/>
            <c:invertIfNegative val="0"/>
            <c:bubble3D val="0"/>
            <c:spPr>
              <a:solidFill>
                <a:srgbClr val="1F4391"/>
              </a:solidFill>
              <a:ln>
                <a:noFill/>
              </a:ln>
              <a:effectLst/>
            </c:spPr>
            <c:extLst>
              <c:ext xmlns:c16="http://schemas.microsoft.com/office/drawing/2014/chart" uri="{C3380CC4-5D6E-409C-BE32-E72D297353CC}">
                <c16:uniqueId val="{00000001-56D9-4439-BF00-556E0A59ED9F}"/>
              </c:ext>
            </c:extLst>
          </c:dPt>
          <c:dPt>
            <c:idx val="1"/>
            <c:invertIfNegative val="0"/>
            <c:bubble3D val="0"/>
            <c:spPr>
              <a:solidFill>
                <a:srgbClr val="1F4391"/>
              </a:solidFill>
              <a:ln>
                <a:noFill/>
              </a:ln>
              <a:effectLst/>
            </c:spPr>
            <c:extLst>
              <c:ext xmlns:c16="http://schemas.microsoft.com/office/drawing/2014/chart" uri="{C3380CC4-5D6E-409C-BE32-E72D297353CC}">
                <c16:uniqueId val="{00000003-56D9-4439-BF00-556E0A59ED9F}"/>
              </c:ext>
            </c:extLst>
          </c:dPt>
          <c:dPt>
            <c:idx val="2"/>
            <c:invertIfNegative val="0"/>
            <c:bubble3D val="0"/>
            <c:spPr>
              <a:solidFill>
                <a:srgbClr val="1F4391"/>
              </a:solidFill>
              <a:ln>
                <a:noFill/>
              </a:ln>
              <a:effectLst/>
            </c:spPr>
            <c:extLst>
              <c:ext xmlns:c16="http://schemas.microsoft.com/office/drawing/2014/chart" uri="{C3380CC4-5D6E-409C-BE32-E72D297353CC}">
                <c16:uniqueId val="{00000005-56D9-4439-BF00-556E0A59ED9F}"/>
              </c:ext>
            </c:extLst>
          </c:dPt>
          <c:dPt>
            <c:idx val="3"/>
            <c:invertIfNegative val="0"/>
            <c:bubble3D val="0"/>
            <c:spPr>
              <a:solidFill>
                <a:srgbClr val="1F4391"/>
              </a:solidFill>
              <a:ln>
                <a:noFill/>
              </a:ln>
              <a:effectLst/>
            </c:spPr>
            <c:extLst>
              <c:ext xmlns:c16="http://schemas.microsoft.com/office/drawing/2014/chart" uri="{C3380CC4-5D6E-409C-BE32-E72D297353CC}">
                <c16:uniqueId val="{00000007-56D9-4439-BF00-556E0A59ED9F}"/>
              </c:ext>
            </c:extLst>
          </c:dPt>
          <c:dPt>
            <c:idx val="4"/>
            <c:invertIfNegative val="0"/>
            <c:bubble3D val="0"/>
            <c:spPr>
              <a:solidFill>
                <a:srgbClr val="1F4391"/>
              </a:solidFill>
              <a:ln>
                <a:noFill/>
              </a:ln>
              <a:effectLst/>
            </c:spPr>
            <c:extLst>
              <c:ext xmlns:c16="http://schemas.microsoft.com/office/drawing/2014/chart" uri="{C3380CC4-5D6E-409C-BE32-E72D297353CC}">
                <c16:uniqueId val="{00000009-56D9-4439-BF00-556E0A59ED9F}"/>
              </c:ext>
            </c:extLst>
          </c:dPt>
          <c:dPt>
            <c:idx val="5"/>
            <c:invertIfNegative val="0"/>
            <c:bubble3D val="0"/>
            <c:spPr>
              <a:solidFill>
                <a:srgbClr val="1F4391"/>
              </a:solidFill>
              <a:ln>
                <a:noFill/>
              </a:ln>
              <a:effectLst/>
            </c:spPr>
            <c:extLst>
              <c:ext xmlns:c16="http://schemas.microsoft.com/office/drawing/2014/chart" uri="{C3380CC4-5D6E-409C-BE32-E72D297353CC}">
                <c16:uniqueId val="{0000000B-56D9-4439-BF00-556E0A59ED9F}"/>
              </c:ext>
            </c:extLst>
          </c:dPt>
          <c:dPt>
            <c:idx val="6"/>
            <c:invertIfNegative val="0"/>
            <c:bubble3D val="0"/>
            <c:spPr>
              <a:solidFill>
                <a:srgbClr val="1F4391"/>
              </a:solidFill>
              <a:ln>
                <a:noFill/>
              </a:ln>
              <a:effectLst/>
            </c:spPr>
            <c:extLst>
              <c:ext xmlns:c16="http://schemas.microsoft.com/office/drawing/2014/chart" uri="{C3380CC4-5D6E-409C-BE32-E72D297353CC}">
                <c16:uniqueId val="{0000000D-56D9-4439-BF00-556E0A59ED9F}"/>
              </c:ext>
            </c:extLst>
          </c:dPt>
          <c:dPt>
            <c:idx val="7"/>
            <c:invertIfNegative val="0"/>
            <c:bubble3D val="0"/>
            <c:spPr>
              <a:solidFill>
                <a:srgbClr val="1F4391"/>
              </a:solidFill>
              <a:ln>
                <a:noFill/>
              </a:ln>
              <a:effectLst/>
            </c:spPr>
            <c:extLst>
              <c:ext xmlns:c16="http://schemas.microsoft.com/office/drawing/2014/chart" uri="{C3380CC4-5D6E-409C-BE32-E72D297353CC}">
                <c16:uniqueId val="{0000000F-56D9-4439-BF00-556E0A59ED9F}"/>
              </c:ext>
            </c:extLst>
          </c:dPt>
          <c:dPt>
            <c:idx val="9"/>
            <c:invertIfNegative val="0"/>
            <c:bubble3D val="0"/>
            <c:spPr>
              <a:solidFill>
                <a:srgbClr val="1F4391"/>
              </a:solidFill>
              <a:ln>
                <a:noFill/>
              </a:ln>
              <a:effectLst/>
            </c:spPr>
            <c:extLst>
              <c:ext xmlns:c16="http://schemas.microsoft.com/office/drawing/2014/chart" uri="{C3380CC4-5D6E-409C-BE32-E72D297353CC}">
                <c16:uniqueId val="{00000011-56D9-4439-BF00-556E0A59ED9F}"/>
              </c:ext>
            </c:extLst>
          </c:dPt>
          <c:dLbls>
            <c:dLbl>
              <c:idx val="9"/>
              <c:layout/>
              <c:tx>
                <c:rich>
                  <a:bodyPr/>
                  <a:lstStyle/>
                  <a:p>
                    <a:r>
                      <a:rPr lang="en-US"/>
                      <a:t>&lt;</a:t>
                    </a:r>
                    <a:fld id="{4CB600A2-A106-4548-84B3-5ED7DB37AFDD}" type="VALUE">
                      <a:rPr lang="en-US" smtClean="0"/>
                      <a:pPr/>
                      <a:t>[VALEUR]</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56D9-4439-BF00-556E0A59ED9F}"/>
                </c:ext>
              </c:extLst>
            </c:dLbl>
            <c:dLbl>
              <c:idx val="10"/>
              <c:layout/>
              <c:tx>
                <c:rich>
                  <a:bodyPr/>
                  <a:lstStyle/>
                  <a:p>
                    <a:fld id="{337F4A6A-68E6-4E98-BFA4-63751830A063}" type="VALUE">
                      <a:rPr lang="en-US" smtClean="0"/>
                      <a:pPr/>
                      <a:t>[VALEUR]</a:t>
                    </a:fld>
                    <a:endParaRPr lang="fr-F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37A9-4E0A-A8E1-F6C900963DD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439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Nathalie Arthaud</c:v>
                </c:pt>
                <c:pt idx="1">
                  <c:v>Philippe 
Poutou </c:v>
                </c:pt>
                <c:pt idx="2">
                  <c:v>Jean-Luc Mélenchon</c:v>
                </c:pt>
                <c:pt idx="3">
                  <c:v>Benoît 
Hamon</c:v>
                </c:pt>
                <c:pt idx="4">
                  <c:v>Emmanuel Macron</c:v>
                </c:pt>
                <c:pt idx="5">
                  <c:v>Jean
Lassalle</c:v>
                </c:pt>
                <c:pt idx="6">
                  <c:v>François 
Fillon</c:v>
                </c:pt>
                <c:pt idx="7">
                  <c:v>Nicolas
Dupont-Aignan</c:v>
                </c:pt>
                <c:pt idx="8">
                  <c:v>Marine 
Le Pen</c:v>
                </c:pt>
                <c:pt idx="9">
                  <c:v>Jacques Cheminade</c:v>
                </c:pt>
                <c:pt idx="10">
                  <c:v>Jacques Cheminade</c:v>
                </c:pt>
              </c:strCache>
            </c:strRef>
          </c:cat>
          <c:val>
            <c:numRef>
              <c:f>Feuil1!$B$2:$B$12</c:f>
              <c:numCache>
                <c:formatCode>General</c:formatCode>
                <c:ptCount val="11"/>
                <c:pt idx="0">
                  <c:v>0.5</c:v>
                </c:pt>
                <c:pt idx="1">
                  <c:v>1.5</c:v>
                </c:pt>
                <c:pt idx="2">
                  <c:v>19</c:v>
                </c:pt>
                <c:pt idx="3">
                  <c:v>8</c:v>
                </c:pt>
                <c:pt idx="4">
                  <c:v>23</c:v>
                </c:pt>
                <c:pt idx="5">
                  <c:v>1</c:v>
                </c:pt>
                <c:pt idx="6">
                  <c:v>19.5</c:v>
                </c:pt>
                <c:pt idx="7">
                  <c:v>4</c:v>
                </c:pt>
                <c:pt idx="8">
                  <c:v>22.5</c:v>
                </c:pt>
                <c:pt idx="9">
                  <c:v>0.5</c:v>
                </c:pt>
                <c:pt idx="10">
                  <c:v>1</c:v>
                </c:pt>
              </c:numCache>
            </c:numRef>
          </c:val>
          <c:extLst>
            <c:ext xmlns:c16="http://schemas.microsoft.com/office/drawing/2014/chart" uri="{C3380CC4-5D6E-409C-BE32-E72D297353CC}">
              <c16:uniqueId val="{00000012-56D9-4439-BF00-556E0A59ED9F}"/>
            </c:ext>
          </c:extLst>
        </c:ser>
        <c:dLbls>
          <c:showLegendKey val="0"/>
          <c:showVal val="0"/>
          <c:showCatName val="0"/>
          <c:showSerName val="0"/>
          <c:showPercent val="0"/>
          <c:showBubbleSize val="0"/>
        </c:dLbls>
        <c:gapWidth val="80"/>
        <c:axId val="-2128516752"/>
        <c:axId val="-2128518832"/>
      </c:barChart>
      <c:catAx>
        <c:axId val="-2128516752"/>
        <c:scaling>
          <c:orientation val="minMax"/>
        </c:scaling>
        <c:delete val="1"/>
        <c:axPos val="b"/>
        <c:numFmt formatCode="General" sourceLinked="1"/>
        <c:majorTickMark val="out"/>
        <c:minorTickMark val="none"/>
        <c:tickLblPos val="nextTo"/>
        <c:crossAx val="-2128518832"/>
        <c:crosses val="autoZero"/>
        <c:auto val="1"/>
        <c:lblAlgn val="ctr"/>
        <c:lblOffset val="100"/>
        <c:noMultiLvlLbl val="0"/>
      </c:catAx>
      <c:valAx>
        <c:axId val="-2128518832"/>
        <c:scaling>
          <c:orientation val="minMax"/>
          <c:max val="40"/>
        </c:scaling>
        <c:delete val="1"/>
        <c:axPos val="l"/>
        <c:numFmt formatCode="General" sourceLinked="1"/>
        <c:majorTickMark val="out"/>
        <c:minorTickMark val="none"/>
        <c:tickLblPos val="nextTo"/>
        <c:crossAx val="-2128516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45732318391002E-2"/>
          <c:y val="0"/>
          <c:w val="0.94606357623396498"/>
          <c:h val="0.84274750188745595"/>
        </c:manualLayout>
      </c:layout>
      <c:lineChart>
        <c:grouping val="standard"/>
        <c:varyColors val="0"/>
        <c:ser>
          <c:idx val="0"/>
          <c:order val="0"/>
          <c:tx>
            <c:strRef>
              <c:f>Feuil1!$B$1</c:f>
              <c:strCache>
                <c:ptCount val="1"/>
                <c:pt idx="0">
                  <c:v>Jean-Luc Mélenchon</c:v>
                </c:pt>
              </c:strCache>
            </c:strRef>
          </c:tx>
          <c:spPr>
            <a:ln w="38100" cap="rnd">
              <a:solidFill>
                <a:srgbClr val="C00000"/>
              </a:solidFill>
              <a:round/>
            </a:ln>
            <a:effectLst/>
          </c:spPr>
          <c:marker>
            <c:symbol val="none"/>
          </c:marker>
          <c:dLbls>
            <c:dLbl>
              <c:idx val="0"/>
              <c:layout>
                <c:manualLayout>
                  <c:x val="-9.6580046766740204E-4"/>
                  <c:y val="6.31713487092074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C80-4E95-AE2B-34959C7852D6}"/>
                </c:ext>
              </c:extLst>
            </c:dLbl>
            <c:dLbl>
              <c:idx val="1"/>
              <c:layout>
                <c:manualLayout>
                  <c:x val="-3.04784992854156E-2"/>
                  <c:y val="-3.88605805206680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35D-4203-A3A5-56BDDE024F91}"/>
                </c:ext>
              </c:extLst>
            </c:dLbl>
            <c:dLbl>
              <c:idx val="2"/>
              <c:layout>
                <c:manualLayout>
                  <c:x val="-4.2380061829236801E-2"/>
                  <c:y val="-3.8451806689180003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C00000"/>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6.5738369483756304E-2"/>
                      <c:h val="0.102479077846202"/>
                    </c:manualLayout>
                  </c15:layout>
                </c:ext>
                <c:ext xmlns:c16="http://schemas.microsoft.com/office/drawing/2014/chart" uri="{C3380CC4-5D6E-409C-BE32-E72D297353CC}">
                  <c16:uniqueId val="{00000001-D35D-4203-A3A5-56BDDE024F91}"/>
                </c:ext>
              </c:extLst>
            </c:dLbl>
            <c:dLbl>
              <c:idx val="3"/>
              <c:layout>
                <c:manualLayout>
                  <c:x val="-3.9124862747490302E-2"/>
                  <c:y val="3.532405353553819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8.6895952793851094E-2"/>
                      <c:h val="8.8331855951204297E-2"/>
                    </c:manualLayout>
                  </c15:layout>
                </c:ext>
                <c:ext xmlns:c16="http://schemas.microsoft.com/office/drawing/2014/chart" uri="{C3380CC4-5D6E-409C-BE32-E72D297353CC}">
                  <c16:uniqueId val="{00000002-D35D-4203-A3A5-56BDDE024F91}"/>
                </c:ext>
              </c:extLst>
            </c:dLbl>
            <c:dLbl>
              <c:idx val="4"/>
              <c:layout>
                <c:manualLayout>
                  <c:x val="-4.4109525324177397E-2"/>
                  <c:y val="4.23976644830372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5D-4203-A3A5-56BDDE024F91}"/>
                </c:ext>
              </c:extLst>
            </c:dLbl>
            <c:dLbl>
              <c:idx val="5"/>
              <c:layout>
                <c:manualLayout>
                  <c:x val="-3.5666317362660398E-2"/>
                  <c:y val="4.5934469956786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5D-4203-A3A5-56BDDE024F9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Feuil1!$A$2:$A$8</c:f>
              <c:strCache>
                <c:ptCount val="7"/>
                <c:pt idx="0">
                  <c:v>16-17 avril 
Cevipof-Le Monde </c:v>
                </c:pt>
                <c:pt idx="1">
                  <c:v>31 mars-2 avril FJJ- Cevipof-Le Monde </c:v>
                </c:pt>
                <c:pt idx="2">
                  <c:v>25-27 Mars France Télévisions-Radio France</c:v>
                </c:pt>
                <c:pt idx="3">
                  <c:v>14-15 mars Cevipof-
Le Monde </c:v>
                </c:pt>
                <c:pt idx="4">
                  <c:v>6-7 mars*</c:v>
                </c:pt>
                <c:pt idx="5">
                  <c:v>1er- 5 mars FJJ-Cevipof-Le Monde </c:v>
                </c:pt>
                <c:pt idx="6">
                  <c:v>7-12 févier Cevipof-
Le Monde</c:v>
                </c:pt>
              </c:strCache>
            </c:strRef>
          </c:cat>
          <c:val>
            <c:numRef>
              <c:f>Feuil1!$B$2:$B$8</c:f>
              <c:numCache>
                <c:formatCode>General</c:formatCode>
                <c:ptCount val="7"/>
                <c:pt idx="0">
                  <c:v>19</c:v>
                </c:pt>
                <c:pt idx="1">
                  <c:v>15</c:v>
                </c:pt>
                <c:pt idx="2">
                  <c:v>14</c:v>
                </c:pt>
                <c:pt idx="3">
                  <c:v>11.5</c:v>
                </c:pt>
                <c:pt idx="4">
                  <c:v>12</c:v>
                </c:pt>
                <c:pt idx="5">
                  <c:v>11.5</c:v>
                </c:pt>
                <c:pt idx="6">
                  <c:v>12</c:v>
                </c:pt>
              </c:numCache>
            </c:numRef>
          </c:val>
          <c:smooth val="0"/>
          <c:extLst>
            <c:ext xmlns:c16="http://schemas.microsoft.com/office/drawing/2014/chart" uri="{C3380CC4-5D6E-409C-BE32-E72D297353CC}">
              <c16:uniqueId val="{00000005-D35D-4203-A3A5-56BDDE024F91}"/>
            </c:ext>
          </c:extLst>
        </c:ser>
        <c:ser>
          <c:idx val="1"/>
          <c:order val="1"/>
          <c:tx>
            <c:strRef>
              <c:f>Feuil1!$C$1</c:f>
              <c:strCache>
                <c:ptCount val="1"/>
                <c:pt idx="0">
                  <c:v>Benoît Hamon</c:v>
                </c:pt>
              </c:strCache>
            </c:strRef>
          </c:tx>
          <c:spPr>
            <a:ln w="38100" cap="rnd">
              <a:solidFill>
                <a:srgbClr val="FF3399"/>
              </a:solidFill>
              <a:round/>
            </a:ln>
            <a:effectLst/>
          </c:spPr>
          <c:marker>
            <c:symbol val="none"/>
          </c:marker>
          <c:dLbls>
            <c:dLbl>
              <c:idx val="0"/>
              <c:layout>
                <c:manualLayout>
                  <c:x val="-2.3561408515755802E-2"/>
                  <c:y val="-4.5934191468167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B62-4FE3-A22E-433FF8740AB0}"/>
                </c:ext>
              </c:extLst>
            </c:dLbl>
            <c:dLbl>
              <c:idx val="1"/>
              <c:layout>
                <c:manualLayout>
                  <c:x val="-2.1832135823340801E-2"/>
                  <c:y val="-4.23973859944173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5D-4203-A3A5-56BDDE024F91}"/>
                </c:ext>
              </c:extLst>
            </c:dLbl>
            <c:dLbl>
              <c:idx val="2"/>
              <c:layout>
                <c:manualLayout>
                  <c:x val="-2.4143551675860901E-2"/>
                  <c:y val="-2.45396584507392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E50-4D7C-9FA1-0AC426D2574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399"/>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16-17 avril 
Cevipof-Le Monde </c:v>
                </c:pt>
                <c:pt idx="1">
                  <c:v>31 mars-2 avril FJJ- Cevipof-Le Monde </c:v>
                </c:pt>
                <c:pt idx="2">
                  <c:v>25-27 Mars France Télévisions-Radio France</c:v>
                </c:pt>
                <c:pt idx="3">
                  <c:v>14-15 mars Cevipof-
Le Monde </c:v>
                </c:pt>
                <c:pt idx="4">
                  <c:v>6-7 mars*</c:v>
                </c:pt>
                <c:pt idx="5">
                  <c:v>1er- 5 mars FJJ-Cevipof-Le Monde </c:v>
                </c:pt>
                <c:pt idx="6">
                  <c:v>7-12 févier Cevipof-
Le Monde</c:v>
                </c:pt>
              </c:strCache>
            </c:strRef>
          </c:cat>
          <c:val>
            <c:numRef>
              <c:f>Feuil1!$C$2:$C$8</c:f>
              <c:numCache>
                <c:formatCode>General</c:formatCode>
                <c:ptCount val="7"/>
                <c:pt idx="0">
                  <c:v>8</c:v>
                </c:pt>
                <c:pt idx="1">
                  <c:v>10</c:v>
                </c:pt>
                <c:pt idx="2">
                  <c:v>12</c:v>
                </c:pt>
                <c:pt idx="3">
                  <c:v>12.5</c:v>
                </c:pt>
                <c:pt idx="4">
                  <c:v>13.5</c:v>
                </c:pt>
                <c:pt idx="5">
                  <c:v>14</c:v>
                </c:pt>
                <c:pt idx="6">
                  <c:v>14.5</c:v>
                </c:pt>
              </c:numCache>
            </c:numRef>
          </c:val>
          <c:smooth val="0"/>
          <c:extLst>
            <c:ext xmlns:c16="http://schemas.microsoft.com/office/drawing/2014/chart" uri="{C3380CC4-5D6E-409C-BE32-E72D297353CC}">
              <c16:uniqueId val="{0000000B-D35D-4203-A3A5-56BDDE024F91}"/>
            </c:ext>
          </c:extLst>
        </c:ser>
        <c:ser>
          <c:idx val="2"/>
          <c:order val="2"/>
          <c:tx>
            <c:strRef>
              <c:f>Feuil1!$D$1</c:f>
              <c:strCache>
                <c:ptCount val="1"/>
                <c:pt idx="0">
                  <c:v>Emmanuel Macron</c:v>
                </c:pt>
              </c:strCache>
            </c:strRef>
          </c:tx>
          <c:spPr>
            <a:ln w="38100" cap="rnd">
              <a:solidFill>
                <a:schemeClr val="accent2"/>
              </a:solidFill>
              <a:round/>
            </a:ln>
            <a:effectLst/>
          </c:spPr>
          <c:marker>
            <c:symbol val="none"/>
          </c:marker>
          <c:dLbls>
            <c:dLbl>
              <c:idx val="1"/>
              <c:layout>
                <c:manualLayout>
                  <c:x val="-6.26868159160625E-3"/>
                  <c:y val="4.24859453755710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5D-4203-A3A5-56BDDE024F91}"/>
                </c:ext>
              </c:extLst>
            </c:dLbl>
            <c:dLbl>
              <c:idx val="2"/>
              <c:layout>
                <c:manualLayout>
                  <c:x val="-2.4123762548800901E-2"/>
                  <c:y val="4.60077124638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35D-4203-A3A5-56BDDE024F91}"/>
                </c:ext>
              </c:extLst>
            </c:dLbl>
            <c:dLbl>
              <c:idx val="3"/>
              <c:layout>
                <c:manualLayout>
                  <c:x val="-3.0549675274230598E-2"/>
                  <c:y val="4.609554486055630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3218410741264299E-2"/>
                      <c:h val="8.7963009183919097E-2"/>
                    </c:manualLayout>
                  </c15:layout>
                </c:ext>
                <c:ext xmlns:c16="http://schemas.microsoft.com/office/drawing/2014/chart" uri="{C3380CC4-5D6E-409C-BE32-E72D297353CC}">
                  <c16:uniqueId val="{0000000E-D35D-4203-A3A5-56BDDE024F91}"/>
                </c:ext>
              </c:extLst>
            </c:dLbl>
            <c:dLbl>
              <c:idx val="4"/>
              <c:layout>
                <c:manualLayout>
                  <c:x val="-2.96820807044757E-2"/>
                  <c:y val="-3.87720211395142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35D-4203-A3A5-56BDDE024F91}"/>
                </c:ext>
              </c:extLst>
            </c:dLbl>
            <c:dLbl>
              <c:idx val="5"/>
              <c:layout>
                <c:manualLayout>
                  <c:x val="-3.1252612059560397E-2"/>
                  <c:y val="-2.81918064900774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35D-4203-A3A5-56BDDE024F91}"/>
                </c:ext>
              </c:extLst>
            </c:dLbl>
            <c:dLbl>
              <c:idx val="6"/>
              <c:layout>
                <c:manualLayout>
                  <c:x val="-2.8779101917499599E-2"/>
                  <c:y val="-3.85874452606417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123-4123-AFBA-611A6038586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16-17 avril 
Cevipof-Le Monde </c:v>
                </c:pt>
                <c:pt idx="1">
                  <c:v>31 mars-2 avril FJJ- Cevipof-Le Monde </c:v>
                </c:pt>
                <c:pt idx="2">
                  <c:v>25-27 Mars France Télévisions-Radio France</c:v>
                </c:pt>
                <c:pt idx="3">
                  <c:v>14-15 mars Cevipof-
Le Monde </c:v>
                </c:pt>
                <c:pt idx="4">
                  <c:v>6-7 mars*</c:v>
                </c:pt>
                <c:pt idx="5">
                  <c:v>1er- 5 mars FJJ-Cevipof-Le Monde </c:v>
                </c:pt>
                <c:pt idx="6">
                  <c:v>7-12 févier Cevipof-
Le Monde</c:v>
                </c:pt>
              </c:strCache>
            </c:strRef>
          </c:cat>
          <c:val>
            <c:numRef>
              <c:f>Feuil1!$D$2:$D$8</c:f>
              <c:numCache>
                <c:formatCode>General</c:formatCode>
                <c:ptCount val="7"/>
                <c:pt idx="0">
                  <c:v>23</c:v>
                </c:pt>
                <c:pt idx="1">
                  <c:v>25</c:v>
                </c:pt>
                <c:pt idx="2">
                  <c:v>24</c:v>
                </c:pt>
                <c:pt idx="3">
                  <c:v>26</c:v>
                </c:pt>
                <c:pt idx="4">
                  <c:v>23</c:v>
                </c:pt>
                <c:pt idx="5">
                  <c:v>25</c:v>
                </c:pt>
                <c:pt idx="6">
                  <c:v>23</c:v>
                </c:pt>
              </c:numCache>
            </c:numRef>
          </c:val>
          <c:smooth val="0"/>
          <c:extLst>
            <c:ext xmlns:c16="http://schemas.microsoft.com/office/drawing/2014/chart" uri="{C3380CC4-5D6E-409C-BE32-E72D297353CC}">
              <c16:uniqueId val="{00000011-D35D-4203-A3A5-56BDDE024F91}"/>
            </c:ext>
          </c:extLst>
        </c:ser>
        <c:ser>
          <c:idx val="3"/>
          <c:order val="3"/>
          <c:tx>
            <c:strRef>
              <c:f>Feuil1!$E$1</c:f>
              <c:strCache>
                <c:ptCount val="1"/>
                <c:pt idx="0">
                  <c:v>François Fillon</c:v>
                </c:pt>
              </c:strCache>
            </c:strRef>
          </c:tx>
          <c:spPr>
            <a:ln w="38100" cap="rnd">
              <a:solidFill>
                <a:srgbClr val="0070C0"/>
              </a:solidFill>
              <a:round/>
            </a:ln>
            <a:effectLst/>
          </c:spPr>
          <c:marker>
            <c:symbol val="none"/>
          </c:marker>
          <c:dLbls>
            <c:dLbl>
              <c:idx val="0"/>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B62-4FE3-A22E-433FF8740AB0}"/>
                </c:ext>
              </c:extLst>
            </c:dLbl>
            <c:dLbl>
              <c:idx val="1"/>
              <c:layout>
                <c:manualLayout>
                  <c:x val="-3.04784992854156E-2"/>
                  <c:y val="-4.23973859944173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E50-4D7C-9FA1-0AC426D2574D}"/>
                </c:ext>
              </c:extLst>
            </c:dLbl>
            <c:dLbl>
              <c:idx val="2"/>
              <c:layout>
                <c:manualLayout>
                  <c:x val="-3.8921707246932502E-2"/>
                  <c:y val="-3.88605805206679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F66-42F8-9346-57AF943A6FAC}"/>
                </c:ext>
              </c:extLst>
            </c:dLbl>
            <c:dLbl>
              <c:idx val="3"/>
              <c:layout>
                <c:manualLayout>
                  <c:x val="-5.0062068359674902E-2"/>
                  <c:y val="-3.62944511557272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D35D-4203-A3A5-56BDDE024F91}"/>
                </c:ext>
              </c:extLst>
            </c:dLbl>
            <c:dLbl>
              <c:idx val="4"/>
              <c:layout>
                <c:manualLayout>
                  <c:x val="-4.9297343401422201E-2"/>
                  <c:y val="-5.65446078894155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D35D-4203-A3A5-56BDDE024F91}"/>
                </c:ext>
              </c:extLst>
            </c:dLbl>
            <c:dLbl>
              <c:idx val="5"/>
              <c:layout>
                <c:manualLayout>
                  <c:x val="-4.7241838144017098E-2"/>
                  <c:y val="-3.51762737848417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D35D-4203-A3A5-56BDDE024F9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70C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16-17 avril 
Cevipof-Le Monde </c:v>
                </c:pt>
                <c:pt idx="1">
                  <c:v>31 mars-2 avril FJJ- Cevipof-Le Monde </c:v>
                </c:pt>
                <c:pt idx="2">
                  <c:v>25-27 Mars France Télévisions-Radio France</c:v>
                </c:pt>
                <c:pt idx="3">
                  <c:v>14-15 mars Cevipof-
Le Monde </c:v>
                </c:pt>
                <c:pt idx="4">
                  <c:v>6-7 mars*</c:v>
                </c:pt>
                <c:pt idx="5">
                  <c:v>1er- 5 mars FJJ-Cevipof-Le Monde </c:v>
                </c:pt>
                <c:pt idx="6">
                  <c:v>7-12 févier Cevipof-
Le Monde</c:v>
                </c:pt>
              </c:strCache>
            </c:strRef>
          </c:cat>
          <c:val>
            <c:numRef>
              <c:f>Feuil1!$E$2:$E$8</c:f>
              <c:numCache>
                <c:formatCode>General</c:formatCode>
                <c:ptCount val="7"/>
                <c:pt idx="0">
                  <c:v>19.5</c:v>
                </c:pt>
                <c:pt idx="1">
                  <c:v>17.5</c:v>
                </c:pt>
                <c:pt idx="2">
                  <c:v>18</c:v>
                </c:pt>
                <c:pt idx="3">
                  <c:v>17.5</c:v>
                </c:pt>
                <c:pt idx="4">
                  <c:v>19.5</c:v>
                </c:pt>
                <c:pt idx="5">
                  <c:v>17.5</c:v>
                </c:pt>
                <c:pt idx="6">
                  <c:v>18.5</c:v>
                </c:pt>
              </c:numCache>
            </c:numRef>
          </c:val>
          <c:smooth val="0"/>
          <c:extLst>
            <c:ext xmlns:c16="http://schemas.microsoft.com/office/drawing/2014/chart" uri="{C3380CC4-5D6E-409C-BE32-E72D297353CC}">
              <c16:uniqueId val="{00000015-D35D-4203-A3A5-56BDDE024F91}"/>
            </c:ext>
          </c:extLst>
        </c:ser>
        <c:ser>
          <c:idx val="4"/>
          <c:order val="4"/>
          <c:tx>
            <c:strRef>
              <c:f>Feuil1!$F$1</c:f>
              <c:strCache>
                <c:ptCount val="1"/>
                <c:pt idx="0">
                  <c:v>Marine Le Pen</c:v>
                </c:pt>
              </c:strCache>
            </c:strRef>
          </c:tx>
          <c:spPr>
            <a:ln w="38100" cap="rnd">
              <a:solidFill>
                <a:schemeClr val="tx2"/>
              </a:solidFill>
              <a:round/>
            </a:ln>
            <a:effectLst/>
          </c:spPr>
          <c:marker>
            <c:symbol val="none"/>
          </c:marker>
          <c:dLbls>
            <c:dLbl>
              <c:idx val="0"/>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79B-4B56-8529-39574F158FC5}"/>
                </c:ext>
              </c:extLst>
            </c:dLbl>
            <c:dLbl>
              <c:idx val="1"/>
              <c:layout>
                <c:manualLayout>
                  <c:x val="-1.49150450536811E-2"/>
                  <c:y val="-5.30078024156660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D35D-4203-A3A5-56BDDE024F91}"/>
                </c:ext>
              </c:extLst>
            </c:dLbl>
            <c:dLbl>
              <c:idx val="3"/>
              <c:layout>
                <c:manualLayout>
                  <c:x val="-1.83735904385109E-2"/>
                  <c:y val="-5.39056497264824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D35D-4203-A3A5-56BDDE024F91}"/>
                </c:ext>
              </c:extLst>
            </c:dLbl>
            <c:dLbl>
              <c:idx val="4"/>
              <c:layout>
                <c:manualLayout>
                  <c:x val="-3.0478499285415499E-2"/>
                  <c:y val="-5.39056497264824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D35D-4203-A3A5-56BDDE024F9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16-17 avril 
Cevipof-Le Monde </c:v>
                </c:pt>
                <c:pt idx="1">
                  <c:v>31 mars-2 avril FJJ- Cevipof-Le Monde </c:v>
                </c:pt>
                <c:pt idx="2">
                  <c:v>25-27 Mars France Télévisions-Radio France</c:v>
                </c:pt>
                <c:pt idx="3">
                  <c:v>14-15 mars Cevipof-
Le Monde </c:v>
                </c:pt>
                <c:pt idx="4">
                  <c:v>6-7 mars*</c:v>
                </c:pt>
                <c:pt idx="5">
                  <c:v>1er- 5 mars FJJ-Cevipof-Le Monde </c:v>
                </c:pt>
                <c:pt idx="6">
                  <c:v>7-12 févier Cevipof-
Le Monde</c:v>
                </c:pt>
              </c:strCache>
            </c:strRef>
          </c:cat>
          <c:val>
            <c:numRef>
              <c:f>Feuil1!$F$2:$F$8</c:f>
              <c:numCache>
                <c:formatCode>General</c:formatCode>
                <c:ptCount val="7"/>
                <c:pt idx="0">
                  <c:v>22.5</c:v>
                </c:pt>
                <c:pt idx="1">
                  <c:v>25</c:v>
                </c:pt>
                <c:pt idx="2">
                  <c:v>25</c:v>
                </c:pt>
                <c:pt idx="3">
                  <c:v>27</c:v>
                </c:pt>
                <c:pt idx="4">
                  <c:v>27</c:v>
                </c:pt>
                <c:pt idx="5">
                  <c:v>27</c:v>
                </c:pt>
                <c:pt idx="6">
                  <c:v>26</c:v>
                </c:pt>
              </c:numCache>
            </c:numRef>
          </c:val>
          <c:smooth val="0"/>
          <c:extLst>
            <c:ext xmlns:c16="http://schemas.microsoft.com/office/drawing/2014/chart" uri="{C3380CC4-5D6E-409C-BE32-E72D297353CC}">
              <c16:uniqueId val="{00000019-D35D-4203-A3A5-56BDDE024F91}"/>
            </c:ext>
          </c:extLst>
        </c:ser>
        <c:ser>
          <c:idx val="5"/>
          <c:order val="5"/>
          <c:tx>
            <c:strRef>
              <c:f>Feuil1!$G$1</c:f>
              <c:strCache>
                <c:ptCount val="1"/>
                <c:pt idx="0">
                  <c:v>N. Dupont-Aignan</c:v>
                </c:pt>
              </c:strCache>
            </c:strRef>
          </c:tx>
          <c:spPr>
            <a:ln w="38100" cap="rnd">
              <a:solidFill>
                <a:srgbClr val="00669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6699"/>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16-17 avril 
Cevipof-Le Monde </c:v>
                </c:pt>
                <c:pt idx="1">
                  <c:v>31 mars-2 avril FJJ- Cevipof-Le Monde </c:v>
                </c:pt>
                <c:pt idx="2">
                  <c:v>25-27 Mars France Télévisions-Radio France</c:v>
                </c:pt>
                <c:pt idx="3">
                  <c:v>14-15 mars Cevipof-
Le Monde </c:v>
                </c:pt>
                <c:pt idx="4">
                  <c:v>6-7 mars*</c:v>
                </c:pt>
                <c:pt idx="5">
                  <c:v>1er- 5 mars FJJ-Cevipof-Le Monde </c:v>
                </c:pt>
                <c:pt idx="6">
                  <c:v>7-12 févier Cevipof-
Le Monde</c:v>
                </c:pt>
              </c:strCache>
            </c:strRef>
          </c:cat>
          <c:val>
            <c:numRef>
              <c:f>Feuil1!$G$2:$G$8</c:f>
              <c:numCache>
                <c:formatCode>General</c:formatCode>
                <c:ptCount val="7"/>
                <c:pt idx="0">
                  <c:v>4</c:v>
                </c:pt>
                <c:pt idx="1">
                  <c:v>4</c:v>
                </c:pt>
                <c:pt idx="2">
                  <c:v>3.5</c:v>
                </c:pt>
                <c:pt idx="3">
                  <c:v>3.5</c:v>
                </c:pt>
                <c:pt idx="4">
                  <c:v>2.5</c:v>
                </c:pt>
                <c:pt idx="5">
                  <c:v>3</c:v>
                </c:pt>
                <c:pt idx="6">
                  <c:v>3</c:v>
                </c:pt>
              </c:numCache>
            </c:numRef>
          </c:val>
          <c:smooth val="0"/>
          <c:extLst>
            <c:ext xmlns:c16="http://schemas.microsoft.com/office/drawing/2014/chart" uri="{C3380CC4-5D6E-409C-BE32-E72D297353CC}">
              <c16:uniqueId val="{00000002-1E50-4D7C-9FA1-0AC426D2574D}"/>
            </c:ext>
          </c:extLst>
        </c:ser>
        <c:dLbls>
          <c:showLegendKey val="0"/>
          <c:showVal val="0"/>
          <c:showCatName val="0"/>
          <c:showSerName val="0"/>
          <c:showPercent val="0"/>
          <c:showBubbleSize val="0"/>
        </c:dLbls>
        <c:smooth val="0"/>
        <c:axId val="2133057216"/>
        <c:axId val="2133066176"/>
      </c:lineChart>
      <c:catAx>
        <c:axId val="2133057216"/>
        <c:scaling>
          <c:orientation val="maxMin"/>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3066176"/>
        <c:crosses val="autoZero"/>
        <c:auto val="1"/>
        <c:lblAlgn val="ctr"/>
        <c:lblOffset val="100"/>
        <c:noMultiLvlLbl val="0"/>
      </c:catAx>
      <c:valAx>
        <c:axId val="2133066176"/>
        <c:scaling>
          <c:orientation val="minMax"/>
          <c:max val="30"/>
          <c:min val="0"/>
        </c:scaling>
        <c:delete val="1"/>
        <c:axPos val="r"/>
        <c:numFmt formatCode="General" sourceLinked="1"/>
        <c:majorTickMark val="out"/>
        <c:minorTickMark val="none"/>
        <c:tickLblPos val="nextTo"/>
        <c:crossAx val="213305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fr-FR" sz="1800" dirty="0"/>
              <a:t>Selon l’intention de vote</a:t>
            </a:r>
          </a:p>
        </c:rich>
      </c:tx>
      <c:layout>
        <c:manualLayout>
          <c:xMode val="edge"/>
          <c:yMode val="edge"/>
          <c:x val="0.35642272880315301"/>
          <c:y val="1.7206468819372E-2"/>
        </c:manualLayout>
      </c:layout>
      <c:overlay val="0"/>
    </c:title>
    <c:autoTitleDeleted val="0"/>
    <c:plotArea>
      <c:layout>
        <c:manualLayout>
          <c:layoutTarget val="inner"/>
          <c:xMode val="edge"/>
          <c:yMode val="edge"/>
          <c:x val="0.53051058604503798"/>
          <c:y val="0.18645783161912199"/>
          <c:w val="0.43427521736547098"/>
          <c:h val="0.76208353627708503"/>
        </c:manualLayout>
      </c:layout>
      <c:barChart>
        <c:barDir val="bar"/>
        <c:grouping val="percentStacked"/>
        <c:varyColors val="0"/>
        <c:ser>
          <c:idx val="0"/>
          <c:order val="0"/>
          <c:tx>
            <c:strRef>
              <c:f>Feuil1!$B$1</c:f>
              <c:strCache>
                <c:ptCount val="1"/>
                <c:pt idx="0">
                  <c:v>Définitif</c:v>
                </c:pt>
              </c:strCache>
            </c:strRef>
          </c:tx>
          <c:spPr>
            <a:solidFill>
              <a:srgbClr val="1F4391"/>
            </a:solidFill>
          </c:spPr>
          <c:invertIfNegative val="0"/>
          <c:dLbls>
            <c:spPr>
              <a:noFill/>
              <a:ln>
                <a:noFill/>
              </a:ln>
              <a:effectLst/>
            </c:spPr>
            <c:txPr>
              <a:bodyPr/>
              <a:lstStyle/>
              <a:p>
                <a:pPr>
                  <a:defRPr sz="1400">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Feuil1!$A$2:$A$11</c:f>
              <c:strCache>
                <c:ptCount val="10"/>
                <c:pt idx="0">
                  <c:v>Nathalie Arthaud</c:v>
                </c:pt>
                <c:pt idx="1">
                  <c:v>Philippe Poutou </c:v>
                </c:pt>
                <c:pt idx="2">
                  <c:v>Jean-Luc Mélenchon</c:v>
                </c:pt>
                <c:pt idx="3">
                  <c:v>Benoît Hamon</c:v>
                </c:pt>
                <c:pt idx="4">
                  <c:v>Emmanuel Macron </c:v>
                </c:pt>
                <c:pt idx="5">
                  <c:v>Jean Lassalle </c:v>
                </c:pt>
                <c:pt idx="6">
                  <c:v>François Fillon</c:v>
                </c:pt>
                <c:pt idx="7">
                  <c:v>Nicolas Dupont-Aignan</c:v>
                </c:pt>
                <c:pt idx="8">
                  <c:v>Marine Le Pen</c:v>
                </c:pt>
                <c:pt idx="9">
                  <c:v>François Asselineau</c:v>
                </c:pt>
              </c:strCache>
            </c:strRef>
          </c:cat>
          <c:val>
            <c:numRef>
              <c:f>Feuil1!$B$2:$B$11</c:f>
              <c:numCache>
                <c:formatCode>General</c:formatCode>
                <c:ptCount val="10"/>
                <c:pt idx="0">
                  <c:v>65</c:v>
                </c:pt>
                <c:pt idx="1">
                  <c:v>46</c:v>
                </c:pt>
                <c:pt idx="2">
                  <c:v>70</c:v>
                </c:pt>
                <c:pt idx="3">
                  <c:v>61</c:v>
                </c:pt>
                <c:pt idx="4">
                  <c:v>74</c:v>
                </c:pt>
                <c:pt idx="5">
                  <c:v>36</c:v>
                </c:pt>
                <c:pt idx="6">
                  <c:v>81</c:v>
                </c:pt>
                <c:pt idx="7">
                  <c:v>46</c:v>
                </c:pt>
                <c:pt idx="8">
                  <c:v>84</c:v>
                </c:pt>
                <c:pt idx="9">
                  <c:v>73</c:v>
                </c:pt>
              </c:numCache>
            </c:numRef>
          </c:val>
          <c:extLst>
            <c:ext xmlns:c16="http://schemas.microsoft.com/office/drawing/2014/chart" uri="{C3380CC4-5D6E-409C-BE32-E72D297353CC}">
              <c16:uniqueId val="{00000000-0A15-48CE-A5DA-554CD4784B38}"/>
            </c:ext>
          </c:extLst>
        </c:ser>
        <c:ser>
          <c:idx val="1"/>
          <c:order val="1"/>
          <c:tx>
            <c:strRef>
              <c:f>Feuil1!$C$1</c:f>
              <c:strCache>
                <c:ptCount val="1"/>
                <c:pt idx="0">
                  <c:v>Peut encore changer</c:v>
                </c:pt>
              </c:strCache>
            </c:strRef>
          </c:tx>
          <c:spPr>
            <a:solidFill>
              <a:srgbClr val="00CC99"/>
            </a:solidFill>
          </c:spPr>
          <c:invertIfNegative val="0"/>
          <c:dLbls>
            <c:spPr>
              <a:noFill/>
              <a:ln>
                <a:noFill/>
              </a:ln>
              <a:effectLst/>
            </c:spPr>
            <c:txPr>
              <a:bodyPr/>
              <a:lstStyle/>
              <a:p>
                <a:pPr>
                  <a:defRPr sz="1400">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Feuil1!$A$2:$A$11</c:f>
              <c:strCache>
                <c:ptCount val="10"/>
                <c:pt idx="0">
                  <c:v>Nathalie Arthaud</c:v>
                </c:pt>
                <c:pt idx="1">
                  <c:v>Philippe Poutou </c:v>
                </c:pt>
                <c:pt idx="2">
                  <c:v>Jean-Luc Mélenchon</c:v>
                </c:pt>
                <c:pt idx="3">
                  <c:v>Benoît Hamon</c:v>
                </c:pt>
                <c:pt idx="4">
                  <c:v>Emmanuel Macron </c:v>
                </c:pt>
                <c:pt idx="5">
                  <c:v>Jean Lassalle </c:v>
                </c:pt>
                <c:pt idx="6">
                  <c:v>François Fillon</c:v>
                </c:pt>
                <c:pt idx="7">
                  <c:v>Nicolas Dupont-Aignan</c:v>
                </c:pt>
                <c:pt idx="8">
                  <c:v>Marine Le Pen</c:v>
                </c:pt>
                <c:pt idx="9">
                  <c:v>François Asselineau</c:v>
                </c:pt>
              </c:strCache>
            </c:strRef>
          </c:cat>
          <c:val>
            <c:numRef>
              <c:f>Feuil1!$C$2:$C$11</c:f>
              <c:numCache>
                <c:formatCode>General</c:formatCode>
                <c:ptCount val="10"/>
                <c:pt idx="0">
                  <c:v>35</c:v>
                </c:pt>
                <c:pt idx="1">
                  <c:v>54</c:v>
                </c:pt>
                <c:pt idx="2">
                  <c:v>30</c:v>
                </c:pt>
                <c:pt idx="3">
                  <c:v>39</c:v>
                </c:pt>
                <c:pt idx="4">
                  <c:v>26</c:v>
                </c:pt>
                <c:pt idx="5">
                  <c:v>64</c:v>
                </c:pt>
                <c:pt idx="6">
                  <c:v>19</c:v>
                </c:pt>
                <c:pt idx="7">
                  <c:v>54</c:v>
                </c:pt>
                <c:pt idx="8">
                  <c:v>16</c:v>
                </c:pt>
                <c:pt idx="9">
                  <c:v>27</c:v>
                </c:pt>
              </c:numCache>
            </c:numRef>
          </c:val>
          <c:extLst>
            <c:ext xmlns:c16="http://schemas.microsoft.com/office/drawing/2014/chart" uri="{C3380CC4-5D6E-409C-BE32-E72D297353CC}">
              <c16:uniqueId val="{00000001-0A15-48CE-A5DA-554CD4784B38}"/>
            </c:ext>
          </c:extLst>
        </c:ser>
        <c:dLbls>
          <c:showLegendKey val="0"/>
          <c:showVal val="0"/>
          <c:showCatName val="0"/>
          <c:showSerName val="0"/>
          <c:showPercent val="0"/>
          <c:showBubbleSize val="0"/>
        </c:dLbls>
        <c:gapWidth val="40"/>
        <c:overlap val="100"/>
        <c:axId val="-2131053856"/>
        <c:axId val="-2136618128"/>
      </c:barChart>
      <c:catAx>
        <c:axId val="-2131053856"/>
        <c:scaling>
          <c:orientation val="maxMin"/>
        </c:scaling>
        <c:delete val="0"/>
        <c:axPos val="l"/>
        <c:numFmt formatCode="General" sourceLinked="1"/>
        <c:majorTickMark val="out"/>
        <c:minorTickMark val="none"/>
        <c:tickLblPos val="nextTo"/>
        <c:spPr>
          <a:ln/>
        </c:spPr>
        <c:txPr>
          <a:bodyPr/>
          <a:lstStyle/>
          <a:p>
            <a:pPr>
              <a:defRPr sz="1400">
                <a:solidFill>
                  <a:schemeClr val="bg2">
                    <a:lumMod val="75000"/>
                  </a:schemeClr>
                </a:solidFill>
              </a:defRPr>
            </a:pPr>
            <a:endParaRPr lang="fr-FR"/>
          </a:p>
        </c:txPr>
        <c:crossAx val="-2136618128"/>
        <c:crosses val="autoZero"/>
        <c:auto val="1"/>
        <c:lblAlgn val="ctr"/>
        <c:lblOffset val="100"/>
        <c:noMultiLvlLbl val="0"/>
      </c:catAx>
      <c:valAx>
        <c:axId val="-2136618128"/>
        <c:scaling>
          <c:orientation val="minMax"/>
          <c:max val="1"/>
        </c:scaling>
        <c:delete val="1"/>
        <c:axPos val="t"/>
        <c:majorGridlines/>
        <c:numFmt formatCode="0%" sourceLinked="1"/>
        <c:majorTickMark val="out"/>
        <c:minorTickMark val="none"/>
        <c:tickLblPos val="nextTo"/>
        <c:crossAx val="-2131053856"/>
        <c:crosses val="autoZero"/>
        <c:crossBetween val="between"/>
      </c:valAx>
      <c:spPr>
        <a:solidFill>
          <a:sysClr val="window" lastClr="FFFFFF"/>
        </a:solidFill>
      </c:spPr>
    </c:plotArea>
    <c:legend>
      <c:legendPos val="t"/>
      <c:legendEntry>
        <c:idx val="0"/>
        <c:txPr>
          <a:bodyPr/>
          <a:lstStyle/>
          <a:p>
            <a:pPr>
              <a:defRPr sz="1400"/>
            </a:pPr>
            <a:endParaRPr lang="fr-FR"/>
          </a:p>
        </c:txPr>
      </c:legendEntry>
      <c:legendEntry>
        <c:idx val="1"/>
        <c:txPr>
          <a:bodyPr/>
          <a:lstStyle/>
          <a:p>
            <a:pPr>
              <a:defRPr sz="1400"/>
            </a:pPr>
            <a:endParaRPr lang="fr-FR"/>
          </a:p>
        </c:txPr>
      </c:legendEntry>
      <c:layout>
        <c:manualLayout>
          <c:xMode val="edge"/>
          <c:yMode val="edge"/>
          <c:x val="0.45996732090867698"/>
          <c:y val="0.105051588922557"/>
          <c:w val="0.536026420550197"/>
          <c:h val="7.8583456196899895E-2"/>
        </c:manualLayout>
      </c:layout>
      <c:overlay val="0"/>
      <c:txPr>
        <a:bodyPr/>
        <a:lstStyle/>
        <a:p>
          <a:pPr>
            <a:defRPr sz="1400"/>
          </a:pPr>
          <a:endParaRPr lang="fr-FR"/>
        </a:p>
      </c:txPr>
    </c:legend>
    <c:plotVisOnly val="1"/>
    <c:dispBlanksAs val="gap"/>
    <c:showDLblsOverMax val="0"/>
  </c:chart>
  <c:txPr>
    <a:bodyPr/>
    <a:lstStyle/>
    <a:p>
      <a:pPr>
        <a:defRPr sz="1800">
          <a:solidFill>
            <a:schemeClr val="bg2">
              <a:lumMod val="75000"/>
            </a:schemeClr>
          </a:solidFill>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fr-FR" sz="1200" b="1" dirty="0" smtClean="0">
                <a:solidFill>
                  <a:schemeClr val="tx2"/>
                </a:solidFill>
              </a:rPr>
              <a:t>ÉVOLUTIONS </a:t>
            </a:r>
            <a:endParaRPr lang="fr-FR" sz="1200" b="1" dirty="0">
              <a:solidFill>
                <a:schemeClr val="tx2"/>
              </a:solidFill>
            </a:endParaRPr>
          </a:p>
        </c:rich>
      </c:tx>
      <c:layout>
        <c:manualLayout>
          <c:xMode val="edge"/>
          <c:yMode val="edge"/>
          <c:x val="0.43216347555697188"/>
          <c:y val="8.790694599848620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fr-FR"/>
        </a:p>
      </c:txPr>
    </c:title>
    <c:autoTitleDeleted val="0"/>
    <c:plotArea>
      <c:layout>
        <c:manualLayout>
          <c:layoutTarget val="inner"/>
          <c:xMode val="edge"/>
          <c:yMode val="edge"/>
          <c:x val="7.2185764095786156E-2"/>
          <c:y val="0.18895701869476178"/>
          <c:w val="0.71125694361685543"/>
          <c:h val="0.70657976568991909"/>
        </c:manualLayout>
      </c:layout>
      <c:lineChart>
        <c:grouping val="standard"/>
        <c:varyColors val="0"/>
        <c:ser>
          <c:idx val="0"/>
          <c:order val="0"/>
          <c:tx>
            <c:strRef>
              <c:f>Feuil1!$B$1</c:f>
              <c:strCache>
                <c:ptCount val="1"/>
                <c:pt idx="0">
                  <c:v>JL Mélenchon</c:v>
                </c:pt>
              </c:strCache>
            </c:strRef>
          </c:tx>
          <c:spPr>
            <a:ln w="38100" cap="rnd">
              <a:solidFill>
                <a:srgbClr val="C00000"/>
              </a:solidFill>
              <a:round/>
            </a:ln>
            <a:effectLst/>
          </c:spPr>
          <c:marker>
            <c:symbol val="none"/>
          </c:marker>
          <c:dLbls>
            <c:dLbl>
              <c:idx val="1"/>
              <c:layout>
                <c:manualLayout>
                  <c:x val="-3.0342082841595445E-2"/>
                  <c:y val="6.9292823228475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3AD-425F-BF56-111A73B3BDD8}"/>
                </c:ext>
              </c:extLst>
            </c:dLbl>
            <c:spPr>
              <a:solidFill>
                <a:srgbClr val="C00000">
                  <a:alpha val="7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Sept. 2016</c:v>
                </c:pt>
                <c:pt idx="1">
                  <c:v>Mai 2016</c:v>
                </c:pt>
                <c:pt idx="2">
                  <c:v>Mars 2016</c:v>
                </c:pt>
              </c:strCache>
            </c:strRef>
          </c:cat>
          <c:val>
            <c:numRef>
              <c:f>Feuil1!$B$2:$B$4</c:f>
              <c:numCache>
                <c:formatCode>General</c:formatCode>
                <c:ptCount val="3"/>
                <c:pt idx="0">
                  <c:v>12.5</c:v>
                </c:pt>
                <c:pt idx="1">
                  <c:v>12</c:v>
                </c:pt>
                <c:pt idx="2">
                  <c:v>11</c:v>
                </c:pt>
              </c:numCache>
            </c:numRef>
          </c:val>
          <c:smooth val="0"/>
          <c:extLst>
            <c:ext xmlns:c16="http://schemas.microsoft.com/office/drawing/2014/chart" uri="{C3380CC4-5D6E-409C-BE32-E72D297353CC}">
              <c16:uniqueId val="{00000001-03AD-425F-BF56-111A73B3BDD8}"/>
            </c:ext>
          </c:extLst>
        </c:ser>
        <c:ser>
          <c:idx val="1"/>
          <c:order val="1"/>
          <c:tx>
            <c:strRef>
              <c:f>Feuil1!$C$1</c:f>
              <c:strCache>
                <c:ptCount val="1"/>
                <c:pt idx="0">
                  <c:v>F. Hollande</c:v>
                </c:pt>
              </c:strCache>
            </c:strRef>
          </c:tx>
          <c:spPr>
            <a:ln w="38100" cap="rnd">
              <a:solidFill>
                <a:srgbClr val="FF3399"/>
              </a:solidFill>
              <a:round/>
            </a:ln>
            <a:effectLst/>
          </c:spPr>
          <c:marker>
            <c:symbol val="none"/>
          </c:marker>
          <c:dLbls>
            <c:dLbl>
              <c:idx val="1"/>
              <c:layout>
                <c:manualLayout>
                  <c:x val="-3.7560659251174064E-2"/>
                  <c:y val="-6.05017825382888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3AD-425F-BF56-111A73B3BDD8}"/>
                </c:ext>
              </c:extLst>
            </c:dLbl>
            <c:dLbl>
              <c:idx val="2"/>
              <c:layout>
                <c:manualLayout>
                  <c:x val="-3.7560659251174015E-2"/>
                  <c:y val="-4.73157406385159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3AD-425F-BF56-111A73B3BDD8}"/>
                </c:ext>
              </c:extLst>
            </c:dLbl>
            <c:dLbl>
              <c:idx val="3"/>
              <c:layout>
                <c:manualLayout>
                  <c:x val="-5.5072271790673991E-2"/>
                  <c:y val="3.85121116115568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AD-425F-BF56-111A73B3BDD8}"/>
                </c:ext>
              </c:extLst>
            </c:dLbl>
            <c:spPr>
              <a:solidFill>
                <a:srgbClr val="FF3399">
                  <a:alpha val="7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Sept. 2016</c:v>
                </c:pt>
                <c:pt idx="1">
                  <c:v>Mai 2016</c:v>
                </c:pt>
                <c:pt idx="2">
                  <c:v>Mars 2016</c:v>
                </c:pt>
              </c:strCache>
            </c:strRef>
          </c:cat>
          <c:val>
            <c:numRef>
              <c:f>Feuil1!$C$2:$C$4</c:f>
              <c:numCache>
                <c:formatCode>General</c:formatCode>
                <c:ptCount val="3"/>
                <c:pt idx="0">
                  <c:v>12.5</c:v>
                </c:pt>
                <c:pt idx="1">
                  <c:v>14</c:v>
                </c:pt>
                <c:pt idx="2">
                  <c:v>15</c:v>
                </c:pt>
              </c:numCache>
            </c:numRef>
          </c:val>
          <c:smooth val="0"/>
          <c:extLst>
            <c:ext xmlns:c16="http://schemas.microsoft.com/office/drawing/2014/chart" uri="{C3380CC4-5D6E-409C-BE32-E72D297353CC}">
              <c16:uniqueId val="{00000005-03AD-425F-BF56-111A73B3BDD8}"/>
            </c:ext>
          </c:extLst>
        </c:ser>
        <c:ser>
          <c:idx val="2"/>
          <c:order val="2"/>
          <c:tx>
            <c:strRef>
              <c:f>Feuil1!$D$1</c:f>
              <c:strCache>
                <c:ptCount val="1"/>
                <c:pt idx="0">
                  <c:v>Alain Juppé</c:v>
                </c:pt>
              </c:strCache>
            </c:strRef>
          </c:tx>
          <c:spPr>
            <a:ln w="38100" cap="rnd">
              <a:solidFill>
                <a:srgbClr val="0070C0"/>
              </a:solidFill>
              <a:round/>
            </a:ln>
            <a:effectLst/>
          </c:spPr>
          <c:marker>
            <c:symbol val="none"/>
          </c:marker>
          <c:dLbls>
            <c:spPr>
              <a:solidFill>
                <a:srgbClr val="0070C0">
                  <a:alpha val="7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Sept. 2016</c:v>
                </c:pt>
                <c:pt idx="1">
                  <c:v>Mai 2016</c:v>
                </c:pt>
                <c:pt idx="2">
                  <c:v>Mars 2016</c:v>
                </c:pt>
              </c:strCache>
            </c:strRef>
          </c:cat>
          <c:val>
            <c:numRef>
              <c:f>Feuil1!$D$2:$D$4</c:f>
              <c:numCache>
                <c:formatCode>General</c:formatCode>
                <c:ptCount val="3"/>
                <c:pt idx="0">
                  <c:v>34</c:v>
                </c:pt>
                <c:pt idx="1">
                  <c:v>35</c:v>
                </c:pt>
                <c:pt idx="2">
                  <c:v>36</c:v>
                </c:pt>
              </c:numCache>
            </c:numRef>
          </c:val>
          <c:smooth val="0"/>
          <c:extLst>
            <c:ext xmlns:c16="http://schemas.microsoft.com/office/drawing/2014/chart" uri="{C3380CC4-5D6E-409C-BE32-E72D297353CC}">
              <c16:uniqueId val="{00000009-03AD-425F-BF56-111A73B3BDD8}"/>
            </c:ext>
          </c:extLst>
        </c:ser>
        <c:ser>
          <c:idx val="3"/>
          <c:order val="3"/>
          <c:tx>
            <c:strRef>
              <c:f>Feuil1!$E$1</c:f>
              <c:strCache>
                <c:ptCount val="1"/>
                <c:pt idx="0">
                  <c:v>M. Le Pen</c:v>
                </c:pt>
              </c:strCache>
            </c:strRef>
          </c:tx>
          <c:spPr>
            <a:ln w="38100" cap="rnd">
              <a:solidFill>
                <a:schemeClr val="tx2"/>
              </a:solidFill>
              <a:round/>
            </a:ln>
            <a:effectLst/>
          </c:spPr>
          <c:marker>
            <c:symbol val="none"/>
          </c:marker>
          <c:dLbls>
            <c:dLbl>
              <c:idx val="0"/>
              <c:layout>
                <c:manualLayout>
                  <c:x val="-4.1577659579081064E-2"/>
                  <c:y val="-1.21529622391214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3AD-425F-BF56-111A73B3BDD8}"/>
                </c:ext>
              </c:extLst>
            </c:dLbl>
            <c:dLbl>
              <c:idx val="1"/>
              <c:layout>
                <c:manualLayout>
                  <c:x val="-3.5154467114647855E-2"/>
                  <c:y val="-3.852504603866732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3AD-425F-BF56-111A73B3BDD8}"/>
                </c:ext>
              </c:extLst>
            </c:dLbl>
            <c:dLbl>
              <c:idx val="2"/>
              <c:layout>
                <c:manualLayout>
                  <c:x val="-4.0063734265012023E-2"/>
                  <c:y val="-7.80831717379861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3AD-425F-BF56-111A73B3BDD8}"/>
                </c:ext>
              </c:extLst>
            </c:dLbl>
            <c:spPr>
              <a:solidFill>
                <a:schemeClr val="tx2">
                  <a:alpha val="70000"/>
                </a:scheme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Sept. 2016</c:v>
                </c:pt>
                <c:pt idx="1">
                  <c:v>Mai 2016</c:v>
                </c:pt>
                <c:pt idx="2">
                  <c:v>Mars 2016</c:v>
                </c:pt>
              </c:strCache>
            </c:strRef>
          </c:cat>
          <c:val>
            <c:numRef>
              <c:f>Feuil1!$E$2:$E$4</c:f>
              <c:numCache>
                <c:formatCode>General</c:formatCode>
                <c:ptCount val="3"/>
                <c:pt idx="0">
                  <c:v>30</c:v>
                </c:pt>
                <c:pt idx="1">
                  <c:v>28</c:v>
                </c:pt>
                <c:pt idx="2">
                  <c:v>27</c:v>
                </c:pt>
              </c:numCache>
            </c:numRef>
          </c:val>
          <c:smooth val="0"/>
          <c:extLst>
            <c:ext xmlns:c16="http://schemas.microsoft.com/office/drawing/2014/chart" uri="{C3380CC4-5D6E-409C-BE32-E72D297353CC}">
              <c16:uniqueId val="{0000000A-03AD-425F-BF56-111A73B3BDD8}"/>
            </c:ext>
          </c:extLst>
        </c:ser>
        <c:dLbls>
          <c:showLegendKey val="0"/>
          <c:showVal val="0"/>
          <c:showCatName val="0"/>
          <c:showSerName val="0"/>
          <c:showPercent val="0"/>
          <c:showBubbleSize val="0"/>
        </c:dLbls>
        <c:smooth val="0"/>
        <c:axId val="107464192"/>
        <c:axId val="107465728"/>
      </c:lineChart>
      <c:catAx>
        <c:axId val="10746419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107465728"/>
        <c:crosses val="autoZero"/>
        <c:auto val="1"/>
        <c:lblAlgn val="ctr"/>
        <c:lblOffset val="100"/>
        <c:noMultiLvlLbl val="0"/>
      </c:catAx>
      <c:valAx>
        <c:axId val="107465728"/>
        <c:scaling>
          <c:orientation val="minMax"/>
        </c:scaling>
        <c:delete val="1"/>
        <c:axPos val="r"/>
        <c:numFmt formatCode="General" sourceLinked="1"/>
        <c:majorTickMark val="out"/>
        <c:minorTickMark val="none"/>
        <c:tickLblPos val="nextTo"/>
        <c:crossAx val="107464192"/>
        <c:crosses val="autoZero"/>
        <c:crossBetween val="between"/>
      </c:valAx>
      <c:spPr>
        <a:noFill/>
        <a:ln>
          <a:noFill/>
        </a:ln>
        <a:effectLst/>
      </c:spPr>
    </c:plotArea>
    <c:legend>
      <c:legendPos val="r"/>
      <c:layout>
        <c:manualLayout>
          <c:xMode val="edge"/>
          <c:yMode val="edge"/>
          <c:x val="0.76362306117630085"/>
          <c:y val="0.10048559935405701"/>
          <c:w val="0.23263122415119677"/>
          <c:h val="0.295893395869550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75000"/>
        </a:schemeClr>
      </a:solid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9644557035174801"/>
          <c:w val="1"/>
          <c:h val="0.59703458591543301"/>
        </c:manualLayout>
      </c:layout>
      <c:lineChart>
        <c:grouping val="standard"/>
        <c:varyColors val="0"/>
        <c:ser>
          <c:idx val="0"/>
          <c:order val="0"/>
          <c:tx>
            <c:strRef>
              <c:f>Feuil1!$B$1</c:f>
              <c:strCache>
                <c:ptCount val="1"/>
                <c:pt idx="0">
                  <c:v>Choix définitif</c:v>
                </c:pt>
              </c:strCache>
            </c:strRef>
          </c:tx>
          <c:spPr>
            <a:ln w="28575" cap="rnd">
              <a:solidFill>
                <a:srgbClr val="1F4391"/>
              </a:solidFill>
              <a:round/>
            </a:ln>
            <a:effectLst/>
          </c:spPr>
          <c:marker>
            <c:symbol val="none"/>
          </c:marker>
          <c:dLbls>
            <c:spPr>
              <a:solidFill>
                <a:srgbClr val="1F4391">
                  <a:alpha val="90000"/>
                </a:srgb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16-17 avril 2017</c:v>
                </c:pt>
                <c:pt idx="1">
                  <c:v>31 mars-
2 avril 2017</c:v>
                </c:pt>
                <c:pt idx="2">
                  <c:v>25-27 mars</c:v>
                </c:pt>
                <c:pt idx="3">
                  <c:v>14-15 
mars 2017</c:v>
                </c:pt>
                <c:pt idx="4">
                  <c:v>1-5 mars 2017</c:v>
                </c:pt>
                <c:pt idx="5">
                  <c:v>7-12 Février 
2017 </c:v>
                </c:pt>
              </c:strCache>
            </c:strRef>
          </c:cat>
          <c:val>
            <c:numRef>
              <c:f>Feuil1!$B$2:$B$7</c:f>
              <c:numCache>
                <c:formatCode>General</c:formatCode>
                <c:ptCount val="6"/>
                <c:pt idx="0">
                  <c:v>72</c:v>
                </c:pt>
                <c:pt idx="1">
                  <c:v>64</c:v>
                </c:pt>
                <c:pt idx="2">
                  <c:v>59</c:v>
                </c:pt>
                <c:pt idx="3">
                  <c:v>59</c:v>
                </c:pt>
                <c:pt idx="4">
                  <c:v>53</c:v>
                </c:pt>
                <c:pt idx="5">
                  <c:v>50</c:v>
                </c:pt>
              </c:numCache>
            </c:numRef>
          </c:val>
          <c:smooth val="0"/>
          <c:extLst>
            <c:ext xmlns:c16="http://schemas.microsoft.com/office/drawing/2014/chart" uri="{C3380CC4-5D6E-409C-BE32-E72D297353CC}">
              <c16:uniqueId val="{00000000-9B53-4E6B-9138-041D43621EEE}"/>
            </c:ext>
          </c:extLst>
        </c:ser>
        <c:dLbls>
          <c:showLegendKey val="0"/>
          <c:showVal val="0"/>
          <c:showCatName val="0"/>
          <c:showSerName val="0"/>
          <c:showPercent val="0"/>
          <c:showBubbleSize val="0"/>
        </c:dLbls>
        <c:smooth val="0"/>
        <c:axId val="-2135137600"/>
        <c:axId val="-2134928688"/>
      </c:lineChart>
      <c:catAx>
        <c:axId val="-213513760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r-FR"/>
          </a:p>
        </c:txPr>
        <c:crossAx val="-2134928688"/>
        <c:crosses val="autoZero"/>
        <c:auto val="1"/>
        <c:lblAlgn val="ctr"/>
        <c:lblOffset val="100"/>
        <c:noMultiLvlLbl val="0"/>
      </c:catAx>
      <c:valAx>
        <c:axId val="-2134928688"/>
        <c:scaling>
          <c:orientation val="minMax"/>
          <c:max val="100"/>
          <c:min val="0"/>
        </c:scaling>
        <c:delete val="1"/>
        <c:axPos val="r"/>
        <c:numFmt formatCode="General" sourceLinked="1"/>
        <c:majorTickMark val="out"/>
        <c:minorTickMark val="none"/>
        <c:tickLblPos val="nextTo"/>
        <c:crossAx val="-2135137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322169487670799E-2"/>
          <c:y val="7.3777461270951195E-2"/>
          <c:w val="0.91535566102465804"/>
          <c:h val="0.66117145689170898"/>
        </c:manualLayout>
      </c:layout>
      <c:doughnutChart>
        <c:varyColors val="1"/>
        <c:ser>
          <c:idx val="0"/>
          <c:order val="0"/>
          <c:tx>
            <c:strRef>
              <c:f>Sheet1!$B$1</c:f>
              <c:strCache>
                <c:ptCount val="1"/>
                <c:pt idx="0">
                  <c:v>Column1</c:v>
                </c:pt>
              </c:strCache>
            </c:strRef>
          </c:tx>
          <c:spPr>
            <a:ln>
              <a:noFill/>
            </a:ln>
          </c:spPr>
          <c:dPt>
            <c:idx val="0"/>
            <c:bubble3D val="0"/>
            <c:spPr>
              <a:solidFill>
                <a:srgbClr val="1F4391"/>
              </a:solidFill>
              <a:ln>
                <a:noFill/>
              </a:ln>
            </c:spPr>
            <c:extLst>
              <c:ext xmlns:c16="http://schemas.microsoft.com/office/drawing/2014/chart" uri="{C3380CC4-5D6E-409C-BE32-E72D297353CC}">
                <c16:uniqueId val="{00000001-DDDB-477C-91DC-A57E2E378BB1}"/>
              </c:ext>
            </c:extLst>
          </c:dPt>
          <c:dPt>
            <c:idx val="1"/>
            <c:bubble3D val="0"/>
            <c:spPr>
              <a:solidFill>
                <a:schemeClr val="bg1">
                  <a:lumMod val="75000"/>
                  <a:alpha val="90000"/>
                </a:schemeClr>
              </a:solidFill>
              <a:ln>
                <a:noFill/>
              </a:ln>
            </c:spPr>
            <c:extLst>
              <c:ext xmlns:c16="http://schemas.microsoft.com/office/drawing/2014/chart" uri="{C3380CC4-5D6E-409C-BE32-E72D297353CC}">
                <c16:uniqueId val="{00000003-DDDB-477C-91DC-A57E2E378BB1}"/>
              </c:ext>
            </c:extLst>
          </c:dPt>
          <c:dLbls>
            <c:delete val="1"/>
          </c:dLbls>
          <c:cat>
            <c:numRef>
              <c:f>Sheet1!$A$2:$A$3</c:f>
              <c:numCache>
                <c:formatCode>General</c:formatCode>
                <c:ptCount val="2"/>
              </c:numCache>
            </c:numRef>
          </c:cat>
          <c:val>
            <c:numRef>
              <c:f>Sheet1!$B$2:$B$3</c:f>
              <c:numCache>
                <c:formatCode>General</c:formatCode>
                <c:ptCount val="2"/>
                <c:pt idx="0">
                  <c:v>72</c:v>
                </c:pt>
                <c:pt idx="1">
                  <c:v>28</c:v>
                </c:pt>
              </c:numCache>
            </c:numRef>
          </c:val>
          <c:extLst>
            <c:ext xmlns:c16="http://schemas.microsoft.com/office/drawing/2014/chart" uri="{C3380CC4-5D6E-409C-BE32-E72D297353CC}">
              <c16:uniqueId val="{00000004-DDDB-477C-91DC-A57E2E378BB1}"/>
            </c:ext>
          </c:extLst>
        </c:ser>
        <c:dLbls>
          <c:showLegendKey val="0"/>
          <c:showVal val="1"/>
          <c:showCatName val="0"/>
          <c:showSerName val="0"/>
          <c:showPercent val="0"/>
          <c:showBubbleSize val="0"/>
          <c:showLeaderLines val="1"/>
        </c:dLbls>
        <c:firstSliceAng val="0"/>
        <c:holeSize val="80"/>
      </c:doughnutChart>
    </c:plotArea>
    <c:plotVisOnly val="1"/>
    <c:dispBlanksAs val="zero"/>
    <c:showDLblsOverMax val="0"/>
  </c:chart>
  <c:txPr>
    <a:bodyPr/>
    <a:lstStyle/>
    <a:p>
      <a:pPr>
        <a:defRPr sz="1800"/>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322169487670799E-2"/>
          <c:y val="7.3777461270951195E-2"/>
          <c:w val="0.91937608341978505"/>
          <c:h val="0.70389127098716398"/>
        </c:manualLayout>
      </c:layout>
      <c:doughnutChart>
        <c:varyColors val="1"/>
        <c:ser>
          <c:idx val="0"/>
          <c:order val="0"/>
          <c:tx>
            <c:strRef>
              <c:f>Sheet1!$B$1</c:f>
              <c:strCache>
                <c:ptCount val="1"/>
                <c:pt idx="0">
                  <c:v>Colonne1</c:v>
                </c:pt>
              </c:strCache>
            </c:strRef>
          </c:tx>
          <c:spPr>
            <a:ln>
              <a:noFill/>
            </a:ln>
          </c:spPr>
          <c:dPt>
            <c:idx val="0"/>
            <c:bubble3D val="0"/>
            <c:spPr>
              <a:solidFill>
                <a:srgbClr val="00CC99"/>
              </a:solidFill>
              <a:ln>
                <a:noFill/>
              </a:ln>
            </c:spPr>
            <c:extLst>
              <c:ext xmlns:c16="http://schemas.microsoft.com/office/drawing/2014/chart" uri="{C3380CC4-5D6E-409C-BE32-E72D297353CC}">
                <c16:uniqueId val="{00000001-32DC-4414-8B46-52C23604BF8D}"/>
              </c:ext>
            </c:extLst>
          </c:dPt>
          <c:dPt>
            <c:idx val="1"/>
            <c:bubble3D val="0"/>
            <c:spPr>
              <a:solidFill>
                <a:schemeClr val="bg1">
                  <a:lumMod val="75000"/>
                </a:schemeClr>
              </a:solidFill>
              <a:ln>
                <a:noFill/>
              </a:ln>
            </c:spPr>
            <c:extLst>
              <c:ext xmlns:c16="http://schemas.microsoft.com/office/drawing/2014/chart" uri="{C3380CC4-5D6E-409C-BE32-E72D297353CC}">
                <c16:uniqueId val="{00000003-32DC-4414-8B46-52C23604BF8D}"/>
              </c:ext>
            </c:extLst>
          </c:dPt>
          <c:dLbls>
            <c:delete val="1"/>
          </c:dLbls>
          <c:cat>
            <c:numRef>
              <c:f>Sheet1!$A$2:$A$3</c:f>
              <c:numCache>
                <c:formatCode>General</c:formatCode>
                <c:ptCount val="2"/>
              </c:numCache>
            </c:numRef>
          </c:cat>
          <c:val>
            <c:numRef>
              <c:f>Sheet1!$B$2:$B$3</c:f>
              <c:numCache>
                <c:formatCode>General</c:formatCode>
                <c:ptCount val="2"/>
                <c:pt idx="0">
                  <c:v>28</c:v>
                </c:pt>
                <c:pt idx="1">
                  <c:v>72</c:v>
                </c:pt>
              </c:numCache>
            </c:numRef>
          </c:val>
          <c:extLst>
            <c:ext xmlns:c16="http://schemas.microsoft.com/office/drawing/2014/chart" uri="{C3380CC4-5D6E-409C-BE32-E72D297353CC}">
              <c16:uniqueId val="{00000004-32DC-4414-8B46-52C23604BF8D}"/>
            </c:ext>
          </c:extLst>
        </c:ser>
        <c:dLbls>
          <c:showLegendKey val="0"/>
          <c:showVal val="1"/>
          <c:showCatName val="0"/>
          <c:showSerName val="0"/>
          <c:showPercent val="0"/>
          <c:showBubbleSize val="0"/>
          <c:showLeaderLines val="1"/>
        </c:dLbls>
        <c:firstSliceAng val="0"/>
        <c:holeSize val="80"/>
      </c:doughnutChart>
    </c:plotArea>
    <c:plotVisOnly val="1"/>
    <c:dispBlanksAs val="zero"/>
    <c:showDLblsOverMax val="0"/>
  </c:chart>
  <c:txPr>
    <a:bodyPr/>
    <a:lstStyle/>
    <a:p>
      <a:pPr>
        <a:defRPr sz="1800"/>
      </a:pPr>
      <a:endParaRPr lang="fr-F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8225929130629001E-2"/>
          <c:w val="0.94904609222193603"/>
          <c:h val="0.80020606832331298"/>
        </c:manualLayout>
      </c:layout>
      <c:lineChart>
        <c:grouping val="standard"/>
        <c:varyColors val="0"/>
        <c:ser>
          <c:idx val="0"/>
          <c:order val="0"/>
          <c:tx>
            <c:strRef>
              <c:f>Feuil1!$B$1</c:f>
              <c:strCache>
                <c:ptCount val="1"/>
                <c:pt idx="0">
                  <c:v>Jean-Luc Mélenchon</c:v>
                </c:pt>
              </c:strCache>
            </c:strRef>
          </c:tx>
          <c:spPr>
            <a:ln w="38100" cap="rnd">
              <a:solidFill>
                <a:srgbClr val="C00000"/>
              </a:solidFill>
              <a:round/>
            </a:ln>
            <a:effectLst/>
          </c:spPr>
          <c:marker>
            <c:symbol val="none"/>
          </c:marker>
          <c:dLbls>
            <c:dLbl>
              <c:idx val="0"/>
              <c:layout>
                <c:manualLayout>
                  <c:x val="-1.1796362388128301E-16"/>
                  <c:y val="2.90462564492838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8D4-404B-A517-62DE1599A5A7}"/>
                </c:ext>
              </c:extLst>
            </c:dLbl>
            <c:dLbl>
              <c:idx val="1"/>
              <c:layout>
                <c:manualLayout>
                  <c:x val="-3.0095637769635902E-2"/>
                  <c:y val="2.9165890844569001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C00000"/>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4.2496557576958902E-2"/>
                      <c:h val="7.7651137442281207E-2"/>
                    </c:manualLayout>
                  </c15:layout>
                </c:ext>
                <c:ext xmlns:c16="http://schemas.microsoft.com/office/drawing/2014/chart" uri="{C3380CC4-5D6E-409C-BE32-E72D297353CC}">
                  <c16:uniqueId val="{00000000-C4D6-4317-AD92-C34E42C5B179}"/>
                </c:ext>
              </c:extLst>
            </c:dLbl>
            <c:dLbl>
              <c:idx val="2"/>
              <c:layout>
                <c:manualLayout>
                  <c:x val="-4.1716540016856297E-2"/>
                  <c:y val="-3.8596236623914301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C00000"/>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6.5738333371680793E-2"/>
                      <c:h val="7.3329463736041794E-2"/>
                    </c:manualLayout>
                  </c15:layout>
                </c:ext>
                <c:ext xmlns:c16="http://schemas.microsoft.com/office/drawing/2014/chart" uri="{C3380CC4-5D6E-409C-BE32-E72D297353CC}">
                  <c16:uniqueId val="{00000001-C4D6-4317-AD92-C34E42C5B179}"/>
                </c:ext>
              </c:extLst>
            </c:dLbl>
            <c:dLbl>
              <c:idx val="3"/>
              <c:layout>
                <c:manualLayout>
                  <c:x val="-5.8146373184641803E-2"/>
                  <c:y val="-3.064177829377549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122621183691302E-2"/>
                      <c:h val="8.8331757349621301E-2"/>
                    </c:manualLayout>
                  </c15:layout>
                </c:ext>
                <c:ext xmlns:c16="http://schemas.microsoft.com/office/drawing/2014/chart" uri="{C3380CC4-5D6E-409C-BE32-E72D297353CC}">
                  <c16:uniqueId val="{00000002-C4D6-4317-AD92-C34E42C5B179}"/>
                </c:ext>
              </c:extLst>
            </c:dLbl>
            <c:dLbl>
              <c:idx val="4"/>
              <c:layout>
                <c:manualLayout>
                  <c:x val="-3.3177715814494198E-2"/>
                  <c:y val="-4.2454506400684398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C00000"/>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3.9008876253040198E-2"/>
                      <c:h val="7.3317622175246996E-2"/>
                    </c:manualLayout>
                  </c15:layout>
                </c:ext>
                <c:ext xmlns:c16="http://schemas.microsoft.com/office/drawing/2014/chart" uri="{C3380CC4-5D6E-409C-BE32-E72D297353CC}">
                  <c16:uniqueId val="{0000001A-C4D6-4317-AD92-C34E42C5B179}"/>
                </c:ext>
              </c:extLst>
            </c:dLbl>
            <c:dLbl>
              <c:idx val="5"/>
              <c:layout>
                <c:manualLayout>
                  <c:x val="-2.8351875453293401E-2"/>
                  <c:y val="-4.24545064006843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F4A-4382-BA48-76EA8C399C3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16-17 avril 2017
Cevipof-Le Monde </c:v>
                </c:pt>
                <c:pt idx="1">
                  <c:v>31 mars-2 avril 
FJJ-Cevipof-Le Monde </c:v>
                </c:pt>
                <c:pt idx="2">
                  <c:v>25-27 mars France Télévisions-Radio France</c:v>
                </c:pt>
                <c:pt idx="3">
                  <c:v>14-15 mars Cevipof-
Le Monde </c:v>
                </c:pt>
                <c:pt idx="4">
                  <c:v>1er- 5 mars FJJ-Cevipof-
Le Monde </c:v>
                </c:pt>
                <c:pt idx="5">
                  <c:v>7-12 févier Cevipof-
Le Monde</c:v>
                </c:pt>
              </c:strCache>
            </c:strRef>
          </c:cat>
          <c:val>
            <c:numRef>
              <c:f>Feuil1!$B$2:$B$7</c:f>
              <c:numCache>
                <c:formatCode>General</c:formatCode>
                <c:ptCount val="6"/>
                <c:pt idx="0">
                  <c:v>70</c:v>
                </c:pt>
                <c:pt idx="1">
                  <c:v>60</c:v>
                </c:pt>
                <c:pt idx="2">
                  <c:v>60</c:v>
                </c:pt>
                <c:pt idx="3">
                  <c:v>60</c:v>
                </c:pt>
                <c:pt idx="4">
                  <c:v>56</c:v>
                </c:pt>
                <c:pt idx="5">
                  <c:v>53</c:v>
                </c:pt>
              </c:numCache>
            </c:numRef>
          </c:val>
          <c:smooth val="0"/>
          <c:extLst>
            <c:ext xmlns:c16="http://schemas.microsoft.com/office/drawing/2014/chart" uri="{C3380CC4-5D6E-409C-BE32-E72D297353CC}">
              <c16:uniqueId val="{00000003-C4D6-4317-AD92-C34E42C5B179}"/>
            </c:ext>
          </c:extLst>
        </c:ser>
        <c:ser>
          <c:idx val="1"/>
          <c:order val="1"/>
          <c:tx>
            <c:strRef>
              <c:f>Feuil1!$C$1</c:f>
              <c:strCache>
                <c:ptCount val="1"/>
                <c:pt idx="0">
                  <c:v>Benoît Hamon</c:v>
                </c:pt>
              </c:strCache>
            </c:strRef>
          </c:tx>
          <c:spPr>
            <a:ln w="38100" cap="rnd">
              <a:solidFill>
                <a:srgbClr val="FF3399"/>
              </a:solidFill>
              <a:round/>
            </a:ln>
            <a:effectLst/>
          </c:spPr>
          <c:marker>
            <c:symbol val="none"/>
          </c:marker>
          <c:dLbls>
            <c:dLbl>
              <c:idx val="1"/>
              <c:layout>
                <c:manualLayout>
                  <c:x val="-2.8351875453293499E-2"/>
                  <c:y val="5.40465055147259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4D6-4317-AD92-C34E42C5B179}"/>
                </c:ext>
              </c:extLst>
            </c:dLbl>
            <c:dLbl>
              <c:idx val="2"/>
              <c:layout>
                <c:manualLayout>
                  <c:x val="-2.8351875453293301E-2"/>
                  <c:y val="3.26318681460055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3EA-4477-AD23-04F25BCABBB3}"/>
                </c:ext>
              </c:extLst>
            </c:dLbl>
            <c:dLbl>
              <c:idx val="3"/>
              <c:layout>
                <c:manualLayout>
                  <c:x val="-2.8351875453293401E-2"/>
                  <c:y val="3.62626502021659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3EA-4477-AD23-04F25BCABBB3}"/>
                </c:ext>
              </c:extLst>
            </c:dLbl>
            <c:dLbl>
              <c:idx val="4"/>
              <c:layout>
                <c:manualLayout>
                  <c:x val="-2.0308808184625299E-2"/>
                  <c:y val="2.50967088818935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F4A-4382-BA48-76EA8C399C36}"/>
                </c:ext>
              </c:extLst>
            </c:dLbl>
            <c:dLbl>
              <c:idx val="5"/>
              <c:layout>
                <c:manualLayout>
                  <c:x val="-2.9960488907026999E-2"/>
                  <c:y val="-5.404620127076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F4A-4382-BA48-76EA8C399C3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399"/>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Feuil1!$A$2:$A$7</c:f>
              <c:strCache>
                <c:ptCount val="6"/>
                <c:pt idx="0">
                  <c:v>16-17 avril 2017
Cevipof-Le Monde </c:v>
                </c:pt>
                <c:pt idx="1">
                  <c:v>31 mars-2 avril 
FJJ-Cevipof-Le Monde </c:v>
                </c:pt>
                <c:pt idx="2">
                  <c:v>25-27 mars France Télévisions-Radio France</c:v>
                </c:pt>
                <c:pt idx="3">
                  <c:v>14-15 mars Cevipof-
Le Monde </c:v>
                </c:pt>
                <c:pt idx="4">
                  <c:v>1er- 5 mars FJJ-Cevipof-
Le Monde </c:v>
                </c:pt>
                <c:pt idx="5">
                  <c:v>7-12 févier Cevipof-
Le Monde</c:v>
                </c:pt>
              </c:strCache>
            </c:strRef>
          </c:cat>
          <c:val>
            <c:numRef>
              <c:f>Feuil1!$C$2:$C$7</c:f>
              <c:numCache>
                <c:formatCode>General</c:formatCode>
                <c:ptCount val="6"/>
                <c:pt idx="0">
                  <c:v>61</c:v>
                </c:pt>
                <c:pt idx="1">
                  <c:v>52</c:v>
                </c:pt>
                <c:pt idx="2">
                  <c:v>48</c:v>
                </c:pt>
                <c:pt idx="3">
                  <c:v>47</c:v>
                </c:pt>
                <c:pt idx="4">
                  <c:v>41</c:v>
                </c:pt>
                <c:pt idx="5">
                  <c:v>39</c:v>
                </c:pt>
              </c:numCache>
            </c:numRef>
          </c:val>
          <c:smooth val="0"/>
          <c:extLst>
            <c:ext xmlns:c16="http://schemas.microsoft.com/office/drawing/2014/chart" uri="{C3380CC4-5D6E-409C-BE32-E72D297353CC}">
              <c16:uniqueId val="{00000009-C4D6-4317-AD92-C34E42C5B179}"/>
            </c:ext>
          </c:extLst>
        </c:ser>
        <c:ser>
          <c:idx val="2"/>
          <c:order val="2"/>
          <c:tx>
            <c:strRef>
              <c:f>Feuil1!$D$1</c:f>
              <c:strCache>
                <c:ptCount val="1"/>
                <c:pt idx="0">
                  <c:v>Emmanuel Macron</c:v>
                </c:pt>
              </c:strCache>
            </c:strRef>
          </c:tx>
          <c:spPr>
            <a:ln w="38100" cap="rnd">
              <a:solidFill>
                <a:schemeClr val="accent2"/>
              </a:solidFill>
              <a:round/>
            </a:ln>
            <a:effectLst/>
          </c:spPr>
          <c:marker>
            <c:symbol val="none"/>
          </c:marker>
          <c:dLbls>
            <c:dLbl>
              <c:idx val="0"/>
              <c:layout/>
              <c:spPr>
                <a:noFill/>
                <a:ln>
                  <a:noFill/>
                </a:ln>
                <a:effectLst/>
              </c:spPr>
              <c:txPr>
                <a:bodyPr rot="0" spcFirstLastPara="1" vertOverflow="ellipsis" vert="horz" wrap="square" lIns="38100" tIns="19050" rIns="38100" bIns="19050" anchor="ctr" anchorCtr="1">
                  <a:spAutoFit/>
                </a:bodyPr>
                <a:lstStyle/>
                <a:p>
                  <a:pPr>
                    <a:defRPr lang="fr-FR" sz="1800" b="1" i="0" u="none" strike="noStrike" kern="1200" baseline="0">
                      <a:solidFill>
                        <a:schemeClr val="accent2"/>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015-4345-8704-FA8C1654BBEF}"/>
                </c:ext>
              </c:extLst>
            </c:dLbl>
            <c:dLbl>
              <c:idx val="2"/>
              <c:layout>
                <c:manualLayout>
                  <c:x val="-4.04164763562955E-2"/>
                  <c:y val="-1.9271116660520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0519435217083E-2"/>
                      <c:h val="9.6501011915410398E-2"/>
                    </c:manualLayout>
                  </c15:layout>
                </c:ext>
                <c:ext xmlns:c16="http://schemas.microsoft.com/office/drawing/2014/chart" uri="{C3380CC4-5D6E-409C-BE32-E72D297353CC}">
                  <c16:uniqueId val="{0000000B-C4D6-4317-AD92-C34E42C5B179}"/>
                </c:ext>
              </c:extLst>
            </c:dLbl>
            <c:dLbl>
              <c:idx val="3"/>
              <c:layout>
                <c:manualLayout>
                  <c:x val="-2.9960488907026999E-2"/>
                  <c:y val="-4.631840469071169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9008876253040198E-2"/>
                      <c:h val="9.6501011915410398E-2"/>
                    </c:manualLayout>
                  </c15:layout>
                </c:ext>
                <c:ext xmlns:c16="http://schemas.microsoft.com/office/drawing/2014/chart" uri="{C3380CC4-5D6E-409C-BE32-E72D297353CC}">
                  <c16:uniqueId val="{0000000C-C4D6-4317-AD92-C34E42C5B179}"/>
                </c:ext>
              </c:extLst>
            </c:dLbl>
            <c:dLbl>
              <c:idx val="4"/>
              <c:layout>
                <c:manualLayout>
                  <c:x val="-2.67432619995597E-2"/>
                  <c:y val="-6.95017944308752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4D6-4317-AD92-C34E42C5B179}"/>
                </c:ext>
              </c:extLst>
            </c:dLbl>
            <c:dLbl>
              <c:idx val="5"/>
              <c:layout>
                <c:manualLayout>
                  <c:x val="-5.56983041667648E-2"/>
                  <c:y val="-1.456829858408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F4A-4382-BA48-76EA8C399C3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Feuil1!$A$2:$A$7</c:f>
              <c:strCache>
                <c:ptCount val="6"/>
                <c:pt idx="0">
                  <c:v>16-17 avril 2017
Cevipof-Le Monde </c:v>
                </c:pt>
                <c:pt idx="1">
                  <c:v>31 mars-2 avril 
FJJ-Cevipof-Le Monde </c:v>
                </c:pt>
                <c:pt idx="2">
                  <c:v>25-27 mars France Télévisions-Radio France</c:v>
                </c:pt>
                <c:pt idx="3">
                  <c:v>14-15 mars Cevipof-
Le Monde </c:v>
                </c:pt>
                <c:pt idx="4">
                  <c:v>1er- 5 mars FJJ-Cevipof-
Le Monde </c:v>
                </c:pt>
                <c:pt idx="5">
                  <c:v>7-12 févier Cevipof-
Le Monde</c:v>
                </c:pt>
              </c:strCache>
            </c:strRef>
          </c:cat>
          <c:val>
            <c:numRef>
              <c:f>Feuil1!$D$2:$D$7</c:f>
              <c:numCache>
                <c:formatCode>General</c:formatCode>
                <c:ptCount val="6"/>
                <c:pt idx="0">
                  <c:v>74</c:v>
                </c:pt>
                <c:pt idx="1">
                  <c:v>61</c:v>
                </c:pt>
                <c:pt idx="2">
                  <c:v>53</c:v>
                </c:pt>
                <c:pt idx="3">
                  <c:v>52</c:v>
                </c:pt>
                <c:pt idx="4">
                  <c:v>42</c:v>
                </c:pt>
                <c:pt idx="5">
                  <c:v>33</c:v>
                </c:pt>
              </c:numCache>
            </c:numRef>
          </c:val>
          <c:smooth val="0"/>
          <c:extLst>
            <c:ext xmlns:c16="http://schemas.microsoft.com/office/drawing/2014/chart" uri="{C3380CC4-5D6E-409C-BE32-E72D297353CC}">
              <c16:uniqueId val="{0000000F-C4D6-4317-AD92-C34E42C5B179}"/>
            </c:ext>
          </c:extLst>
        </c:ser>
        <c:ser>
          <c:idx val="3"/>
          <c:order val="3"/>
          <c:tx>
            <c:strRef>
              <c:f>Feuil1!$E$1</c:f>
              <c:strCache>
                <c:ptCount val="1"/>
                <c:pt idx="0">
                  <c:v>François Fillon</c:v>
                </c:pt>
              </c:strCache>
            </c:strRef>
          </c:tx>
          <c:spPr>
            <a:ln w="38100" cap="rnd">
              <a:solidFill>
                <a:srgbClr val="0070C0"/>
              </a:solidFill>
              <a:round/>
            </a:ln>
            <a:effectLst/>
          </c:spPr>
          <c:marker>
            <c:symbol val="none"/>
          </c:marker>
          <c:dLbls>
            <c:dLbl>
              <c:idx val="0"/>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8D4-404B-A517-62DE1599A5A7}"/>
                </c:ext>
              </c:extLst>
            </c:dLbl>
            <c:dLbl>
              <c:idx val="1"/>
              <c:layout>
                <c:manualLayout>
                  <c:x val="-2.67432619995598E-2"/>
                  <c:y val="-4.63184046907116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F4A-4382-BA48-76EA8C399C36}"/>
                </c:ext>
              </c:extLst>
            </c:dLbl>
            <c:dLbl>
              <c:idx val="2"/>
              <c:layout>
                <c:manualLayout>
                  <c:x val="-2.8351875453293301E-2"/>
                  <c:y val="-5.0182302980738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F4A-4382-BA48-76EA8C399C36}"/>
                </c:ext>
              </c:extLst>
            </c:dLbl>
            <c:dLbl>
              <c:idx val="3"/>
              <c:layout>
                <c:manualLayout>
                  <c:x val="-5.0872463805563997E-2"/>
                  <c:y val="-5.40462012707662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48D-47C6-B432-3A53944CA30B}"/>
                </c:ext>
              </c:extLst>
            </c:dLbl>
            <c:dLbl>
              <c:idx val="4"/>
              <c:layout>
                <c:manualLayout>
                  <c:x val="-2.67432619995597E-2"/>
                  <c:y val="-5.7910099560793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F4A-4382-BA48-76EA8C399C3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70C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Feuil1!$A$2:$A$7</c:f>
              <c:strCache>
                <c:ptCount val="6"/>
                <c:pt idx="0">
                  <c:v>16-17 avril 2017
Cevipof-Le Monde </c:v>
                </c:pt>
                <c:pt idx="1">
                  <c:v>31 mars-2 avril 
FJJ-Cevipof-Le Monde </c:v>
                </c:pt>
                <c:pt idx="2">
                  <c:v>25-27 mars France Télévisions-Radio France</c:v>
                </c:pt>
                <c:pt idx="3">
                  <c:v>14-15 mars Cevipof-
Le Monde </c:v>
                </c:pt>
                <c:pt idx="4">
                  <c:v>1er- 5 mars FJJ-Cevipof-
Le Monde </c:v>
                </c:pt>
                <c:pt idx="5">
                  <c:v>7-12 févier Cevipof-
Le Monde</c:v>
                </c:pt>
              </c:strCache>
            </c:strRef>
          </c:cat>
          <c:val>
            <c:numRef>
              <c:f>Feuil1!$E$2:$E$7</c:f>
              <c:numCache>
                <c:formatCode>General</c:formatCode>
                <c:ptCount val="6"/>
                <c:pt idx="0">
                  <c:v>81</c:v>
                </c:pt>
                <c:pt idx="1">
                  <c:v>75</c:v>
                </c:pt>
                <c:pt idx="2">
                  <c:v>84</c:v>
                </c:pt>
                <c:pt idx="3">
                  <c:v>68</c:v>
                </c:pt>
                <c:pt idx="4">
                  <c:v>62</c:v>
                </c:pt>
                <c:pt idx="5">
                  <c:v>61</c:v>
                </c:pt>
              </c:numCache>
            </c:numRef>
          </c:val>
          <c:smooth val="0"/>
          <c:extLst>
            <c:ext xmlns:c16="http://schemas.microsoft.com/office/drawing/2014/chart" uri="{C3380CC4-5D6E-409C-BE32-E72D297353CC}">
              <c16:uniqueId val="{00000015-C4D6-4317-AD92-C34E42C5B179}"/>
            </c:ext>
          </c:extLst>
        </c:ser>
        <c:ser>
          <c:idx val="4"/>
          <c:order val="4"/>
          <c:tx>
            <c:strRef>
              <c:f>Feuil1!$F$1</c:f>
              <c:strCache>
                <c:ptCount val="1"/>
                <c:pt idx="0">
                  <c:v>Marine Le Pen</c:v>
                </c:pt>
              </c:strCache>
            </c:strRef>
          </c:tx>
          <c:spPr>
            <a:ln w="38100" cap="rnd">
              <a:solidFill>
                <a:schemeClr val="tx2"/>
              </a:solidFill>
              <a:round/>
            </a:ln>
            <a:effectLst/>
          </c:spPr>
          <c:marker>
            <c:symbol val="none"/>
          </c:marker>
          <c:dLbls>
            <c:dLbl>
              <c:idx val="2"/>
              <c:layout>
                <c:manualLayout>
                  <c:x val="-2.9960488907026898E-2"/>
                  <c:y val="5.79104038047532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F4A-4382-BA48-76EA8C399C3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Feuil1!$A$2:$A$7</c:f>
              <c:strCache>
                <c:ptCount val="6"/>
                <c:pt idx="0">
                  <c:v>16-17 avril 2017
Cevipof-Le Monde </c:v>
                </c:pt>
                <c:pt idx="1">
                  <c:v>31 mars-2 avril 
FJJ-Cevipof-Le Monde </c:v>
                </c:pt>
                <c:pt idx="2">
                  <c:v>25-27 mars France Télévisions-Radio France</c:v>
                </c:pt>
                <c:pt idx="3">
                  <c:v>14-15 mars Cevipof-
Le Monde </c:v>
                </c:pt>
                <c:pt idx="4">
                  <c:v>1er- 5 mars FJJ-Cevipof-
Le Monde </c:v>
                </c:pt>
                <c:pt idx="5">
                  <c:v>7-12 févier Cevipof-
Le Monde</c:v>
                </c:pt>
              </c:strCache>
            </c:strRef>
          </c:cat>
          <c:val>
            <c:numRef>
              <c:f>Feuil1!$F$2:$F$7</c:f>
              <c:numCache>
                <c:formatCode>General</c:formatCode>
                <c:ptCount val="6"/>
                <c:pt idx="0">
                  <c:v>84</c:v>
                </c:pt>
                <c:pt idx="1">
                  <c:v>82</c:v>
                </c:pt>
                <c:pt idx="2">
                  <c:v>82</c:v>
                </c:pt>
                <c:pt idx="3">
                  <c:v>78</c:v>
                </c:pt>
                <c:pt idx="4">
                  <c:v>76</c:v>
                </c:pt>
                <c:pt idx="5">
                  <c:v>74</c:v>
                </c:pt>
              </c:numCache>
            </c:numRef>
          </c:val>
          <c:smooth val="0"/>
          <c:extLst>
            <c:ext xmlns:c16="http://schemas.microsoft.com/office/drawing/2014/chart" uri="{C3380CC4-5D6E-409C-BE32-E72D297353CC}">
              <c16:uniqueId val="{00000019-C4D6-4317-AD92-C34E42C5B179}"/>
            </c:ext>
          </c:extLst>
        </c:ser>
        <c:ser>
          <c:idx val="5"/>
          <c:order val="5"/>
          <c:tx>
            <c:strRef>
              <c:f>Feuil1!$G$1</c:f>
              <c:strCache>
                <c:ptCount val="1"/>
                <c:pt idx="0">
                  <c:v>Nicolas Dupont-Aignan</c:v>
                </c:pt>
              </c:strCache>
            </c:strRef>
          </c:tx>
          <c:spPr>
            <a:ln w="28575" cap="rnd">
              <a:solidFill>
                <a:srgbClr val="006699"/>
              </a:solidFill>
              <a:round/>
            </a:ln>
            <a:effectLst/>
          </c:spPr>
          <c:marker>
            <c:symbol val="none"/>
          </c:marker>
          <c:dLbls>
            <c:dLbl>
              <c:idx val="1"/>
              <c:layout>
                <c:manualLayout>
                  <c:x val="-3.3982022541361102E-2"/>
                  <c:y val="4.5339605342567202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6699"/>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4.70519435217083E-2"/>
                      <c:h val="0.108832835077586"/>
                    </c:manualLayout>
                  </c15:layout>
                </c:ext>
                <c:ext xmlns:c16="http://schemas.microsoft.com/office/drawing/2014/chart" uri="{C3380CC4-5D6E-409C-BE32-E72D297353CC}">
                  <c16:uniqueId val="{00000006-E3EA-4477-AD23-04F25BCABBB3}"/>
                </c:ext>
              </c:extLst>
            </c:dLbl>
            <c:dLbl>
              <c:idx val="2"/>
              <c:layout>
                <c:manualLayout>
                  <c:x val="-2.8351875453293301E-2"/>
                  <c:y val="3.98934322583262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3EA-4477-AD23-04F25BCABBB3}"/>
                </c:ext>
              </c:extLst>
            </c:dLbl>
            <c:dLbl>
              <c:idx val="3"/>
              <c:layout>
                <c:manualLayout>
                  <c:x val="-2.8351875453293401E-2"/>
                  <c:y val="5.0785778426807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3EA-4477-AD23-04F25BCABBB3}"/>
                </c:ext>
              </c:extLst>
            </c:dLbl>
            <c:dLbl>
              <c:idx val="4"/>
              <c:layout>
                <c:manualLayout>
                  <c:x val="-2.8351875453293301E-2"/>
                  <c:y val="5.0785778426807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3EA-4477-AD23-04F25BCABBB3}"/>
                </c:ext>
              </c:extLst>
            </c:dLbl>
            <c:dLbl>
              <c:idx val="5"/>
              <c:layout>
                <c:manualLayout>
                  <c:x val="-2.5134648545826099E-2"/>
                  <c:y val="5.0785778426807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3EA-4477-AD23-04F25BCABBB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6699"/>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16-17 avril 2017
Cevipof-Le Monde </c:v>
                </c:pt>
                <c:pt idx="1">
                  <c:v>31 mars-2 avril 
FJJ-Cevipof-Le Monde </c:v>
                </c:pt>
                <c:pt idx="2">
                  <c:v>25-27 mars France Télévisions-Radio France</c:v>
                </c:pt>
                <c:pt idx="3">
                  <c:v>14-15 mars Cevipof-
Le Monde </c:v>
                </c:pt>
                <c:pt idx="4">
                  <c:v>1er- 5 mars FJJ-Cevipof-
Le Monde </c:v>
                </c:pt>
                <c:pt idx="5">
                  <c:v>7-12 févier Cevipof-
Le Monde</c:v>
                </c:pt>
              </c:strCache>
            </c:strRef>
          </c:cat>
          <c:val>
            <c:numRef>
              <c:f>Feuil1!$G$2:$G$7</c:f>
              <c:numCache>
                <c:formatCode>General</c:formatCode>
                <c:ptCount val="6"/>
                <c:pt idx="0">
                  <c:v>46</c:v>
                </c:pt>
                <c:pt idx="1">
                  <c:v>37</c:v>
                </c:pt>
                <c:pt idx="2">
                  <c:v>38</c:v>
                </c:pt>
                <c:pt idx="3">
                  <c:v>36</c:v>
                </c:pt>
                <c:pt idx="4">
                  <c:v>32</c:v>
                </c:pt>
                <c:pt idx="5">
                  <c:v>32</c:v>
                </c:pt>
              </c:numCache>
            </c:numRef>
          </c:val>
          <c:smooth val="0"/>
          <c:extLst>
            <c:ext xmlns:c16="http://schemas.microsoft.com/office/drawing/2014/chart" uri="{C3380CC4-5D6E-409C-BE32-E72D297353CC}">
              <c16:uniqueId val="{00000008-FF4A-4382-BA48-76EA8C399C36}"/>
            </c:ext>
          </c:extLst>
        </c:ser>
        <c:dLbls>
          <c:showLegendKey val="0"/>
          <c:showVal val="0"/>
          <c:showCatName val="0"/>
          <c:showSerName val="0"/>
          <c:showPercent val="0"/>
          <c:showBubbleSize val="0"/>
        </c:dLbls>
        <c:smooth val="0"/>
        <c:axId val="2133228176"/>
        <c:axId val="2133231488"/>
      </c:lineChart>
      <c:catAx>
        <c:axId val="213322817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3231488"/>
        <c:crosses val="autoZero"/>
        <c:auto val="1"/>
        <c:lblAlgn val="ctr"/>
        <c:lblOffset val="100"/>
        <c:noMultiLvlLbl val="0"/>
      </c:catAx>
      <c:valAx>
        <c:axId val="2133231488"/>
        <c:scaling>
          <c:orientation val="minMax"/>
          <c:max val="100"/>
          <c:min val="20"/>
        </c:scaling>
        <c:delete val="1"/>
        <c:axPos val="r"/>
        <c:numFmt formatCode="General" sourceLinked="1"/>
        <c:majorTickMark val="out"/>
        <c:minorTickMark val="none"/>
        <c:tickLblPos val="nextTo"/>
        <c:crossAx val="2133228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2358763792301"/>
          <c:y val="0.25796097342350999"/>
          <c:w val="0.76580150079640796"/>
          <c:h val="0.64619208976780296"/>
        </c:manualLayout>
      </c:layout>
      <c:barChart>
        <c:barDir val="bar"/>
        <c:grouping val="stacked"/>
        <c:varyColors val="0"/>
        <c:ser>
          <c:idx val="0"/>
          <c:order val="0"/>
          <c:tx>
            <c:strRef>
              <c:f>Sheet1!$B$1</c:f>
              <c:strCache>
                <c:ptCount val="1"/>
                <c:pt idx="0">
                  <c:v>Colonne1</c:v>
                </c:pt>
              </c:strCache>
            </c:strRef>
          </c:tx>
          <c:spPr>
            <a:noFill/>
            <a:ln w="114300">
              <a:solidFill>
                <a:schemeClr val="bg1"/>
              </a:solidFill>
              <a:bevel/>
            </a:ln>
          </c:spPr>
          <c:invertIfNegative val="0"/>
          <c:dPt>
            <c:idx val="0"/>
            <c:invertIfNegative val="0"/>
            <c:bubble3D val="0"/>
            <c:spPr>
              <a:noFill/>
              <a:ln w="114300">
                <a:noFill/>
                <a:bevel/>
              </a:ln>
            </c:spPr>
            <c:extLst>
              <c:ext xmlns:c16="http://schemas.microsoft.com/office/drawing/2014/chart" uri="{C3380CC4-5D6E-409C-BE32-E72D297353CC}">
                <c16:uniqueId val="{00000004-5844-48CE-ACD0-A0CE5A94E805}"/>
              </c:ext>
            </c:extLst>
          </c:dPt>
          <c:dLbls>
            <c:dLbl>
              <c:idx val="0"/>
              <c:layout>
                <c:manualLayout>
                  <c:x val="0.11404977283420401"/>
                  <c:y val="6.5143861336839498E-3"/>
                </c:manualLayout>
              </c:layout>
              <c:spPr>
                <a:solidFill>
                  <a:schemeClr val="accent2"/>
                </a:solidFill>
                <a:ln>
                  <a:noFill/>
                </a:ln>
                <a:effectLst/>
              </c:spPr>
              <c:txPr>
                <a:bodyPr wrap="square" lIns="38100" tIns="19050" rIns="38100" bIns="19050" anchor="ctr">
                  <a:spAutoFit/>
                </a:bodyPr>
                <a:lstStyle/>
                <a:p>
                  <a:pPr>
                    <a:defRPr sz="1600">
                      <a:solidFill>
                        <a:schemeClr val="bg1"/>
                      </a:solidFill>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5.1121861462721303E-2"/>
                      <c:h val="7.3362897523058995E-2"/>
                    </c:manualLayout>
                  </c15:layout>
                </c:ext>
                <c:ext xmlns:c16="http://schemas.microsoft.com/office/drawing/2014/chart" uri="{C3380CC4-5D6E-409C-BE32-E72D297353CC}">
                  <c16:uniqueId val="{00000004-5844-48CE-ACD0-A0CE5A94E805}"/>
                </c:ext>
              </c:extLst>
            </c:dLbl>
            <c:dLbl>
              <c:idx val="1"/>
              <c:layout>
                <c:manualLayout>
                  <c:x val="0.14822852406823001"/>
                  <c:y val="6.5140015394027102E-3"/>
                </c:manualLayout>
              </c:layout>
              <c:spPr>
                <a:solidFill>
                  <a:schemeClr val="tx2"/>
                </a:solidFill>
                <a:ln>
                  <a:noFill/>
                </a:ln>
                <a:effectLst/>
              </c:spPr>
              <c:txPr>
                <a:bodyPr wrap="square" lIns="38100" tIns="19050" rIns="38100" bIns="19050" anchor="ctr">
                  <a:spAutoFit/>
                </a:bodyPr>
                <a:lstStyle/>
                <a:p>
                  <a:pPr>
                    <a:defRPr sz="1600">
                      <a:solidFill>
                        <a:schemeClr val="bg1"/>
                      </a:solidFill>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6.5449310531882507E-2"/>
                      <c:h val="8.1324511937037297E-2"/>
                    </c:manualLayout>
                  </c15:layout>
                </c:ext>
                <c:ext xmlns:c16="http://schemas.microsoft.com/office/drawing/2014/chart" uri="{C3380CC4-5D6E-409C-BE32-E72D297353CC}">
                  <c16:uniqueId val="{00000005-5844-48CE-ACD0-A0CE5A94E805}"/>
                </c:ext>
              </c:extLst>
            </c:dLbl>
            <c:dLbl>
              <c:idx val="2"/>
              <c:layout>
                <c:manualLayout>
                  <c:x val="3.0146349093473201E-2"/>
                  <c:y val="1.30254391169305E-2"/>
                </c:manualLayout>
              </c:layout>
              <c:spPr>
                <a:solidFill>
                  <a:srgbClr val="0070C0"/>
                </a:solidFill>
                <a:ln>
                  <a:noFill/>
                </a:ln>
                <a:effectLst/>
              </c:spPr>
              <c:txPr>
                <a:bodyPr wrap="square" lIns="38100" tIns="19050" rIns="38100" bIns="19050" anchor="ctr">
                  <a:spAutoFit/>
                </a:bodyPr>
                <a:lstStyle/>
                <a:p>
                  <a:pPr>
                    <a:defRPr sz="1600">
                      <a:solidFill>
                        <a:schemeClr val="bg1"/>
                      </a:solidFill>
                    </a:defRPr>
                  </a:pPr>
                  <a:endParaRPr lang="fr-FR"/>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844-48CE-ACD0-A0CE5A94E805}"/>
                </c:ext>
              </c:extLst>
            </c:dLbl>
            <c:dLbl>
              <c:idx val="3"/>
              <c:layout>
                <c:manualLayout>
                  <c:x val="1.6659762032491102E-2"/>
                  <c:y val="9.7693357338853697E-3"/>
                </c:manualLayout>
              </c:layout>
              <c:spPr>
                <a:solidFill>
                  <a:srgbClr val="C00000"/>
                </a:solidFill>
                <a:ln>
                  <a:noFill/>
                </a:ln>
                <a:effectLst/>
              </c:spPr>
              <c:txPr>
                <a:bodyPr wrap="square" lIns="38100" tIns="19050" rIns="38100" bIns="19050" anchor="ctr">
                  <a:spAutoFit/>
                </a:bodyPr>
                <a:lstStyle/>
                <a:p>
                  <a:pPr>
                    <a:defRPr sz="1600">
                      <a:solidFill>
                        <a:schemeClr val="bg1"/>
                      </a:solidFill>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5.2708511415009401E-2"/>
                      <c:h val="7.3362897523058995E-2"/>
                    </c:manualLayout>
                  </c15:layout>
                </c:ext>
                <c:ext xmlns:c16="http://schemas.microsoft.com/office/drawing/2014/chart" uri="{C3380CC4-5D6E-409C-BE32-E72D297353CC}">
                  <c16:uniqueId val="{00000007-5844-48CE-ACD0-A0CE5A94E805}"/>
                </c:ext>
              </c:extLst>
            </c:dLbl>
            <c:spPr>
              <a:solidFill>
                <a:srgbClr val="FF5050"/>
              </a:solidFill>
              <a:ln>
                <a:noFill/>
              </a:ln>
              <a:effectLst/>
            </c:spPr>
            <c:txPr>
              <a:bodyPr wrap="square" lIns="38100" tIns="19050" rIns="38100" bIns="19050" anchor="ctr">
                <a:spAutoFit/>
              </a:bodyPr>
              <a:lstStyle/>
              <a:p>
                <a:pPr>
                  <a:defRPr sz="1600">
                    <a:solidFill>
                      <a:schemeClr val="bg1"/>
                    </a:solidFill>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c:f>
              <c:strCache>
                <c:ptCount val="4"/>
                <c:pt idx="0">
                  <c:v>Emmanuel Macron </c:v>
                </c:pt>
                <c:pt idx="1">
                  <c:v>Marine Le Pen</c:v>
                </c:pt>
                <c:pt idx="2">
                  <c:v>François Fillon</c:v>
                </c:pt>
                <c:pt idx="3">
                  <c:v>Jean-Luc Mélenchon</c:v>
                </c:pt>
              </c:strCache>
            </c:strRef>
          </c:cat>
          <c:val>
            <c:numRef>
              <c:f>Sheet1!$B$2:$B$5</c:f>
              <c:numCache>
                <c:formatCode>General</c:formatCode>
                <c:ptCount val="4"/>
                <c:pt idx="0">
                  <c:v>20</c:v>
                </c:pt>
                <c:pt idx="1">
                  <c:v>20.5</c:v>
                </c:pt>
                <c:pt idx="2">
                  <c:v>17.5</c:v>
                </c:pt>
                <c:pt idx="3">
                  <c:v>16</c:v>
                </c:pt>
              </c:numCache>
            </c:numRef>
          </c:val>
          <c:extLst>
            <c:ext xmlns:c16="http://schemas.microsoft.com/office/drawing/2014/chart" uri="{C3380CC4-5D6E-409C-BE32-E72D297353CC}">
              <c16:uniqueId val="{00000000-5844-48CE-ACD0-A0CE5A94E805}"/>
            </c:ext>
          </c:extLst>
        </c:ser>
        <c:dLbls>
          <c:showLegendKey val="0"/>
          <c:showVal val="0"/>
          <c:showCatName val="0"/>
          <c:showSerName val="0"/>
          <c:showPercent val="0"/>
          <c:showBubbleSize val="0"/>
        </c:dLbls>
        <c:gapWidth val="220"/>
        <c:overlap val="100"/>
        <c:axId val="-2127266704"/>
        <c:axId val="-2127269968"/>
      </c:barChart>
      <c:catAx>
        <c:axId val="-2127266704"/>
        <c:scaling>
          <c:orientation val="maxMin"/>
        </c:scaling>
        <c:delete val="0"/>
        <c:axPos val="l"/>
        <c:numFmt formatCode="General" sourceLinked="0"/>
        <c:majorTickMark val="out"/>
        <c:minorTickMark val="none"/>
        <c:tickLblPos val="nextTo"/>
        <c:spPr>
          <a:ln>
            <a:noFill/>
          </a:ln>
        </c:spPr>
        <c:txPr>
          <a:bodyPr/>
          <a:lstStyle/>
          <a:p>
            <a:pPr>
              <a:defRPr sz="1200">
                <a:solidFill>
                  <a:schemeClr val="tx1"/>
                </a:solidFill>
                <a:latin typeface="+mn-lt"/>
                <a:cs typeface="Arial" panose="020B0604020202020204" pitchFamily="34" charset="0"/>
              </a:defRPr>
            </a:pPr>
            <a:endParaRPr lang="fr-FR"/>
          </a:p>
        </c:txPr>
        <c:crossAx val="-2127269968"/>
        <c:crosses val="autoZero"/>
        <c:auto val="1"/>
        <c:lblAlgn val="ctr"/>
        <c:lblOffset val="100"/>
        <c:noMultiLvlLbl val="0"/>
      </c:catAx>
      <c:valAx>
        <c:axId val="-2127269968"/>
        <c:scaling>
          <c:orientation val="minMax"/>
          <c:max val="26"/>
          <c:min val="16"/>
        </c:scaling>
        <c:delete val="0"/>
        <c:axPos val="t"/>
        <c:numFmt formatCode="General" sourceLinked="1"/>
        <c:majorTickMark val="none"/>
        <c:minorTickMark val="none"/>
        <c:tickLblPos val="high"/>
        <c:spPr>
          <a:ln>
            <a:noFill/>
          </a:ln>
        </c:spPr>
        <c:txPr>
          <a:bodyPr/>
          <a:lstStyle/>
          <a:p>
            <a:pPr>
              <a:defRPr sz="1200">
                <a:solidFill>
                  <a:schemeClr val="bg2"/>
                </a:solidFill>
                <a:latin typeface="+mn-lt"/>
                <a:cs typeface="Arial" panose="020B0604020202020204" pitchFamily="34" charset="0"/>
              </a:defRPr>
            </a:pPr>
            <a:endParaRPr lang="fr-FR"/>
          </a:p>
        </c:txPr>
        <c:crossAx val="-2127266704"/>
        <c:crosses val="autoZero"/>
        <c:crossBetween val="between"/>
        <c:majorUnit val="1"/>
      </c:valAx>
    </c:plotArea>
    <c:plotVisOnly val="1"/>
    <c:dispBlanksAs val="gap"/>
    <c:showDLblsOverMax val="0"/>
  </c:chart>
  <c:txPr>
    <a:bodyPr/>
    <a:lstStyle/>
    <a:p>
      <a:pPr>
        <a:defRPr sz="1800"/>
      </a:pPr>
      <a:endParaRPr lang="fr-F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12607743479501"/>
          <c:y val="0.130707832658295"/>
          <c:w val="0.65617401125696195"/>
          <c:h val="0.790867467746727"/>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7890-4566-B6BF-E5ECD212D766}"/>
              </c:ext>
            </c:extLst>
          </c:dPt>
          <c:dPt>
            <c:idx val="1"/>
            <c:invertIfNegative val="0"/>
            <c:bubble3D val="0"/>
            <c:spPr>
              <a:solidFill>
                <a:schemeClr val="tx2"/>
              </a:solidFill>
              <a:ln>
                <a:noFill/>
              </a:ln>
              <a:effectLst/>
            </c:spPr>
            <c:extLst>
              <c:ext xmlns:c16="http://schemas.microsoft.com/office/drawing/2014/chart" uri="{C3380CC4-5D6E-409C-BE32-E72D297353CC}">
                <c16:uniqueId val="{00000004-7890-4566-B6BF-E5ECD212D76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7890-4566-B6BF-E5ECD212D76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4-7890-4566-B6BF-E5ECD212D76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61</c:v>
                </c:pt>
                <c:pt idx="1">
                  <c:v>39</c:v>
                </c:pt>
              </c:numCache>
            </c:numRef>
          </c:val>
          <c:extLst>
            <c:ext xmlns:c16="http://schemas.microsoft.com/office/drawing/2014/chart" uri="{C3380CC4-5D6E-409C-BE32-E72D297353CC}">
              <c16:uniqueId val="{00000000-7890-4566-B6BF-E5ECD212D766}"/>
            </c:ext>
          </c:extLst>
        </c:ser>
        <c:dLbls>
          <c:showLegendKey val="0"/>
          <c:showVal val="0"/>
          <c:showCatName val="0"/>
          <c:showSerName val="0"/>
          <c:showPercent val="0"/>
          <c:showBubbleSize val="0"/>
        </c:dLbls>
        <c:gapWidth val="100"/>
        <c:axId val="-2127297920"/>
        <c:axId val="-2127301040"/>
      </c:barChart>
      <c:catAx>
        <c:axId val="-2127297920"/>
        <c:scaling>
          <c:orientation val="minMax"/>
        </c:scaling>
        <c:delete val="1"/>
        <c:axPos val="b"/>
        <c:numFmt formatCode="General" sourceLinked="1"/>
        <c:majorTickMark val="out"/>
        <c:minorTickMark val="none"/>
        <c:tickLblPos val="nextTo"/>
        <c:crossAx val="-2127301040"/>
        <c:crosses val="autoZero"/>
        <c:auto val="1"/>
        <c:lblAlgn val="ctr"/>
        <c:lblOffset val="100"/>
        <c:noMultiLvlLbl val="0"/>
      </c:catAx>
      <c:valAx>
        <c:axId val="-2127301040"/>
        <c:scaling>
          <c:orientation val="minMax"/>
          <c:max val="100"/>
        </c:scaling>
        <c:delete val="1"/>
        <c:axPos val="l"/>
        <c:numFmt formatCode="General" sourceLinked="1"/>
        <c:majorTickMark val="none"/>
        <c:minorTickMark val="none"/>
        <c:tickLblPos val="nextTo"/>
        <c:crossAx val="-2127297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6761453184499"/>
          <c:y val="0.117637049392466"/>
          <c:w val="0.61355095480121302"/>
          <c:h val="0.80829517876783297"/>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C859-419B-A01E-8C077CFA2B79}"/>
              </c:ext>
            </c:extLst>
          </c:dPt>
          <c:dPt>
            <c:idx val="1"/>
            <c:invertIfNegative val="0"/>
            <c:bubble3D val="0"/>
            <c:spPr>
              <a:solidFill>
                <a:srgbClr val="0070C0"/>
              </a:solidFill>
              <a:ln>
                <a:noFill/>
              </a:ln>
              <a:effectLst/>
            </c:spPr>
            <c:extLst>
              <c:ext xmlns:c16="http://schemas.microsoft.com/office/drawing/2014/chart" uri="{C3380CC4-5D6E-409C-BE32-E72D297353CC}">
                <c16:uniqueId val="{00000003-C859-419B-A01E-8C077CFA2B79}"/>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C859-419B-A01E-8C077CFA2B79}"/>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70C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C859-419B-A01E-8C077CFA2B7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64</c:v>
                </c:pt>
                <c:pt idx="1">
                  <c:v>36</c:v>
                </c:pt>
              </c:numCache>
            </c:numRef>
          </c:val>
          <c:extLst>
            <c:ext xmlns:c16="http://schemas.microsoft.com/office/drawing/2014/chart" uri="{C3380CC4-5D6E-409C-BE32-E72D297353CC}">
              <c16:uniqueId val="{00000004-C859-419B-A01E-8C077CFA2B79}"/>
            </c:ext>
          </c:extLst>
        </c:ser>
        <c:dLbls>
          <c:showLegendKey val="0"/>
          <c:showVal val="0"/>
          <c:showCatName val="0"/>
          <c:showSerName val="0"/>
          <c:showPercent val="0"/>
          <c:showBubbleSize val="0"/>
        </c:dLbls>
        <c:gapWidth val="100"/>
        <c:axId val="-2126021984"/>
        <c:axId val="-2126018880"/>
      </c:barChart>
      <c:catAx>
        <c:axId val="-2126021984"/>
        <c:scaling>
          <c:orientation val="minMax"/>
        </c:scaling>
        <c:delete val="1"/>
        <c:axPos val="b"/>
        <c:numFmt formatCode="General" sourceLinked="1"/>
        <c:majorTickMark val="out"/>
        <c:minorTickMark val="none"/>
        <c:tickLblPos val="nextTo"/>
        <c:crossAx val="-2126018880"/>
        <c:crosses val="autoZero"/>
        <c:auto val="1"/>
        <c:lblAlgn val="ctr"/>
        <c:lblOffset val="100"/>
        <c:noMultiLvlLbl val="0"/>
      </c:catAx>
      <c:valAx>
        <c:axId val="-2126018880"/>
        <c:scaling>
          <c:orientation val="minMax"/>
          <c:max val="160"/>
        </c:scaling>
        <c:delete val="1"/>
        <c:axPos val="l"/>
        <c:numFmt formatCode="General" sourceLinked="1"/>
        <c:majorTickMark val="out"/>
        <c:minorTickMark val="none"/>
        <c:tickLblPos val="nextTo"/>
        <c:crossAx val="-2126021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6761453184499"/>
          <c:y val="0.121993977147742"/>
          <c:w val="0.61355095480121302"/>
          <c:h val="0.803938251012557"/>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24F9-4917-A736-2E83729BF12C}"/>
              </c:ext>
            </c:extLst>
          </c:dPt>
          <c:dPt>
            <c:idx val="1"/>
            <c:invertIfNegative val="0"/>
            <c:bubble3D val="0"/>
            <c:spPr>
              <a:solidFill>
                <a:schemeClr val="tx2"/>
              </a:solidFill>
              <a:ln>
                <a:noFill/>
              </a:ln>
              <a:effectLst/>
            </c:spPr>
            <c:extLst>
              <c:ext xmlns:c16="http://schemas.microsoft.com/office/drawing/2014/chart" uri="{C3380CC4-5D6E-409C-BE32-E72D297353CC}">
                <c16:uniqueId val="{00000003-24F9-4917-A736-2E83729BF12C}"/>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1B4696"/>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24F9-4917-A736-2E83729BF12C}"/>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24F9-4917-A736-2E83729BF12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55</c:v>
                </c:pt>
                <c:pt idx="1">
                  <c:v>45</c:v>
                </c:pt>
              </c:numCache>
            </c:numRef>
          </c:val>
          <c:extLst>
            <c:ext xmlns:c16="http://schemas.microsoft.com/office/drawing/2014/chart" uri="{C3380CC4-5D6E-409C-BE32-E72D297353CC}">
              <c16:uniqueId val="{00000004-24F9-4917-A736-2E83729BF12C}"/>
            </c:ext>
          </c:extLst>
        </c:ser>
        <c:dLbls>
          <c:showLegendKey val="0"/>
          <c:showVal val="0"/>
          <c:showCatName val="0"/>
          <c:showSerName val="0"/>
          <c:showPercent val="0"/>
          <c:showBubbleSize val="0"/>
        </c:dLbls>
        <c:gapWidth val="100"/>
        <c:axId val="-2125841840"/>
        <c:axId val="-2125838736"/>
      </c:barChart>
      <c:catAx>
        <c:axId val="-2125841840"/>
        <c:scaling>
          <c:orientation val="minMax"/>
        </c:scaling>
        <c:delete val="1"/>
        <c:axPos val="b"/>
        <c:numFmt formatCode="General" sourceLinked="1"/>
        <c:majorTickMark val="out"/>
        <c:minorTickMark val="none"/>
        <c:tickLblPos val="nextTo"/>
        <c:crossAx val="-2125838736"/>
        <c:crosses val="autoZero"/>
        <c:auto val="1"/>
        <c:lblAlgn val="ctr"/>
        <c:lblOffset val="100"/>
        <c:noMultiLvlLbl val="0"/>
      </c:catAx>
      <c:valAx>
        <c:axId val="-2125838736"/>
        <c:scaling>
          <c:orientation val="minMax"/>
          <c:max val="100"/>
        </c:scaling>
        <c:delete val="1"/>
        <c:axPos val="l"/>
        <c:numFmt formatCode="General" sourceLinked="1"/>
        <c:majorTickMark val="none"/>
        <c:minorTickMark val="none"/>
        <c:tickLblPos val="nextTo"/>
        <c:crossAx val="-2125841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6761453184499"/>
          <c:y val="0.121993977147742"/>
          <c:w val="0.61355095480121302"/>
          <c:h val="0.803938251012557"/>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F4E-4BA0-AB30-3958B267D57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F4E-4BA0-AB30-3958B267D577}"/>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FF4E-4BA0-AB30-3958B267D577}"/>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2">
                          <a:lumMod val="75000"/>
                        </a:schemeClr>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FF4E-4BA0-AB30-3958B267D57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43</c:v>
                </c:pt>
                <c:pt idx="1">
                  <c:v>57</c:v>
                </c:pt>
              </c:numCache>
            </c:numRef>
          </c:val>
          <c:extLst>
            <c:ext xmlns:c16="http://schemas.microsoft.com/office/drawing/2014/chart" uri="{C3380CC4-5D6E-409C-BE32-E72D297353CC}">
              <c16:uniqueId val="{00000004-FF4E-4BA0-AB30-3958B267D577}"/>
            </c:ext>
          </c:extLst>
        </c:ser>
        <c:dLbls>
          <c:showLegendKey val="0"/>
          <c:showVal val="0"/>
          <c:showCatName val="0"/>
          <c:showSerName val="0"/>
          <c:showPercent val="0"/>
          <c:showBubbleSize val="0"/>
        </c:dLbls>
        <c:gapWidth val="100"/>
        <c:axId val="-2125292480"/>
        <c:axId val="-2125293952"/>
      </c:barChart>
      <c:catAx>
        <c:axId val="-2125292480"/>
        <c:scaling>
          <c:orientation val="minMax"/>
        </c:scaling>
        <c:delete val="1"/>
        <c:axPos val="b"/>
        <c:numFmt formatCode="General" sourceLinked="1"/>
        <c:majorTickMark val="out"/>
        <c:minorTickMark val="none"/>
        <c:tickLblPos val="nextTo"/>
        <c:crossAx val="-2125293952"/>
        <c:crosses val="autoZero"/>
        <c:auto val="1"/>
        <c:lblAlgn val="ctr"/>
        <c:lblOffset val="100"/>
        <c:noMultiLvlLbl val="0"/>
      </c:catAx>
      <c:valAx>
        <c:axId val="-2125293952"/>
        <c:scaling>
          <c:orientation val="minMax"/>
          <c:max val="120"/>
        </c:scaling>
        <c:delete val="1"/>
        <c:axPos val="l"/>
        <c:numFmt formatCode="General" sourceLinked="1"/>
        <c:majorTickMark val="out"/>
        <c:minorTickMark val="none"/>
        <c:tickLblPos val="nextTo"/>
        <c:crossAx val="-2125292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6761453184499"/>
          <c:y val="0.121993977147742"/>
          <c:w val="0.61355095480121302"/>
          <c:h val="0.803938251012557"/>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5F5A-4E52-9CF8-A13AAC79B0A1}"/>
              </c:ext>
            </c:extLst>
          </c:dPt>
          <c:dPt>
            <c:idx val="1"/>
            <c:invertIfNegative val="0"/>
            <c:bubble3D val="0"/>
            <c:spPr>
              <a:solidFill>
                <a:schemeClr val="tx2"/>
              </a:solidFill>
              <a:ln>
                <a:noFill/>
              </a:ln>
              <a:effectLst/>
            </c:spPr>
            <c:extLst>
              <c:ext xmlns:c16="http://schemas.microsoft.com/office/drawing/2014/chart" uri="{C3380CC4-5D6E-409C-BE32-E72D297353CC}">
                <c16:uniqueId val="{00000003-5F5A-4E52-9CF8-A13AAC79B0A1}"/>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5F5A-4E52-9CF8-A13AAC79B0A1}"/>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5F5A-4E52-9CF8-A13AAC79B0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57</c:v>
                </c:pt>
                <c:pt idx="1">
                  <c:v>43</c:v>
                </c:pt>
              </c:numCache>
            </c:numRef>
          </c:val>
          <c:extLst>
            <c:ext xmlns:c16="http://schemas.microsoft.com/office/drawing/2014/chart" uri="{C3380CC4-5D6E-409C-BE32-E72D297353CC}">
              <c16:uniqueId val="{00000004-5F5A-4E52-9CF8-A13AAC79B0A1}"/>
            </c:ext>
          </c:extLst>
        </c:ser>
        <c:dLbls>
          <c:showLegendKey val="0"/>
          <c:showVal val="0"/>
          <c:showCatName val="0"/>
          <c:showSerName val="0"/>
          <c:showPercent val="0"/>
          <c:showBubbleSize val="0"/>
        </c:dLbls>
        <c:gapWidth val="100"/>
        <c:axId val="-2125296032"/>
        <c:axId val="-2125297872"/>
      </c:barChart>
      <c:catAx>
        <c:axId val="-2125296032"/>
        <c:scaling>
          <c:orientation val="minMax"/>
        </c:scaling>
        <c:delete val="1"/>
        <c:axPos val="b"/>
        <c:numFmt formatCode="General" sourceLinked="1"/>
        <c:majorTickMark val="out"/>
        <c:minorTickMark val="none"/>
        <c:tickLblPos val="nextTo"/>
        <c:crossAx val="-2125297872"/>
        <c:crosses val="autoZero"/>
        <c:auto val="1"/>
        <c:lblAlgn val="ctr"/>
        <c:lblOffset val="100"/>
        <c:noMultiLvlLbl val="0"/>
      </c:catAx>
      <c:valAx>
        <c:axId val="-2125297872"/>
        <c:scaling>
          <c:orientation val="minMax"/>
          <c:max val="140"/>
        </c:scaling>
        <c:delete val="1"/>
        <c:axPos val="l"/>
        <c:numFmt formatCode="General" sourceLinked="1"/>
        <c:majorTickMark val="out"/>
        <c:minorTickMark val="none"/>
        <c:tickLblPos val="nextTo"/>
        <c:crossAx val="-2125296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18184387807974E-2"/>
          <c:y val="1.9951732517333658E-2"/>
          <c:w val="0.91798181561219205"/>
          <c:h val="0.89884125993148545"/>
        </c:manualLayout>
      </c:layout>
      <c:barChart>
        <c:barDir val="bar"/>
        <c:grouping val="clustered"/>
        <c:varyColors val="0"/>
        <c:ser>
          <c:idx val="0"/>
          <c:order val="0"/>
          <c:tx>
            <c:strRef>
              <c:f>Feuil1!$B$1</c:f>
              <c:strCache>
                <c:ptCount val="1"/>
                <c:pt idx="0">
                  <c:v>Série 1</c:v>
                </c:pt>
              </c:strCache>
            </c:strRef>
          </c:tx>
          <c:spPr>
            <a:solidFill>
              <a:schemeClr val="tx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0207-4BFA-88BA-818C2D27C58E}"/>
              </c:ext>
            </c:extLst>
          </c:dPt>
          <c:dPt>
            <c:idx val="1"/>
            <c:invertIfNegative val="0"/>
            <c:bubble3D val="0"/>
            <c:spPr>
              <a:solidFill>
                <a:srgbClr val="FF5050"/>
              </a:solidFill>
              <a:ln>
                <a:noFill/>
              </a:ln>
              <a:effectLst/>
            </c:spPr>
            <c:extLst>
              <c:ext xmlns:c16="http://schemas.microsoft.com/office/drawing/2014/chart" uri="{C3380CC4-5D6E-409C-BE32-E72D297353CC}">
                <c16:uniqueId val="{00000003-0207-4BFA-88BA-818C2D27C58E}"/>
              </c:ext>
            </c:extLst>
          </c:dPt>
          <c:dPt>
            <c:idx val="2"/>
            <c:invertIfNegative val="0"/>
            <c:bubble3D val="0"/>
            <c:spPr>
              <a:solidFill>
                <a:srgbClr val="C00000"/>
              </a:solidFill>
              <a:ln>
                <a:noFill/>
              </a:ln>
              <a:effectLst/>
            </c:spPr>
            <c:extLst>
              <c:ext xmlns:c16="http://schemas.microsoft.com/office/drawing/2014/chart" uri="{C3380CC4-5D6E-409C-BE32-E72D297353CC}">
                <c16:uniqueId val="{00000005-0207-4BFA-88BA-818C2D27C58E}"/>
              </c:ext>
            </c:extLst>
          </c:dPt>
          <c:dPt>
            <c:idx val="3"/>
            <c:invertIfNegative val="0"/>
            <c:bubble3D val="0"/>
            <c:spPr>
              <a:solidFill>
                <a:srgbClr val="00B050"/>
              </a:solidFill>
              <a:ln>
                <a:noFill/>
              </a:ln>
              <a:effectLst/>
            </c:spPr>
            <c:extLst>
              <c:ext xmlns:c16="http://schemas.microsoft.com/office/drawing/2014/chart" uri="{C3380CC4-5D6E-409C-BE32-E72D297353CC}">
                <c16:uniqueId val="{00000007-0207-4BFA-88BA-818C2D27C58E}"/>
              </c:ext>
            </c:extLst>
          </c:dPt>
          <c:dPt>
            <c:idx val="4"/>
            <c:invertIfNegative val="0"/>
            <c:bubble3D val="0"/>
            <c:spPr>
              <a:solidFill>
                <a:srgbClr val="FF3399"/>
              </a:solidFill>
              <a:ln>
                <a:noFill/>
              </a:ln>
              <a:effectLst/>
            </c:spPr>
            <c:extLst>
              <c:ext xmlns:c16="http://schemas.microsoft.com/office/drawing/2014/chart" uri="{C3380CC4-5D6E-409C-BE32-E72D297353CC}">
                <c16:uniqueId val="{00000009-0207-4BFA-88BA-818C2D27C58E}"/>
              </c:ext>
            </c:extLst>
          </c:dPt>
          <c:dPt>
            <c:idx val="5"/>
            <c:invertIfNegative val="0"/>
            <c:bubble3D val="0"/>
            <c:spPr>
              <a:solidFill>
                <a:srgbClr val="0070C0"/>
              </a:solidFill>
              <a:ln>
                <a:noFill/>
              </a:ln>
              <a:effectLst/>
            </c:spPr>
            <c:extLst>
              <c:ext xmlns:c16="http://schemas.microsoft.com/office/drawing/2014/chart" uri="{C3380CC4-5D6E-409C-BE32-E72D297353CC}">
                <c16:uniqueId val="{0000000B-0207-4BFA-88BA-818C2D27C58E}"/>
              </c:ext>
            </c:extLst>
          </c:dPt>
          <c:dPt>
            <c:idx val="6"/>
            <c:invertIfNegative val="0"/>
            <c:bubble3D val="0"/>
            <c:spPr>
              <a:solidFill>
                <a:srgbClr val="7030A0"/>
              </a:solidFill>
              <a:ln>
                <a:noFill/>
              </a:ln>
              <a:effectLst/>
            </c:spPr>
            <c:extLst>
              <c:ext xmlns:c16="http://schemas.microsoft.com/office/drawing/2014/chart" uri="{C3380CC4-5D6E-409C-BE32-E72D297353CC}">
                <c16:uniqueId val="{0000000D-0207-4BFA-88BA-818C2D27C58E}"/>
              </c:ext>
            </c:extLst>
          </c:dPt>
          <c:dPt>
            <c:idx val="7"/>
            <c:invertIfNegative val="0"/>
            <c:bubble3D val="0"/>
            <c:spPr>
              <a:solidFill>
                <a:schemeClr val="tx2"/>
              </a:solidFill>
              <a:ln>
                <a:noFill/>
              </a:ln>
              <a:effectLst/>
            </c:spPr>
            <c:extLst>
              <c:ext xmlns:c16="http://schemas.microsoft.com/office/drawing/2014/chart" uri="{C3380CC4-5D6E-409C-BE32-E72D297353CC}">
                <c16:uniqueId val="{0000000F-0207-4BFA-88BA-818C2D27C58E}"/>
              </c:ext>
            </c:extLst>
          </c:dPt>
          <c:dPt>
            <c:idx val="8"/>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3-0207-4BFA-88BA-818C2D27C58E}"/>
              </c:ext>
            </c:extLst>
          </c:dPt>
          <c:dPt>
            <c:idx val="9"/>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11-0207-4BFA-88BA-818C2D27C58E}"/>
              </c:ext>
            </c:extLst>
          </c:dPt>
          <c:dLbls>
            <c:dLbl>
              <c:idx val="8"/>
              <c:layout/>
              <c:tx>
                <c:rich>
                  <a:bodyPr/>
                  <a:lstStyle/>
                  <a:p>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207-4BFA-88BA-818C2D27C58E}"/>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numCache>
            </c:numRef>
          </c:cat>
          <c:val>
            <c:numRef>
              <c:f>Feuil1!$B$2:$B$10</c:f>
              <c:numCache>
                <c:formatCode>General</c:formatCode>
                <c:ptCount val="9"/>
                <c:pt idx="0">
                  <c:v>1.5</c:v>
                </c:pt>
                <c:pt idx="1">
                  <c:v>1.5</c:v>
                </c:pt>
                <c:pt idx="2">
                  <c:v>12.5</c:v>
                </c:pt>
                <c:pt idx="3">
                  <c:v>3</c:v>
                </c:pt>
                <c:pt idx="4">
                  <c:v>12.5</c:v>
                </c:pt>
                <c:pt idx="5">
                  <c:v>34</c:v>
                </c:pt>
                <c:pt idx="6">
                  <c:v>5</c:v>
                </c:pt>
                <c:pt idx="7">
                  <c:v>30</c:v>
                </c:pt>
                <c:pt idx="8">
                  <c:v>0</c:v>
                </c:pt>
              </c:numCache>
            </c:numRef>
          </c:val>
          <c:extLst>
            <c:ext xmlns:c16="http://schemas.microsoft.com/office/drawing/2014/chart" uri="{C3380CC4-5D6E-409C-BE32-E72D297353CC}">
              <c16:uniqueId val="{00000012-0207-4BFA-88BA-818C2D27C58E}"/>
            </c:ext>
          </c:extLst>
        </c:ser>
        <c:dLbls>
          <c:showLegendKey val="0"/>
          <c:showVal val="0"/>
          <c:showCatName val="0"/>
          <c:showSerName val="0"/>
          <c:showPercent val="0"/>
          <c:showBubbleSize val="0"/>
        </c:dLbls>
        <c:gapWidth val="40"/>
        <c:axId val="108594688"/>
        <c:axId val="108596224"/>
      </c:barChart>
      <c:catAx>
        <c:axId val="1085946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8596224"/>
        <c:crosses val="autoZero"/>
        <c:auto val="1"/>
        <c:lblAlgn val="ctr"/>
        <c:lblOffset val="100"/>
        <c:noMultiLvlLbl val="0"/>
      </c:catAx>
      <c:valAx>
        <c:axId val="108596224"/>
        <c:scaling>
          <c:orientation val="minMax"/>
          <c:max val="100"/>
        </c:scaling>
        <c:delete val="1"/>
        <c:axPos val="t"/>
        <c:numFmt formatCode="General" sourceLinked="1"/>
        <c:majorTickMark val="none"/>
        <c:minorTickMark val="none"/>
        <c:tickLblPos val="nextTo"/>
        <c:crossAx val="108594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6761453184499"/>
          <c:y val="0.121993977147742"/>
          <c:w val="0.61355095480121302"/>
          <c:h val="0.803938251012557"/>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A39-495A-BB8A-421EE38E4B96}"/>
              </c:ext>
            </c:extLst>
          </c:dPt>
          <c:dPt>
            <c:idx val="1"/>
            <c:invertIfNegative val="0"/>
            <c:bubble3D val="0"/>
            <c:spPr>
              <a:solidFill>
                <a:srgbClr val="0070C0"/>
              </a:solidFill>
              <a:ln>
                <a:noFill/>
              </a:ln>
              <a:effectLst/>
            </c:spPr>
            <c:extLst>
              <c:ext xmlns:c16="http://schemas.microsoft.com/office/drawing/2014/chart" uri="{C3380CC4-5D6E-409C-BE32-E72D297353CC}">
                <c16:uniqueId val="{00000003-FA39-495A-BB8A-421EE38E4B9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FA39-495A-BB8A-421EE38E4B9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70C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FA39-495A-BB8A-421EE38E4B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Catégorie 1</c:v>
                </c:pt>
                <c:pt idx="1">
                  <c:v>Catégorie 2</c:v>
                </c:pt>
              </c:strCache>
            </c:strRef>
          </c:cat>
          <c:val>
            <c:numRef>
              <c:f>Feuil1!$B$2:$B$3</c:f>
              <c:numCache>
                <c:formatCode>General</c:formatCode>
                <c:ptCount val="2"/>
                <c:pt idx="0">
                  <c:v>58</c:v>
                </c:pt>
                <c:pt idx="1">
                  <c:v>42</c:v>
                </c:pt>
              </c:numCache>
            </c:numRef>
          </c:val>
          <c:extLst>
            <c:ext xmlns:c16="http://schemas.microsoft.com/office/drawing/2014/chart" uri="{C3380CC4-5D6E-409C-BE32-E72D297353CC}">
              <c16:uniqueId val="{00000004-FA39-495A-BB8A-421EE38E4B96}"/>
            </c:ext>
          </c:extLst>
        </c:ser>
        <c:dLbls>
          <c:showLegendKey val="0"/>
          <c:showVal val="0"/>
          <c:showCatName val="0"/>
          <c:showSerName val="0"/>
          <c:showPercent val="0"/>
          <c:showBubbleSize val="0"/>
        </c:dLbls>
        <c:gapWidth val="100"/>
        <c:axId val="-2126174928"/>
        <c:axId val="-2126178048"/>
      </c:barChart>
      <c:catAx>
        <c:axId val="-2126174928"/>
        <c:scaling>
          <c:orientation val="minMax"/>
        </c:scaling>
        <c:delete val="1"/>
        <c:axPos val="b"/>
        <c:numFmt formatCode="General" sourceLinked="1"/>
        <c:majorTickMark val="out"/>
        <c:minorTickMark val="none"/>
        <c:tickLblPos val="nextTo"/>
        <c:crossAx val="-2126178048"/>
        <c:crosses val="autoZero"/>
        <c:auto val="1"/>
        <c:lblAlgn val="ctr"/>
        <c:lblOffset val="100"/>
        <c:noMultiLvlLbl val="0"/>
      </c:catAx>
      <c:valAx>
        <c:axId val="-2126178048"/>
        <c:scaling>
          <c:orientation val="minMax"/>
          <c:max val="130"/>
          <c:min val="0"/>
        </c:scaling>
        <c:delete val="1"/>
        <c:axPos val="l"/>
        <c:numFmt formatCode="General" sourceLinked="1"/>
        <c:majorTickMark val="out"/>
        <c:minorTickMark val="none"/>
        <c:tickLblPos val="nextTo"/>
        <c:crossAx val="-2126174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6595603289292702E-3"/>
          <c:w val="0.89921031248680505"/>
          <c:h val="0.87525360957318599"/>
        </c:manualLayout>
      </c:layout>
      <c:lineChart>
        <c:grouping val="standard"/>
        <c:varyColors val="0"/>
        <c:ser>
          <c:idx val="0"/>
          <c:order val="0"/>
          <c:tx>
            <c:strRef>
              <c:f>Feuil1!$B$1</c:f>
              <c:strCache>
                <c:ptCount val="1"/>
                <c:pt idx="0">
                  <c:v>Jean-Luc Mélenchon</c:v>
                </c:pt>
              </c:strCache>
            </c:strRef>
          </c:tx>
          <c:spPr>
            <a:ln w="38100" cap="rnd">
              <a:solidFill>
                <a:srgbClr val="C00000"/>
              </a:solidFill>
              <a:round/>
            </a:ln>
            <a:effectLst/>
          </c:spPr>
          <c:marker>
            <c:symbol val="none"/>
          </c:marker>
          <c:dLbls>
            <c:dLbl>
              <c:idx val="0"/>
              <c:layout>
                <c:manualLayout>
                  <c:x val="-2.44955669539078E-2"/>
                  <c:y val="-4.0737003361060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5AF-4056-A807-F5EF392C3D68}"/>
                </c:ext>
              </c:extLst>
            </c:dLbl>
            <c:dLbl>
              <c:idx val="1"/>
              <c:layout>
                <c:manualLayout>
                  <c:x val="-9.7272269764361406E-3"/>
                  <c:y val="-4.95592778344504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5AF-4056-A807-F5EF392C3D68}"/>
                </c:ext>
              </c:extLst>
            </c:dLbl>
            <c:dLbl>
              <c:idx val="2"/>
              <c:layout>
                <c:manualLayout>
                  <c:x val="-3.8460736089083597E-2"/>
                  <c:y val="-0.11064463094157"/>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C00000"/>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5.4764388883512302E-2"/>
                      <c:h val="7.5349223714394994E-2"/>
                    </c:manualLayout>
                  </c15:layout>
                </c:ext>
                <c:ext xmlns:c16="http://schemas.microsoft.com/office/drawing/2014/chart" uri="{C3380CC4-5D6E-409C-BE32-E72D297353CC}">
                  <c16:uniqueId val="{00000002-45AF-4056-A807-F5EF392C3D68}"/>
                </c:ext>
              </c:extLst>
            </c:dLbl>
            <c:dLbl>
              <c:idx val="3"/>
              <c:layout>
                <c:manualLayout>
                  <c:x val="-3.2150879103949898E-2"/>
                  <c:y val="-0.11006238002173099"/>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122680868307301E-2"/>
                      <c:h val="8.8331855951204297E-2"/>
                    </c:manualLayout>
                  </c15:layout>
                </c:ext>
                <c:ext xmlns:c16="http://schemas.microsoft.com/office/drawing/2014/chart" uri="{C3380CC4-5D6E-409C-BE32-E72D297353CC}">
                  <c16:uniqueId val="{00000003-45AF-4056-A807-F5EF392C3D68}"/>
                </c:ext>
              </c:extLst>
            </c:dLbl>
            <c:dLbl>
              <c:idx val="4"/>
              <c:layout>
                <c:manualLayout>
                  <c:x val="-3.2374561928369999E-3"/>
                  <c:y val="3.1737046849952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5AF-4056-A807-F5EF392C3D68}"/>
                </c:ext>
              </c:extLst>
            </c:dLbl>
            <c:dLbl>
              <c:idx val="5"/>
              <c:layout>
                <c:manualLayout>
                  <c:x val="-2.2275356662138798E-2"/>
                  <c:y val="-4.61515560456521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5AF-4056-A807-F5EF392C3D6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10-15 janvier 
Cevipof-Le Monde</c:v>
                </c:pt>
                <c:pt idx="1">
                  <c:v>7-12 févier Cevipof-
Le Monde</c:v>
                </c:pt>
                <c:pt idx="2">
                  <c:v>1er- 5 mars FJJ-Cevipof-
Le Monde </c:v>
                </c:pt>
                <c:pt idx="3">
                  <c:v>14-15 mars Cevipof-
Le Monde </c:v>
                </c:pt>
                <c:pt idx="4">
                  <c:v>31 mars-2 avril 
FJJ-Cevipof-Le Monde </c:v>
                </c:pt>
                <c:pt idx="5">
                  <c:v>16-17 avril Cevipof-
Le Monde</c:v>
                </c:pt>
              </c:strCache>
            </c:strRef>
          </c:cat>
          <c:val>
            <c:numRef>
              <c:f>Feuil1!$B$2:$B$7</c:f>
              <c:numCache>
                <c:formatCode>General</c:formatCode>
                <c:ptCount val="6"/>
                <c:pt idx="0">
                  <c:v>17</c:v>
                </c:pt>
                <c:pt idx="1">
                  <c:v>17</c:v>
                </c:pt>
                <c:pt idx="2">
                  <c:v>17</c:v>
                </c:pt>
                <c:pt idx="3">
                  <c:v>17</c:v>
                </c:pt>
                <c:pt idx="4">
                  <c:v>23</c:v>
                </c:pt>
                <c:pt idx="5">
                  <c:v>25</c:v>
                </c:pt>
              </c:numCache>
            </c:numRef>
          </c:val>
          <c:smooth val="0"/>
          <c:extLst>
            <c:ext xmlns:c16="http://schemas.microsoft.com/office/drawing/2014/chart" uri="{C3380CC4-5D6E-409C-BE32-E72D297353CC}">
              <c16:uniqueId val="{00000006-45AF-4056-A807-F5EF392C3D68}"/>
            </c:ext>
          </c:extLst>
        </c:ser>
        <c:ser>
          <c:idx val="1"/>
          <c:order val="1"/>
          <c:tx>
            <c:strRef>
              <c:f>Feuil1!$C$1</c:f>
              <c:strCache>
                <c:ptCount val="1"/>
                <c:pt idx="0">
                  <c:v>Benoît Hamon</c:v>
                </c:pt>
              </c:strCache>
            </c:strRef>
          </c:tx>
          <c:spPr>
            <a:ln w="38100" cap="rnd">
              <a:solidFill>
                <a:srgbClr val="FF3399"/>
              </a:solidFill>
              <a:round/>
            </a:ln>
            <a:effectLst/>
          </c:spPr>
          <c:marker>
            <c:symbol val="none"/>
          </c:marker>
          <c:dLbls>
            <c:dLbl>
              <c:idx val="1"/>
              <c:layout>
                <c:manualLayout>
                  <c:x val="-2.9784312408776398E-2"/>
                  <c:y val="-4.67050419111181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5AF-4056-A807-F5EF392C3D68}"/>
                </c:ext>
              </c:extLst>
            </c:dLbl>
            <c:dLbl>
              <c:idx val="2"/>
              <c:layout>
                <c:manualLayout>
                  <c:x val="-2.8000329836799901E-2"/>
                  <c:y val="-4.58732548827767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5AF-4056-A807-F5EF392C3D68}"/>
                </c:ext>
              </c:extLst>
            </c:dLbl>
            <c:dLbl>
              <c:idx val="3"/>
              <c:layout>
                <c:manualLayout>
                  <c:x val="-2.6707892974871202E-2"/>
                  <c:y val="-4.59597714147777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5AF-4056-A807-F5EF392C3D68}"/>
                </c:ext>
              </c:extLst>
            </c:dLbl>
            <c:dLbl>
              <c:idx val="4"/>
              <c:layout>
                <c:manualLayout>
                  <c:x val="-3.1411389312454303E-2"/>
                  <c:y val="-4.92644212156407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45AF-4056-A807-F5EF392C3D68}"/>
                </c:ext>
              </c:extLst>
            </c:dLbl>
            <c:dLbl>
              <c:idx val="5"/>
              <c:layout>
                <c:manualLayout>
                  <c:x val="-4.7241838144017098E-2"/>
                  <c:y val="-4.22203475002412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5AF-4056-A807-F5EF392C3D6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399"/>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10-15 janvier 
Cevipof-Le Monde</c:v>
                </c:pt>
                <c:pt idx="1">
                  <c:v>7-12 févier Cevipof-
Le Monde</c:v>
                </c:pt>
                <c:pt idx="2">
                  <c:v>1er- 5 mars FJJ-Cevipof-
Le Monde </c:v>
                </c:pt>
                <c:pt idx="3">
                  <c:v>14-15 mars Cevipof-
Le Monde </c:v>
                </c:pt>
                <c:pt idx="4">
                  <c:v>31 mars-2 avril 
FJJ-Cevipof-Le Monde </c:v>
                </c:pt>
                <c:pt idx="5">
                  <c:v>16-17 avril Cevipof-
Le Monde</c:v>
                </c:pt>
              </c:strCache>
            </c:strRef>
          </c:cat>
          <c:val>
            <c:numRef>
              <c:f>Feuil1!$C$2:$C$7</c:f>
              <c:numCache>
                <c:formatCode>General</c:formatCode>
                <c:ptCount val="6"/>
                <c:pt idx="0">
                  <c:v>14</c:v>
                </c:pt>
                <c:pt idx="1">
                  <c:v>20</c:v>
                </c:pt>
                <c:pt idx="2">
                  <c:v>17</c:v>
                </c:pt>
                <c:pt idx="3">
                  <c:v>17</c:v>
                </c:pt>
                <c:pt idx="4">
                  <c:v>16</c:v>
                </c:pt>
                <c:pt idx="5">
                  <c:v>17</c:v>
                </c:pt>
              </c:numCache>
            </c:numRef>
          </c:val>
          <c:smooth val="0"/>
          <c:extLst>
            <c:ext xmlns:c16="http://schemas.microsoft.com/office/drawing/2014/chart" uri="{C3380CC4-5D6E-409C-BE32-E72D297353CC}">
              <c16:uniqueId val="{0000000C-45AF-4056-A807-F5EF392C3D68}"/>
            </c:ext>
          </c:extLst>
        </c:ser>
        <c:ser>
          <c:idx val="2"/>
          <c:order val="2"/>
          <c:tx>
            <c:strRef>
              <c:f>Feuil1!$D$1</c:f>
              <c:strCache>
                <c:ptCount val="1"/>
                <c:pt idx="0">
                  <c:v>Emmanuel Macron</c:v>
                </c:pt>
              </c:strCache>
            </c:strRef>
          </c:tx>
          <c:spPr>
            <a:ln w="38100" cap="rnd">
              <a:solidFill>
                <a:schemeClr val="accent2"/>
              </a:solidFill>
              <a:round/>
            </a:ln>
            <a:effectLst/>
          </c:spPr>
          <c:marker>
            <c:symbol val="none"/>
          </c:marker>
          <c:dLbls>
            <c:dLbl>
              <c:idx val="0"/>
              <c:layout>
                <c:manualLayout>
                  <c:x val="-3.53544273684189E-2"/>
                  <c:y val="-0.110115311037049"/>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45AF-4056-A807-F5EF392C3D68}"/>
                </c:ext>
              </c:extLst>
            </c:dLbl>
            <c:dLbl>
              <c:idx val="1"/>
              <c:layout>
                <c:manualLayout>
                  <c:x val="-2.7724029902789799E-2"/>
                  <c:y val="-4.916654306990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45AF-4056-A807-F5EF392C3D68}"/>
                </c:ext>
              </c:extLst>
            </c:dLbl>
            <c:dLbl>
              <c:idx val="2"/>
              <c:layout>
                <c:manualLayout>
                  <c:x val="-1.9219153732632999E-2"/>
                  <c:y val="3.53135329230064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5AF-4056-A807-F5EF392C3D68}"/>
                </c:ext>
              </c:extLst>
            </c:dLbl>
            <c:dLbl>
              <c:idx val="3"/>
              <c:layout>
                <c:manualLayout>
                  <c:x val="-3.5210377367234598E-2"/>
                  <c:y val="-5.175286151063589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3218410741264299E-2"/>
                      <c:h val="8.7963009183919097E-2"/>
                    </c:manualLayout>
                  </c15:layout>
                </c:ext>
                <c:ext xmlns:c16="http://schemas.microsoft.com/office/drawing/2014/chart" uri="{C3380CC4-5D6E-409C-BE32-E72D297353CC}">
                  <c16:uniqueId val="{0000000F-45AF-4056-A807-F5EF392C3D68}"/>
                </c:ext>
              </c:extLst>
            </c:dLbl>
            <c:dLbl>
              <c:idx val="4"/>
              <c:layout>
                <c:manualLayout>
                  <c:x val="-2.96820807044757E-2"/>
                  <c:y val="-5.291924303451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45AF-4056-A807-F5EF392C3D68}"/>
                </c:ext>
              </c:extLst>
            </c:dLbl>
            <c:dLbl>
              <c:idx val="5"/>
              <c:layout>
                <c:manualLayout>
                  <c:x val="-1.1633936378045001E-2"/>
                  <c:y val="7.468314017827550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45AF-4056-A807-F5EF392C3D6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10-15 janvier 
Cevipof-Le Monde</c:v>
                </c:pt>
                <c:pt idx="1">
                  <c:v>7-12 févier Cevipof-
Le Monde</c:v>
                </c:pt>
                <c:pt idx="2">
                  <c:v>1er- 5 mars FJJ-Cevipof-
Le Monde </c:v>
                </c:pt>
                <c:pt idx="3">
                  <c:v>14-15 mars Cevipof-
Le Monde </c:v>
                </c:pt>
                <c:pt idx="4">
                  <c:v>31 mars-2 avril 
FJJ-Cevipof-Le Monde </c:v>
                </c:pt>
                <c:pt idx="5">
                  <c:v>16-17 avril Cevipof-
Le Monde</c:v>
                </c:pt>
              </c:strCache>
            </c:strRef>
          </c:cat>
          <c:val>
            <c:numRef>
              <c:f>Feuil1!$D$2:$D$7</c:f>
              <c:numCache>
                <c:formatCode>General</c:formatCode>
                <c:ptCount val="6"/>
                <c:pt idx="0">
                  <c:v>25</c:v>
                </c:pt>
                <c:pt idx="1">
                  <c:v>25</c:v>
                </c:pt>
                <c:pt idx="2">
                  <c:v>22</c:v>
                </c:pt>
                <c:pt idx="3">
                  <c:v>26</c:v>
                </c:pt>
                <c:pt idx="4">
                  <c:v>25</c:v>
                </c:pt>
                <c:pt idx="5">
                  <c:v>24</c:v>
                </c:pt>
              </c:numCache>
            </c:numRef>
          </c:val>
          <c:smooth val="0"/>
          <c:extLst>
            <c:ext xmlns:c16="http://schemas.microsoft.com/office/drawing/2014/chart" uri="{C3380CC4-5D6E-409C-BE32-E72D297353CC}">
              <c16:uniqueId val="{00000012-45AF-4056-A807-F5EF392C3D68}"/>
            </c:ext>
          </c:extLst>
        </c:ser>
        <c:ser>
          <c:idx val="3"/>
          <c:order val="3"/>
          <c:tx>
            <c:strRef>
              <c:f>Feuil1!$E$1</c:f>
              <c:strCache>
                <c:ptCount val="1"/>
                <c:pt idx="0">
                  <c:v>François Fillon</c:v>
                </c:pt>
              </c:strCache>
            </c:strRef>
          </c:tx>
          <c:spPr>
            <a:ln w="38100" cap="rnd">
              <a:solidFill>
                <a:srgbClr val="0070C0"/>
              </a:solidFill>
              <a:round/>
            </a:ln>
            <a:effectLst/>
          </c:spPr>
          <c:marker>
            <c:symbol val="none"/>
          </c:marker>
          <c:dLbls>
            <c:dLbl>
              <c:idx val="0"/>
              <c:layout>
                <c:manualLayout>
                  <c:x val="-3.7440255937846598E-2"/>
                  <c:y val="-3.7081629894969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45AF-4056-A807-F5EF392C3D68}"/>
                </c:ext>
              </c:extLst>
            </c:dLbl>
            <c:dLbl>
              <c:idx val="1"/>
              <c:layout>
                <c:manualLayout>
                  <c:x val="-2.9198703958634099E-2"/>
                  <c:y val="6.108467698759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45AF-4056-A807-F5EF392C3D68}"/>
                </c:ext>
              </c:extLst>
            </c:dLbl>
            <c:dLbl>
              <c:idx val="2"/>
              <c:layout>
                <c:manualLayout>
                  <c:x val="-2.9198703958634199E-2"/>
                  <c:y val="4.41285048207599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45AF-4056-A807-F5EF392C3D68}"/>
                </c:ext>
              </c:extLst>
            </c:dLbl>
            <c:dLbl>
              <c:idx val="3"/>
              <c:layout>
                <c:manualLayout>
                  <c:x val="-3.4384992623111198E-2"/>
                  <c:y val="4.50951401474359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45AF-4056-A807-F5EF392C3D68}"/>
                </c:ext>
              </c:extLst>
            </c:dLbl>
            <c:dLbl>
              <c:idx val="4"/>
              <c:layout>
                <c:manualLayout>
                  <c:x val="-3.6218212451481303E-2"/>
                  <c:y val="5.3615113353790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45AF-4056-A807-F5EF392C3D68}"/>
                </c:ext>
              </c:extLst>
            </c:dLbl>
            <c:dLbl>
              <c:idx val="5"/>
              <c:layout>
                <c:manualLayout>
                  <c:x val="-3.3719543530133997E-2"/>
                  <c:y val="3.19376680762381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45AF-4056-A807-F5EF392C3D6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70C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10-15 janvier 
Cevipof-Le Monde</c:v>
                </c:pt>
                <c:pt idx="1">
                  <c:v>7-12 févier Cevipof-
Le Monde</c:v>
                </c:pt>
                <c:pt idx="2">
                  <c:v>1er- 5 mars FJJ-Cevipof-
Le Monde </c:v>
                </c:pt>
                <c:pt idx="3">
                  <c:v>14-15 mars Cevipof-
Le Monde </c:v>
                </c:pt>
                <c:pt idx="4">
                  <c:v>31 mars-2 avril 
FJJ-Cevipof-Le Monde </c:v>
                </c:pt>
                <c:pt idx="5">
                  <c:v>16-17 avril Cevipof-
Le Monde</c:v>
                </c:pt>
              </c:strCache>
            </c:strRef>
          </c:cat>
          <c:val>
            <c:numRef>
              <c:f>Feuil1!$E$2:$E$7</c:f>
              <c:numCache>
                <c:formatCode>General</c:formatCode>
                <c:ptCount val="6"/>
                <c:pt idx="0">
                  <c:v>25</c:v>
                </c:pt>
                <c:pt idx="1">
                  <c:v>17</c:v>
                </c:pt>
                <c:pt idx="2">
                  <c:v>16</c:v>
                </c:pt>
                <c:pt idx="3">
                  <c:v>16</c:v>
                </c:pt>
                <c:pt idx="4">
                  <c:v>16</c:v>
                </c:pt>
                <c:pt idx="5">
                  <c:v>16</c:v>
                </c:pt>
              </c:numCache>
            </c:numRef>
          </c:val>
          <c:smooth val="0"/>
          <c:extLst>
            <c:ext xmlns:c16="http://schemas.microsoft.com/office/drawing/2014/chart" uri="{C3380CC4-5D6E-409C-BE32-E72D297353CC}">
              <c16:uniqueId val="{00000019-45AF-4056-A807-F5EF392C3D68}"/>
            </c:ext>
          </c:extLst>
        </c:ser>
        <c:ser>
          <c:idx val="4"/>
          <c:order val="4"/>
          <c:tx>
            <c:strRef>
              <c:f>Feuil1!$F$1</c:f>
              <c:strCache>
                <c:ptCount val="1"/>
                <c:pt idx="0">
                  <c:v>Marine Le Pen</c:v>
                </c:pt>
              </c:strCache>
            </c:strRef>
          </c:tx>
          <c:spPr>
            <a:ln w="38100" cap="rnd">
              <a:solidFill>
                <a:schemeClr val="tx2"/>
              </a:solidFill>
              <a:round/>
            </a:ln>
            <a:effectLst/>
          </c:spPr>
          <c:marker>
            <c:symbol val="none"/>
          </c:marker>
          <c:dLbls>
            <c:dLbl>
              <c:idx val="0"/>
              <c:layout>
                <c:manualLayout>
                  <c:x val="-3.4304883436644298E-2"/>
                  <c:y val="6.05976833704590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45AF-4056-A807-F5EF392C3D68}"/>
                </c:ext>
              </c:extLst>
            </c:dLbl>
            <c:dLbl>
              <c:idx val="1"/>
              <c:layout>
                <c:manualLayout>
                  <c:x val="-2.3497156856296698E-2"/>
                  <c:y val="5.01572250353619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45AF-4056-A807-F5EF392C3D68}"/>
                </c:ext>
              </c:extLst>
            </c:dLbl>
            <c:dLbl>
              <c:idx val="3"/>
              <c:layout>
                <c:manualLayout>
                  <c:x val="-3.09152872444012E-2"/>
                  <c:y val="3.76576556850306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45AF-4056-A807-F5EF392C3D68}"/>
                </c:ext>
              </c:extLst>
            </c:dLbl>
            <c:dLbl>
              <c:idx val="4"/>
              <c:layout>
                <c:manualLayout>
                  <c:x val="-1.05057377986185E-3"/>
                  <c:y val="-1.4816591067626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45AF-4056-A807-F5EF392C3D68}"/>
                </c:ext>
              </c:extLst>
            </c:dLbl>
            <c:dLbl>
              <c:idx val="5"/>
              <c:layout>
                <c:manualLayout>
                  <c:x val="-2.6567506027187098E-3"/>
                  <c:y val="2.8472824777644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398-434B-98BD-2005E3E3A59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Feuil1!$A$2:$A$7</c:f>
              <c:strCache>
                <c:ptCount val="6"/>
                <c:pt idx="0">
                  <c:v>10-15 janvier 
Cevipof-Le Monde</c:v>
                </c:pt>
                <c:pt idx="1">
                  <c:v>7-12 févier Cevipof-
Le Monde</c:v>
                </c:pt>
                <c:pt idx="2">
                  <c:v>1er- 5 mars FJJ-Cevipof-
Le Monde </c:v>
                </c:pt>
                <c:pt idx="3">
                  <c:v>14-15 mars Cevipof-
Le Monde </c:v>
                </c:pt>
                <c:pt idx="4">
                  <c:v>31 mars-2 avril 
FJJ-Cevipof-Le Monde </c:v>
                </c:pt>
                <c:pt idx="5">
                  <c:v>16-17 avril Cevipof-
Le Monde</c:v>
                </c:pt>
              </c:strCache>
            </c:strRef>
          </c:cat>
          <c:val>
            <c:numRef>
              <c:f>Feuil1!$F$2:$F$7</c:f>
              <c:numCache>
                <c:formatCode>General</c:formatCode>
                <c:ptCount val="6"/>
                <c:pt idx="0">
                  <c:v>24</c:v>
                </c:pt>
                <c:pt idx="1">
                  <c:v>23</c:v>
                </c:pt>
                <c:pt idx="2">
                  <c:v>25</c:v>
                </c:pt>
                <c:pt idx="3">
                  <c:v>25</c:v>
                </c:pt>
                <c:pt idx="4">
                  <c:v>24</c:v>
                </c:pt>
                <c:pt idx="5">
                  <c:v>23</c:v>
                </c:pt>
              </c:numCache>
            </c:numRef>
          </c:val>
          <c:smooth val="0"/>
          <c:extLst>
            <c:ext xmlns:c16="http://schemas.microsoft.com/office/drawing/2014/chart" uri="{C3380CC4-5D6E-409C-BE32-E72D297353CC}">
              <c16:uniqueId val="{0000001E-45AF-4056-A807-F5EF392C3D68}"/>
            </c:ext>
          </c:extLst>
        </c:ser>
        <c:dLbls>
          <c:showLegendKey val="0"/>
          <c:showVal val="0"/>
          <c:showCatName val="0"/>
          <c:showSerName val="0"/>
          <c:showPercent val="0"/>
          <c:showBubbleSize val="0"/>
        </c:dLbls>
        <c:smooth val="0"/>
        <c:axId val="-2124100576"/>
        <c:axId val="-2124103648"/>
      </c:lineChart>
      <c:catAx>
        <c:axId val="-212410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4103648"/>
        <c:crosses val="autoZero"/>
        <c:auto val="1"/>
        <c:lblAlgn val="ctr"/>
        <c:lblOffset val="100"/>
        <c:noMultiLvlLbl val="0"/>
      </c:catAx>
      <c:valAx>
        <c:axId val="-2124103648"/>
        <c:scaling>
          <c:orientation val="minMax"/>
          <c:max val="28"/>
          <c:min val="13"/>
        </c:scaling>
        <c:delete val="1"/>
        <c:axPos val="l"/>
        <c:numFmt formatCode="General" sourceLinked="1"/>
        <c:majorTickMark val="out"/>
        <c:minorTickMark val="none"/>
        <c:tickLblPos val="nextTo"/>
        <c:crossAx val="-212410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08780364100699E-2"/>
          <c:y val="7.5132059835059301E-2"/>
          <c:w val="0.9766912196359"/>
          <c:h val="0.81643342118888695"/>
        </c:manualLayout>
      </c:layout>
      <c:barChart>
        <c:barDir val="col"/>
        <c:grouping val="clustered"/>
        <c:varyColors val="0"/>
        <c:ser>
          <c:idx val="0"/>
          <c:order val="0"/>
          <c:tx>
            <c:strRef>
              <c:f>Feuil1!$B$1</c:f>
              <c:strCache>
                <c:ptCount val="1"/>
                <c:pt idx="0">
                  <c:v>Série 1</c:v>
                </c:pt>
              </c:strCache>
            </c:strRef>
          </c:tx>
          <c:spPr>
            <a:solidFill>
              <a:srgbClr val="00CC99"/>
            </a:solidFill>
            <a:ln>
              <a:noFill/>
            </a:ln>
            <a:effectLst/>
          </c:spPr>
          <c:invertIfNegative val="0"/>
          <c:dPt>
            <c:idx val="0"/>
            <c:invertIfNegative val="0"/>
            <c:bubble3D val="0"/>
            <c:spPr>
              <a:solidFill>
                <a:srgbClr val="00CC99"/>
              </a:solidFill>
              <a:ln>
                <a:noFill/>
              </a:ln>
              <a:effectLst/>
            </c:spPr>
            <c:extLst>
              <c:ext xmlns:c16="http://schemas.microsoft.com/office/drawing/2014/chart" uri="{C3380CC4-5D6E-409C-BE32-E72D297353CC}">
                <c16:uniqueId val="{00000001-946C-4ED0-87A4-5B05C82C6C0B}"/>
              </c:ext>
            </c:extLst>
          </c:dPt>
          <c:dPt>
            <c:idx val="1"/>
            <c:invertIfNegative val="0"/>
            <c:bubble3D val="0"/>
            <c:spPr>
              <a:solidFill>
                <a:srgbClr val="00CC99"/>
              </a:solidFill>
              <a:ln>
                <a:noFill/>
              </a:ln>
              <a:effectLst/>
            </c:spPr>
            <c:extLst>
              <c:ext xmlns:c16="http://schemas.microsoft.com/office/drawing/2014/chart" uri="{C3380CC4-5D6E-409C-BE32-E72D297353CC}">
                <c16:uniqueId val="{00000003-946C-4ED0-87A4-5B05C82C6C0B}"/>
              </c:ext>
            </c:extLst>
          </c:dPt>
          <c:dPt>
            <c:idx val="2"/>
            <c:invertIfNegative val="0"/>
            <c:bubble3D val="0"/>
            <c:spPr>
              <a:solidFill>
                <a:srgbClr val="00CC99"/>
              </a:solidFill>
              <a:ln>
                <a:noFill/>
              </a:ln>
              <a:effectLst/>
            </c:spPr>
            <c:extLst>
              <c:ext xmlns:c16="http://schemas.microsoft.com/office/drawing/2014/chart" uri="{C3380CC4-5D6E-409C-BE32-E72D297353CC}">
                <c16:uniqueId val="{00000005-946C-4ED0-87A4-5B05C82C6C0B}"/>
              </c:ext>
            </c:extLst>
          </c:dPt>
          <c:dPt>
            <c:idx val="3"/>
            <c:invertIfNegative val="0"/>
            <c:bubble3D val="0"/>
            <c:spPr>
              <a:solidFill>
                <a:srgbClr val="00CC99"/>
              </a:solidFill>
              <a:ln>
                <a:noFill/>
              </a:ln>
              <a:effectLst/>
            </c:spPr>
            <c:extLst>
              <c:ext xmlns:c16="http://schemas.microsoft.com/office/drawing/2014/chart" uri="{C3380CC4-5D6E-409C-BE32-E72D297353CC}">
                <c16:uniqueId val="{00000007-946C-4ED0-87A4-5B05C82C6C0B}"/>
              </c:ext>
            </c:extLst>
          </c:dPt>
          <c:dPt>
            <c:idx val="4"/>
            <c:invertIfNegative val="0"/>
            <c:bubble3D val="0"/>
            <c:spPr>
              <a:solidFill>
                <a:srgbClr val="00CC99"/>
              </a:solidFill>
              <a:ln>
                <a:noFill/>
              </a:ln>
              <a:effectLst/>
            </c:spPr>
            <c:extLst>
              <c:ext xmlns:c16="http://schemas.microsoft.com/office/drawing/2014/chart" uri="{C3380CC4-5D6E-409C-BE32-E72D297353CC}">
                <c16:uniqueId val="{00000009-946C-4ED0-87A4-5B05C82C6C0B}"/>
              </c:ext>
            </c:extLst>
          </c:dPt>
          <c:dPt>
            <c:idx val="5"/>
            <c:invertIfNegative val="0"/>
            <c:bubble3D val="0"/>
            <c:spPr>
              <a:solidFill>
                <a:srgbClr val="00CC99"/>
              </a:solidFill>
              <a:ln>
                <a:noFill/>
              </a:ln>
              <a:effectLst/>
            </c:spPr>
            <c:extLst>
              <c:ext xmlns:c16="http://schemas.microsoft.com/office/drawing/2014/chart" uri="{C3380CC4-5D6E-409C-BE32-E72D297353CC}">
                <c16:uniqueId val="{0000000B-946C-4ED0-87A4-5B05C82C6C0B}"/>
              </c:ext>
            </c:extLst>
          </c:dPt>
          <c:dPt>
            <c:idx val="6"/>
            <c:invertIfNegative val="0"/>
            <c:bubble3D val="0"/>
            <c:spPr>
              <a:solidFill>
                <a:srgbClr val="00CC99"/>
              </a:solidFill>
              <a:ln>
                <a:noFill/>
              </a:ln>
              <a:effectLst/>
            </c:spPr>
            <c:extLst>
              <c:ext xmlns:c16="http://schemas.microsoft.com/office/drawing/2014/chart" uri="{C3380CC4-5D6E-409C-BE32-E72D297353CC}">
                <c16:uniqueId val="{0000000D-946C-4ED0-87A4-5B05C82C6C0B}"/>
              </c:ext>
            </c:extLst>
          </c:dPt>
          <c:dPt>
            <c:idx val="7"/>
            <c:invertIfNegative val="0"/>
            <c:bubble3D val="0"/>
            <c:spPr>
              <a:solidFill>
                <a:srgbClr val="00CC99"/>
              </a:solidFill>
              <a:ln>
                <a:noFill/>
              </a:ln>
              <a:effectLst/>
            </c:spPr>
            <c:extLst>
              <c:ext xmlns:c16="http://schemas.microsoft.com/office/drawing/2014/chart" uri="{C3380CC4-5D6E-409C-BE32-E72D297353CC}">
                <c16:uniqueId val="{0000000F-946C-4ED0-87A4-5B05C82C6C0B}"/>
              </c:ext>
            </c:extLst>
          </c:dPt>
          <c:dPt>
            <c:idx val="9"/>
            <c:invertIfNegative val="0"/>
            <c:bubble3D val="0"/>
            <c:spPr>
              <a:solidFill>
                <a:srgbClr val="00CC99"/>
              </a:solidFill>
              <a:ln>
                <a:noFill/>
              </a:ln>
              <a:effectLst/>
            </c:spPr>
            <c:extLst>
              <c:ext xmlns:c16="http://schemas.microsoft.com/office/drawing/2014/chart" uri="{C3380CC4-5D6E-409C-BE32-E72D297353CC}">
                <c16:uniqueId val="{00000011-946C-4ED0-87A4-5B05C82C6C0B}"/>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2-151B-4875-A50C-959040967656}"/>
              </c:ext>
            </c:extLst>
          </c:dPt>
          <c:dLbls>
            <c:dLbl>
              <c:idx val="1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12-151B-4875-A50C-95904096765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CC99"/>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Nathalie Arthaud</c:v>
                </c:pt>
                <c:pt idx="1">
                  <c:v>Philippe Poutou</c:v>
                </c:pt>
                <c:pt idx="2">
                  <c:v>Jean-Luc Mélenchon</c:v>
                </c:pt>
                <c:pt idx="3">
                  <c:v>Benoît Hamon</c:v>
                </c:pt>
                <c:pt idx="4">
                  <c:v>Emmanuel Macron</c:v>
                </c:pt>
                <c:pt idx="5">
                  <c:v>Jean Lassalle</c:v>
                </c:pt>
                <c:pt idx="6">
                  <c:v>François Fillon</c:v>
                </c:pt>
                <c:pt idx="7">
                  <c:v>Nicolas Dupont- Aignan</c:v>
                </c:pt>
                <c:pt idx="8">
                  <c:v>Marine Le Pen</c:v>
                </c:pt>
                <c:pt idx="9">
                  <c:v>Jacques Cheminade</c:v>
                </c:pt>
                <c:pt idx="10">
                  <c:v>François Asselineau</c:v>
                </c:pt>
                <c:pt idx="11">
                  <c:v>Aucun</c:v>
                </c:pt>
              </c:strCache>
            </c:strRef>
          </c:cat>
          <c:val>
            <c:numRef>
              <c:f>Feuil1!$B$2:$B$13</c:f>
              <c:numCache>
                <c:formatCode>General</c:formatCode>
                <c:ptCount val="12"/>
                <c:pt idx="1">
                  <c:v>1</c:v>
                </c:pt>
                <c:pt idx="2">
                  <c:v>16</c:v>
                </c:pt>
                <c:pt idx="3">
                  <c:v>8</c:v>
                </c:pt>
                <c:pt idx="4">
                  <c:v>22</c:v>
                </c:pt>
                <c:pt idx="5">
                  <c:v>1</c:v>
                </c:pt>
                <c:pt idx="6">
                  <c:v>17</c:v>
                </c:pt>
                <c:pt idx="7">
                  <c:v>3</c:v>
                </c:pt>
                <c:pt idx="8">
                  <c:v>18</c:v>
                </c:pt>
                <c:pt idx="10">
                  <c:v>1</c:v>
                </c:pt>
                <c:pt idx="11">
                  <c:v>13</c:v>
                </c:pt>
              </c:numCache>
            </c:numRef>
          </c:val>
          <c:extLst>
            <c:ext xmlns:c16="http://schemas.microsoft.com/office/drawing/2014/chart" uri="{C3380CC4-5D6E-409C-BE32-E72D297353CC}">
              <c16:uniqueId val="{00000012-946C-4ED0-87A4-5B05C82C6C0B}"/>
            </c:ext>
          </c:extLst>
        </c:ser>
        <c:dLbls>
          <c:showLegendKey val="0"/>
          <c:showVal val="0"/>
          <c:showCatName val="0"/>
          <c:showSerName val="0"/>
          <c:showPercent val="0"/>
          <c:showBubbleSize val="0"/>
        </c:dLbls>
        <c:gapWidth val="80"/>
        <c:axId val="-2119576672"/>
        <c:axId val="-2119573904"/>
      </c:barChart>
      <c:catAx>
        <c:axId val="-2119576672"/>
        <c:scaling>
          <c:orientation val="minMax"/>
        </c:scaling>
        <c:delete val="1"/>
        <c:axPos val="b"/>
        <c:numFmt formatCode="General" sourceLinked="1"/>
        <c:majorTickMark val="out"/>
        <c:minorTickMark val="none"/>
        <c:tickLblPos val="nextTo"/>
        <c:crossAx val="-2119573904"/>
        <c:crosses val="autoZero"/>
        <c:auto val="1"/>
        <c:lblAlgn val="ctr"/>
        <c:lblOffset val="100"/>
        <c:noMultiLvlLbl val="0"/>
      </c:catAx>
      <c:valAx>
        <c:axId val="-2119573904"/>
        <c:scaling>
          <c:orientation val="minMax"/>
          <c:max val="50"/>
        </c:scaling>
        <c:delete val="1"/>
        <c:axPos val="l"/>
        <c:numFmt formatCode="General" sourceLinked="1"/>
        <c:majorTickMark val="out"/>
        <c:minorTickMark val="none"/>
        <c:tickLblPos val="nextTo"/>
        <c:crossAx val="-211957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789780374312502"/>
          <c:y val="0.28781736175519002"/>
          <c:w val="0.406077486134511"/>
          <c:h val="0.68882512335213297"/>
        </c:manualLayout>
      </c:layout>
      <c:barChart>
        <c:barDir val="bar"/>
        <c:grouping val="percentStacked"/>
        <c:varyColors val="0"/>
        <c:ser>
          <c:idx val="0"/>
          <c:order val="0"/>
          <c:tx>
            <c:strRef>
              <c:f>Feuil1!$B$1</c:f>
              <c:strCache>
                <c:ptCount val="1"/>
                <c:pt idx="0">
                  <c:v>Tout à fait d'accord</c:v>
                </c:pt>
              </c:strCache>
            </c:strRef>
          </c:tx>
          <c:spPr>
            <a:solidFill>
              <a:srgbClr val="1B365D"/>
            </a:solidFill>
          </c:spPr>
          <c:invertIfNegative val="0"/>
          <c:dLbls>
            <c:spPr>
              <a:noFill/>
              <a:ln>
                <a:noFill/>
              </a:ln>
              <a:effectLst/>
            </c:spPr>
            <c:txPr>
              <a:bodyPr wrap="square" lIns="38100" tIns="19050" rIns="38100" bIns="19050" anchor="ctr">
                <a:spAutoFit/>
              </a:bodyPr>
              <a:lstStyle/>
              <a:p>
                <a:pPr>
                  <a:defRPr sz="16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Dans la presse écrite</c:v>
                </c:pt>
                <c:pt idx="1">
                  <c:v>Sur les grandes chaînes de télévision</c:v>
                </c:pt>
                <c:pt idx="2">
                  <c:v>A la radio</c:v>
                </c:pt>
                <c:pt idx="3">
                  <c:v>Sur les réseaux sociaux</c:v>
                </c:pt>
              </c:strCache>
            </c:strRef>
          </c:cat>
          <c:val>
            <c:numRef>
              <c:f>Feuil1!$B$2:$B$5</c:f>
              <c:numCache>
                <c:formatCode>General</c:formatCode>
                <c:ptCount val="4"/>
                <c:pt idx="0">
                  <c:v>20</c:v>
                </c:pt>
                <c:pt idx="1">
                  <c:v>21</c:v>
                </c:pt>
                <c:pt idx="2">
                  <c:v>17</c:v>
                </c:pt>
                <c:pt idx="3">
                  <c:v>22</c:v>
                </c:pt>
              </c:numCache>
            </c:numRef>
          </c:val>
          <c:extLst>
            <c:ext xmlns:c16="http://schemas.microsoft.com/office/drawing/2014/chart" uri="{C3380CC4-5D6E-409C-BE32-E72D297353CC}">
              <c16:uniqueId val="{00000000-3AFA-4075-9CC3-9E7DF3206AAE}"/>
            </c:ext>
          </c:extLst>
        </c:ser>
        <c:ser>
          <c:idx val="1"/>
          <c:order val="1"/>
          <c:tx>
            <c:strRef>
              <c:f>Feuil1!$C$1</c:f>
              <c:strCache>
                <c:ptCount val="1"/>
                <c:pt idx="0">
                  <c:v>Plutôt d'accord</c:v>
                </c:pt>
              </c:strCache>
            </c:strRef>
          </c:tx>
          <c:spPr>
            <a:solidFill>
              <a:srgbClr val="71B2C9">
                <a:lumMod val="75000"/>
              </a:srgbClr>
            </a:solidFill>
          </c:spPr>
          <c:invertIfNegative val="0"/>
          <c:dLbls>
            <c:spPr>
              <a:noFill/>
              <a:ln>
                <a:noFill/>
              </a:ln>
              <a:effectLst/>
            </c:spPr>
            <c:txPr>
              <a:bodyPr wrap="square" lIns="38100" tIns="19050" rIns="38100" bIns="19050" anchor="ctr">
                <a:spAutoFit/>
              </a:bodyPr>
              <a:lstStyle/>
              <a:p>
                <a:pPr>
                  <a:defRPr sz="16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Dans la presse écrite</c:v>
                </c:pt>
                <c:pt idx="1">
                  <c:v>Sur les grandes chaînes de télévision</c:v>
                </c:pt>
                <c:pt idx="2">
                  <c:v>A la radio</c:v>
                </c:pt>
                <c:pt idx="3">
                  <c:v>Sur les réseaux sociaux</c:v>
                </c:pt>
              </c:strCache>
            </c:strRef>
          </c:cat>
          <c:val>
            <c:numRef>
              <c:f>Feuil1!$C$2:$C$5</c:f>
              <c:numCache>
                <c:formatCode>General</c:formatCode>
                <c:ptCount val="4"/>
                <c:pt idx="0">
                  <c:v>45</c:v>
                </c:pt>
                <c:pt idx="1">
                  <c:v>37</c:v>
                </c:pt>
                <c:pt idx="2">
                  <c:v>41</c:v>
                </c:pt>
                <c:pt idx="3">
                  <c:v>33</c:v>
                </c:pt>
              </c:numCache>
            </c:numRef>
          </c:val>
          <c:extLst>
            <c:ext xmlns:c16="http://schemas.microsoft.com/office/drawing/2014/chart" uri="{C3380CC4-5D6E-409C-BE32-E72D297353CC}">
              <c16:uniqueId val="{00000001-3AFA-4075-9CC3-9E7DF3206AAE}"/>
            </c:ext>
          </c:extLst>
        </c:ser>
        <c:ser>
          <c:idx val="2"/>
          <c:order val="2"/>
          <c:tx>
            <c:strRef>
              <c:f>Feuil1!$D$1</c:f>
              <c:strCache>
                <c:ptCount val="1"/>
                <c:pt idx="0">
                  <c:v>Ni d'accord, ni en désaccord</c:v>
                </c:pt>
              </c:strCache>
            </c:strRef>
          </c:tx>
          <c:spPr>
            <a:solidFill>
              <a:srgbClr val="F1BE48"/>
            </a:solidFill>
          </c:spPr>
          <c:invertIfNegative val="0"/>
          <c:dLbls>
            <c:spPr>
              <a:noFill/>
              <a:ln>
                <a:noFill/>
              </a:ln>
              <a:effectLst/>
            </c:spPr>
            <c:txPr>
              <a:bodyPr wrap="square" lIns="38100" tIns="19050" rIns="38100" bIns="19050" anchor="ctr">
                <a:spAutoFit/>
              </a:bodyPr>
              <a:lstStyle/>
              <a:p>
                <a:pPr>
                  <a:defRPr sz="16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Dans la presse écrite</c:v>
                </c:pt>
                <c:pt idx="1">
                  <c:v>Sur les grandes chaînes de télévision</c:v>
                </c:pt>
                <c:pt idx="2">
                  <c:v>A la radio</c:v>
                </c:pt>
                <c:pt idx="3">
                  <c:v>Sur les réseaux sociaux</c:v>
                </c:pt>
              </c:strCache>
            </c:strRef>
          </c:cat>
          <c:val>
            <c:numRef>
              <c:f>Feuil1!$D$2:$D$5</c:f>
              <c:numCache>
                <c:formatCode>General</c:formatCode>
                <c:ptCount val="4"/>
                <c:pt idx="0">
                  <c:v>21</c:v>
                </c:pt>
                <c:pt idx="1">
                  <c:v>20</c:v>
                </c:pt>
                <c:pt idx="2">
                  <c:v>26</c:v>
                </c:pt>
                <c:pt idx="3">
                  <c:v>27</c:v>
                </c:pt>
              </c:numCache>
            </c:numRef>
          </c:val>
          <c:extLst>
            <c:ext xmlns:c16="http://schemas.microsoft.com/office/drawing/2014/chart" uri="{C3380CC4-5D6E-409C-BE32-E72D297353CC}">
              <c16:uniqueId val="{00000002-3AFA-4075-9CC3-9E7DF3206AAE}"/>
            </c:ext>
          </c:extLst>
        </c:ser>
        <c:ser>
          <c:idx val="3"/>
          <c:order val="3"/>
          <c:tx>
            <c:strRef>
              <c:f>Feuil1!$E$1</c:f>
              <c:strCache>
                <c:ptCount val="1"/>
                <c:pt idx="0">
                  <c:v>Plutôt pas d'accord</c:v>
                </c:pt>
              </c:strCache>
            </c:strRef>
          </c:tx>
          <c:spPr>
            <a:solidFill>
              <a:srgbClr val="FF5050"/>
            </a:solidFill>
          </c:spPr>
          <c:invertIfNegative val="0"/>
          <c:dLbls>
            <c:spPr>
              <a:noFill/>
              <a:ln>
                <a:noFill/>
              </a:ln>
              <a:effectLst/>
            </c:spPr>
            <c:txPr>
              <a:bodyPr wrap="square" lIns="38100" tIns="19050" rIns="38100" bIns="19050" anchor="ctr">
                <a:spAutoFit/>
              </a:bodyPr>
              <a:lstStyle/>
              <a:p>
                <a:pPr>
                  <a:defRPr sz="16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Dans la presse écrite</c:v>
                </c:pt>
                <c:pt idx="1">
                  <c:v>Sur les grandes chaînes de télévision</c:v>
                </c:pt>
                <c:pt idx="2">
                  <c:v>A la radio</c:v>
                </c:pt>
                <c:pt idx="3">
                  <c:v>Sur les réseaux sociaux</c:v>
                </c:pt>
              </c:strCache>
            </c:strRef>
          </c:cat>
          <c:val>
            <c:numRef>
              <c:f>Feuil1!$E$2:$E$5</c:f>
              <c:numCache>
                <c:formatCode>General</c:formatCode>
                <c:ptCount val="4"/>
                <c:pt idx="0">
                  <c:v>9</c:v>
                </c:pt>
                <c:pt idx="1">
                  <c:v>14</c:v>
                </c:pt>
                <c:pt idx="2">
                  <c:v>10</c:v>
                </c:pt>
                <c:pt idx="3">
                  <c:v>10</c:v>
                </c:pt>
              </c:numCache>
            </c:numRef>
          </c:val>
          <c:extLst>
            <c:ext xmlns:c16="http://schemas.microsoft.com/office/drawing/2014/chart" uri="{C3380CC4-5D6E-409C-BE32-E72D297353CC}">
              <c16:uniqueId val="{00000003-3AFA-4075-9CC3-9E7DF3206AAE}"/>
            </c:ext>
          </c:extLst>
        </c:ser>
        <c:ser>
          <c:idx val="4"/>
          <c:order val="4"/>
          <c:tx>
            <c:strRef>
              <c:f>Feuil1!$F$1</c:f>
              <c:strCache>
                <c:ptCount val="1"/>
                <c:pt idx="0">
                  <c:v>Pas d'accord du tout</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6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Dans la presse écrite</c:v>
                </c:pt>
                <c:pt idx="1">
                  <c:v>Sur les grandes chaînes de télévision</c:v>
                </c:pt>
                <c:pt idx="2">
                  <c:v>A la radio</c:v>
                </c:pt>
                <c:pt idx="3">
                  <c:v>Sur les réseaux sociaux</c:v>
                </c:pt>
              </c:strCache>
            </c:strRef>
          </c:cat>
          <c:val>
            <c:numRef>
              <c:f>Feuil1!$F$2:$F$5</c:f>
              <c:numCache>
                <c:formatCode>General</c:formatCode>
                <c:ptCount val="4"/>
                <c:pt idx="0">
                  <c:v>5</c:v>
                </c:pt>
                <c:pt idx="1">
                  <c:v>8</c:v>
                </c:pt>
                <c:pt idx="2">
                  <c:v>6</c:v>
                </c:pt>
                <c:pt idx="3">
                  <c:v>8</c:v>
                </c:pt>
              </c:numCache>
            </c:numRef>
          </c:val>
          <c:extLst>
            <c:ext xmlns:c16="http://schemas.microsoft.com/office/drawing/2014/chart" uri="{C3380CC4-5D6E-409C-BE32-E72D297353CC}">
              <c16:uniqueId val="{00000004-3AFA-4075-9CC3-9E7DF3206AAE}"/>
            </c:ext>
          </c:extLst>
        </c:ser>
        <c:dLbls>
          <c:showLegendKey val="0"/>
          <c:showVal val="0"/>
          <c:showCatName val="0"/>
          <c:showSerName val="0"/>
          <c:showPercent val="0"/>
          <c:showBubbleSize val="0"/>
        </c:dLbls>
        <c:gapWidth val="100"/>
        <c:overlap val="100"/>
        <c:axId val="-2116125184"/>
        <c:axId val="-2116121856"/>
      </c:barChart>
      <c:catAx>
        <c:axId val="-2116125184"/>
        <c:scaling>
          <c:orientation val="maxMin"/>
        </c:scaling>
        <c:delete val="0"/>
        <c:axPos val="l"/>
        <c:numFmt formatCode="0\%" sourceLinked="0"/>
        <c:majorTickMark val="out"/>
        <c:minorTickMark val="none"/>
        <c:tickLblPos val="nextTo"/>
        <c:txPr>
          <a:bodyPr/>
          <a:lstStyle/>
          <a:p>
            <a:pPr>
              <a:defRPr sz="1400">
                <a:solidFill>
                  <a:schemeClr val="bg2">
                    <a:lumMod val="75000"/>
                  </a:schemeClr>
                </a:solidFill>
              </a:defRPr>
            </a:pPr>
            <a:endParaRPr lang="fr-FR"/>
          </a:p>
        </c:txPr>
        <c:crossAx val="-2116121856"/>
        <c:crosses val="autoZero"/>
        <c:auto val="1"/>
        <c:lblAlgn val="ctr"/>
        <c:lblOffset val="100"/>
        <c:noMultiLvlLbl val="0"/>
      </c:catAx>
      <c:valAx>
        <c:axId val="-2116121856"/>
        <c:scaling>
          <c:orientation val="minMax"/>
          <c:max val="1"/>
        </c:scaling>
        <c:delete val="1"/>
        <c:axPos val="t"/>
        <c:majorGridlines/>
        <c:numFmt formatCode="0%" sourceLinked="1"/>
        <c:majorTickMark val="out"/>
        <c:minorTickMark val="none"/>
        <c:tickLblPos val="nextTo"/>
        <c:crossAx val="-2116125184"/>
        <c:crosses val="autoZero"/>
        <c:crossBetween val="between"/>
      </c:valAx>
    </c:plotArea>
    <c:legend>
      <c:legendPos val="t"/>
      <c:layout>
        <c:manualLayout>
          <c:xMode val="edge"/>
          <c:yMode val="edge"/>
          <c:x val="0.26923117925776302"/>
          <c:y val="3.8199769125337998E-2"/>
          <c:w val="0.61628105154393997"/>
          <c:h val="0.23168989877295099"/>
        </c:manualLayout>
      </c:layout>
      <c:overlay val="0"/>
      <c:txPr>
        <a:bodyPr/>
        <a:lstStyle/>
        <a:p>
          <a:pPr>
            <a:defRPr sz="1400">
              <a:solidFill>
                <a:srgbClr val="003366"/>
              </a:solidFill>
            </a:defRPr>
          </a:pPr>
          <a:endParaRPr lang="fr-FR"/>
        </a:p>
      </c:txPr>
    </c:legend>
    <c:plotVisOnly val="1"/>
    <c:dispBlanksAs val="gap"/>
    <c:showDLblsOverMax val="0"/>
  </c:chart>
  <c:txPr>
    <a:bodyPr/>
    <a:lstStyle/>
    <a:p>
      <a:pPr>
        <a:defRPr sz="1800"/>
      </a:pPr>
      <a:endParaRPr lang="fr-FR"/>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12166222214395E-2"/>
          <c:y val="0.17955960449591901"/>
          <c:w val="0.84140929038773404"/>
          <c:h val="0.662386212895682"/>
        </c:manualLayout>
      </c:layout>
      <c:lineChart>
        <c:grouping val="standard"/>
        <c:varyColors val="0"/>
        <c:ser>
          <c:idx val="0"/>
          <c:order val="0"/>
          <c:tx>
            <c:strRef>
              <c:f>Feuil1!$B$1</c:f>
              <c:strCache>
                <c:ptCount val="1"/>
                <c:pt idx="0">
                  <c:v>Dans la presse écrite</c:v>
                </c:pt>
              </c:strCache>
            </c:strRef>
          </c:tx>
          <c:spPr>
            <a:ln w="38100" cap="rnd">
              <a:solidFill>
                <a:srgbClr val="00CC99"/>
              </a:solidFill>
              <a:round/>
            </a:ln>
            <a:effectLst/>
          </c:spPr>
          <c:marker>
            <c:symbol val="none"/>
          </c:marker>
          <c:dLbls>
            <c:dLbl>
              <c:idx val="0"/>
              <c:layout>
                <c:manualLayout>
                  <c:x val="-3.4108701327695903E-2"/>
                  <c:y val="-4.8121629357228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2A-4EA9-9557-B7FF353FA929}"/>
                </c:ext>
              </c:extLst>
            </c:dLbl>
            <c:dLbl>
              <c:idx val="1"/>
              <c:layout>
                <c:manualLayout>
                  <c:x val="-3.1799795879400697E-2"/>
                  <c:y val="-5.3475404250536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2A-4EA9-9557-B7FF353FA929}"/>
                </c:ext>
              </c:extLst>
            </c:dLbl>
            <c:dLbl>
              <c:idx val="2"/>
              <c:layout>
                <c:manualLayout>
                  <c:x val="-4.1066523330197897E-2"/>
                  <c:y val="-4.9246134197455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9E-4052-AD9B-4E3F1F007B09}"/>
                </c:ext>
              </c:extLst>
            </c:dLbl>
            <c:dLbl>
              <c:idx val="4"/>
              <c:layout>
                <c:manualLayout>
                  <c:x val="-2.67466870670044E-2"/>
                  <c:y val="-3.0299460577584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A7-4EBE-8407-EFB5F231894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CC99"/>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Mai 2016 Cevipof -
Le Monde</c:v>
                </c:pt>
                <c:pt idx="1">
                  <c:v>Octobre 2016 
Cevipof - Le Monde</c:v>
                </c:pt>
                <c:pt idx="2">
                  <c:v>14-15 mars 2017 Cevipof -
Le Monde</c:v>
                </c:pt>
                <c:pt idx="3">
                  <c:v>31 mars-2 avril 
FJJ Cevipof -Le Monde </c:v>
                </c:pt>
                <c:pt idx="4">
                  <c:v>16-17 avril Cevipof-
Le Monde</c:v>
                </c:pt>
              </c:strCache>
            </c:strRef>
          </c:cat>
          <c:val>
            <c:numRef>
              <c:f>Feuil1!$B$2:$B$6</c:f>
              <c:numCache>
                <c:formatCode>General</c:formatCode>
                <c:ptCount val="5"/>
                <c:pt idx="0">
                  <c:v>59</c:v>
                </c:pt>
                <c:pt idx="1">
                  <c:v>58</c:v>
                </c:pt>
                <c:pt idx="2">
                  <c:v>60</c:v>
                </c:pt>
                <c:pt idx="3">
                  <c:v>59</c:v>
                </c:pt>
                <c:pt idx="4">
                  <c:v>65</c:v>
                </c:pt>
              </c:numCache>
            </c:numRef>
          </c:val>
          <c:smooth val="0"/>
          <c:extLst>
            <c:ext xmlns:c16="http://schemas.microsoft.com/office/drawing/2014/chart" uri="{C3380CC4-5D6E-409C-BE32-E72D297353CC}">
              <c16:uniqueId val="{00000002-972A-4EA9-9557-B7FF353FA929}"/>
            </c:ext>
          </c:extLst>
        </c:ser>
        <c:ser>
          <c:idx val="1"/>
          <c:order val="1"/>
          <c:tx>
            <c:strRef>
              <c:f>Feuil1!$C$1</c:f>
              <c:strCache>
                <c:ptCount val="1"/>
                <c:pt idx="0">
                  <c:v>Sur les réseaux sociaux </c:v>
                </c:pt>
              </c:strCache>
            </c:strRef>
          </c:tx>
          <c:spPr>
            <a:ln w="38100" cap="rnd">
              <a:solidFill>
                <a:schemeClr val="accent2"/>
              </a:solidFill>
              <a:round/>
            </a:ln>
            <a:effectLst/>
          </c:spPr>
          <c:marker>
            <c:symbol val="none"/>
          </c:marker>
          <c:dLbls>
            <c:dLbl>
              <c:idx val="0"/>
              <c:layout>
                <c:manualLayout>
                  <c:x val="-4.7652346019825001E-2"/>
                  <c:y val="6.5677332902014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2A-4EA9-9557-B7FF353FA929}"/>
                </c:ext>
              </c:extLst>
            </c:dLbl>
            <c:dLbl>
              <c:idx val="1"/>
              <c:layout>
                <c:manualLayout>
                  <c:x val="-1.8666380549296799E-2"/>
                  <c:y val="2.2144833939388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2A-4EA9-9557-B7FF353FA929}"/>
                </c:ext>
              </c:extLst>
            </c:dLbl>
            <c:dLbl>
              <c:idx val="2"/>
              <c:layout>
                <c:manualLayout>
                  <c:x val="-2.7707297491289699E-2"/>
                  <c:y val="3.9258301922476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9E-4052-AD9B-4E3F1F007B09}"/>
                </c:ext>
              </c:extLst>
            </c:dLbl>
            <c:dLbl>
              <c:idx val="3"/>
              <c:layout>
                <c:manualLayout>
                  <c:x val="-2.4132292085102199E-2"/>
                  <c:y val="3.6981553431726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15-42A3-BC33-3276E528DD52}"/>
                </c:ext>
              </c:extLst>
            </c:dLbl>
            <c:dLbl>
              <c:idx val="4"/>
              <c:layout>
                <c:manualLayout>
                  <c:x val="-6.4352778893605996E-3"/>
                  <c:y val="1.6809797014421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A7-4EBE-8407-EFB5F231894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Mai 2016 Cevipof -
Le Monde</c:v>
                </c:pt>
                <c:pt idx="1">
                  <c:v>Octobre 2016 
Cevipof - Le Monde</c:v>
                </c:pt>
                <c:pt idx="2">
                  <c:v>14-15 mars 2017 Cevipof -
Le Monde</c:v>
                </c:pt>
                <c:pt idx="3">
                  <c:v>31 mars-2 avril 
FJJ Cevipof -Le Monde </c:v>
                </c:pt>
                <c:pt idx="4">
                  <c:v>16-17 avril Cevipof-
Le Monde</c:v>
                </c:pt>
              </c:strCache>
            </c:strRef>
          </c:cat>
          <c:val>
            <c:numRef>
              <c:f>Feuil1!$C$2:$C$6</c:f>
              <c:numCache>
                <c:formatCode>General</c:formatCode>
                <c:ptCount val="5"/>
                <c:pt idx="0">
                  <c:v>48</c:v>
                </c:pt>
                <c:pt idx="1">
                  <c:v>49</c:v>
                </c:pt>
                <c:pt idx="2">
                  <c:v>49</c:v>
                </c:pt>
                <c:pt idx="3">
                  <c:v>46</c:v>
                </c:pt>
                <c:pt idx="4">
                  <c:v>55</c:v>
                </c:pt>
              </c:numCache>
            </c:numRef>
          </c:val>
          <c:smooth val="0"/>
          <c:extLst>
            <c:ext xmlns:c16="http://schemas.microsoft.com/office/drawing/2014/chart" uri="{C3380CC4-5D6E-409C-BE32-E72D297353CC}">
              <c16:uniqueId val="{00000005-972A-4EA9-9557-B7FF353FA929}"/>
            </c:ext>
          </c:extLst>
        </c:ser>
        <c:ser>
          <c:idx val="2"/>
          <c:order val="2"/>
          <c:tx>
            <c:strRef>
              <c:f>Feuil1!$D$1</c:f>
              <c:strCache>
                <c:ptCount val="1"/>
                <c:pt idx="0">
                  <c:v>A la radio </c:v>
                </c:pt>
              </c:strCache>
            </c:strRef>
          </c:tx>
          <c:spPr>
            <a:ln w="38100" cap="rnd">
              <a:solidFill>
                <a:schemeClr val="tx2"/>
              </a:solidFill>
              <a:round/>
            </a:ln>
            <a:effectLst/>
          </c:spPr>
          <c:marker>
            <c:symbol val="none"/>
          </c:marker>
          <c:dLbls>
            <c:dLbl>
              <c:idx val="0"/>
              <c:layout>
                <c:manualLayout>
                  <c:x val="-3.1691541496945003E-2"/>
                  <c:y val="-4.59697885620852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2A-4EA9-9557-B7FF353FA929}"/>
                </c:ext>
              </c:extLst>
            </c:dLbl>
            <c:dLbl>
              <c:idx val="1"/>
              <c:layout>
                <c:manualLayout>
                  <c:x val="-3.1799795879400697E-2"/>
                  <c:y val="-5.3475404250536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2A-4EA9-9557-B7FF353FA929}"/>
                </c:ext>
              </c:extLst>
            </c:dLbl>
            <c:dLbl>
              <c:idx val="2"/>
              <c:layout>
                <c:manualLayout>
                  <c:x val="-1.4630182465912399E-2"/>
                  <c:y val="-3.43007599545663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9E-4052-AD9B-4E3F1F007B09}"/>
                </c:ext>
              </c:extLst>
            </c:dLbl>
            <c:dLbl>
              <c:idx val="4"/>
              <c:layout>
                <c:manualLayout>
                  <c:x val="-1.0658492343602799E-2"/>
                  <c:y val="-5.0387300370424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A7-4EBE-8407-EFB5F231894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Mai 2016 Cevipof -
Le Monde</c:v>
                </c:pt>
                <c:pt idx="1">
                  <c:v>Octobre 2016 
Cevipof - Le Monde</c:v>
                </c:pt>
                <c:pt idx="2">
                  <c:v>14-15 mars 2017 Cevipof -
Le Monde</c:v>
                </c:pt>
                <c:pt idx="3">
                  <c:v>31 mars-2 avril 
FJJ Cevipof -Le Monde </c:v>
                </c:pt>
                <c:pt idx="4">
                  <c:v>16-17 avril Cevipof-
Le Monde</c:v>
                </c:pt>
              </c:strCache>
            </c:strRef>
          </c:cat>
          <c:val>
            <c:numRef>
              <c:f>Feuil1!$D$2:$D$6</c:f>
              <c:numCache>
                <c:formatCode>General</c:formatCode>
                <c:ptCount val="5"/>
                <c:pt idx="0">
                  <c:v>50</c:v>
                </c:pt>
                <c:pt idx="1">
                  <c:v>49</c:v>
                </c:pt>
                <c:pt idx="2">
                  <c:v>53</c:v>
                </c:pt>
                <c:pt idx="3">
                  <c:v>53</c:v>
                </c:pt>
                <c:pt idx="4">
                  <c:v>58</c:v>
                </c:pt>
              </c:numCache>
            </c:numRef>
          </c:val>
          <c:smooth val="0"/>
          <c:extLst>
            <c:ext xmlns:c16="http://schemas.microsoft.com/office/drawing/2014/chart" uri="{C3380CC4-5D6E-409C-BE32-E72D297353CC}">
              <c16:uniqueId val="{00000008-972A-4EA9-9557-B7FF353FA929}"/>
            </c:ext>
          </c:extLst>
        </c:ser>
        <c:ser>
          <c:idx val="3"/>
          <c:order val="3"/>
          <c:tx>
            <c:strRef>
              <c:f>Feuil1!$E$1</c:f>
              <c:strCache>
                <c:ptCount val="1"/>
                <c:pt idx="0">
                  <c:v>Sur les grandes chaînes de télévisions </c:v>
                </c:pt>
              </c:strCache>
            </c:strRef>
          </c:tx>
          <c:spPr>
            <a:ln w="38100" cap="rnd">
              <a:solidFill>
                <a:srgbClr val="FF5050"/>
              </a:solidFill>
              <a:round/>
            </a:ln>
            <a:effectLst/>
          </c:spPr>
          <c:marker>
            <c:symbol val="none"/>
          </c:marker>
          <c:dLbls>
            <c:dLbl>
              <c:idx val="0"/>
              <c:layout>
                <c:manualLayout>
                  <c:x val="-3.3181964956364898E-2"/>
                  <c:y val="4.7025605688752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A7-4EBE-8407-EFB5F231894F}"/>
                </c:ext>
              </c:extLst>
            </c:dLbl>
            <c:dLbl>
              <c:idx val="2"/>
              <c:layout>
                <c:manualLayout>
                  <c:x val="-1.08875274306888E-2"/>
                  <c:y val="-2.75609196309044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9E-4052-AD9B-4E3F1F007B09}"/>
                </c:ext>
              </c:extLst>
            </c:dLbl>
            <c:dLbl>
              <c:idx val="3"/>
              <c:layout>
                <c:manualLayout>
                  <c:x val="-3.3181964956364898E-2"/>
                  <c:y val="-6.0557095203542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15-42A3-BC33-3276E528DD52}"/>
                </c:ext>
              </c:extLst>
            </c:dLbl>
            <c:dLbl>
              <c:idx val="4"/>
              <c:layout>
                <c:manualLayout>
                  <c:x val="-9.0496728712626505E-3"/>
                  <c:y val="1.0044052257026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A7-4EBE-8407-EFB5F231894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5050"/>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Mai 2016 Cevipof -
Le Monde</c:v>
                </c:pt>
                <c:pt idx="1">
                  <c:v>Octobre 2016 
Cevipof - Le Monde</c:v>
                </c:pt>
                <c:pt idx="2">
                  <c:v>14-15 mars 2017 Cevipof -
Le Monde</c:v>
                </c:pt>
                <c:pt idx="3">
                  <c:v>31 mars-2 avril 
FJJ Cevipof -Le Monde </c:v>
                </c:pt>
                <c:pt idx="4">
                  <c:v>16-17 avril Cevipof-
Le Monde</c:v>
                </c:pt>
              </c:strCache>
            </c:strRef>
          </c:cat>
          <c:val>
            <c:numRef>
              <c:f>Feuil1!$E$2:$E$6</c:f>
              <c:numCache>
                <c:formatCode>General</c:formatCode>
                <c:ptCount val="5"/>
                <c:pt idx="0">
                  <c:v>44</c:v>
                </c:pt>
                <c:pt idx="1">
                  <c:v>47</c:v>
                </c:pt>
                <c:pt idx="2">
                  <c:v>50</c:v>
                </c:pt>
                <c:pt idx="3">
                  <c:v>47</c:v>
                </c:pt>
                <c:pt idx="4">
                  <c:v>58</c:v>
                </c:pt>
              </c:numCache>
            </c:numRef>
          </c:val>
          <c:smooth val="0"/>
          <c:extLst>
            <c:ext xmlns:c16="http://schemas.microsoft.com/office/drawing/2014/chart" uri="{C3380CC4-5D6E-409C-BE32-E72D297353CC}">
              <c16:uniqueId val="{0000000B-972A-4EA9-9557-B7FF353FA929}"/>
            </c:ext>
          </c:extLst>
        </c:ser>
        <c:dLbls>
          <c:showLegendKey val="0"/>
          <c:showVal val="0"/>
          <c:showCatName val="0"/>
          <c:showSerName val="0"/>
          <c:showPercent val="0"/>
          <c:showBubbleSize val="0"/>
        </c:dLbls>
        <c:smooth val="0"/>
        <c:axId val="-2118067632"/>
        <c:axId val="-2118071184"/>
      </c:lineChart>
      <c:catAx>
        <c:axId val="-211806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50000"/>
                  </a:schemeClr>
                </a:solidFill>
                <a:latin typeface="+mn-lt"/>
                <a:ea typeface="+mn-ea"/>
                <a:cs typeface="+mn-cs"/>
              </a:defRPr>
            </a:pPr>
            <a:endParaRPr lang="fr-FR"/>
          </a:p>
        </c:txPr>
        <c:crossAx val="-2118071184"/>
        <c:crosses val="autoZero"/>
        <c:auto val="1"/>
        <c:lblAlgn val="ctr"/>
        <c:lblOffset val="100"/>
        <c:noMultiLvlLbl val="0"/>
      </c:catAx>
      <c:valAx>
        <c:axId val="-2118071184"/>
        <c:scaling>
          <c:orientation val="minMax"/>
          <c:max val="70"/>
          <c:min val="40"/>
        </c:scaling>
        <c:delete val="1"/>
        <c:axPos val="l"/>
        <c:numFmt formatCode="General" sourceLinked="1"/>
        <c:majorTickMark val="out"/>
        <c:minorTickMark val="none"/>
        <c:tickLblPos val="nextTo"/>
        <c:crossAx val="-2118067632"/>
        <c:crosses val="autoZero"/>
        <c:crossBetween val="between"/>
      </c:valAx>
      <c:spPr>
        <a:noFill/>
        <a:ln>
          <a:noFill/>
        </a:ln>
        <a:effectLst/>
      </c:spPr>
    </c:plotArea>
    <c:legend>
      <c:legendPos val="t"/>
      <c:layout>
        <c:manualLayout>
          <c:xMode val="edge"/>
          <c:yMode val="edge"/>
          <c:x val="5.4826414079475902E-2"/>
          <c:y val="7.06011474605691E-2"/>
          <c:w val="0.89999996199638999"/>
          <c:h val="6.87989254436529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6904315505232802E-2"/>
          <c:w val="0.881242319140915"/>
          <c:h val="0.81126573034139704"/>
        </c:manualLayout>
      </c:layout>
      <c:lineChart>
        <c:grouping val="standard"/>
        <c:varyColors val="0"/>
        <c:ser>
          <c:idx val="0"/>
          <c:order val="0"/>
          <c:tx>
            <c:strRef>
              <c:f>Feuil1!$B$1</c:f>
              <c:strCache>
                <c:ptCount val="1"/>
                <c:pt idx="0">
                  <c:v>Plutôt de s'appauvrir</c:v>
                </c:pt>
              </c:strCache>
            </c:strRef>
          </c:tx>
          <c:spPr>
            <a:ln w="38100" cap="rnd">
              <a:solidFill>
                <a:srgbClr val="FF0000"/>
              </a:solidFill>
              <a:round/>
            </a:ln>
            <a:effectLst/>
          </c:spPr>
          <c:marker>
            <c:symbol val="none"/>
          </c:marker>
          <c:dLbls>
            <c:dLbl>
              <c:idx val="1"/>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FF0000"/>
                      </a:solidFill>
                      <a:latin typeface="+mn-lt"/>
                      <a:ea typeface="+mn-ea"/>
                      <a:cs typeface="+mn-cs"/>
                    </a:defRPr>
                  </a:pPr>
                  <a:endParaRPr lang="fr-FR"/>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E8A-4682-81C9-8F2D3BB3A39B}"/>
                </c:ext>
              </c:extLst>
            </c:dLbl>
            <c:dLbl>
              <c:idx val="2"/>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FF0000"/>
                      </a:solidFill>
                      <a:latin typeface="+mn-lt"/>
                      <a:ea typeface="+mn-ea"/>
                      <a:cs typeface="+mn-cs"/>
                    </a:defRPr>
                  </a:pPr>
                  <a:endParaRPr lang="fr-FR"/>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E8A-4682-81C9-8F2D3BB3A39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16-17 avril 2017 Cevipof-Le Monde</c:v>
                </c:pt>
                <c:pt idx="1">
                  <c:v>31 mars-2 avril 
FJJ-Cevipof-Le Monde </c:v>
                </c:pt>
                <c:pt idx="2">
                  <c:v>14-15 mars Cevipof-
Le Monde </c:v>
                </c:pt>
                <c:pt idx="3">
                  <c:v>Octobre 2016</c:v>
                </c:pt>
              </c:strCache>
            </c:strRef>
          </c:cat>
          <c:val>
            <c:numRef>
              <c:f>Feuil1!$B$2:$B$5</c:f>
              <c:numCache>
                <c:formatCode>General</c:formatCode>
                <c:ptCount val="4"/>
                <c:pt idx="0">
                  <c:v>64</c:v>
                </c:pt>
                <c:pt idx="1">
                  <c:v>73</c:v>
                </c:pt>
                <c:pt idx="2">
                  <c:v>78</c:v>
                </c:pt>
                <c:pt idx="3">
                  <c:v>65</c:v>
                </c:pt>
              </c:numCache>
            </c:numRef>
          </c:val>
          <c:smooth val="0"/>
          <c:extLst>
            <c:ext xmlns:c16="http://schemas.microsoft.com/office/drawing/2014/chart" uri="{C3380CC4-5D6E-409C-BE32-E72D297353CC}">
              <c16:uniqueId val="{00000004-3E8A-4682-81C9-8F2D3BB3A39B}"/>
            </c:ext>
          </c:extLst>
        </c:ser>
        <c:ser>
          <c:idx val="1"/>
          <c:order val="1"/>
          <c:tx>
            <c:strRef>
              <c:f>Feuil1!$C$1</c:f>
              <c:strCache>
                <c:ptCount val="1"/>
                <c:pt idx="0">
                  <c:v>Plutôt de se renouveler</c:v>
                </c:pt>
              </c:strCache>
            </c:strRef>
          </c:tx>
          <c:spPr>
            <a:ln w="38100" cap="rnd">
              <a:solidFill>
                <a:schemeClr val="tx2"/>
              </a:solidFill>
              <a:round/>
            </a:ln>
            <a:effectLst/>
          </c:spPr>
          <c:marker>
            <c:symbol val="none"/>
          </c:marker>
          <c:dLbls>
            <c:dLbl>
              <c:idx val="0"/>
              <c:layout>
                <c:manualLayout>
                  <c:x val="-1.7530763670431101E-2"/>
                  <c:y val="-4.29082970103705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60D-4969-9140-1D9964C44DF9}"/>
                </c:ext>
              </c:extLst>
            </c:dLbl>
            <c:dLbl>
              <c:idx val="1"/>
              <c:layout>
                <c:manualLayout>
                  <c:x val="-1.39740165614859E-2"/>
                  <c:y val="-3.24127964100882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E8A-4682-81C9-8F2D3BB3A39B}"/>
                </c:ext>
              </c:extLst>
            </c:dLbl>
            <c:dLbl>
              <c:idx val="2"/>
              <c:layout>
                <c:manualLayout>
                  <c:x val="-2.6228175574037799E-2"/>
                  <c:y val="-4.290829701037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72-4DB0-A5A7-4BF2414CD81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Feuil1!$A$2:$A$5</c:f>
              <c:strCache>
                <c:ptCount val="4"/>
                <c:pt idx="0">
                  <c:v>16-17 avril 2017 Cevipof-Le Monde</c:v>
                </c:pt>
                <c:pt idx="1">
                  <c:v>31 mars-2 avril 
FJJ-Cevipof-Le Monde </c:v>
                </c:pt>
                <c:pt idx="2">
                  <c:v>14-15 mars Cevipof-
Le Monde </c:v>
                </c:pt>
                <c:pt idx="3">
                  <c:v>Octobre 2016</c:v>
                </c:pt>
              </c:strCache>
            </c:strRef>
          </c:cat>
          <c:val>
            <c:numRef>
              <c:f>Feuil1!$C$2:$C$5</c:f>
              <c:numCache>
                <c:formatCode>General</c:formatCode>
                <c:ptCount val="4"/>
                <c:pt idx="0">
                  <c:v>12</c:v>
                </c:pt>
                <c:pt idx="1">
                  <c:v>8</c:v>
                </c:pt>
                <c:pt idx="2">
                  <c:v>6</c:v>
                </c:pt>
                <c:pt idx="3">
                  <c:v>8</c:v>
                </c:pt>
              </c:numCache>
            </c:numRef>
          </c:val>
          <c:smooth val="0"/>
          <c:extLst>
            <c:ext xmlns:c16="http://schemas.microsoft.com/office/drawing/2014/chart" uri="{C3380CC4-5D6E-409C-BE32-E72D297353CC}">
              <c16:uniqueId val="{0000000A-3E8A-4682-81C9-8F2D3BB3A39B}"/>
            </c:ext>
          </c:extLst>
        </c:ser>
        <c:ser>
          <c:idx val="2"/>
          <c:order val="2"/>
          <c:tx>
            <c:strRef>
              <c:f>Feuil1!$D$1</c:f>
              <c:strCache>
                <c:ptCount val="1"/>
                <c:pt idx="0">
                  <c:v>Ni de s'appauvrir, ni de se renouveler</c:v>
                </c:pt>
              </c:strCache>
            </c:strRef>
          </c:tx>
          <c:spPr>
            <a:ln w="38100" cap="rnd">
              <a:solidFill>
                <a:schemeClr val="accent2">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lumMod val="7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Feuil1!$A$2:$A$5</c:f>
              <c:strCache>
                <c:ptCount val="4"/>
                <c:pt idx="0">
                  <c:v>16-17 avril 2017 Cevipof-Le Monde</c:v>
                </c:pt>
                <c:pt idx="1">
                  <c:v>31 mars-2 avril 
FJJ-Cevipof-Le Monde </c:v>
                </c:pt>
                <c:pt idx="2">
                  <c:v>14-15 mars Cevipof-
Le Monde </c:v>
                </c:pt>
                <c:pt idx="3">
                  <c:v>Octobre 2016</c:v>
                </c:pt>
              </c:strCache>
            </c:strRef>
          </c:cat>
          <c:val>
            <c:numRef>
              <c:f>Feuil1!$D$2:$D$5</c:f>
              <c:numCache>
                <c:formatCode>General</c:formatCode>
                <c:ptCount val="4"/>
                <c:pt idx="0">
                  <c:v>24</c:v>
                </c:pt>
                <c:pt idx="1">
                  <c:v>19</c:v>
                </c:pt>
                <c:pt idx="2">
                  <c:v>16</c:v>
                </c:pt>
                <c:pt idx="3">
                  <c:v>27</c:v>
                </c:pt>
              </c:numCache>
            </c:numRef>
          </c:val>
          <c:smooth val="0"/>
          <c:extLst>
            <c:ext xmlns:c16="http://schemas.microsoft.com/office/drawing/2014/chart" uri="{C3380CC4-5D6E-409C-BE32-E72D297353CC}">
              <c16:uniqueId val="{0000000F-3E8A-4682-81C9-8F2D3BB3A39B}"/>
            </c:ext>
          </c:extLst>
        </c:ser>
        <c:dLbls>
          <c:showLegendKey val="0"/>
          <c:showVal val="0"/>
          <c:showCatName val="0"/>
          <c:showSerName val="0"/>
          <c:showPercent val="0"/>
          <c:showBubbleSize val="0"/>
        </c:dLbls>
        <c:smooth val="0"/>
        <c:axId val="-2115263824"/>
        <c:axId val="-2115261152"/>
      </c:lineChart>
      <c:catAx>
        <c:axId val="-211526382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2115261152"/>
        <c:crosses val="autoZero"/>
        <c:auto val="1"/>
        <c:lblAlgn val="ctr"/>
        <c:lblOffset val="100"/>
        <c:noMultiLvlLbl val="0"/>
      </c:catAx>
      <c:valAx>
        <c:axId val="-2115261152"/>
        <c:scaling>
          <c:orientation val="minMax"/>
          <c:max val="100"/>
          <c:min val="0"/>
        </c:scaling>
        <c:delete val="1"/>
        <c:axPos val="r"/>
        <c:numFmt formatCode="General" sourceLinked="1"/>
        <c:majorTickMark val="out"/>
        <c:minorTickMark val="none"/>
        <c:tickLblPos val="nextTo"/>
        <c:crossAx val="-2115263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174889924637E-3"/>
          <c:y val="0"/>
          <c:w val="0.99643036439145005"/>
          <c:h val="0.80779445674651795"/>
        </c:manualLayout>
      </c:layout>
      <c:barChart>
        <c:barDir val="col"/>
        <c:grouping val="clustered"/>
        <c:varyColors val="0"/>
        <c:ser>
          <c:idx val="0"/>
          <c:order val="0"/>
          <c:tx>
            <c:strRef>
              <c:f>Feuil1!$B$1</c:f>
              <c:strCache>
                <c:ptCount val="1"/>
                <c:pt idx="0">
                  <c:v>Série 1</c:v>
                </c:pt>
              </c:strCache>
            </c:strRef>
          </c:tx>
          <c:spPr>
            <a:solidFill>
              <a:srgbClr val="1F4391"/>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1-5B04-41C5-AE64-8501313FEB48}"/>
              </c:ext>
            </c:extLst>
          </c:dPt>
          <c:dLbls>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5B04-41C5-AE64-8501313FEB4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439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Le parti politique qui a 
votre préférence </c:v>
                </c:pt>
                <c:pt idx="1">
                  <c:v>Quelques partis politiques qui ont votre sympathie</c:v>
                </c:pt>
                <c:pt idx="2">
                  <c:v>L’ensemble des partis politiques qui s’opposent 
les uns aux autres </c:v>
                </c:pt>
                <c:pt idx="3">
                  <c:v>Différents partis politiques selon le sujet du moment</c:v>
                </c:pt>
                <c:pt idx="4">
                  <c:v>Aucun parti politique 
en particulier </c:v>
                </c:pt>
              </c:strCache>
            </c:strRef>
          </c:cat>
          <c:val>
            <c:numRef>
              <c:f>Feuil1!$B$2:$B$6</c:f>
              <c:numCache>
                <c:formatCode>General</c:formatCode>
                <c:ptCount val="5"/>
                <c:pt idx="0">
                  <c:v>7</c:v>
                </c:pt>
                <c:pt idx="1">
                  <c:v>12</c:v>
                </c:pt>
                <c:pt idx="2">
                  <c:v>44</c:v>
                </c:pt>
                <c:pt idx="3">
                  <c:v>13</c:v>
                </c:pt>
                <c:pt idx="4">
                  <c:v>24</c:v>
                </c:pt>
              </c:numCache>
            </c:numRef>
          </c:val>
          <c:extLst>
            <c:ext xmlns:c16="http://schemas.microsoft.com/office/drawing/2014/chart" uri="{C3380CC4-5D6E-409C-BE32-E72D297353CC}">
              <c16:uniqueId val="{00000000-5B04-41C5-AE64-8501313FEB48}"/>
            </c:ext>
          </c:extLst>
        </c:ser>
        <c:dLbls>
          <c:showLegendKey val="0"/>
          <c:showVal val="0"/>
          <c:showCatName val="0"/>
          <c:showSerName val="0"/>
          <c:showPercent val="0"/>
          <c:showBubbleSize val="0"/>
        </c:dLbls>
        <c:gapWidth val="120"/>
        <c:axId val="-2113991248"/>
        <c:axId val="-2113988224"/>
      </c:barChart>
      <c:catAx>
        <c:axId val="-211399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2113988224"/>
        <c:crosses val="autoZero"/>
        <c:auto val="1"/>
        <c:lblAlgn val="ctr"/>
        <c:lblOffset val="100"/>
        <c:noMultiLvlLbl val="0"/>
      </c:catAx>
      <c:valAx>
        <c:axId val="-2113988224"/>
        <c:scaling>
          <c:orientation val="minMax"/>
          <c:max val="100"/>
        </c:scaling>
        <c:delete val="1"/>
        <c:axPos val="l"/>
        <c:numFmt formatCode="General" sourceLinked="1"/>
        <c:majorTickMark val="out"/>
        <c:minorTickMark val="none"/>
        <c:tickLblPos val="nextTo"/>
        <c:crossAx val="-2113991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958763803901601E-2"/>
          <c:w val="0.93272068927532004"/>
          <c:h val="0.82115264702953705"/>
        </c:manualLayout>
      </c:layout>
      <c:lineChart>
        <c:grouping val="standard"/>
        <c:varyColors val="0"/>
        <c:ser>
          <c:idx val="0"/>
          <c:order val="0"/>
          <c:tx>
            <c:strRef>
              <c:f>Feuil1!$B$1</c:f>
              <c:strCache>
                <c:ptCount val="1"/>
                <c:pt idx="0">
                  <c:v>Jean-Luc Mélenchon</c:v>
                </c:pt>
              </c:strCache>
            </c:strRef>
          </c:tx>
          <c:spPr>
            <a:ln w="38100" cap="rnd">
              <a:solidFill>
                <a:srgbClr val="C00000"/>
              </a:solidFill>
              <a:round/>
            </a:ln>
            <a:effectLst/>
          </c:spPr>
          <c:marker>
            <c:symbol val="none"/>
          </c:marker>
          <c:dLbls>
            <c:dLbl>
              <c:idx val="0"/>
              <c:layout>
                <c:manualLayout>
                  <c:x val="-2.0640472823853801E-2"/>
                  <c:y val="-3.19373882697861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5AF-4056-A807-F5EF392C3D68}"/>
                </c:ext>
              </c:extLst>
            </c:dLbl>
            <c:dLbl>
              <c:idx val="1"/>
              <c:layout>
                <c:manualLayout>
                  <c:x val="-2.8814892015278801E-2"/>
                  <c:y val="-2.83838463258196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5AF-4056-A807-F5EF392C3D68}"/>
                </c:ext>
              </c:extLst>
            </c:dLbl>
            <c:dLbl>
              <c:idx val="2"/>
              <c:layout>
                <c:manualLayout>
                  <c:x val="-2.8814892015278801E-2"/>
                  <c:y val="-3.54909302137524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5AF-4056-A807-F5EF392C3D68}"/>
                </c:ext>
              </c:extLst>
            </c:dLbl>
            <c:dLbl>
              <c:idx val="3"/>
              <c:layout>
                <c:manualLayout>
                  <c:x val="-2.71800081769938E-2"/>
                  <c:y val="-5.3258639933585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5AF-4056-A807-F5EF392C3D68}"/>
                </c:ext>
              </c:extLst>
            </c:dLbl>
            <c:dLbl>
              <c:idx val="4"/>
              <c:layout>
                <c:manualLayout>
                  <c:x val="-2.6567506027185901E-3"/>
                  <c:y val="4.97940764414439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5AF-4056-A807-F5EF392C3D68}"/>
                </c:ext>
              </c:extLst>
            </c:dLbl>
            <c:dLbl>
              <c:idx val="5"/>
              <c:layout>
                <c:manualLayout>
                  <c:x val="-3.6989311206703901E-2"/>
                  <c:y val="-3.193738826978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5AF-4056-A807-F5EF392C3D68}"/>
                </c:ext>
              </c:extLst>
            </c:dLbl>
            <c:dLbl>
              <c:idx val="6"/>
              <c:layout>
                <c:manualLayout>
                  <c:x val="-1.41009374707137E-2"/>
                  <c:y val="-4.97050979896185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CBC-484A-ACA1-054A3D688C8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10-15 janvier 
Cevipof-Le Monde</c:v>
                </c:pt>
                <c:pt idx="1">
                  <c:v>7-12 févier Cevipof-
Le Monde</c:v>
                </c:pt>
                <c:pt idx="2">
                  <c:v>1er- 5 mars FJJ-Cevipof-
Le Monde </c:v>
                </c:pt>
                <c:pt idx="3">
                  <c:v>14-15 mars Cevipof-
Le Monde </c:v>
                </c:pt>
                <c:pt idx="4">
                  <c:v>31 mars-2 avril 
FJJ-Cevipof-Le Monde </c:v>
                </c:pt>
                <c:pt idx="5">
                  <c:v>16-17 avril 
Cevipof-Le Monde</c:v>
                </c:pt>
                <c:pt idx="6">
                  <c:v>27-30 juin 
Cevipof-Le Monde</c:v>
                </c:pt>
              </c:strCache>
            </c:strRef>
          </c:cat>
          <c:val>
            <c:numRef>
              <c:f>Feuil1!$B$2:$B$8</c:f>
              <c:numCache>
                <c:formatCode>General</c:formatCode>
                <c:ptCount val="7"/>
                <c:pt idx="0">
                  <c:v>17</c:v>
                </c:pt>
                <c:pt idx="1">
                  <c:v>17</c:v>
                </c:pt>
                <c:pt idx="2">
                  <c:v>17</c:v>
                </c:pt>
                <c:pt idx="3">
                  <c:v>17</c:v>
                </c:pt>
                <c:pt idx="4">
                  <c:v>23</c:v>
                </c:pt>
                <c:pt idx="5">
                  <c:v>25</c:v>
                </c:pt>
                <c:pt idx="6">
                  <c:v>19</c:v>
                </c:pt>
              </c:numCache>
            </c:numRef>
          </c:val>
          <c:smooth val="0"/>
          <c:extLst>
            <c:ext xmlns:c16="http://schemas.microsoft.com/office/drawing/2014/chart" uri="{C3380CC4-5D6E-409C-BE32-E72D297353CC}">
              <c16:uniqueId val="{00000006-45AF-4056-A807-F5EF392C3D68}"/>
            </c:ext>
          </c:extLst>
        </c:ser>
        <c:ser>
          <c:idx val="1"/>
          <c:order val="1"/>
          <c:tx>
            <c:strRef>
              <c:f>Feuil1!$C$1</c:f>
              <c:strCache>
                <c:ptCount val="1"/>
                <c:pt idx="0">
                  <c:v>Emmanuel Macron</c:v>
                </c:pt>
              </c:strCache>
            </c:strRef>
          </c:tx>
          <c:spPr>
            <a:ln w="38100" cap="rnd">
              <a:solidFill>
                <a:schemeClr val="accent2"/>
              </a:solidFill>
              <a:round/>
            </a:ln>
            <a:effectLst/>
          </c:spPr>
          <c:marker>
            <c:symbol val="none"/>
          </c:marker>
          <c:dLbls>
            <c:dLbl>
              <c:idx val="2"/>
              <c:layout>
                <c:manualLayout>
                  <c:x val="-2.71800081769938E-2"/>
                  <c:y val="3.20263667216112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5AF-4056-A807-F5EF392C3D68}"/>
                </c:ext>
              </c:extLst>
            </c:dLbl>
            <c:dLbl>
              <c:idx val="5"/>
              <c:layout>
                <c:manualLayout>
                  <c:x val="5.64758918184335E-3"/>
                  <c:y val="-2.76950201094478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5AF-4056-A807-F5EF392C3D68}"/>
                </c:ext>
              </c:extLst>
            </c:dLbl>
            <c:dLbl>
              <c:idx val="6"/>
              <c:layout>
                <c:manualLayout>
                  <c:x val="-2.8814892015278901E-2"/>
                  <c:y val="-3.90444721577190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CBC-484A-ACA1-054A3D688C8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10-15 janvier 
Cevipof-Le Monde</c:v>
                </c:pt>
                <c:pt idx="1">
                  <c:v>7-12 févier Cevipof-
Le Monde</c:v>
                </c:pt>
                <c:pt idx="2">
                  <c:v>1er- 5 mars FJJ-Cevipof-
Le Monde </c:v>
                </c:pt>
                <c:pt idx="3">
                  <c:v>14-15 mars Cevipof-
Le Monde </c:v>
                </c:pt>
                <c:pt idx="4">
                  <c:v>31 mars-2 avril 
FJJ-Cevipof-Le Monde </c:v>
                </c:pt>
                <c:pt idx="5">
                  <c:v>16-17 avril 
Cevipof-Le Monde</c:v>
                </c:pt>
                <c:pt idx="6">
                  <c:v>27-30 juin 
Cevipof-Le Monde</c:v>
                </c:pt>
              </c:strCache>
            </c:strRef>
          </c:cat>
          <c:val>
            <c:numRef>
              <c:f>Feuil1!$C$2:$C$8</c:f>
              <c:numCache>
                <c:formatCode>General</c:formatCode>
                <c:ptCount val="7"/>
                <c:pt idx="0">
                  <c:v>25</c:v>
                </c:pt>
                <c:pt idx="1">
                  <c:v>25</c:v>
                </c:pt>
                <c:pt idx="2">
                  <c:v>22</c:v>
                </c:pt>
                <c:pt idx="3">
                  <c:v>26</c:v>
                </c:pt>
                <c:pt idx="4">
                  <c:v>25</c:v>
                </c:pt>
                <c:pt idx="5">
                  <c:v>24</c:v>
                </c:pt>
                <c:pt idx="6">
                  <c:v>39</c:v>
                </c:pt>
              </c:numCache>
            </c:numRef>
          </c:val>
          <c:smooth val="0"/>
          <c:extLst>
            <c:ext xmlns:c16="http://schemas.microsoft.com/office/drawing/2014/chart" uri="{C3380CC4-5D6E-409C-BE32-E72D297353CC}">
              <c16:uniqueId val="{0000000C-45AF-4056-A807-F5EF392C3D68}"/>
            </c:ext>
          </c:extLst>
        </c:ser>
        <c:ser>
          <c:idx val="2"/>
          <c:order val="2"/>
          <c:tx>
            <c:strRef>
              <c:f>Feuil1!$D$1</c:f>
              <c:strCache>
                <c:ptCount val="1"/>
                <c:pt idx="0">
                  <c:v>Marine Le Pen</c:v>
                </c:pt>
              </c:strCache>
            </c:strRef>
          </c:tx>
          <c:spPr>
            <a:ln w="38100" cap="rnd">
              <a:solidFill>
                <a:schemeClr val="tx2">
                  <a:lumMod val="50000"/>
                </a:schemeClr>
              </a:solidFill>
              <a:round/>
            </a:ln>
            <a:effectLst/>
          </c:spPr>
          <c:marker>
            <c:symbol val="none"/>
          </c:marker>
          <c:dLbls>
            <c:dLbl>
              <c:idx val="0"/>
              <c:layout>
                <c:manualLayout>
                  <c:x val="-3.53544273684189E-2"/>
                  <c:y val="4.62405344974773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45AF-4056-A807-F5EF392C3D68}"/>
                </c:ext>
              </c:extLst>
            </c:dLbl>
            <c:dLbl>
              <c:idx val="1"/>
              <c:layout>
                <c:manualLayout>
                  <c:x val="-3.0449775853563801E-2"/>
                  <c:y val="5.1482148768054098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lumMod val="50000"/>
                        </a:schemeClr>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3.9645933078411598E-2"/>
                      <c:h val="0.127838811337422"/>
                    </c:manualLayout>
                  </c15:layout>
                </c:ext>
                <c:ext xmlns:c16="http://schemas.microsoft.com/office/drawing/2014/chart" uri="{C3380CC4-5D6E-409C-BE32-E72D297353CC}">
                  <c16:uniqueId val="{0000000D-45AF-4056-A807-F5EF392C3D68}"/>
                </c:ext>
              </c:extLst>
            </c:dLbl>
            <c:dLbl>
              <c:idx val="2"/>
              <c:layout>
                <c:manualLayout>
                  <c:x val="-2.8814892015278801E-2"/>
                  <c:y val="-2.83838463258195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5AF-4056-A807-F5EF392C3D68}"/>
                </c:ext>
              </c:extLst>
            </c:dLbl>
            <c:dLbl>
              <c:idx val="3"/>
              <c:layout>
                <c:manualLayout>
                  <c:x val="-2.71800081769938E-2"/>
                  <c:y val="2.49192828336783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45AF-4056-A807-F5EF392C3D68}"/>
                </c:ext>
              </c:extLst>
            </c:dLbl>
            <c:dLbl>
              <c:idx val="4"/>
              <c:layout>
                <c:manualLayout>
                  <c:x val="-6.4955609435214806E-2"/>
                  <c:y val="4.26869821877097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45AF-4056-A807-F5EF392C3D68}"/>
                </c:ext>
              </c:extLst>
            </c:dLbl>
            <c:dLbl>
              <c:idx val="5"/>
              <c:layout>
                <c:manualLayout>
                  <c:x val="-2.3910240500423799E-2"/>
                  <c:y val="4.97940764414439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45AF-4056-A807-F5EF392C3D68}"/>
                </c:ext>
              </c:extLst>
            </c:dLbl>
            <c:dLbl>
              <c:idx val="6"/>
              <c:layout>
                <c:manualLayout>
                  <c:x val="-1.41009374707137E-2"/>
                  <c:y val="1.4258657001778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CBC-484A-ACA1-054A3D688C8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50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10-15 janvier 
Cevipof-Le Monde</c:v>
                </c:pt>
                <c:pt idx="1">
                  <c:v>7-12 févier Cevipof-
Le Monde</c:v>
                </c:pt>
                <c:pt idx="2">
                  <c:v>1er- 5 mars FJJ-Cevipof-
Le Monde </c:v>
                </c:pt>
                <c:pt idx="3">
                  <c:v>14-15 mars Cevipof-
Le Monde </c:v>
                </c:pt>
                <c:pt idx="4">
                  <c:v>31 mars-2 avril 
FJJ-Cevipof-Le Monde </c:v>
                </c:pt>
                <c:pt idx="5">
                  <c:v>16-17 avril 
Cevipof-Le Monde</c:v>
                </c:pt>
                <c:pt idx="6">
                  <c:v>27-30 juin 
Cevipof-Le Monde</c:v>
                </c:pt>
              </c:strCache>
            </c:strRef>
          </c:cat>
          <c:val>
            <c:numRef>
              <c:f>Feuil1!$D$2:$D$8</c:f>
              <c:numCache>
                <c:formatCode>General</c:formatCode>
                <c:ptCount val="7"/>
                <c:pt idx="0">
                  <c:v>24</c:v>
                </c:pt>
                <c:pt idx="1">
                  <c:v>23</c:v>
                </c:pt>
                <c:pt idx="2">
                  <c:v>25</c:v>
                </c:pt>
                <c:pt idx="3">
                  <c:v>25</c:v>
                </c:pt>
                <c:pt idx="4">
                  <c:v>24</c:v>
                </c:pt>
                <c:pt idx="5">
                  <c:v>23</c:v>
                </c:pt>
                <c:pt idx="6">
                  <c:v>19</c:v>
                </c:pt>
              </c:numCache>
            </c:numRef>
          </c:val>
          <c:smooth val="0"/>
          <c:extLst>
            <c:ext xmlns:c16="http://schemas.microsoft.com/office/drawing/2014/chart" uri="{C3380CC4-5D6E-409C-BE32-E72D297353CC}">
              <c16:uniqueId val="{00000012-45AF-4056-A807-F5EF392C3D68}"/>
            </c:ext>
          </c:extLst>
        </c:ser>
        <c:dLbls>
          <c:showLegendKey val="0"/>
          <c:showVal val="0"/>
          <c:showCatName val="0"/>
          <c:showSerName val="0"/>
          <c:showPercent val="0"/>
          <c:showBubbleSize val="0"/>
        </c:dLbls>
        <c:smooth val="0"/>
        <c:axId val="120300288"/>
        <c:axId val="120301824"/>
      </c:lineChart>
      <c:catAx>
        <c:axId val="12030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20301824"/>
        <c:crosses val="autoZero"/>
        <c:auto val="1"/>
        <c:lblAlgn val="ctr"/>
        <c:lblOffset val="100"/>
        <c:noMultiLvlLbl val="0"/>
      </c:catAx>
      <c:valAx>
        <c:axId val="120301824"/>
        <c:scaling>
          <c:orientation val="minMax"/>
          <c:max val="45"/>
          <c:min val="15"/>
        </c:scaling>
        <c:delete val="1"/>
        <c:axPos val="l"/>
        <c:numFmt formatCode="General" sourceLinked="1"/>
        <c:majorTickMark val="out"/>
        <c:minorTickMark val="none"/>
        <c:tickLblPos val="nextTo"/>
        <c:crossAx val="120300288"/>
        <c:crosses val="autoZero"/>
        <c:crossBetween val="between"/>
      </c:valAx>
      <c:spPr>
        <a:noFill/>
        <a:ln>
          <a:noFill/>
        </a:ln>
        <a:effectLst/>
      </c:spPr>
    </c:plotArea>
    <c:legend>
      <c:legendPos val="t"/>
      <c:layout>
        <c:manualLayout>
          <c:xMode val="edge"/>
          <c:yMode val="edge"/>
          <c:x val="0.138470515298494"/>
          <c:y val="6.4244800111609698E-2"/>
          <c:w val="0.72305896940301195"/>
          <c:h val="7.749605558759370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874504545067507E-2"/>
          <c:w val="1"/>
          <c:h val="0.91081229944188558"/>
        </c:manualLayout>
      </c:layout>
      <c:barChart>
        <c:barDir val="bar"/>
        <c:grouping val="clustered"/>
        <c:varyColors val="0"/>
        <c:ser>
          <c:idx val="0"/>
          <c:order val="0"/>
          <c:tx>
            <c:strRef>
              <c:f>Feuil1!$B$1</c:f>
              <c:strCache>
                <c:ptCount val="1"/>
                <c:pt idx="0">
                  <c:v>Série 1</c:v>
                </c:pt>
              </c:strCache>
            </c:strRef>
          </c:tx>
          <c:spPr>
            <a:solidFill>
              <a:schemeClr val="tx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B86-4F86-9636-752447E04DE8}"/>
              </c:ext>
            </c:extLst>
          </c:dPt>
          <c:dPt>
            <c:idx val="1"/>
            <c:invertIfNegative val="0"/>
            <c:bubble3D val="0"/>
            <c:spPr>
              <a:solidFill>
                <a:srgbClr val="FF5050"/>
              </a:solidFill>
              <a:ln>
                <a:noFill/>
              </a:ln>
              <a:effectLst/>
            </c:spPr>
            <c:extLst>
              <c:ext xmlns:c16="http://schemas.microsoft.com/office/drawing/2014/chart" uri="{C3380CC4-5D6E-409C-BE32-E72D297353CC}">
                <c16:uniqueId val="{00000003-1B86-4F86-9636-752447E04DE8}"/>
              </c:ext>
            </c:extLst>
          </c:dPt>
          <c:dPt>
            <c:idx val="2"/>
            <c:invertIfNegative val="0"/>
            <c:bubble3D val="0"/>
            <c:spPr>
              <a:solidFill>
                <a:srgbClr val="C00000"/>
              </a:solidFill>
              <a:ln>
                <a:noFill/>
              </a:ln>
              <a:effectLst/>
            </c:spPr>
            <c:extLst>
              <c:ext xmlns:c16="http://schemas.microsoft.com/office/drawing/2014/chart" uri="{C3380CC4-5D6E-409C-BE32-E72D297353CC}">
                <c16:uniqueId val="{00000005-1B86-4F86-9636-752447E04DE8}"/>
              </c:ext>
            </c:extLst>
          </c:dPt>
          <c:dPt>
            <c:idx val="3"/>
            <c:invertIfNegative val="0"/>
            <c:bubble3D val="0"/>
            <c:spPr>
              <a:solidFill>
                <a:srgbClr val="00B050"/>
              </a:solidFill>
              <a:ln>
                <a:noFill/>
              </a:ln>
              <a:effectLst/>
            </c:spPr>
            <c:extLst>
              <c:ext xmlns:c16="http://schemas.microsoft.com/office/drawing/2014/chart" uri="{C3380CC4-5D6E-409C-BE32-E72D297353CC}">
                <c16:uniqueId val="{00000007-1B86-4F86-9636-752447E04DE8}"/>
              </c:ext>
            </c:extLst>
          </c:dPt>
          <c:dPt>
            <c:idx val="4"/>
            <c:invertIfNegative val="0"/>
            <c:bubble3D val="0"/>
            <c:spPr>
              <a:solidFill>
                <a:srgbClr val="FF3399"/>
              </a:solidFill>
              <a:ln>
                <a:noFill/>
              </a:ln>
              <a:effectLst/>
            </c:spPr>
            <c:extLst>
              <c:ext xmlns:c16="http://schemas.microsoft.com/office/drawing/2014/chart" uri="{C3380CC4-5D6E-409C-BE32-E72D297353CC}">
                <c16:uniqueId val="{00000009-1B86-4F86-9636-752447E04DE8}"/>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1B86-4F86-9636-752447E04DE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1B86-4F86-9636-752447E04DE8}"/>
              </c:ext>
            </c:extLst>
          </c:dPt>
          <c:dPt>
            <c:idx val="7"/>
            <c:invertIfNegative val="0"/>
            <c:bubble3D val="0"/>
            <c:spPr>
              <a:solidFill>
                <a:srgbClr val="0070C0"/>
              </a:solidFill>
              <a:ln>
                <a:noFill/>
              </a:ln>
              <a:effectLst/>
            </c:spPr>
            <c:extLst>
              <c:ext xmlns:c16="http://schemas.microsoft.com/office/drawing/2014/chart" uri="{C3380CC4-5D6E-409C-BE32-E72D297353CC}">
                <c16:uniqueId val="{0000000F-1B86-4F86-9636-752447E04DE8}"/>
              </c:ext>
            </c:extLst>
          </c:dPt>
          <c:dPt>
            <c:idx val="8"/>
            <c:invertIfNegative val="0"/>
            <c:bubble3D val="0"/>
            <c:spPr>
              <a:solidFill>
                <a:srgbClr val="7030A0"/>
              </a:solidFill>
              <a:ln>
                <a:noFill/>
              </a:ln>
              <a:effectLst/>
            </c:spPr>
            <c:extLst>
              <c:ext xmlns:c16="http://schemas.microsoft.com/office/drawing/2014/chart" uri="{C3380CC4-5D6E-409C-BE32-E72D297353CC}">
                <c16:uniqueId val="{00000011-1B86-4F86-9636-752447E04DE8}"/>
              </c:ext>
            </c:extLst>
          </c:dPt>
          <c:dPt>
            <c:idx val="9"/>
            <c:invertIfNegative val="0"/>
            <c:bubble3D val="0"/>
            <c:extLst>
              <c:ext xmlns:c16="http://schemas.microsoft.com/office/drawing/2014/chart" uri="{C3380CC4-5D6E-409C-BE32-E72D297353CC}">
                <c16:uniqueId val="{00000013-1B86-4F86-9636-752447E04DE8}"/>
              </c:ext>
            </c:extLst>
          </c:dPt>
          <c:dPt>
            <c:idx val="10"/>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5-1B86-4F86-9636-752447E04DE8}"/>
              </c:ext>
            </c:extLst>
          </c:dPt>
          <c:dLbls>
            <c:dLbl>
              <c:idx val="10"/>
              <c:layout/>
              <c:tx>
                <c:rich>
                  <a:bodyPr/>
                  <a:lstStyle/>
                  <a:p>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1B86-4F86-9636-752447E04DE8}"/>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Nathalie Arthaud </c:v>
                </c:pt>
                <c:pt idx="1">
                  <c:v>Philippe Poutou</c:v>
                </c:pt>
                <c:pt idx="2">
                  <c:v>Jean-Luc Mélenchon </c:v>
                </c:pt>
                <c:pt idx="3">
                  <c:v>Cécile Duflot </c:v>
                </c:pt>
                <c:pt idx="4">
                  <c:v>François Hollande</c:v>
                </c:pt>
                <c:pt idx="5">
                  <c:v>Emmanuel Macron</c:v>
                </c:pt>
                <c:pt idx="6">
                  <c:v>François Bayrou</c:v>
                </c:pt>
                <c:pt idx="7">
                  <c:v>Nicolas Sarkozy</c:v>
                </c:pt>
                <c:pt idx="8">
                  <c:v>Nicolas Dupont-Aignan</c:v>
                </c:pt>
                <c:pt idx="9">
                  <c:v>Marine Le Pen </c:v>
                </c:pt>
                <c:pt idx="10">
                  <c:v>Jacques Cheminade*</c:v>
                </c:pt>
              </c:strCache>
            </c:strRef>
          </c:cat>
          <c:val>
            <c:numRef>
              <c:f>Feuil1!$B$2:$B$12</c:f>
              <c:numCache>
                <c:formatCode>General</c:formatCode>
                <c:ptCount val="11"/>
                <c:pt idx="0">
                  <c:v>1.5</c:v>
                </c:pt>
                <c:pt idx="1">
                  <c:v>1.5</c:v>
                </c:pt>
                <c:pt idx="2">
                  <c:v>11.5</c:v>
                </c:pt>
                <c:pt idx="3">
                  <c:v>2.5</c:v>
                </c:pt>
                <c:pt idx="4">
                  <c:v>10</c:v>
                </c:pt>
                <c:pt idx="5">
                  <c:v>14</c:v>
                </c:pt>
                <c:pt idx="6">
                  <c:v>9</c:v>
                </c:pt>
                <c:pt idx="7">
                  <c:v>18</c:v>
                </c:pt>
                <c:pt idx="8">
                  <c:v>5</c:v>
                </c:pt>
                <c:pt idx="9">
                  <c:v>27</c:v>
                </c:pt>
                <c:pt idx="10">
                  <c:v>0</c:v>
                </c:pt>
              </c:numCache>
            </c:numRef>
          </c:val>
          <c:extLst>
            <c:ext xmlns:c16="http://schemas.microsoft.com/office/drawing/2014/chart" uri="{C3380CC4-5D6E-409C-BE32-E72D297353CC}">
              <c16:uniqueId val="{00000014-1B86-4F86-9636-752447E04DE8}"/>
            </c:ext>
          </c:extLst>
        </c:ser>
        <c:dLbls>
          <c:showLegendKey val="0"/>
          <c:showVal val="0"/>
          <c:showCatName val="0"/>
          <c:showSerName val="0"/>
          <c:showPercent val="0"/>
          <c:showBubbleSize val="0"/>
        </c:dLbls>
        <c:gapWidth val="40"/>
        <c:axId val="96400512"/>
        <c:axId val="96402048"/>
      </c:barChart>
      <c:catAx>
        <c:axId val="96400512"/>
        <c:scaling>
          <c:orientation val="maxMin"/>
        </c:scaling>
        <c:delete val="1"/>
        <c:axPos val="l"/>
        <c:numFmt formatCode="General" sourceLinked="1"/>
        <c:majorTickMark val="none"/>
        <c:minorTickMark val="none"/>
        <c:tickLblPos val="nextTo"/>
        <c:crossAx val="96402048"/>
        <c:crosses val="autoZero"/>
        <c:auto val="1"/>
        <c:lblAlgn val="ctr"/>
        <c:lblOffset val="100"/>
        <c:noMultiLvlLbl val="0"/>
      </c:catAx>
      <c:valAx>
        <c:axId val="96402048"/>
        <c:scaling>
          <c:orientation val="minMax"/>
          <c:max val="100"/>
        </c:scaling>
        <c:delete val="1"/>
        <c:axPos val="t"/>
        <c:numFmt formatCode="General" sourceLinked="1"/>
        <c:majorTickMark val="out"/>
        <c:minorTickMark val="none"/>
        <c:tickLblPos val="nextTo"/>
        <c:crossAx val="96400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25705380577428E-2"/>
          <c:y val="0"/>
          <c:w val="0.9472689650764744"/>
          <c:h val="0.91879294342649653"/>
        </c:manualLayout>
      </c:layout>
      <c:barChart>
        <c:barDir val="bar"/>
        <c:grouping val="clustered"/>
        <c:varyColors val="0"/>
        <c:ser>
          <c:idx val="0"/>
          <c:order val="0"/>
          <c:tx>
            <c:strRef>
              <c:f>Feuil1!$B$1</c:f>
              <c:strCache>
                <c:ptCount val="1"/>
                <c:pt idx="0">
                  <c:v>Série 1</c:v>
                </c:pt>
              </c:strCache>
            </c:strRef>
          </c:tx>
          <c:spPr>
            <a:solidFill>
              <a:schemeClr val="tx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B86-4F86-9636-752447E04DE8}"/>
              </c:ext>
            </c:extLst>
          </c:dPt>
          <c:dPt>
            <c:idx val="1"/>
            <c:invertIfNegative val="0"/>
            <c:bubble3D val="0"/>
            <c:spPr>
              <a:solidFill>
                <a:srgbClr val="FF5050"/>
              </a:solidFill>
              <a:ln>
                <a:noFill/>
              </a:ln>
              <a:effectLst/>
            </c:spPr>
            <c:extLst>
              <c:ext xmlns:c16="http://schemas.microsoft.com/office/drawing/2014/chart" uri="{C3380CC4-5D6E-409C-BE32-E72D297353CC}">
                <c16:uniqueId val="{00000003-1B86-4F86-9636-752447E04DE8}"/>
              </c:ext>
            </c:extLst>
          </c:dPt>
          <c:dPt>
            <c:idx val="2"/>
            <c:invertIfNegative val="0"/>
            <c:bubble3D val="0"/>
            <c:spPr>
              <a:solidFill>
                <a:srgbClr val="C00000"/>
              </a:solidFill>
              <a:ln>
                <a:noFill/>
              </a:ln>
              <a:effectLst/>
            </c:spPr>
            <c:extLst>
              <c:ext xmlns:c16="http://schemas.microsoft.com/office/drawing/2014/chart" uri="{C3380CC4-5D6E-409C-BE32-E72D297353CC}">
                <c16:uniqueId val="{00000005-1B86-4F86-9636-752447E04DE8}"/>
              </c:ext>
            </c:extLst>
          </c:dPt>
          <c:dPt>
            <c:idx val="3"/>
            <c:invertIfNegative val="0"/>
            <c:bubble3D val="0"/>
            <c:spPr>
              <a:solidFill>
                <a:srgbClr val="00B050"/>
              </a:solidFill>
              <a:ln>
                <a:noFill/>
              </a:ln>
              <a:effectLst/>
            </c:spPr>
            <c:extLst>
              <c:ext xmlns:c16="http://schemas.microsoft.com/office/drawing/2014/chart" uri="{C3380CC4-5D6E-409C-BE32-E72D297353CC}">
                <c16:uniqueId val="{00000007-1B86-4F86-9636-752447E04DE8}"/>
              </c:ext>
            </c:extLst>
          </c:dPt>
          <c:dPt>
            <c:idx val="4"/>
            <c:invertIfNegative val="0"/>
            <c:bubble3D val="0"/>
            <c:spPr>
              <a:solidFill>
                <a:srgbClr val="FF3399"/>
              </a:solidFill>
              <a:ln>
                <a:noFill/>
              </a:ln>
              <a:effectLst/>
            </c:spPr>
            <c:extLst>
              <c:ext xmlns:c16="http://schemas.microsoft.com/office/drawing/2014/chart" uri="{C3380CC4-5D6E-409C-BE32-E72D297353CC}">
                <c16:uniqueId val="{00000009-1B86-4F86-9636-752447E04DE8}"/>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1B86-4F86-9636-752447E04DE8}"/>
              </c:ext>
            </c:extLst>
          </c:dPt>
          <c:dPt>
            <c:idx val="6"/>
            <c:invertIfNegative val="0"/>
            <c:bubble3D val="0"/>
            <c:spPr>
              <a:solidFill>
                <a:srgbClr val="0070C0"/>
              </a:solidFill>
              <a:ln>
                <a:noFill/>
              </a:ln>
              <a:effectLst/>
            </c:spPr>
            <c:extLst>
              <c:ext xmlns:c16="http://schemas.microsoft.com/office/drawing/2014/chart" uri="{C3380CC4-5D6E-409C-BE32-E72D297353CC}">
                <c16:uniqueId val="{0000000D-1B86-4F86-9636-752447E04DE8}"/>
              </c:ext>
            </c:extLst>
          </c:dPt>
          <c:dPt>
            <c:idx val="7"/>
            <c:invertIfNegative val="0"/>
            <c:bubble3D val="0"/>
            <c:spPr>
              <a:solidFill>
                <a:srgbClr val="7030A0"/>
              </a:solidFill>
              <a:ln>
                <a:noFill/>
              </a:ln>
              <a:effectLst/>
            </c:spPr>
            <c:extLst>
              <c:ext xmlns:c16="http://schemas.microsoft.com/office/drawing/2014/chart" uri="{C3380CC4-5D6E-409C-BE32-E72D297353CC}">
                <c16:uniqueId val="{0000000F-1B86-4F86-9636-752447E04DE8}"/>
              </c:ext>
            </c:extLst>
          </c:dPt>
          <c:dPt>
            <c:idx val="8"/>
            <c:invertIfNegative val="0"/>
            <c:bubble3D val="0"/>
            <c:extLst>
              <c:ext xmlns:c16="http://schemas.microsoft.com/office/drawing/2014/chart" uri="{C3380CC4-5D6E-409C-BE32-E72D297353CC}">
                <c16:uniqueId val="{00000011-1B86-4F86-9636-752447E04DE8}"/>
              </c:ext>
            </c:extLst>
          </c:dPt>
          <c:dPt>
            <c:idx val="9"/>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3-1B86-4F86-9636-752447E04DE8}"/>
              </c:ext>
            </c:extLst>
          </c:dPt>
          <c:dPt>
            <c:idx val="10"/>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5-1B86-4F86-9636-752447E04DE8}"/>
              </c:ext>
            </c:extLst>
          </c:dPt>
          <c:dLbls>
            <c:dLbl>
              <c:idx val="9"/>
              <c:layout/>
              <c:tx>
                <c:rich>
                  <a:bodyPr/>
                  <a:lstStyle/>
                  <a:p>
                    <a:r>
                      <a:rPr lang="en-US"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1B86-4F86-9636-752447E04DE8}"/>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Nathalie Arthaud </c:v>
                </c:pt>
                <c:pt idx="1">
                  <c:v>Philippe Poutou</c:v>
                </c:pt>
                <c:pt idx="2">
                  <c:v>Jean-Luc Mélenchon </c:v>
                </c:pt>
                <c:pt idx="3">
                  <c:v>Cécile Duflot </c:v>
                </c:pt>
                <c:pt idx="4">
                  <c:v>François Hollande</c:v>
                </c:pt>
                <c:pt idx="5">
                  <c:v>Emmanuel Macron</c:v>
                </c:pt>
                <c:pt idx="6">
                  <c:v>Alain Juppé</c:v>
                </c:pt>
                <c:pt idx="7">
                  <c:v>Nicolas Dupont-Aignan</c:v>
                </c:pt>
                <c:pt idx="8">
                  <c:v>Marine Le Pen </c:v>
                </c:pt>
                <c:pt idx="9">
                  <c:v>Jacques Cheminade*</c:v>
                </c:pt>
              </c:strCache>
            </c:strRef>
          </c:cat>
          <c:val>
            <c:numRef>
              <c:f>Feuil1!$B$2:$B$11</c:f>
              <c:numCache>
                <c:formatCode>General</c:formatCode>
                <c:ptCount val="10"/>
                <c:pt idx="0">
                  <c:v>1.5</c:v>
                </c:pt>
                <c:pt idx="1">
                  <c:v>1.5</c:v>
                </c:pt>
                <c:pt idx="2">
                  <c:v>11.5</c:v>
                </c:pt>
                <c:pt idx="3">
                  <c:v>2.5</c:v>
                </c:pt>
                <c:pt idx="4">
                  <c:v>10</c:v>
                </c:pt>
                <c:pt idx="5">
                  <c:v>12</c:v>
                </c:pt>
                <c:pt idx="6">
                  <c:v>28</c:v>
                </c:pt>
                <c:pt idx="7">
                  <c:v>5</c:v>
                </c:pt>
                <c:pt idx="8">
                  <c:v>28</c:v>
                </c:pt>
                <c:pt idx="9">
                  <c:v>0</c:v>
                </c:pt>
              </c:numCache>
            </c:numRef>
          </c:val>
          <c:extLst>
            <c:ext xmlns:c16="http://schemas.microsoft.com/office/drawing/2014/chart" uri="{C3380CC4-5D6E-409C-BE32-E72D297353CC}">
              <c16:uniqueId val="{00000014-1B86-4F86-9636-752447E04DE8}"/>
            </c:ext>
          </c:extLst>
        </c:ser>
        <c:dLbls>
          <c:showLegendKey val="0"/>
          <c:showVal val="0"/>
          <c:showCatName val="0"/>
          <c:showSerName val="0"/>
          <c:showPercent val="0"/>
          <c:showBubbleSize val="0"/>
        </c:dLbls>
        <c:gapWidth val="40"/>
        <c:axId val="108995328"/>
        <c:axId val="108996864"/>
      </c:barChart>
      <c:catAx>
        <c:axId val="108995328"/>
        <c:scaling>
          <c:orientation val="maxMin"/>
        </c:scaling>
        <c:delete val="1"/>
        <c:axPos val="l"/>
        <c:numFmt formatCode="General" sourceLinked="1"/>
        <c:majorTickMark val="none"/>
        <c:minorTickMark val="none"/>
        <c:tickLblPos val="nextTo"/>
        <c:crossAx val="108996864"/>
        <c:crosses val="autoZero"/>
        <c:auto val="1"/>
        <c:lblAlgn val="ctr"/>
        <c:lblOffset val="100"/>
        <c:noMultiLvlLbl val="0"/>
      </c:catAx>
      <c:valAx>
        <c:axId val="108996864"/>
        <c:scaling>
          <c:orientation val="minMax"/>
          <c:max val="100"/>
        </c:scaling>
        <c:delete val="1"/>
        <c:axPos val="t"/>
        <c:numFmt formatCode="General" sourceLinked="1"/>
        <c:majorTickMark val="none"/>
        <c:minorTickMark val="none"/>
        <c:tickLblPos val="nextTo"/>
        <c:crossAx val="108995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161185766288E-2"/>
          <c:y val="3.3471268883983898E-2"/>
          <c:w val="0.86594138177739099"/>
          <c:h val="0.77454295031989995"/>
        </c:manualLayout>
      </c:layout>
      <c:lineChart>
        <c:grouping val="standard"/>
        <c:varyColors val="0"/>
        <c:ser>
          <c:idx val="0"/>
          <c:order val="0"/>
          <c:tx>
            <c:strRef>
              <c:f>Feuil1!$B$1</c:f>
              <c:strCache>
                <c:ptCount val="1"/>
                <c:pt idx="0">
                  <c:v>ST Pas intéressé</c:v>
                </c:pt>
              </c:strCache>
            </c:strRef>
          </c:tx>
          <c:spPr>
            <a:ln w="34925">
              <a:solidFill>
                <a:srgbClr val="FF0000"/>
              </a:solidFill>
            </a:ln>
          </c:spPr>
          <c:marker>
            <c:symbol val="none"/>
          </c:marker>
          <c:dLbls>
            <c:spPr>
              <a:solidFill>
                <a:srgbClr val="FF0000"/>
              </a:solidFill>
              <a:ln>
                <a:noFill/>
              </a:ln>
              <a:effectLst/>
            </c:spPr>
            <c:txPr>
              <a:bodyPr wrap="square" lIns="38100" tIns="19050" rIns="38100" bIns="19050" anchor="ctr">
                <a:spAutoFit/>
              </a:bodyPr>
              <a:lstStyle/>
              <a:p>
                <a:pPr>
                  <a:defRPr sz="1400">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Feuil1!$B$2:$B$11</c:f>
              <c:numCache>
                <c:formatCode>General</c:formatCode>
                <c:ptCount val="10"/>
                <c:pt idx="0">
                  <c:v>6</c:v>
                </c:pt>
                <c:pt idx="1">
                  <c:v>6</c:v>
                </c:pt>
                <c:pt idx="2">
                  <c:v>5</c:v>
                </c:pt>
                <c:pt idx="3">
                  <c:v>5</c:v>
                </c:pt>
                <c:pt idx="4">
                  <c:v>5</c:v>
                </c:pt>
                <c:pt idx="5">
                  <c:v>7</c:v>
                </c:pt>
                <c:pt idx="6">
                  <c:v>8</c:v>
                </c:pt>
                <c:pt idx="7">
                  <c:v>8</c:v>
                </c:pt>
                <c:pt idx="8">
                  <c:v>6</c:v>
                </c:pt>
                <c:pt idx="9">
                  <c:v>5</c:v>
                </c:pt>
              </c:numCache>
            </c:numRef>
          </c:val>
          <c:smooth val="0"/>
          <c:extLst>
            <c:ext xmlns:c16="http://schemas.microsoft.com/office/drawing/2014/chart" uri="{C3380CC4-5D6E-409C-BE32-E72D297353CC}">
              <c16:uniqueId val="{00000000-0F80-4A5C-B0A4-8165BEF05F62}"/>
            </c:ext>
          </c:extLst>
        </c:ser>
        <c:ser>
          <c:idx val="1"/>
          <c:order val="1"/>
          <c:tx>
            <c:strRef>
              <c:f>Feuil1!$C$1</c:f>
              <c:strCache>
                <c:ptCount val="1"/>
                <c:pt idx="0">
                  <c:v>Moyenne intéressé</c:v>
                </c:pt>
              </c:strCache>
            </c:strRef>
          </c:tx>
          <c:spPr>
            <a:ln w="34925">
              <a:solidFill>
                <a:schemeClr val="accent5">
                  <a:lumMod val="75000"/>
                </a:schemeClr>
              </a:solidFill>
            </a:ln>
          </c:spPr>
          <c:marker>
            <c:symbol val="none"/>
          </c:marker>
          <c:dLbls>
            <c:spPr>
              <a:solidFill>
                <a:schemeClr val="accent5">
                  <a:lumMod val="75000"/>
                </a:schemeClr>
              </a:solidFill>
              <a:ln>
                <a:noFill/>
              </a:ln>
              <a:effectLst/>
            </c:spPr>
            <c:txPr>
              <a:bodyPr wrap="square" lIns="38100" tIns="19050" rIns="38100" bIns="19050" anchor="ctr">
                <a:spAutoFit/>
              </a:bodyPr>
              <a:lstStyle/>
              <a:p>
                <a:pPr>
                  <a:defRPr sz="14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Feuil1!$C$2:$C$11</c:f>
              <c:numCache>
                <c:formatCode>General</c:formatCode>
                <c:ptCount val="10"/>
                <c:pt idx="0">
                  <c:v>15</c:v>
                </c:pt>
                <c:pt idx="1">
                  <c:v>15</c:v>
                </c:pt>
                <c:pt idx="2">
                  <c:v>14</c:v>
                </c:pt>
                <c:pt idx="3">
                  <c:v>15</c:v>
                </c:pt>
                <c:pt idx="4">
                  <c:v>14</c:v>
                </c:pt>
                <c:pt idx="5">
                  <c:v>19</c:v>
                </c:pt>
                <c:pt idx="6">
                  <c:v>21</c:v>
                </c:pt>
                <c:pt idx="7">
                  <c:v>21</c:v>
                </c:pt>
                <c:pt idx="8">
                  <c:v>20</c:v>
                </c:pt>
                <c:pt idx="9">
                  <c:v>20</c:v>
                </c:pt>
              </c:numCache>
            </c:numRef>
          </c:val>
          <c:smooth val="0"/>
          <c:extLst>
            <c:ext xmlns:c16="http://schemas.microsoft.com/office/drawing/2014/chart" uri="{C3380CC4-5D6E-409C-BE32-E72D297353CC}">
              <c16:uniqueId val="{00000001-0F80-4A5C-B0A4-8165BEF05F62}"/>
            </c:ext>
          </c:extLst>
        </c:ser>
        <c:ser>
          <c:idx val="2"/>
          <c:order val="2"/>
          <c:tx>
            <c:strRef>
              <c:f>Feuil1!$D$1</c:f>
              <c:strCache>
                <c:ptCount val="1"/>
                <c:pt idx="0">
                  <c:v>ST Intéressé</c:v>
                </c:pt>
              </c:strCache>
            </c:strRef>
          </c:tx>
          <c:spPr>
            <a:ln w="34925">
              <a:solidFill>
                <a:schemeClr val="tx2"/>
              </a:solidFill>
            </a:ln>
          </c:spPr>
          <c:marker>
            <c:symbol val="none"/>
          </c:marker>
          <c:dLbls>
            <c:dLbl>
              <c:idx val="0"/>
              <c:layout>
                <c:manualLayout>
                  <c:x val="-3.7805951184017902E-2"/>
                  <c:y val="-6.0458636940723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514-4B40-ACDC-D0F873FA63D0}"/>
                </c:ext>
              </c:extLst>
            </c:dLbl>
            <c:spPr>
              <a:solidFill>
                <a:schemeClr val="tx2">
                  <a:alpha val="70000"/>
                </a:schemeClr>
              </a:solidFill>
              <a:ln>
                <a:noFill/>
              </a:ln>
              <a:effectLst/>
            </c:spPr>
            <c:txPr>
              <a:bodyPr wrap="square" lIns="38100" tIns="19050" rIns="38100" bIns="19050" anchor="ctr">
                <a:spAutoFit/>
              </a:bodyPr>
              <a:lstStyle/>
              <a:p>
                <a:pPr>
                  <a:defRPr sz="14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Feuil1!$D$2:$D$11</c:f>
              <c:numCache>
                <c:formatCode>General</c:formatCode>
                <c:ptCount val="10"/>
                <c:pt idx="0">
                  <c:v>79</c:v>
                </c:pt>
                <c:pt idx="1">
                  <c:v>79</c:v>
                </c:pt>
                <c:pt idx="2">
                  <c:v>81</c:v>
                </c:pt>
                <c:pt idx="3">
                  <c:v>80</c:v>
                </c:pt>
                <c:pt idx="4">
                  <c:v>81</c:v>
                </c:pt>
                <c:pt idx="5">
                  <c:v>74</c:v>
                </c:pt>
                <c:pt idx="6">
                  <c:v>71</c:v>
                </c:pt>
                <c:pt idx="7">
                  <c:v>71</c:v>
                </c:pt>
                <c:pt idx="8">
                  <c:v>74</c:v>
                </c:pt>
                <c:pt idx="9">
                  <c:v>75</c:v>
                </c:pt>
              </c:numCache>
            </c:numRef>
          </c:val>
          <c:smooth val="0"/>
          <c:extLst>
            <c:ext xmlns:c16="http://schemas.microsoft.com/office/drawing/2014/chart" uri="{C3380CC4-5D6E-409C-BE32-E72D297353CC}">
              <c16:uniqueId val="{00000003-0F80-4A5C-B0A4-8165BEF05F62}"/>
            </c:ext>
          </c:extLst>
        </c:ser>
        <c:ser>
          <c:idx val="3"/>
          <c:order val="3"/>
          <c:tx>
            <c:strRef>
              <c:f>Feuil1!#REF!</c:f>
              <c:strCache>
                <c:ptCount val="1"/>
                <c:pt idx="0">
                  <c:v>#REF!</c:v>
                </c:pt>
              </c:strCache>
            </c:strRef>
          </c:tx>
          <c:marker>
            <c:symbol val="none"/>
          </c:marker>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4-0F80-4A5C-B0A4-8165BEF05F62}"/>
            </c:ext>
          </c:extLst>
        </c:ser>
        <c:dLbls>
          <c:showLegendKey val="0"/>
          <c:showVal val="0"/>
          <c:showCatName val="0"/>
          <c:showSerName val="0"/>
          <c:showPercent val="0"/>
          <c:showBubbleSize val="0"/>
        </c:dLbls>
        <c:smooth val="0"/>
        <c:axId val="2091868880"/>
        <c:axId val="2091821504"/>
      </c:lineChart>
      <c:dateAx>
        <c:axId val="2091868880"/>
        <c:scaling>
          <c:orientation val="maxMin"/>
        </c:scaling>
        <c:delete val="0"/>
        <c:axPos val="b"/>
        <c:numFmt formatCode="General" sourceLinked="1"/>
        <c:majorTickMark val="none"/>
        <c:minorTickMark val="none"/>
        <c:tickLblPos val="nextTo"/>
        <c:spPr>
          <a:noFill/>
          <a:ln>
            <a:solidFill>
              <a:schemeClr val="tx1"/>
            </a:solidFill>
          </a:ln>
        </c:spPr>
        <c:txPr>
          <a:bodyPr/>
          <a:lstStyle/>
          <a:p>
            <a:pPr>
              <a:defRPr sz="900" b="0">
                <a:solidFill>
                  <a:schemeClr val="tx2"/>
                </a:solidFill>
              </a:defRPr>
            </a:pPr>
            <a:endParaRPr lang="fr-FR"/>
          </a:p>
        </c:txPr>
        <c:crossAx val="2091821504"/>
        <c:crosses val="autoZero"/>
        <c:auto val="0"/>
        <c:lblOffset val="100"/>
        <c:baseTimeUnit val="years"/>
      </c:dateAx>
      <c:valAx>
        <c:axId val="2091821504"/>
        <c:scaling>
          <c:orientation val="minMax"/>
          <c:max val="100"/>
          <c:min val="0"/>
        </c:scaling>
        <c:delete val="1"/>
        <c:axPos val="r"/>
        <c:numFmt formatCode="General" sourceLinked="1"/>
        <c:majorTickMark val="out"/>
        <c:minorTickMark val="none"/>
        <c:tickLblPos val="nextTo"/>
        <c:crossAx val="2091868880"/>
        <c:crosses val="autoZero"/>
        <c:crossBetween val="midCat"/>
        <c:majorUnit val="5"/>
        <c:minorUnit val="5"/>
      </c:valAx>
    </c:plotArea>
    <c:plotVisOnly val="1"/>
    <c:dispBlanksAs val="gap"/>
    <c:showDLblsOverMax val="0"/>
  </c:chart>
  <c:txPr>
    <a:bodyPr/>
    <a:lstStyle/>
    <a:p>
      <a:pPr>
        <a:defRPr sz="18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20542258031299E-2"/>
          <c:y val="5.3392186934999197E-2"/>
          <c:w val="0.88103918966097705"/>
          <c:h val="0.65780697438199398"/>
        </c:manualLayout>
      </c:layout>
      <c:lineChart>
        <c:grouping val="standard"/>
        <c:varyColors val="0"/>
        <c:ser>
          <c:idx val="0"/>
          <c:order val="0"/>
          <c:tx>
            <c:strRef>
              <c:f>Feuil1!$B$1</c:f>
              <c:strCache>
                <c:ptCount val="1"/>
                <c:pt idx="0">
                  <c:v>Colonne1</c:v>
                </c:pt>
              </c:strCache>
            </c:strRef>
          </c:tx>
          <c:spPr>
            <a:ln w="34925">
              <a:solidFill>
                <a:schemeClr val="tx2"/>
              </a:solidFill>
            </a:ln>
          </c:spPr>
          <c:marker>
            <c:symbol val="none"/>
          </c:marker>
          <c:dLbls>
            <c:dLbl>
              <c:idx val="0"/>
              <c:layout>
                <c:manualLayout>
                  <c:x val="-2.44409558044257E-2"/>
                  <c:y val="-5.0437997020872101E-2"/>
                </c:manualLayout>
              </c:layout>
              <c:tx>
                <c:rich>
                  <a:bodyPr wrap="square" lIns="38100" tIns="19050" rIns="38100" bIns="19050" anchor="ctr">
                    <a:spAutoFit/>
                  </a:bodyPr>
                  <a:lstStyle/>
                  <a:p>
                    <a:pPr>
                      <a:defRPr sz="1600" b="1">
                        <a:solidFill>
                          <a:schemeClr val="tx2"/>
                        </a:solidFill>
                      </a:defRPr>
                    </a:pPr>
                    <a:fld id="{ADD14485-2962-40C5-B31F-E4D1DABF1EA4}" type="VALUE">
                      <a:rPr lang="en-US" smtClean="0"/>
                      <a:pPr>
                        <a:defRPr sz="1600" b="1">
                          <a:solidFill>
                            <a:schemeClr val="tx2"/>
                          </a:solidFill>
                        </a:defRPr>
                      </a:pPr>
                      <a:t>[VALEUR]</a:t>
                    </a:fld>
                    <a:endParaRPr lang="fr-FR"/>
                  </a:p>
                </c:rich>
              </c:tx>
              <c:numFmt formatCode="#,##0.0" sourceLinked="0"/>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5FE9-49DC-B120-71AF3ED58DA8}"/>
                </c:ext>
              </c:extLst>
            </c:dLbl>
            <c:dLbl>
              <c:idx val="1"/>
              <c:layout>
                <c:manualLayout>
                  <c:x val="-5.1287735874794002E-2"/>
                  <c:y val="-5.2507058358755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D8C-4B70-8833-5334648B0A89}"/>
                </c:ext>
              </c:extLst>
            </c:dLbl>
            <c:dLbl>
              <c:idx val="2"/>
              <c:layout>
                <c:manualLayout>
                  <c:x val="-5.1287748270800397E-2"/>
                  <c:y val="-4.21676871084845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D8C-4B70-8833-5334648B0A89}"/>
                </c:ext>
              </c:extLst>
            </c:dLbl>
            <c:spPr>
              <a:noFill/>
              <a:ln>
                <a:noFill/>
              </a:ln>
              <a:effectLst/>
            </c:spPr>
            <c:txPr>
              <a:bodyPr wrap="square" lIns="38100" tIns="19050" rIns="38100" bIns="19050" anchor="ctr">
                <a:spAutoFit/>
              </a:bodyPr>
              <a:lstStyle/>
              <a:p>
                <a:pPr>
                  <a:defRPr sz="1600" b="1">
                    <a:solidFill>
                      <a:schemeClr val="tx2"/>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Feuil1!$B$2:$B$11</c:f>
              <c:numCache>
                <c:formatCode>0.0</c:formatCode>
                <c:ptCount val="10"/>
                <c:pt idx="0" formatCode="General">
                  <c:v>8</c:v>
                </c:pt>
                <c:pt idx="1">
                  <c:v>8</c:v>
                </c:pt>
                <c:pt idx="2" formatCode="General">
                  <c:v>8.1</c:v>
                </c:pt>
                <c:pt idx="3">
                  <c:v>8.1</c:v>
                </c:pt>
                <c:pt idx="4">
                  <c:v>8</c:v>
                </c:pt>
                <c:pt idx="5" formatCode="General">
                  <c:v>7.6</c:v>
                </c:pt>
                <c:pt idx="6" formatCode="General">
                  <c:v>7.4</c:v>
                </c:pt>
                <c:pt idx="7" formatCode="General">
                  <c:v>7.4</c:v>
                </c:pt>
                <c:pt idx="8" formatCode="General">
                  <c:v>7.6</c:v>
                </c:pt>
                <c:pt idx="9" formatCode="General">
                  <c:v>7.7</c:v>
                </c:pt>
              </c:numCache>
            </c:numRef>
          </c:val>
          <c:smooth val="0"/>
          <c:extLst>
            <c:ext xmlns:c16="http://schemas.microsoft.com/office/drawing/2014/chart" uri="{C3380CC4-5D6E-409C-BE32-E72D297353CC}">
              <c16:uniqueId val="{00000002-AD8C-4B70-8833-5334648B0A89}"/>
            </c:ext>
          </c:extLst>
        </c:ser>
        <c:ser>
          <c:idx val="1"/>
          <c:order val="1"/>
          <c:tx>
            <c:strRef>
              <c:f>Feuil1!#REF!</c:f>
              <c:strCache>
                <c:ptCount val="1"/>
                <c:pt idx="0">
                  <c:v>#REF!</c:v>
                </c:pt>
              </c:strCache>
            </c:strRef>
          </c:tx>
          <c:spPr>
            <a:ln w="34925">
              <a:solidFill>
                <a:schemeClr val="accent5">
                  <a:lumMod val="75000"/>
                </a:schemeClr>
              </a:solidFill>
            </a:ln>
          </c:spPr>
          <c:marker>
            <c:symbol val="none"/>
          </c:marker>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3-AD8C-4B70-8833-5334648B0A89}"/>
            </c:ext>
          </c:extLst>
        </c:ser>
        <c:ser>
          <c:idx val="2"/>
          <c:order val="2"/>
          <c:tx>
            <c:strRef>
              <c:f>Feuil1!#REF!</c:f>
              <c:strCache>
                <c:ptCount val="1"/>
                <c:pt idx="0">
                  <c:v>#REF!</c:v>
                </c:pt>
              </c:strCache>
            </c:strRef>
          </c:tx>
          <c:spPr>
            <a:ln w="34925">
              <a:solidFill>
                <a:schemeClr val="tx2"/>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AD8C-4B70-8833-5334648B0A89}"/>
                </c:ext>
              </c:extLst>
            </c:dLbl>
            <c:spPr>
              <a:solidFill>
                <a:schemeClr val="tx2">
                  <a:alpha val="70000"/>
                </a:schemeClr>
              </a:solidFill>
              <a:ln>
                <a:noFill/>
              </a:ln>
              <a:effectLst/>
            </c:spPr>
            <c:txPr>
              <a:bodyPr wrap="square" lIns="38100" tIns="19050" rIns="38100" bIns="19050" anchor="ctr">
                <a:spAutoFit/>
              </a:bodyPr>
              <a:lstStyle/>
              <a:p>
                <a:pPr>
                  <a:defRPr sz="1600">
                    <a:solidFill>
                      <a:schemeClr val="bg1"/>
                    </a:solidFil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4-AD8C-4B70-8833-5334648B0A89}"/>
            </c:ext>
          </c:extLst>
        </c:ser>
        <c:ser>
          <c:idx val="3"/>
          <c:order val="3"/>
          <c:tx>
            <c:strRef>
              <c:f>Feuil1!#REF!</c:f>
              <c:strCache>
                <c:ptCount val="1"/>
                <c:pt idx="0">
                  <c:v>#REF!</c:v>
                </c:pt>
              </c:strCache>
            </c:strRef>
          </c:tx>
          <c:marker>
            <c:symbol val="none"/>
          </c:marker>
          <c:cat>
            <c:strRef>
              <c:f>Feuil1!$A$2:$A$11</c:f>
              <c:strCache>
                <c:ptCount val="10"/>
                <c:pt idx="0">
                  <c:v>14-19 mars 2017</c:v>
                </c:pt>
                <c:pt idx="1">
                  <c:v>1-5 mars 2017</c:v>
                </c:pt>
                <c:pt idx="2">
                  <c:v>Février 2017</c:v>
                </c:pt>
                <c:pt idx="3">
                  <c:v>Janv. 2017</c:v>
                </c:pt>
                <c:pt idx="4">
                  <c:v>Déc. 
2016</c:v>
                </c:pt>
                <c:pt idx="5">
                  <c:v>Nov.
2016</c:v>
                </c:pt>
                <c:pt idx="6">
                  <c:v>Sept. 
2016</c:v>
                </c:pt>
                <c:pt idx="7">
                  <c:v>Mai 
2016</c:v>
                </c:pt>
                <c:pt idx="8">
                  <c:v>Mars 
2016</c:v>
                </c:pt>
                <c:pt idx="9">
                  <c:v>Janv. 
2016</c:v>
                </c:pt>
              </c:strCache>
            </c:strRef>
          </c:cat>
          <c:val>
            <c:numRef>
              <c:f>Feuil1!#REF!</c:f>
              <c:numCache>
                <c:formatCode>General</c:formatCode>
                <c:ptCount val="1"/>
                <c:pt idx="0">
                  <c:v>1</c:v>
                </c:pt>
              </c:numCache>
            </c:numRef>
          </c:val>
          <c:smooth val="0"/>
          <c:extLst>
            <c:ext xmlns:c16="http://schemas.microsoft.com/office/drawing/2014/chart" uri="{C3380CC4-5D6E-409C-BE32-E72D297353CC}">
              <c16:uniqueId val="{00000005-AD8C-4B70-8833-5334648B0A89}"/>
            </c:ext>
          </c:extLst>
        </c:ser>
        <c:dLbls>
          <c:showLegendKey val="0"/>
          <c:showVal val="0"/>
          <c:showCatName val="0"/>
          <c:showSerName val="0"/>
          <c:showPercent val="0"/>
          <c:showBubbleSize val="0"/>
        </c:dLbls>
        <c:smooth val="0"/>
        <c:axId val="-2138826336"/>
        <c:axId val="-2138745376"/>
      </c:lineChart>
      <c:dateAx>
        <c:axId val="-2138826336"/>
        <c:scaling>
          <c:orientation val="maxMin"/>
        </c:scaling>
        <c:delete val="0"/>
        <c:axPos val="b"/>
        <c:numFmt formatCode="General" sourceLinked="1"/>
        <c:majorTickMark val="none"/>
        <c:minorTickMark val="none"/>
        <c:tickLblPos val="nextTo"/>
        <c:spPr>
          <a:noFill/>
          <a:ln>
            <a:solidFill>
              <a:schemeClr val="tx1"/>
            </a:solidFill>
          </a:ln>
        </c:spPr>
        <c:txPr>
          <a:bodyPr/>
          <a:lstStyle/>
          <a:p>
            <a:pPr>
              <a:defRPr sz="800" b="0">
                <a:solidFill>
                  <a:schemeClr val="tx2"/>
                </a:solidFill>
              </a:defRPr>
            </a:pPr>
            <a:endParaRPr lang="fr-FR"/>
          </a:p>
        </c:txPr>
        <c:crossAx val="-2138745376"/>
        <c:crosses val="autoZero"/>
        <c:auto val="0"/>
        <c:lblOffset val="100"/>
        <c:baseTimeUnit val="years"/>
      </c:dateAx>
      <c:valAx>
        <c:axId val="-2138745376"/>
        <c:scaling>
          <c:orientation val="minMax"/>
          <c:max val="20"/>
          <c:min val="0"/>
        </c:scaling>
        <c:delete val="1"/>
        <c:axPos val="r"/>
        <c:numFmt formatCode="General" sourceLinked="1"/>
        <c:majorTickMark val="out"/>
        <c:minorTickMark val="none"/>
        <c:tickLblPos val="nextTo"/>
        <c:crossAx val="-2138826336"/>
        <c:crosses val="autoZero"/>
        <c:crossBetween val="midCat"/>
        <c:majorUnit val="5"/>
        <c:minorUnit val="5"/>
      </c:valAx>
    </c:plotArea>
    <c:plotVisOnly val="1"/>
    <c:dispBlanksAs val="gap"/>
    <c:showDLblsOverMax val="0"/>
  </c:chart>
  <c:txPr>
    <a:bodyPr/>
    <a:lstStyle/>
    <a:p>
      <a:pPr>
        <a:defRPr sz="18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310798044896E-2"/>
          <c:y val="0"/>
          <c:w val="0.94726892019551101"/>
          <c:h val="1"/>
        </c:manualLayout>
      </c:layout>
      <c:barChart>
        <c:barDir val="bar"/>
        <c:grouping val="clustered"/>
        <c:varyColors val="0"/>
        <c:ser>
          <c:idx val="0"/>
          <c:order val="0"/>
          <c:tx>
            <c:strRef>
              <c:f>Feuil1!$B$1</c:f>
              <c:strCache>
                <c:ptCount val="1"/>
                <c:pt idx="0">
                  <c:v>Série 1</c:v>
                </c:pt>
              </c:strCache>
            </c:strRef>
          </c:tx>
          <c:spPr>
            <a:solidFill>
              <a:srgbClr val="1F4391"/>
            </a:solidFill>
            <a:ln>
              <a:noFill/>
            </a:ln>
            <a:effectLst/>
          </c:spPr>
          <c:invertIfNegative val="0"/>
          <c:dPt>
            <c:idx val="0"/>
            <c:invertIfNegative val="0"/>
            <c:bubble3D val="0"/>
            <c:spPr>
              <a:solidFill>
                <a:srgbClr val="1F4391"/>
              </a:solidFill>
              <a:ln>
                <a:noFill/>
              </a:ln>
              <a:effectLst/>
            </c:spPr>
            <c:extLst>
              <c:ext xmlns:c16="http://schemas.microsoft.com/office/drawing/2014/chart" uri="{C3380CC4-5D6E-409C-BE32-E72D297353CC}">
                <c16:uniqueId val="{00000005-BFFB-47B2-80F5-1DE5E0691945}"/>
              </c:ext>
            </c:extLst>
          </c:dPt>
          <c:dPt>
            <c:idx val="1"/>
            <c:invertIfNegative val="0"/>
            <c:bubble3D val="0"/>
            <c:spPr>
              <a:solidFill>
                <a:srgbClr val="1F4391"/>
              </a:solidFill>
              <a:ln>
                <a:noFill/>
              </a:ln>
              <a:effectLst/>
            </c:spPr>
            <c:extLst>
              <c:ext xmlns:c16="http://schemas.microsoft.com/office/drawing/2014/chart" uri="{C3380CC4-5D6E-409C-BE32-E72D297353CC}">
                <c16:uniqueId val="{00000004-BFFB-47B2-80F5-1DE5E0691945}"/>
              </c:ext>
            </c:extLst>
          </c:dPt>
          <c:dPt>
            <c:idx val="2"/>
            <c:invertIfNegative val="0"/>
            <c:bubble3D val="0"/>
            <c:spPr>
              <a:solidFill>
                <a:srgbClr val="1F4391"/>
              </a:solidFill>
              <a:ln>
                <a:noFill/>
              </a:ln>
              <a:effectLst/>
            </c:spPr>
            <c:extLst>
              <c:ext xmlns:c16="http://schemas.microsoft.com/office/drawing/2014/chart" uri="{C3380CC4-5D6E-409C-BE32-E72D297353CC}">
                <c16:uniqueId val="{00000006-BFFB-47B2-80F5-1DE5E0691945}"/>
              </c:ext>
            </c:extLst>
          </c:dPt>
          <c:dPt>
            <c:idx val="3"/>
            <c:invertIfNegative val="0"/>
            <c:bubble3D val="0"/>
            <c:spPr>
              <a:solidFill>
                <a:srgbClr val="1F4391"/>
              </a:solidFill>
              <a:ln>
                <a:noFill/>
              </a:ln>
              <a:effectLst/>
            </c:spPr>
            <c:extLst>
              <c:ext xmlns:c16="http://schemas.microsoft.com/office/drawing/2014/chart" uri="{C3380CC4-5D6E-409C-BE32-E72D297353CC}">
                <c16:uniqueId val="{00000007-BFFB-47B2-80F5-1DE5E0691945}"/>
              </c:ext>
            </c:extLst>
          </c:dPt>
          <c:dPt>
            <c:idx val="4"/>
            <c:invertIfNegative val="0"/>
            <c:bubble3D val="0"/>
            <c:spPr>
              <a:solidFill>
                <a:srgbClr val="1F4391"/>
              </a:solidFill>
              <a:ln>
                <a:noFill/>
              </a:ln>
              <a:effectLst/>
            </c:spPr>
            <c:extLst>
              <c:ext xmlns:c16="http://schemas.microsoft.com/office/drawing/2014/chart" uri="{C3380CC4-5D6E-409C-BE32-E72D297353CC}">
                <c16:uniqueId val="{00000008-BFFB-47B2-80F5-1DE5E0691945}"/>
              </c:ext>
            </c:extLst>
          </c:dPt>
          <c:dPt>
            <c:idx val="5"/>
            <c:invertIfNegative val="0"/>
            <c:bubble3D val="0"/>
            <c:spPr>
              <a:solidFill>
                <a:srgbClr val="1F4391"/>
              </a:solidFill>
              <a:ln>
                <a:noFill/>
              </a:ln>
              <a:effectLst/>
            </c:spPr>
            <c:extLst>
              <c:ext xmlns:c16="http://schemas.microsoft.com/office/drawing/2014/chart" uri="{C3380CC4-5D6E-409C-BE32-E72D297353CC}">
                <c16:uniqueId val="{00000009-BFFB-47B2-80F5-1DE5E0691945}"/>
              </c:ext>
            </c:extLst>
          </c:dPt>
          <c:dPt>
            <c:idx val="6"/>
            <c:invertIfNegative val="0"/>
            <c:bubble3D val="0"/>
            <c:spPr>
              <a:solidFill>
                <a:srgbClr val="1F4391"/>
              </a:solidFill>
              <a:ln>
                <a:noFill/>
              </a:ln>
              <a:effectLst/>
            </c:spPr>
            <c:extLst>
              <c:ext xmlns:c16="http://schemas.microsoft.com/office/drawing/2014/chart" uri="{C3380CC4-5D6E-409C-BE32-E72D297353CC}">
                <c16:uniqueId val="{00000003-BFFB-47B2-80F5-1DE5E0691945}"/>
              </c:ext>
            </c:extLst>
          </c:dPt>
          <c:dPt>
            <c:idx val="7"/>
            <c:invertIfNegative val="0"/>
            <c:bubble3D val="0"/>
            <c:spPr>
              <a:solidFill>
                <a:srgbClr val="1F4391"/>
              </a:solidFill>
              <a:ln>
                <a:noFill/>
              </a:ln>
              <a:effectLst/>
            </c:spPr>
            <c:extLst>
              <c:ext xmlns:c16="http://schemas.microsoft.com/office/drawing/2014/chart" uri="{C3380CC4-5D6E-409C-BE32-E72D297353CC}">
                <c16:uniqueId val="{0000000A-BFFB-47B2-80F5-1DE5E0691945}"/>
              </c:ext>
            </c:extLst>
          </c:dPt>
          <c:dPt>
            <c:idx val="9"/>
            <c:invertIfNegative val="0"/>
            <c:bubble3D val="0"/>
            <c:spPr>
              <a:solidFill>
                <a:srgbClr val="1F4391"/>
              </a:solidFill>
              <a:ln>
                <a:noFill/>
              </a:ln>
              <a:effectLst/>
            </c:spPr>
            <c:extLst>
              <c:ext xmlns:c16="http://schemas.microsoft.com/office/drawing/2014/chart" uri="{C3380CC4-5D6E-409C-BE32-E72D297353CC}">
                <c16:uniqueId val="{0000000B-BFFB-47B2-80F5-1DE5E0691945}"/>
              </c:ext>
            </c:extLst>
          </c:dPt>
          <c:dLbls>
            <c:dLbl>
              <c:idx val="8"/>
              <c:layout/>
              <c:tx>
                <c:rich>
                  <a:bodyPr/>
                  <a:lstStyle/>
                  <a:p>
                    <a:r>
                      <a:rPr lang="en-US" dirty="0"/>
                      <a:t>&lt;</a:t>
                    </a:r>
                    <a:fld id="{58E07D23-19FC-4434-BF7C-1885DCDFAC87}" type="VALUE">
                      <a:rPr lang="en-US" smtClean="0"/>
                      <a:pPr/>
                      <a:t>[VALEUR]</a:t>
                    </a:fld>
                    <a:endParaRPr lang="en-US" dirty="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DECA-4204-A06A-18030E919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439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Feuil1!$A$2:$A$11</c:f>
              <c:numCache>
                <c:formatCode>General</c:formatCode>
                <c:ptCount val="10"/>
              </c:numCache>
            </c:numRef>
          </c:cat>
          <c:val>
            <c:numRef>
              <c:f>Feuil1!$B$2:$B$11</c:f>
              <c:numCache>
                <c:formatCode>General</c:formatCode>
                <c:ptCount val="10"/>
                <c:pt idx="0">
                  <c:v>1</c:v>
                </c:pt>
                <c:pt idx="1">
                  <c:v>0.5</c:v>
                </c:pt>
                <c:pt idx="2">
                  <c:v>11.5</c:v>
                </c:pt>
                <c:pt idx="3">
                  <c:v>12.5</c:v>
                </c:pt>
                <c:pt idx="4">
                  <c:v>26</c:v>
                </c:pt>
                <c:pt idx="5">
                  <c:v>17.5</c:v>
                </c:pt>
                <c:pt idx="6">
                  <c:v>3.5</c:v>
                </c:pt>
                <c:pt idx="7">
                  <c:v>27</c:v>
                </c:pt>
                <c:pt idx="8">
                  <c:v>0.5</c:v>
                </c:pt>
                <c:pt idx="9">
                  <c:v>0.5</c:v>
                </c:pt>
              </c:numCache>
            </c:numRef>
          </c:val>
          <c:extLst>
            <c:ext xmlns:c16="http://schemas.microsoft.com/office/drawing/2014/chart" uri="{C3380CC4-5D6E-409C-BE32-E72D297353CC}">
              <c16:uniqueId val="{00000000-BFFB-47B2-80F5-1DE5E0691945}"/>
            </c:ext>
          </c:extLst>
        </c:ser>
        <c:dLbls>
          <c:showLegendKey val="0"/>
          <c:showVal val="0"/>
          <c:showCatName val="0"/>
          <c:showSerName val="0"/>
          <c:showPercent val="0"/>
          <c:showBubbleSize val="0"/>
        </c:dLbls>
        <c:gapWidth val="40"/>
        <c:axId val="-2141720528"/>
        <c:axId val="-2141718000"/>
      </c:barChart>
      <c:catAx>
        <c:axId val="-21417205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41718000"/>
        <c:crosses val="autoZero"/>
        <c:auto val="1"/>
        <c:lblAlgn val="ctr"/>
        <c:lblOffset val="100"/>
        <c:noMultiLvlLbl val="0"/>
      </c:catAx>
      <c:valAx>
        <c:axId val="-2141718000"/>
        <c:scaling>
          <c:orientation val="minMax"/>
          <c:max val="100"/>
        </c:scaling>
        <c:delete val="1"/>
        <c:axPos val="t"/>
        <c:numFmt formatCode="General" sourceLinked="1"/>
        <c:majorTickMark val="out"/>
        <c:minorTickMark val="none"/>
        <c:tickLblPos val="nextTo"/>
        <c:crossAx val="-2141720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0.24299</cdr:x>
      <cdr:y>0.3095</cdr:y>
    </cdr:from>
    <cdr:to>
      <cdr:x>0.80992</cdr:x>
      <cdr:y>0.49468</cdr:y>
    </cdr:to>
    <cdr:sp macro="" textlink="">
      <cdr:nvSpPr>
        <cdr:cNvPr id="2" name="TextBox 1"/>
        <cdr:cNvSpPr txBox="1"/>
      </cdr:nvSpPr>
      <cdr:spPr>
        <a:xfrm xmlns:a="http://schemas.openxmlformats.org/drawingml/2006/main">
          <a:off x="301005" y="334293"/>
          <a:ext cx="702295" cy="2000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endParaRPr lang="en-GB" sz="1100" dirty="0">
            <a:latin typeface="AvantGarde MdCn BT" panose="020B0506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9CAA7-6C64-4CF1-B524-741405B85984}" type="datetimeFigureOut">
              <a:rPr lang="fr-FR" smtClean="0"/>
              <a:t>26/10/2018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0CA8B-317E-4B57-A7D6-D363612F605A}" type="slidenum">
              <a:rPr lang="fr-FR" smtClean="0"/>
              <a:t>‹N°›</a:t>
            </a:fld>
            <a:endParaRPr lang="fr-FR"/>
          </a:p>
        </p:txBody>
      </p:sp>
    </p:spTree>
    <p:extLst>
      <p:ext uri="{BB962C8B-B14F-4D97-AF65-F5344CB8AC3E}">
        <p14:creationId xmlns:p14="http://schemas.microsoft.com/office/powerpoint/2010/main" val="111718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65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198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05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883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58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27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117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86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09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87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493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771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0488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180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40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500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160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253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15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710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5684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73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78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763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587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12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56</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611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289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091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686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23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281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308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574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841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711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243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6642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925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5199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80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060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83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100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373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050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992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488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760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906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988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700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8940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55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2820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4582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430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683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379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3312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301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94057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811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7559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03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0431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7484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384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938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521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6852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3530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2798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6672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7940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59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5795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103</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2333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0934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105</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117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106</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9048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444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4492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9674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5522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997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708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846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113</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662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05679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115</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9209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67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2E3BCEF5-129E-4A04-82CF-D97D51B0474F}" type="datetimeFigureOut">
              <a:rPr lang="fr-FR" smtClean="0"/>
              <a:t>26/10/2018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222389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E3BCEF5-129E-4A04-82CF-D97D51B0474F}" type="datetimeFigureOut">
              <a:rPr lang="fr-FR" smtClean="0"/>
              <a:t>26/10/2018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2424616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080" y="857958"/>
            <a:ext cx="7401379" cy="517001"/>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4450083" y="331098"/>
            <a:ext cx="7401379"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5543295" y="1865605"/>
            <a:ext cx="6308164"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7"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26073276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9746" y="1497131"/>
            <a:ext cx="5769549"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2894773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a:t>Cliquez sur l'icône pour ajouter une image</a:t>
            </a:r>
            <a:endParaRPr lang="en-GB"/>
          </a:p>
        </p:txBody>
      </p:sp>
      <p:sp>
        <p:nvSpPr>
          <p:cNvPr id="26" name="Text Placeholder 4"/>
          <p:cNvSpPr>
            <a:spLocks noGrp="1"/>
          </p:cNvSpPr>
          <p:nvPr>
            <p:ph type="body" sz="quarter" idx="14"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28316522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dirty="0"/>
              <a:t>Cliquez sur l'icône pour ajouter une image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2" name="Title 1"/>
          <p:cNvSpPr>
            <a:spLocks noGrp="1"/>
          </p:cNvSpPr>
          <p:nvPr>
            <p:ph type="ctrTitle" hasCustomPrompt="1"/>
          </p:nvPr>
        </p:nvSpPr>
        <p:spPr>
          <a:xfrm>
            <a:off x="4828949" y="2760520"/>
            <a:ext cx="7004464" cy="1034129"/>
          </a:xfrm>
        </p:spPr>
        <p:txBody>
          <a:bodyPr anchor="ctr"/>
          <a:lstStyle>
            <a:lvl1pPr>
              <a:defRPr sz="3733" baseline="0"/>
            </a:lvl1pPr>
          </a:lstStyle>
          <a:p>
            <a:r>
              <a:rPr lang="en-US" dirty="0"/>
              <a:t>Impact word(s)</a:t>
            </a:r>
            <a:br>
              <a:rPr lang="en-US" dirty="0"/>
            </a:br>
            <a:endParaRPr lang="en-US" dirty="0"/>
          </a:p>
        </p:txBody>
      </p:sp>
      <p:sp>
        <p:nvSpPr>
          <p:cNvPr id="3" name="Subtitle 2"/>
          <p:cNvSpPr>
            <a:spLocks noGrp="1"/>
          </p:cNvSpPr>
          <p:nvPr>
            <p:ph type="subTitle" idx="1" hasCustomPrompt="1"/>
          </p:nvPr>
        </p:nvSpPr>
        <p:spPr>
          <a:xfrm>
            <a:off x="6020908" y="3881603"/>
            <a:ext cx="5512013" cy="442789"/>
          </a:xfrm>
        </p:spPr>
        <p:txBody>
          <a:bodyPr/>
          <a:lstStyle>
            <a:lvl1pPr marL="0" indent="0" algn="l">
              <a:buNone/>
              <a:defRPr cap="none"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err="1"/>
              <a:t>prénom</a:t>
            </a:r>
            <a:r>
              <a:rPr lang="en-US" dirty="0"/>
              <a:t> nom</a:t>
            </a:r>
          </a:p>
        </p:txBody>
      </p:sp>
      <p:sp>
        <p:nvSpPr>
          <p:cNvPr id="20" name="Text Placeholder 19"/>
          <p:cNvSpPr>
            <a:spLocks noGrp="1"/>
          </p:cNvSpPr>
          <p:nvPr>
            <p:ph type="body" sz="quarter" idx="13" hasCustomPrompt="1"/>
          </p:nvPr>
        </p:nvSpPr>
        <p:spPr>
          <a:xfrm>
            <a:off x="4828949" y="1852084"/>
            <a:ext cx="7004464"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14" name="Footer Placeholder 10"/>
          <p:cNvSpPr>
            <a:spLocks noGrp="1"/>
          </p:cNvSpPr>
          <p:nvPr>
            <p:ph type="ftr" sz="quarter" idx="11"/>
          </p:nvPr>
        </p:nvSpPr>
        <p:spPr>
          <a:xfrm>
            <a:off x="5009201" y="6073767"/>
            <a:ext cx="6265412" cy="794629"/>
          </a:xfrm>
          <a:prstGeom prst="rect">
            <a:avLst/>
          </a:prstGeom>
        </p:spPr>
        <p:txBody>
          <a:bodyPr lIns="0" tIns="0" rIns="0" bIns="0"/>
          <a:lstStyle>
            <a:lvl1pPr>
              <a:defRPr sz="1333">
                <a:solidFill>
                  <a:schemeClr val="accent4">
                    <a:lumMod val="75000"/>
                  </a:schemeClr>
                </a:solidFill>
              </a:defRPr>
            </a:lvl1pPr>
          </a:lstStyle>
          <a:p>
            <a:pPr defTabSz="1232345">
              <a:defRPr/>
            </a:pPr>
            <a:r>
              <a:rPr lang="fr-FR" smtClean="0">
                <a:solidFill>
                  <a:srgbClr val="C8C9C7">
                    <a:lumMod val="75000"/>
                  </a:srgbClr>
                </a:solidFill>
              </a:rPr>
              <a:t>©Ipsos  CEVIPOF LE MONDE – EEF 2017 -  Avril 2017</a:t>
            </a:r>
            <a:endParaRPr lang="en-GB" dirty="0">
              <a:solidFill>
                <a:srgbClr val="C8C9C7">
                  <a:lumMod val="75000"/>
                </a:srgbClr>
              </a:solidFill>
            </a:endParaRPr>
          </a:p>
        </p:txBody>
      </p:sp>
      <p:sp>
        <p:nvSpPr>
          <p:cNvPr id="19" name="Espace réservé du contenu 8"/>
          <p:cNvSpPr>
            <a:spLocks noGrp="1"/>
          </p:cNvSpPr>
          <p:nvPr>
            <p:ph sz="quarter" idx="18" hasCustomPrompt="1"/>
          </p:nvPr>
        </p:nvSpPr>
        <p:spPr>
          <a:xfrm>
            <a:off x="4914900" y="4324571"/>
            <a:ext cx="6537512" cy="328117"/>
          </a:xfrm>
        </p:spPr>
        <p:txBody>
          <a:bodyPr/>
          <a:lstStyle>
            <a:lvl1pPr marL="0" marR="0" indent="0" algn="l" defTabSz="1232345" rtl="0" eaLnBrk="1" fontAlgn="auto" latinLnBrk="0" hangingPunct="1">
              <a:lnSpc>
                <a:spcPct val="100000"/>
              </a:lnSpc>
              <a:spcBef>
                <a:spcPts val="0"/>
              </a:spcBef>
              <a:spcAft>
                <a:spcPts val="0"/>
              </a:spcAft>
              <a:buClrTx/>
              <a:buSzTx/>
              <a:buFontTx/>
              <a:buNone/>
              <a:tabLst/>
              <a:defRPr sz="2133" cap="none">
                <a:solidFill>
                  <a:schemeClr val="bg2">
                    <a:lumMod val="75000"/>
                  </a:schemeClr>
                </a:solidFill>
              </a:defRPr>
            </a:lvl1pPr>
          </a:lstStyle>
          <a:p>
            <a:r>
              <a:rPr lang="en-US" dirty="0" err="1"/>
              <a:t>prénom</a:t>
            </a:r>
            <a:r>
              <a:rPr lang="en-US" dirty="0"/>
              <a:t> nom</a:t>
            </a:r>
          </a:p>
        </p:txBody>
      </p:sp>
      <p:sp>
        <p:nvSpPr>
          <p:cNvPr id="48" name="Espace réservé du texte 45"/>
          <p:cNvSpPr>
            <a:spLocks noGrp="1"/>
          </p:cNvSpPr>
          <p:nvPr>
            <p:ph type="body" sz="quarter" idx="22" hasCustomPrompt="1"/>
          </p:nvPr>
        </p:nvSpPr>
        <p:spPr>
          <a:xfrm>
            <a:off x="4447949" y="4719967"/>
            <a:ext cx="7004464" cy="507704"/>
          </a:xfrm>
        </p:spPr>
        <p:txBody>
          <a:bodyPr/>
          <a:lstStyle>
            <a:lvl1pPr>
              <a:defRPr sz="1600" cap="none">
                <a:solidFill>
                  <a:schemeClr val="bg2">
                    <a:lumMod val="75000"/>
                  </a:schemeClr>
                </a:solidFill>
              </a:defRPr>
            </a:lvl1pPr>
          </a:lstStyle>
          <a:p>
            <a:pPr lvl="0"/>
            <a:r>
              <a:rPr lang="fr-FR" dirty="0"/>
              <a:t>Prénom.nom@ipsos.com</a:t>
            </a:r>
          </a:p>
          <a:p>
            <a:pPr lvl="0"/>
            <a:endParaRPr lang="fr-FR" dirty="0"/>
          </a:p>
        </p:txBody>
      </p:sp>
      <p:sp>
        <p:nvSpPr>
          <p:cNvPr id="4" name="ZoneTexte 3"/>
          <p:cNvSpPr txBox="1"/>
          <p:nvPr userDrawn="1"/>
        </p:nvSpPr>
        <p:spPr>
          <a:xfrm>
            <a:off x="4447950" y="3630500"/>
            <a:ext cx="1792941" cy="328231"/>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222223"/>
                </a:solidFill>
                <a:effectLst/>
                <a:uLnTx/>
                <a:uFillTx/>
                <a:latin typeface="Calibri"/>
                <a:ea typeface="+mn-ea"/>
                <a:cs typeface="+mn-cs"/>
              </a:rPr>
              <a:t>Préparé pour</a:t>
            </a:r>
          </a:p>
        </p:txBody>
      </p:sp>
    </p:spTree>
    <p:extLst>
      <p:ext uri="{BB962C8B-B14F-4D97-AF65-F5344CB8AC3E}">
        <p14:creationId xmlns:p14="http://schemas.microsoft.com/office/powerpoint/2010/main" val="347208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E3BCEF5-129E-4A04-82CF-D97D51B0474F}" type="datetimeFigureOut">
              <a:rPr lang="fr-FR" smtClean="0"/>
              <a:t>26/10/2018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3679774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smtClean="0"/>
              <a:t>Click to add emphasis part of title</a:t>
            </a:r>
            <a:endParaRPr lang="en-US" dirty="0"/>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400" b="0" baseline="0">
                <a:solidFill>
                  <a:schemeClr val="bg2"/>
                </a:solidFill>
              </a:defRPr>
            </a:lvl1pPr>
          </a:lstStyle>
          <a:p>
            <a:pPr lvl="0"/>
            <a:r>
              <a:rPr lang="en-US" dirty="0" smtClean="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smtClean="0"/>
              <a:t>Question and Base</a:t>
            </a:r>
            <a:endParaRPr lang="en-GB" dirty="0"/>
          </a:p>
        </p:txBody>
      </p:sp>
      <p:sp>
        <p:nvSpPr>
          <p:cNvPr id="3" name="Espace réservé du pied de page 2"/>
          <p:cNvSpPr>
            <a:spLocks noGrp="1"/>
          </p:cNvSpPr>
          <p:nvPr>
            <p:ph type="ftr" sz="quarter" idx="17"/>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Tree>
    <p:extLst>
      <p:ext uri="{BB962C8B-B14F-4D97-AF65-F5344CB8AC3E}">
        <p14:creationId xmlns:p14="http://schemas.microsoft.com/office/powerpoint/2010/main" val="2594435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Tree>
    <p:extLst>
      <p:ext uri="{BB962C8B-B14F-4D97-AF65-F5344CB8AC3E}">
        <p14:creationId xmlns:p14="http://schemas.microsoft.com/office/powerpoint/2010/main" val="27112153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2" y="1865605"/>
            <a:ext cx="5543309"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
        <p:nvSpPr>
          <p:cNvPr id="6" name="Espace réservé du graphique 3"/>
          <p:cNvSpPr>
            <a:spLocks noGrp="1"/>
          </p:cNvSpPr>
          <p:nvPr>
            <p:ph type="chart" sz="quarter" idx="16"/>
          </p:nvPr>
        </p:nvSpPr>
        <p:spPr>
          <a:xfrm>
            <a:off x="6176513" y="1853504"/>
            <a:ext cx="5674947" cy="3531296"/>
          </a:xfrm>
        </p:spPr>
        <p:txBody>
          <a:bodyPr/>
          <a:lstStyle/>
          <a:p>
            <a:endParaRPr lang="fr-FR"/>
          </a:p>
        </p:txBody>
      </p:sp>
    </p:spTree>
    <p:extLst>
      <p:ext uri="{BB962C8B-B14F-4D97-AF65-F5344CB8AC3E}">
        <p14:creationId xmlns:p14="http://schemas.microsoft.com/office/powerpoint/2010/main" val="8436502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641807"/>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
        <p:nvSpPr>
          <p:cNvPr id="4" name="Espace réservé du graphique 3"/>
          <p:cNvSpPr>
            <a:spLocks noGrp="1"/>
          </p:cNvSpPr>
          <p:nvPr>
            <p:ph type="chart" sz="quarter" idx="16"/>
          </p:nvPr>
        </p:nvSpPr>
        <p:spPr>
          <a:xfrm>
            <a:off x="3025149" y="2736851"/>
            <a:ext cx="6002867" cy="3325283"/>
          </a:xfrm>
        </p:spPr>
        <p:txBody>
          <a:bodyPr/>
          <a:lstStyle/>
          <a:p>
            <a:endParaRPr lang="fr-FR"/>
          </a:p>
        </p:txBody>
      </p:sp>
    </p:spTree>
    <p:extLst>
      <p:ext uri="{BB962C8B-B14F-4D97-AF65-F5344CB8AC3E}">
        <p14:creationId xmlns:p14="http://schemas.microsoft.com/office/powerpoint/2010/main" val="18199139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grpSp>
        <p:nvGrpSpPr>
          <p:cNvPr id="88" name="Group 87"/>
          <p:cNvGrpSpPr/>
          <p:nvPr userDrawn="1"/>
        </p:nvGrpSpPr>
        <p:grpSpPr>
          <a:xfrm>
            <a:off x="11003329" y="3429000"/>
            <a:ext cx="1188673" cy="342900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12" name="Text Placeholder 4"/>
          <p:cNvSpPr>
            <a:spLocks noGrp="1"/>
          </p:cNvSpPr>
          <p:nvPr>
            <p:ph type="body" sz="quarter" idx="14" hasCustomPrompt="1"/>
          </p:nvPr>
        </p:nvSpPr>
        <p:spPr>
          <a:xfrm>
            <a:off x="311152" y="1865605"/>
            <a:ext cx="10692177"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3" name="Espace réservé du pied de page 2"/>
          <p:cNvSpPr>
            <a:spLocks noGrp="1"/>
          </p:cNvSpPr>
          <p:nvPr>
            <p:ph type="ftr" sz="quarter" idx="15"/>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Tree>
    <p:extLst>
      <p:ext uri="{BB962C8B-B14F-4D97-AF65-F5344CB8AC3E}">
        <p14:creationId xmlns:p14="http://schemas.microsoft.com/office/powerpoint/2010/main" val="33570491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Verbatim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1366080"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
        <p:nvSpPr>
          <p:cNvPr id="30" name="Text Placeholder 4"/>
          <p:cNvSpPr>
            <a:spLocks noGrp="1"/>
          </p:cNvSpPr>
          <p:nvPr>
            <p:ph type="body" sz="quarter" idx="16" hasCustomPrompt="1"/>
          </p:nvPr>
        </p:nvSpPr>
        <p:spPr>
          <a:xfrm>
            <a:off x="7300498"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31" name="Text Placeholder 4"/>
          <p:cNvSpPr>
            <a:spLocks noGrp="1"/>
          </p:cNvSpPr>
          <p:nvPr>
            <p:ph type="body" sz="quarter" idx="17" hasCustomPrompt="1"/>
          </p:nvPr>
        </p:nvSpPr>
        <p:spPr>
          <a:xfrm>
            <a:off x="1366080"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32" name="Text Placeholder 4"/>
          <p:cNvSpPr>
            <a:spLocks noGrp="1"/>
          </p:cNvSpPr>
          <p:nvPr>
            <p:ph type="body" sz="quarter" idx="18" hasCustomPrompt="1"/>
          </p:nvPr>
        </p:nvSpPr>
        <p:spPr>
          <a:xfrm>
            <a:off x="7300498"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Tree>
    <p:extLst>
      <p:ext uri="{BB962C8B-B14F-4D97-AF65-F5344CB8AC3E}">
        <p14:creationId xmlns:p14="http://schemas.microsoft.com/office/powerpoint/2010/main" val="25743352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smtClean="0"/>
              <a:t>Click to add emphasis part of title</a:t>
            </a:r>
            <a:endParaRPr lang="en-US" dirty="0"/>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400" b="0" baseline="0">
                <a:solidFill>
                  <a:schemeClr val="bg2"/>
                </a:solidFill>
              </a:defRPr>
            </a:lvl1pPr>
          </a:lstStyle>
          <a:p>
            <a:pPr lvl="0"/>
            <a:r>
              <a:rPr lang="en-US" dirty="0" smtClean="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smtClean="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smtClean="0"/>
              <a:t>Insert picture from file</a:t>
            </a:r>
            <a:endParaRPr lang="en-GB" dirty="0"/>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smtClean="0"/>
              <a:t>Insert picture from file</a:t>
            </a:r>
            <a:endParaRPr lang="en-GB" dirty="0"/>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smtClean="0"/>
              <a:t>Insert picture from file</a:t>
            </a:r>
            <a:endParaRPr lang="en-GB" dirty="0"/>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smtClean="0"/>
              <a:t>1st Level</a:t>
            </a:r>
          </a:p>
          <a:p>
            <a:pPr lvl="3"/>
            <a:r>
              <a:rPr lang="en-US" dirty="0" smtClean="0"/>
              <a:t>2nd Level</a:t>
            </a:r>
          </a:p>
          <a:p>
            <a:pPr lvl="4"/>
            <a:r>
              <a:rPr lang="en-US" dirty="0" smtClean="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smtClean="0"/>
              <a:t>1st Level</a:t>
            </a:r>
          </a:p>
          <a:p>
            <a:pPr lvl="3"/>
            <a:r>
              <a:rPr lang="en-US" dirty="0" smtClean="0"/>
              <a:t>2nd Level</a:t>
            </a:r>
          </a:p>
          <a:p>
            <a:pPr lvl="4"/>
            <a:r>
              <a:rPr lang="en-US" dirty="0" smtClean="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smtClean="0"/>
              <a:t>1st Level</a:t>
            </a:r>
          </a:p>
          <a:p>
            <a:pPr lvl="3"/>
            <a:r>
              <a:rPr lang="en-US" dirty="0" smtClean="0"/>
              <a:t>2nd Level</a:t>
            </a:r>
          </a:p>
          <a:p>
            <a:pPr lvl="4"/>
            <a:r>
              <a:rPr lang="en-US" dirty="0" smtClean="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smtClean="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smtClean="0"/>
              <a:t>Click to edit master text styles</a:t>
            </a:r>
          </a:p>
        </p:txBody>
      </p:sp>
      <p:sp>
        <p:nvSpPr>
          <p:cNvPr id="3" name="Espace réservé du pied de page 2"/>
          <p:cNvSpPr>
            <a:spLocks noGrp="1"/>
          </p:cNvSpPr>
          <p:nvPr>
            <p:ph type="ftr" sz="quarter" idx="25"/>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Tree>
    <p:extLst>
      <p:ext uri="{BB962C8B-B14F-4D97-AF65-F5344CB8AC3E}">
        <p14:creationId xmlns:p14="http://schemas.microsoft.com/office/powerpoint/2010/main" val="12086118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fr-FR" smtClean="0"/>
              <a:t>Cliquez sur l'icône pour ajouter une image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smtClean="0"/>
              <a:t>Impact word(s)</a:t>
            </a:r>
            <a:endParaRPr lang="en-US" dirty="0"/>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smtClean="0"/>
              <a:t>Presenter Name</a:t>
            </a:r>
          </a:p>
          <a:p>
            <a:pPr lvl="1"/>
            <a:r>
              <a:rPr lang="en-US" dirty="0" smtClean="0"/>
              <a:t>Job title, date, or other relevant presenter info</a:t>
            </a:r>
            <a:endParaRPr lang="en-US" dirty="0"/>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pPr defTabSz="1232345"/>
            <a:r>
              <a:rPr lang="fr-FR" smtClean="0">
                <a:solidFill>
                  <a:srgbClr val="888B8D"/>
                </a:solidFill>
              </a:rPr>
              <a:t>©Ipsos  CEVIPOF LE MONDE – EEF 2017 - Septembre 2016</a:t>
            </a:r>
            <a:endParaRPr lang="en-US" dirty="0">
              <a:solidFill>
                <a:srgbClr val="888B8D"/>
              </a:solidFill>
            </a:endParaRPr>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smtClean="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smtClean="0"/>
              <a:t>Client Logo</a:t>
            </a:r>
            <a:br>
              <a:rPr lang="en-GB" dirty="0" smtClean="0"/>
            </a:br>
            <a:r>
              <a:rPr lang="en-GB" dirty="0" smtClean="0"/>
              <a:t>(delete if unused)</a:t>
            </a:r>
            <a:endParaRPr lang="en-GB" dirty="0"/>
          </a:p>
        </p:txBody>
      </p:sp>
    </p:spTree>
    <p:extLst>
      <p:ext uri="{BB962C8B-B14F-4D97-AF65-F5344CB8AC3E}">
        <p14:creationId xmlns:p14="http://schemas.microsoft.com/office/powerpoint/2010/main" val="40779795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E3BCEF5-129E-4A04-82CF-D97D51B0474F}" type="datetimeFigureOut">
              <a:rPr lang="fr-FR" smtClean="0"/>
              <a:t>26/10/2018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2296577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fr-FR" smtClean="0"/>
              <a:t>Cliquez sur l'icône pour ajouter une image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smtClean="0"/>
              <a:t>Slide Title</a:t>
            </a:r>
          </a:p>
          <a:p>
            <a:pPr lvl="1"/>
            <a:r>
              <a:rPr lang="en-US" dirty="0" smtClean="0"/>
              <a:t>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Maecenas </a:t>
            </a:r>
            <a:r>
              <a:rPr lang="en-US" dirty="0" err="1" smtClean="0"/>
              <a:t>porttitor</a:t>
            </a:r>
            <a:r>
              <a:rPr lang="en-US" dirty="0" smtClean="0"/>
              <a:t> </a:t>
            </a:r>
            <a:r>
              <a:rPr lang="en-US" dirty="0" err="1" smtClean="0"/>
              <a:t>congue</a:t>
            </a:r>
            <a:r>
              <a:rPr lang="en-US" dirty="0" smtClean="0"/>
              <a:t> </a:t>
            </a:r>
            <a:r>
              <a:rPr lang="en-US" dirty="0" err="1" smtClean="0"/>
              <a:t>massa</a:t>
            </a:r>
            <a:endParaRPr lang="en-US" dirty="0" smtClean="0"/>
          </a:p>
        </p:txBody>
      </p:sp>
    </p:spTree>
    <p:extLst>
      <p:ext uri="{BB962C8B-B14F-4D97-AF65-F5344CB8AC3E}">
        <p14:creationId xmlns:p14="http://schemas.microsoft.com/office/powerpoint/2010/main" val="200015025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fr-FR" smtClean="0"/>
              <a:t>Cliquez sur l'icône pour ajouter une image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smtClean="0"/>
              <a:t>Title </a:t>
            </a:r>
            <a:r>
              <a:rPr lang="en-GB" dirty="0" err="1" smtClean="0"/>
              <a:t>title</a:t>
            </a:r>
            <a:r>
              <a:rPr lang="en-GB" dirty="0" smtClean="0"/>
              <a:t> </a:t>
            </a:r>
            <a:r>
              <a:rPr lang="en-GB" dirty="0" err="1" smtClean="0"/>
              <a:t>title</a:t>
            </a:r>
            <a:r>
              <a:rPr lang="en-GB" dirty="0" smtClean="0"/>
              <a:t> </a:t>
            </a:r>
            <a:r>
              <a:rPr lang="en-GB" dirty="0" err="1" smtClean="0"/>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6" name="Text Placeholder 4"/>
          <p:cNvSpPr>
            <a:spLocks noGrp="1"/>
          </p:cNvSpPr>
          <p:nvPr>
            <p:ph type="body" sz="quarter" idx="15"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smtClean="0"/>
              <a:t>Insérez</a:t>
            </a:r>
            <a:r>
              <a:rPr lang="en-US" dirty="0" smtClean="0"/>
              <a:t> le </a:t>
            </a:r>
            <a:r>
              <a:rPr lang="en-US" dirty="0" err="1" smtClean="0"/>
              <a:t>texte</a:t>
            </a:r>
            <a:endParaRPr lang="en-GB" dirty="0"/>
          </a:p>
        </p:txBody>
      </p:sp>
    </p:spTree>
    <p:extLst>
      <p:ext uri="{BB962C8B-B14F-4D97-AF65-F5344CB8AC3E}">
        <p14:creationId xmlns:p14="http://schemas.microsoft.com/office/powerpoint/2010/main" val="23825264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080" y="857958"/>
            <a:ext cx="7401379" cy="517001"/>
          </a:xfrm>
        </p:spPr>
        <p:txBody>
          <a:bodyPr/>
          <a:lstStyle/>
          <a:p>
            <a:r>
              <a:rPr lang="en-US" dirty="0" smtClean="0"/>
              <a:t>Click to add emphasis part of title</a:t>
            </a:r>
            <a:endParaRPr lang="en-US" dirty="0"/>
          </a:p>
        </p:txBody>
      </p:sp>
      <p:sp>
        <p:nvSpPr>
          <p:cNvPr id="8" name="Text Placeholder 7"/>
          <p:cNvSpPr>
            <a:spLocks noGrp="1"/>
          </p:cNvSpPr>
          <p:nvPr>
            <p:ph type="body" sz="quarter" idx="13" hasCustomPrompt="1"/>
          </p:nvPr>
        </p:nvSpPr>
        <p:spPr>
          <a:xfrm>
            <a:off x="4450083" y="331098"/>
            <a:ext cx="7401379" cy="590215"/>
          </a:xfrm>
        </p:spPr>
        <p:txBody>
          <a:bodyPr anchor="b">
            <a:normAutofit/>
          </a:bodyPr>
          <a:lstStyle>
            <a:lvl1pPr marL="0" indent="0">
              <a:buNone/>
              <a:defRPr sz="2533" b="0">
                <a:solidFill>
                  <a:schemeClr val="bg2"/>
                </a:solidFill>
              </a:defRPr>
            </a:lvl1pPr>
          </a:lstStyle>
          <a:p>
            <a:pPr lvl="0"/>
            <a:r>
              <a:rPr lang="en-US" dirty="0" smtClean="0"/>
              <a:t>CLICK TO ADD TAG LINE OR BEGINNING OF TITLE</a:t>
            </a:r>
            <a:endParaRPr lang="en-GB" dirty="0"/>
          </a:p>
        </p:txBody>
      </p:sp>
      <p:sp>
        <p:nvSpPr>
          <p:cNvPr id="5" name="Text Placeholder 4"/>
          <p:cNvSpPr>
            <a:spLocks noGrp="1"/>
          </p:cNvSpPr>
          <p:nvPr>
            <p:ph type="body" sz="quarter" idx="14" hasCustomPrompt="1"/>
          </p:nvPr>
        </p:nvSpPr>
        <p:spPr>
          <a:xfrm>
            <a:off x="5543295" y="1865605"/>
            <a:ext cx="6308164"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7"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smtClean="0"/>
              <a:t>Cliquez sur l'icône pour ajouter une image</a:t>
            </a:r>
            <a:endParaRPr lang="en-GB"/>
          </a:p>
        </p:txBody>
      </p:sp>
    </p:spTree>
    <p:extLst>
      <p:ext uri="{BB962C8B-B14F-4D97-AF65-F5344CB8AC3E}">
        <p14:creationId xmlns:p14="http://schemas.microsoft.com/office/powerpoint/2010/main" val="24941255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9746" y="1497131"/>
            <a:ext cx="5769549"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smtClean="0"/>
              <a:t>Slide Title</a:t>
            </a:r>
          </a:p>
          <a:p>
            <a:pPr lvl="1"/>
            <a:r>
              <a:rPr lang="en-US" dirty="0" smtClean="0"/>
              <a:t>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Maecenas </a:t>
            </a:r>
            <a:r>
              <a:rPr lang="en-US" dirty="0" err="1" smtClean="0"/>
              <a:t>porttitor</a:t>
            </a:r>
            <a:r>
              <a:rPr lang="en-US" dirty="0" smtClean="0"/>
              <a:t> </a:t>
            </a:r>
            <a:r>
              <a:rPr lang="en-US" dirty="0" err="1" smtClean="0"/>
              <a:t>congue</a:t>
            </a:r>
            <a:r>
              <a:rPr lang="en-US" dirty="0" smtClean="0"/>
              <a:t> </a:t>
            </a:r>
            <a:r>
              <a:rPr lang="en-US" dirty="0" err="1" smtClean="0"/>
              <a:t>massa</a:t>
            </a:r>
            <a:endParaRPr lang="en-US" dirty="0" smtClean="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smtClean="0"/>
              <a:t>Cliquez sur l'icône pour ajouter une image</a:t>
            </a:r>
            <a:endParaRPr lang="en-GB"/>
          </a:p>
        </p:txBody>
      </p:sp>
    </p:spTree>
    <p:extLst>
      <p:ext uri="{BB962C8B-B14F-4D97-AF65-F5344CB8AC3E}">
        <p14:creationId xmlns:p14="http://schemas.microsoft.com/office/powerpoint/2010/main" val="36939608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smtClean="0"/>
              <a:t>Title </a:t>
            </a:r>
            <a:r>
              <a:rPr lang="en-GB" dirty="0" err="1" smtClean="0"/>
              <a:t>title</a:t>
            </a:r>
            <a:r>
              <a:rPr lang="en-GB" dirty="0" smtClean="0"/>
              <a:t> </a:t>
            </a:r>
            <a:r>
              <a:rPr lang="en-GB" dirty="0" err="1" smtClean="0"/>
              <a:t>title</a:t>
            </a:r>
            <a:r>
              <a:rPr lang="en-GB" dirty="0" smtClean="0"/>
              <a:t> </a:t>
            </a:r>
            <a:r>
              <a:rPr lang="en-GB" dirty="0" err="1" smtClean="0"/>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smtClean="0"/>
              <a:t>Cliquez sur l'icône pour ajouter une image</a:t>
            </a:r>
            <a:endParaRPr lang="en-GB"/>
          </a:p>
        </p:txBody>
      </p:sp>
      <p:sp>
        <p:nvSpPr>
          <p:cNvPr id="26" name="Text Placeholder 4"/>
          <p:cNvSpPr>
            <a:spLocks noGrp="1"/>
          </p:cNvSpPr>
          <p:nvPr>
            <p:ph type="body" sz="quarter" idx="14"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smtClean="0"/>
              <a:t>Insérez</a:t>
            </a:r>
            <a:r>
              <a:rPr lang="en-US" dirty="0" smtClean="0"/>
              <a:t> le </a:t>
            </a:r>
            <a:r>
              <a:rPr lang="en-US" dirty="0" err="1" smtClean="0"/>
              <a:t>texte</a:t>
            </a:r>
            <a:endParaRPr lang="en-GB" dirty="0"/>
          </a:p>
        </p:txBody>
      </p:sp>
    </p:spTree>
    <p:extLst>
      <p:ext uri="{BB962C8B-B14F-4D97-AF65-F5344CB8AC3E}">
        <p14:creationId xmlns:p14="http://schemas.microsoft.com/office/powerpoint/2010/main" val="181428095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dirty="0" smtClean="0"/>
              <a:t>Cliquez sur l'icône pour ajouter une image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smtClean="0"/>
              <a:t>Client Logo</a:t>
            </a:r>
            <a:br>
              <a:rPr lang="en-GB" dirty="0" smtClean="0"/>
            </a:br>
            <a:r>
              <a:rPr lang="en-GB" dirty="0" smtClean="0"/>
              <a:t>(delete if unused)</a:t>
            </a:r>
            <a:endParaRPr lang="en-GB" dirty="0"/>
          </a:p>
        </p:txBody>
      </p:sp>
      <p:sp>
        <p:nvSpPr>
          <p:cNvPr id="2" name="Title 1"/>
          <p:cNvSpPr>
            <a:spLocks noGrp="1"/>
          </p:cNvSpPr>
          <p:nvPr>
            <p:ph type="ctrTitle" hasCustomPrompt="1"/>
          </p:nvPr>
        </p:nvSpPr>
        <p:spPr>
          <a:xfrm>
            <a:off x="4828949" y="2760520"/>
            <a:ext cx="7004464" cy="1034129"/>
          </a:xfrm>
        </p:spPr>
        <p:txBody>
          <a:bodyPr anchor="ctr"/>
          <a:lstStyle>
            <a:lvl1pPr>
              <a:defRPr sz="3733" baseline="0"/>
            </a:lvl1pPr>
          </a:lstStyle>
          <a:p>
            <a:r>
              <a:rPr lang="en-US" dirty="0" smtClean="0"/>
              <a:t>Impact word(s)</a:t>
            </a:r>
            <a:br>
              <a:rPr lang="en-US" dirty="0" smtClean="0"/>
            </a:br>
            <a:endParaRPr lang="en-US" dirty="0"/>
          </a:p>
        </p:txBody>
      </p:sp>
      <p:sp>
        <p:nvSpPr>
          <p:cNvPr id="3" name="Subtitle 2"/>
          <p:cNvSpPr>
            <a:spLocks noGrp="1"/>
          </p:cNvSpPr>
          <p:nvPr>
            <p:ph type="subTitle" idx="1" hasCustomPrompt="1"/>
          </p:nvPr>
        </p:nvSpPr>
        <p:spPr>
          <a:xfrm>
            <a:off x="6020908" y="3881603"/>
            <a:ext cx="5512013" cy="442789"/>
          </a:xfrm>
        </p:spPr>
        <p:txBody>
          <a:bodyPr/>
          <a:lstStyle>
            <a:lvl1pPr marL="0" indent="0" algn="l">
              <a:buNone/>
              <a:defRPr cap="none"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err="1" smtClean="0"/>
              <a:t>prénom</a:t>
            </a:r>
            <a:r>
              <a:rPr lang="en-US" dirty="0" smtClean="0"/>
              <a:t> nom</a:t>
            </a:r>
          </a:p>
        </p:txBody>
      </p:sp>
      <p:sp>
        <p:nvSpPr>
          <p:cNvPr id="20" name="Text Placeholder 19"/>
          <p:cNvSpPr>
            <a:spLocks noGrp="1"/>
          </p:cNvSpPr>
          <p:nvPr>
            <p:ph type="body" sz="quarter" idx="13" hasCustomPrompt="1"/>
          </p:nvPr>
        </p:nvSpPr>
        <p:spPr>
          <a:xfrm>
            <a:off x="4828949" y="1852084"/>
            <a:ext cx="7004464" cy="849939"/>
          </a:xfrm>
        </p:spPr>
        <p:txBody>
          <a:bodyPr anchor="b">
            <a:normAutofit/>
          </a:bodyPr>
          <a:lstStyle>
            <a:lvl1pPr>
              <a:defRPr sz="2933" b="0" cap="none" baseline="0">
                <a:solidFill>
                  <a:schemeClr val="bg2"/>
                </a:solidFill>
              </a:defRPr>
            </a:lvl1pPr>
          </a:lstStyle>
          <a:p>
            <a:pPr lvl="0"/>
            <a:r>
              <a:rPr lang="en-US" dirty="0" smtClean="0"/>
              <a:t>Full presentation title</a:t>
            </a:r>
            <a:endParaRPr lang="en-GB" dirty="0"/>
          </a:p>
        </p:txBody>
      </p:sp>
      <p:sp>
        <p:nvSpPr>
          <p:cNvPr id="14" name="Footer Placeholder 10"/>
          <p:cNvSpPr>
            <a:spLocks noGrp="1"/>
          </p:cNvSpPr>
          <p:nvPr>
            <p:ph type="ftr" sz="quarter" idx="11"/>
          </p:nvPr>
        </p:nvSpPr>
        <p:spPr>
          <a:xfrm>
            <a:off x="5009201" y="6073767"/>
            <a:ext cx="6265412" cy="794629"/>
          </a:xfrm>
          <a:prstGeom prst="rect">
            <a:avLst/>
          </a:prstGeom>
        </p:spPr>
        <p:txBody>
          <a:bodyPr lIns="0" tIns="0" rIns="0" bIns="0"/>
          <a:lstStyle>
            <a:lvl1pPr>
              <a:defRPr sz="1333">
                <a:solidFill>
                  <a:schemeClr val="accent4">
                    <a:lumMod val="75000"/>
                  </a:schemeClr>
                </a:solidFill>
              </a:defRPr>
            </a:lvl1pPr>
          </a:lstStyle>
          <a:p>
            <a:pPr defTabSz="1232345"/>
            <a:r>
              <a:rPr lang="fr-FR" smtClean="0">
                <a:solidFill>
                  <a:srgbClr val="C8C9C7">
                    <a:lumMod val="75000"/>
                  </a:srgbClr>
                </a:solidFill>
              </a:rPr>
              <a:t>©Ipsos  CEVIPOF LE MONDE – EEF 2017 - Septembre 2016</a:t>
            </a:r>
            <a:endParaRPr lang="en-GB" dirty="0">
              <a:solidFill>
                <a:srgbClr val="C8C9C7">
                  <a:lumMod val="75000"/>
                </a:srgbClr>
              </a:solidFill>
            </a:endParaRPr>
          </a:p>
        </p:txBody>
      </p:sp>
      <p:sp>
        <p:nvSpPr>
          <p:cNvPr id="19" name="Espace réservé du contenu 8"/>
          <p:cNvSpPr>
            <a:spLocks noGrp="1"/>
          </p:cNvSpPr>
          <p:nvPr>
            <p:ph sz="quarter" idx="18" hasCustomPrompt="1"/>
          </p:nvPr>
        </p:nvSpPr>
        <p:spPr>
          <a:xfrm>
            <a:off x="4914900" y="4324571"/>
            <a:ext cx="6537512" cy="328117"/>
          </a:xfrm>
        </p:spPr>
        <p:txBody>
          <a:bodyPr/>
          <a:lstStyle>
            <a:lvl1pPr marL="0" marR="0" indent="0" algn="l" defTabSz="1232345" rtl="0" eaLnBrk="1" fontAlgn="auto" latinLnBrk="0" hangingPunct="1">
              <a:lnSpc>
                <a:spcPct val="100000"/>
              </a:lnSpc>
              <a:spcBef>
                <a:spcPts val="0"/>
              </a:spcBef>
              <a:spcAft>
                <a:spcPts val="0"/>
              </a:spcAft>
              <a:buClrTx/>
              <a:buSzTx/>
              <a:buFontTx/>
              <a:buNone/>
              <a:tabLst/>
              <a:defRPr sz="2133" cap="none">
                <a:solidFill>
                  <a:schemeClr val="bg2">
                    <a:lumMod val="75000"/>
                  </a:schemeClr>
                </a:solidFill>
              </a:defRPr>
            </a:lvl1pPr>
          </a:lstStyle>
          <a:p>
            <a:r>
              <a:rPr lang="en-US" dirty="0" err="1" smtClean="0"/>
              <a:t>prénom</a:t>
            </a:r>
            <a:r>
              <a:rPr lang="en-US" dirty="0" smtClean="0"/>
              <a:t> nom</a:t>
            </a:r>
          </a:p>
        </p:txBody>
      </p:sp>
      <p:sp>
        <p:nvSpPr>
          <p:cNvPr id="48" name="Espace réservé du texte 45"/>
          <p:cNvSpPr>
            <a:spLocks noGrp="1"/>
          </p:cNvSpPr>
          <p:nvPr>
            <p:ph type="body" sz="quarter" idx="22" hasCustomPrompt="1"/>
          </p:nvPr>
        </p:nvSpPr>
        <p:spPr>
          <a:xfrm>
            <a:off x="4447949" y="4719967"/>
            <a:ext cx="7004464" cy="507704"/>
          </a:xfrm>
        </p:spPr>
        <p:txBody>
          <a:bodyPr/>
          <a:lstStyle>
            <a:lvl1pPr>
              <a:defRPr sz="1600" cap="none">
                <a:solidFill>
                  <a:schemeClr val="bg2">
                    <a:lumMod val="75000"/>
                  </a:schemeClr>
                </a:solidFill>
              </a:defRPr>
            </a:lvl1pPr>
          </a:lstStyle>
          <a:p>
            <a:pPr lvl="0"/>
            <a:r>
              <a:rPr lang="fr-FR" dirty="0" smtClean="0"/>
              <a:t>Prénom.nom@ipsos.com</a:t>
            </a:r>
          </a:p>
          <a:p>
            <a:pPr lvl="0"/>
            <a:endParaRPr lang="fr-FR" dirty="0"/>
          </a:p>
        </p:txBody>
      </p:sp>
      <p:sp>
        <p:nvSpPr>
          <p:cNvPr id="4" name="ZoneTexte 3"/>
          <p:cNvSpPr txBox="1"/>
          <p:nvPr userDrawn="1"/>
        </p:nvSpPr>
        <p:spPr>
          <a:xfrm>
            <a:off x="4447950" y="3630500"/>
            <a:ext cx="1792941" cy="328231"/>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smtClean="0">
                <a:ln>
                  <a:noFill/>
                </a:ln>
                <a:solidFill>
                  <a:srgbClr val="222223"/>
                </a:solidFill>
                <a:effectLst/>
                <a:uLnTx/>
                <a:uFillTx/>
                <a:latin typeface="Calibri"/>
                <a:ea typeface="+mn-ea"/>
                <a:cs typeface="+mn-cs"/>
              </a:rPr>
              <a:t>Préparé pour</a:t>
            </a:r>
          </a:p>
        </p:txBody>
      </p:sp>
    </p:spTree>
    <p:extLst>
      <p:ext uri="{BB962C8B-B14F-4D97-AF65-F5344CB8AC3E}">
        <p14:creationId xmlns:p14="http://schemas.microsoft.com/office/powerpoint/2010/main" val="15631951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Image_FR0">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9835" y="857958"/>
            <a:ext cx="11539460" cy="517001"/>
          </a:xfrm>
        </p:spPr>
        <p:txBody>
          <a:bodyPr/>
          <a:lstStyle/>
          <a:p>
            <a:r>
              <a:rPr lang="en-US" dirty="0" smtClean="0"/>
              <a:t>Click to add emphasis part of title</a:t>
            </a:r>
            <a:endParaRPr lang="en-US" dirty="0"/>
          </a:p>
        </p:txBody>
      </p:sp>
      <p:sp>
        <p:nvSpPr>
          <p:cNvPr id="7"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6"/>
          </p:nvPr>
        </p:nvSpPr>
        <p:spPr/>
        <p:txBody>
          <a:bodyPr/>
          <a:lstStyle/>
          <a:p>
            <a:pPr defTabSz="1232345">
              <a:lnSpc>
                <a:spcPct val="95000"/>
              </a:lnSpc>
              <a:spcBef>
                <a:spcPts val="272"/>
              </a:spcBef>
            </a:pPr>
            <a:r>
              <a:rPr lang="fr-FR" smtClean="0">
                <a:solidFill>
                  <a:srgbClr val="888B8D"/>
                </a:solidFill>
              </a:rPr>
              <a:t>©Ipsos  CEVIPOF LE MONDE – EEF 2017 - Septembre 2016</a:t>
            </a:r>
            <a:endParaRPr lang="fr-FR" dirty="0">
              <a:solidFill>
                <a:srgbClr val="888B8D"/>
              </a:solidFill>
            </a:endParaRPr>
          </a:p>
        </p:txBody>
      </p:sp>
      <p:sp>
        <p:nvSpPr>
          <p:cNvPr id="9" name="Espace réservé pour une image  3"/>
          <p:cNvSpPr>
            <a:spLocks noGrp="1"/>
          </p:cNvSpPr>
          <p:nvPr>
            <p:ph type="pic" sz="quarter" idx="18"/>
          </p:nvPr>
        </p:nvSpPr>
        <p:spPr>
          <a:xfrm>
            <a:off x="4234901" y="1748287"/>
            <a:ext cx="3721500" cy="2093344"/>
          </a:xfrm>
          <a:ln w="3175">
            <a:solidFill>
              <a:schemeClr val="bg2"/>
            </a:solidFill>
          </a:ln>
        </p:spPr>
        <p:txBody>
          <a:bodyPr/>
          <a:lstStyle/>
          <a:p>
            <a:endParaRPr lang="fr-FR"/>
          </a:p>
        </p:txBody>
      </p:sp>
      <p:sp>
        <p:nvSpPr>
          <p:cNvPr id="10" name="Espace réservé pour une image  3"/>
          <p:cNvSpPr>
            <a:spLocks noGrp="1"/>
          </p:cNvSpPr>
          <p:nvPr>
            <p:ph type="pic" sz="quarter" idx="19"/>
          </p:nvPr>
        </p:nvSpPr>
        <p:spPr>
          <a:xfrm>
            <a:off x="8159965" y="1748287"/>
            <a:ext cx="3721500" cy="2093344"/>
          </a:xfrm>
          <a:ln w="3175">
            <a:solidFill>
              <a:schemeClr val="bg2"/>
            </a:solidFill>
          </a:ln>
        </p:spPr>
        <p:txBody>
          <a:bodyPr/>
          <a:lstStyle/>
          <a:p>
            <a:endParaRPr lang="fr-FR"/>
          </a:p>
        </p:txBody>
      </p:sp>
      <p:sp>
        <p:nvSpPr>
          <p:cNvPr id="12" name="Espace réservé pour une image  3"/>
          <p:cNvSpPr>
            <a:spLocks noGrp="1"/>
          </p:cNvSpPr>
          <p:nvPr>
            <p:ph type="pic" sz="quarter" idx="21"/>
          </p:nvPr>
        </p:nvSpPr>
        <p:spPr>
          <a:xfrm>
            <a:off x="4234901" y="3991155"/>
            <a:ext cx="3721500" cy="2093344"/>
          </a:xfrm>
          <a:ln w="3175">
            <a:solidFill>
              <a:schemeClr val="bg2"/>
            </a:solidFill>
          </a:ln>
        </p:spPr>
        <p:txBody>
          <a:bodyPr/>
          <a:lstStyle/>
          <a:p>
            <a:endParaRPr lang="fr-FR"/>
          </a:p>
        </p:txBody>
      </p:sp>
      <p:sp>
        <p:nvSpPr>
          <p:cNvPr id="13" name="Espace réservé pour une image  3"/>
          <p:cNvSpPr>
            <a:spLocks noGrp="1"/>
          </p:cNvSpPr>
          <p:nvPr>
            <p:ph type="pic" sz="quarter" idx="22"/>
          </p:nvPr>
        </p:nvSpPr>
        <p:spPr>
          <a:xfrm>
            <a:off x="8159965" y="3991155"/>
            <a:ext cx="3721500" cy="2093344"/>
          </a:xfrm>
          <a:ln w="3175">
            <a:solidFill>
              <a:schemeClr val="bg2"/>
            </a:solidFill>
          </a:ln>
        </p:spPr>
        <p:txBody>
          <a:bodyPr/>
          <a:lstStyle/>
          <a:p>
            <a:endParaRPr lang="fr-FR"/>
          </a:p>
        </p:txBody>
      </p:sp>
      <p:sp>
        <p:nvSpPr>
          <p:cNvPr id="14" name="Text Placeholder 4"/>
          <p:cNvSpPr>
            <a:spLocks noGrp="1"/>
          </p:cNvSpPr>
          <p:nvPr>
            <p:ph type="body" sz="quarter" idx="14" hasCustomPrompt="1"/>
          </p:nvPr>
        </p:nvSpPr>
        <p:spPr>
          <a:xfrm>
            <a:off x="311153" y="1865604"/>
            <a:ext cx="3749015" cy="4218895"/>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Tree>
    <p:extLst>
      <p:ext uri="{BB962C8B-B14F-4D97-AF65-F5344CB8AC3E}">
        <p14:creationId xmlns:p14="http://schemas.microsoft.com/office/powerpoint/2010/main" val="1277194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Page interne">
    <p:spTree>
      <p:nvGrpSpPr>
        <p:cNvPr id="1" name=""/>
        <p:cNvGrpSpPr/>
        <p:nvPr/>
      </p:nvGrpSpPr>
      <p:grpSpPr>
        <a:xfrm>
          <a:off x="0" y="0"/>
          <a:ext cx="0" cy="0"/>
          <a:chOff x="0" y="0"/>
          <a:chExt cx="0" cy="0"/>
        </a:xfrm>
      </p:grpSpPr>
      <p:pic>
        <p:nvPicPr>
          <p:cNvPr id="7" name="Picture 3" descr="D:\Users\lucie.hamon\Documents\élections départementales 2015\Image4b.jpg"/>
          <p:cNvPicPr>
            <a:picLocks noChangeAspect="1" noChangeArrowheads="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19" name="Espace réservé du texte 30"/>
          <p:cNvSpPr>
            <a:spLocks noGrp="1"/>
          </p:cNvSpPr>
          <p:nvPr>
            <p:ph type="body" sz="quarter" idx="11"/>
          </p:nvPr>
        </p:nvSpPr>
        <p:spPr>
          <a:xfrm>
            <a:off x="239349" y="1028733"/>
            <a:ext cx="11673747" cy="1090083"/>
          </a:xfrm>
          <a:prstGeom prst="rect">
            <a:avLst/>
          </a:prstGeom>
        </p:spPr>
        <p:txBody>
          <a:bodyPr lIns="0"/>
          <a:lstStyle>
            <a:lvl1pPr marL="0" indent="0">
              <a:spcBef>
                <a:spcPts val="0"/>
              </a:spcBef>
              <a:buNone/>
              <a:defRPr sz="2133">
                <a:latin typeface="Helvetica" pitchFamily="34" charset="0"/>
              </a:defRPr>
            </a:lvl1pPr>
            <a:lvl2pPr marL="0" indent="0">
              <a:spcBef>
                <a:spcPts val="0"/>
              </a:spcBef>
              <a:buNone/>
              <a:defRPr sz="2133">
                <a:latin typeface="Helvetica" pitchFamily="34" charset="0"/>
              </a:defRPr>
            </a:lvl2pPr>
            <a:lvl3pPr marL="0" indent="0">
              <a:spcBef>
                <a:spcPts val="0"/>
              </a:spcBef>
              <a:buNone/>
              <a:defRPr sz="2133">
                <a:latin typeface="Helvetica" pitchFamily="34" charset="0"/>
              </a:defRPr>
            </a:lvl3pPr>
            <a:lvl4pPr marL="0" indent="0">
              <a:spcBef>
                <a:spcPts val="0"/>
              </a:spcBef>
              <a:buNone/>
              <a:defRPr sz="2133">
                <a:latin typeface="Helvetica" pitchFamily="34" charset="0"/>
              </a:defRPr>
            </a:lvl4pPr>
            <a:lvl5pPr marL="0" indent="0">
              <a:spcBef>
                <a:spcPts val="0"/>
              </a:spcBef>
              <a:buNone/>
              <a:defRPr sz="2133">
                <a:latin typeface="Helvetica" pitchFamily="34" charset="0"/>
              </a:defRPr>
            </a:lvl5pPr>
          </a:lstStyle>
          <a:p>
            <a:pPr lvl="0"/>
            <a:r>
              <a:rPr lang="fr-FR" dirty="0" smtClean="0"/>
              <a:t>Modifiez les styles du texte du masque</a:t>
            </a:r>
          </a:p>
        </p:txBody>
      </p:sp>
      <p:sp>
        <p:nvSpPr>
          <p:cNvPr id="20" name="Titre 1"/>
          <p:cNvSpPr>
            <a:spLocks noGrp="1"/>
          </p:cNvSpPr>
          <p:nvPr>
            <p:ph type="ctrTitle" hasCustomPrompt="1"/>
          </p:nvPr>
        </p:nvSpPr>
        <p:spPr>
          <a:xfrm>
            <a:off x="914400" y="164637"/>
            <a:ext cx="10363200" cy="332399"/>
          </a:xfrm>
          <a:prstGeom prst="rect">
            <a:avLst/>
          </a:prstGeom>
        </p:spPr>
        <p:txBody>
          <a:bodyPr/>
          <a:lstStyle>
            <a:lvl1pPr>
              <a:defRPr sz="2400" b="1">
                <a:solidFill>
                  <a:schemeClr val="bg2"/>
                </a:solidFill>
                <a:latin typeface="Helvetica" pitchFamily="34" charset="0"/>
                <a:cs typeface="Times New Roman" pitchFamily="18" charset="0"/>
              </a:defRPr>
            </a:lvl1pPr>
          </a:lstStyle>
          <a:p>
            <a:r>
              <a:rPr lang="fr-FR" dirty="0" smtClean="0"/>
              <a:t>TITRE PAGE INTERNE - 1</a:t>
            </a:r>
            <a:endParaRPr lang="fr-FR" dirty="0"/>
          </a:p>
        </p:txBody>
      </p:sp>
      <p:pic>
        <p:nvPicPr>
          <p:cNvPr id="8" name="Picture 3" descr="D:\Users\lucie.hamon\Documents\élections départementales 2015\logo typo bleu.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61319" y="6442581"/>
            <a:ext cx="887343" cy="3467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2"/>
          <p:cNvSpPr txBox="1"/>
          <p:nvPr userDrawn="1"/>
        </p:nvSpPr>
        <p:spPr>
          <a:xfrm>
            <a:off x="312763" y="6323166"/>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27346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smtClean="0">
              <a:ln>
                <a:noFill/>
              </a:ln>
              <a:solidFill>
                <a:srgbClr val="27346D"/>
              </a:solidFill>
              <a:effectLst/>
              <a:uLnTx/>
              <a:uFillTx/>
              <a:latin typeface="Calibri"/>
              <a:ea typeface="+mn-ea"/>
              <a:cs typeface="+mn-cs"/>
            </a:endParaRPr>
          </a:p>
        </p:txBody>
      </p:sp>
      <p:sp>
        <p:nvSpPr>
          <p:cNvPr id="2" name="Rectangle 1"/>
          <p:cNvSpPr/>
          <p:nvPr userDrawn="1"/>
        </p:nvSpPr>
        <p:spPr>
          <a:xfrm>
            <a:off x="823947" y="6434737"/>
            <a:ext cx="6096000" cy="256545"/>
          </a:xfrm>
          <a:prstGeom prst="rect">
            <a:avLst/>
          </a:prstGeom>
        </p:spPr>
        <p:txBody>
          <a:bodyPr>
            <a:spAutoFit/>
          </a:bodyPr>
          <a:lstStyle/>
          <a:p>
            <a:pPr marL="0" marR="0" lvl="0" indent="0" algn="l" defTabSz="1232345"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smtClean="0">
                <a:ln>
                  <a:noFill/>
                </a:ln>
                <a:solidFill>
                  <a:srgbClr val="222223">
                    <a:lumMod val="50000"/>
                  </a:srgbClr>
                </a:solidFill>
                <a:effectLst/>
                <a:uLnTx/>
                <a:uFillTx/>
                <a:latin typeface="Calibri"/>
                <a:ea typeface="+mn-ea"/>
                <a:cs typeface="+mn-cs"/>
              </a:rPr>
              <a:t>©Ipsos  CEVIPOF LE MONDE – EEF 2017  - Mars 2016</a:t>
            </a:r>
            <a:endParaRPr kumimoji="0" lang="fr-FR" sz="1067" b="0" i="0" u="none" strike="noStrike" kern="1200" cap="none" spc="0" normalizeH="0" baseline="0" noProof="0" dirty="0">
              <a:ln>
                <a:noFill/>
              </a:ln>
              <a:solidFill>
                <a:srgbClr val="222223">
                  <a:lumMod val="50000"/>
                </a:srgbClr>
              </a:solidFill>
              <a:effectLst/>
              <a:uLnTx/>
              <a:uFillTx/>
              <a:latin typeface="Calibri"/>
              <a:ea typeface="+mn-ea"/>
              <a:cs typeface="+mn-cs"/>
            </a:endParaRPr>
          </a:p>
        </p:txBody>
      </p:sp>
    </p:spTree>
    <p:extLst>
      <p:ext uri="{BB962C8B-B14F-4D97-AF65-F5344CB8AC3E}">
        <p14:creationId xmlns:p14="http://schemas.microsoft.com/office/powerpoint/2010/main" val="5933183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
        <p:nvSpPr>
          <p:cNvPr id="3" name="Espace réservé du pied de page 2"/>
          <p:cNvSpPr>
            <a:spLocks noGrp="1"/>
          </p:cNvSpPr>
          <p:nvPr>
            <p:ph type="ftr" sz="quarter" idx="17"/>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Tree>
    <p:extLst>
      <p:ext uri="{BB962C8B-B14F-4D97-AF65-F5344CB8AC3E}">
        <p14:creationId xmlns:p14="http://schemas.microsoft.com/office/powerpoint/2010/main" val="36175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Tree>
    <p:extLst>
      <p:ext uri="{BB962C8B-B14F-4D97-AF65-F5344CB8AC3E}">
        <p14:creationId xmlns:p14="http://schemas.microsoft.com/office/powerpoint/2010/main" val="240768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2E3BCEF5-129E-4A04-82CF-D97D51B0474F}" type="datetimeFigureOut">
              <a:rPr lang="fr-FR" smtClean="0"/>
              <a:t>26/10/2018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2089082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2" y="1865605"/>
            <a:ext cx="5543309"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
        <p:nvSpPr>
          <p:cNvPr id="6" name="Espace réservé du graphique 3"/>
          <p:cNvSpPr>
            <a:spLocks noGrp="1"/>
          </p:cNvSpPr>
          <p:nvPr>
            <p:ph type="chart" sz="quarter" idx="16"/>
          </p:nvPr>
        </p:nvSpPr>
        <p:spPr>
          <a:xfrm>
            <a:off x="6176513" y="1853504"/>
            <a:ext cx="5674947" cy="3531296"/>
          </a:xfrm>
        </p:spPr>
        <p:txBody>
          <a:bodyPr/>
          <a:lstStyle/>
          <a:p>
            <a:endParaRPr lang="fr-FR"/>
          </a:p>
        </p:txBody>
      </p:sp>
    </p:spTree>
    <p:extLst>
      <p:ext uri="{BB962C8B-B14F-4D97-AF65-F5344CB8AC3E}">
        <p14:creationId xmlns:p14="http://schemas.microsoft.com/office/powerpoint/2010/main" val="2296954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641807"/>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
        <p:nvSpPr>
          <p:cNvPr id="4" name="Espace réservé du graphique 3"/>
          <p:cNvSpPr>
            <a:spLocks noGrp="1"/>
          </p:cNvSpPr>
          <p:nvPr>
            <p:ph type="chart" sz="quarter" idx="16"/>
          </p:nvPr>
        </p:nvSpPr>
        <p:spPr>
          <a:xfrm>
            <a:off x="3025149" y="2736851"/>
            <a:ext cx="6002867" cy="3325283"/>
          </a:xfrm>
        </p:spPr>
        <p:txBody>
          <a:bodyPr/>
          <a:lstStyle/>
          <a:p>
            <a:endParaRPr lang="fr-FR"/>
          </a:p>
        </p:txBody>
      </p:sp>
    </p:spTree>
    <p:extLst>
      <p:ext uri="{BB962C8B-B14F-4D97-AF65-F5344CB8AC3E}">
        <p14:creationId xmlns:p14="http://schemas.microsoft.com/office/powerpoint/2010/main" val="2275800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517001"/>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grpSp>
        <p:nvGrpSpPr>
          <p:cNvPr id="88" name="Group 87"/>
          <p:cNvGrpSpPr/>
          <p:nvPr userDrawn="1"/>
        </p:nvGrpSpPr>
        <p:grpSpPr>
          <a:xfrm>
            <a:off x="11003329" y="3429000"/>
            <a:ext cx="1188673" cy="342900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12" name="Text Placeholder 4"/>
          <p:cNvSpPr>
            <a:spLocks noGrp="1"/>
          </p:cNvSpPr>
          <p:nvPr>
            <p:ph type="body" sz="quarter" idx="14" hasCustomPrompt="1"/>
          </p:nvPr>
        </p:nvSpPr>
        <p:spPr>
          <a:xfrm>
            <a:off x="311152" y="1865605"/>
            <a:ext cx="10692177"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 name="Espace réservé du pied de page 2"/>
          <p:cNvSpPr>
            <a:spLocks noGrp="1"/>
          </p:cNvSpPr>
          <p:nvPr>
            <p:ph type="ftr" sz="quarter" idx="15"/>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Tree>
    <p:extLst>
      <p:ext uri="{BB962C8B-B14F-4D97-AF65-F5344CB8AC3E}">
        <p14:creationId xmlns:p14="http://schemas.microsoft.com/office/powerpoint/2010/main" val="3294682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Verbatim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1366080"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
        <p:nvSpPr>
          <p:cNvPr id="30" name="Text Placeholder 4"/>
          <p:cNvSpPr>
            <a:spLocks noGrp="1"/>
          </p:cNvSpPr>
          <p:nvPr>
            <p:ph type="body" sz="quarter" idx="16" hasCustomPrompt="1"/>
          </p:nvPr>
        </p:nvSpPr>
        <p:spPr>
          <a:xfrm>
            <a:off x="7300498"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1" name="Text Placeholder 4"/>
          <p:cNvSpPr>
            <a:spLocks noGrp="1"/>
          </p:cNvSpPr>
          <p:nvPr>
            <p:ph type="body" sz="quarter" idx="17" hasCustomPrompt="1"/>
          </p:nvPr>
        </p:nvSpPr>
        <p:spPr>
          <a:xfrm>
            <a:off x="1366080"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2" name="Text Placeholder 4"/>
          <p:cNvSpPr>
            <a:spLocks noGrp="1"/>
          </p:cNvSpPr>
          <p:nvPr>
            <p:ph type="body" sz="quarter" idx="18" hasCustomPrompt="1"/>
          </p:nvPr>
        </p:nvSpPr>
        <p:spPr>
          <a:xfrm>
            <a:off x="7300498"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20730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3" name="Espace réservé du pied de page 2"/>
          <p:cNvSpPr>
            <a:spLocks noGrp="1"/>
          </p:cNvSpPr>
          <p:nvPr>
            <p:ph type="ftr" sz="quarter" idx="25"/>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Tree>
    <p:extLst>
      <p:ext uri="{BB962C8B-B14F-4D97-AF65-F5344CB8AC3E}">
        <p14:creationId xmlns:p14="http://schemas.microsoft.com/office/powerpoint/2010/main" val="2927584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pPr defTabSz="1232345"/>
            <a:r>
              <a:rPr lang="fr-FR" smtClean="0">
                <a:solidFill>
                  <a:srgbClr val="888B8D"/>
                </a:solidFill>
              </a:rPr>
              <a:t>©Ipsos  CEVIPOF LE MONDE – EEF 2017 - 20 mars 2017</a:t>
            </a:r>
            <a:endParaRPr lang="en-US" dirty="0">
              <a:solidFill>
                <a:srgbClr val="888B8D"/>
              </a:solidFill>
            </a:endParaRPr>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2881287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4479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fr-FR"/>
              <a:t>Cliquez sur l'icône pour ajouter une image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6" name="Text Placeholder 4"/>
          <p:cNvSpPr>
            <a:spLocks noGrp="1"/>
          </p:cNvSpPr>
          <p:nvPr>
            <p:ph type="body" sz="quarter" idx="15"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1512232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080" y="857958"/>
            <a:ext cx="7401379" cy="517001"/>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4450083" y="331098"/>
            <a:ext cx="7401379"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5543295" y="1865605"/>
            <a:ext cx="6308164"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7"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2212838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9746" y="1497131"/>
            <a:ext cx="5769549"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225377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E3BCEF5-129E-4A04-82CF-D97D51B0474F}" type="datetimeFigureOut">
              <a:rPr lang="fr-FR" smtClean="0"/>
              <a:t>26/10/2018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3160925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a:t>Cliquez sur l'icône pour ajouter une image</a:t>
            </a:r>
            <a:endParaRPr lang="en-GB"/>
          </a:p>
        </p:txBody>
      </p:sp>
      <p:sp>
        <p:nvSpPr>
          <p:cNvPr id="26" name="Text Placeholder 4"/>
          <p:cNvSpPr>
            <a:spLocks noGrp="1"/>
          </p:cNvSpPr>
          <p:nvPr>
            <p:ph type="body" sz="quarter" idx="14"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3671240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dirty="0"/>
              <a:t>Cliquez sur l'icône pour ajouter une image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2" name="Title 1"/>
          <p:cNvSpPr>
            <a:spLocks noGrp="1"/>
          </p:cNvSpPr>
          <p:nvPr>
            <p:ph type="ctrTitle" hasCustomPrompt="1"/>
          </p:nvPr>
        </p:nvSpPr>
        <p:spPr>
          <a:xfrm>
            <a:off x="4828949" y="2760520"/>
            <a:ext cx="7004464" cy="1034129"/>
          </a:xfrm>
        </p:spPr>
        <p:txBody>
          <a:bodyPr anchor="ctr"/>
          <a:lstStyle>
            <a:lvl1pPr>
              <a:defRPr sz="3733" baseline="0"/>
            </a:lvl1pPr>
          </a:lstStyle>
          <a:p>
            <a:r>
              <a:rPr lang="en-US" dirty="0"/>
              <a:t>Impact word(s)</a:t>
            </a:r>
            <a:br>
              <a:rPr lang="en-US" dirty="0"/>
            </a:br>
            <a:endParaRPr lang="en-US" dirty="0"/>
          </a:p>
        </p:txBody>
      </p:sp>
      <p:sp>
        <p:nvSpPr>
          <p:cNvPr id="3" name="Subtitle 2"/>
          <p:cNvSpPr>
            <a:spLocks noGrp="1"/>
          </p:cNvSpPr>
          <p:nvPr>
            <p:ph type="subTitle" idx="1" hasCustomPrompt="1"/>
          </p:nvPr>
        </p:nvSpPr>
        <p:spPr>
          <a:xfrm>
            <a:off x="6020908" y="3881603"/>
            <a:ext cx="5512013" cy="442789"/>
          </a:xfrm>
        </p:spPr>
        <p:txBody>
          <a:bodyPr/>
          <a:lstStyle>
            <a:lvl1pPr marL="0" indent="0" algn="l">
              <a:buNone/>
              <a:defRPr cap="none"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err="1"/>
              <a:t>prénom</a:t>
            </a:r>
            <a:r>
              <a:rPr lang="en-US" dirty="0"/>
              <a:t> nom</a:t>
            </a:r>
          </a:p>
        </p:txBody>
      </p:sp>
      <p:sp>
        <p:nvSpPr>
          <p:cNvPr id="20" name="Text Placeholder 19"/>
          <p:cNvSpPr>
            <a:spLocks noGrp="1"/>
          </p:cNvSpPr>
          <p:nvPr>
            <p:ph type="body" sz="quarter" idx="13" hasCustomPrompt="1"/>
          </p:nvPr>
        </p:nvSpPr>
        <p:spPr>
          <a:xfrm>
            <a:off x="4828949" y="1852084"/>
            <a:ext cx="7004464"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14" name="Footer Placeholder 10"/>
          <p:cNvSpPr>
            <a:spLocks noGrp="1"/>
          </p:cNvSpPr>
          <p:nvPr>
            <p:ph type="ftr" sz="quarter" idx="11"/>
          </p:nvPr>
        </p:nvSpPr>
        <p:spPr>
          <a:xfrm>
            <a:off x="5009201" y="6073767"/>
            <a:ext cx="6265412" cy="794629"/>
          </a:xfrm>
          <a:prstGeom prst="rect">
            <a:avLst/>
          </a:prstGeom>
        </p:spPr>
        <p:txBody>
          <a:bodyPr lIns="0" tIns="0" rIns="0" bIns="0"/>
          <a:lstStyle>
            <a:lvl1pPr>
              <a:defRPr sz="1333">
                <a:solidFill>
                  <a:schemeClr val="accent4">
                    <a:lumMod val="75000"/>
                  </a:schemeClr>
                </a:solidFill>
              </a:defRPr>
            </a:lvl1pPr>
          </a:lstStyle>
          <a:p>
            <a:pPr defTabSz="1232345"/>
            <a:r>
              <a:rPr lang="fr-FR" smtClean="0">
                <a:solidFill>
                  <a:srgbClr val="C8C9C7">
                    <a:lumMod val="75000"/>
                  </a:srgbClr>
                </a:solidFill>
              </a:rPr>
              <a:t>©Ipsos  CEVIPOF LE MONDE – EEF 2017 - 20 Mars 2017</a:t>
            </a:r>
            <a:endParaRPr lang="en-GB" dirty="0">
              <a:solidFill>
                <a:srgbClr val="C8C9C7">
                  <a:lumMod val="75000"/>
                </a:srgbClr>
              </a:solidFill>
            </a:endParaRPr>
          </a:p>
        </p:txBody>
      </p:sp>
      <p:sp>
        <p:nvSpPr>
          <p:cNvPr id="19" name="Espace réservé du contenu 8"/>
          <p:cNvSpPr>
            <a:spLocks noGrp="1"/>
          </p:cNvSpPr>
          <p:nvPr>
            <p:ph sz="quarter" idx="18" hasCustomPrompt="1"/>
          </p:nvPr>
        </p:nvSpPr>
        <p:spPr>
          <a:xfrm>
            <a:off x="4914900" y="4324571"/>
            <a:ext cx="6537512" cy="328117"/>
          </a:xfrm>
        </p:spPr>
        <p:txBody>
          <a:bodyPr/>
          <a:lstStyle>
            <a:lvl1pPr marL="0" marR="0" indent="0" algn="l" defTabSz="1232345" rtl="0" eaLnBrk="1" fontAlgn="auto" latinLnBrk="0" hangingPunct="1">
              <a:lnSpc>
                <a:spcPct val="100000"/>
              </a:lnSpc>
              <a:spcBef>
                <a:spcPts val="0"/>
              </a:spcBef>
              <a:spcAft>
                <a:spcPts val="0"/>
              </a:spcAft>
              <a:buClrTx/>
              <a:buSzTx/>
              <a:buFontTx/>
              <a:buNone/>
              <a:tabLst/>
              <a:defRPr sz="2133" cap="none">
                <a:solidFill>
                  <a:schemeClr val="bg2">
                    <a:lumMod val="75000"/>
                  </a:schemeClr>
                </a:solidFill>
              </a:defRPr>
            </a:lvl1pPr>
          </a:lstStyle>
          <a:p>
            <a:r>
              <a:rPr lang="en-US" dirty="0" err="1"/>
              <a:t>prénom</a:t>
            </a:r>
            <a:r>
              <a:rPr lang="en-US" dirty="0"/>
              <a:t> nom</a:t>
            </a:r>
          </a:p>
        </p:txBody>
      </p:sp>
      <p:sp>
        <p:nvSpPr>
          <p:cNvPr id="48" name="Espace réservé du texte 45"/>
          <p:cNvSpPr>
            <a:spLocks noGrp="1"/>
          </p:cNvSpPr>
          <p:nvPr>
            <p:ph type="body" sz="quarter" idx="22" hasCustomPrompt="1"/>
          </p:nvPr>
        </p:nvSpPr>
        <p:spPr>
          <a:xfrm>
            <a:off x="4447949" y="4719967"/>
            <a:ext cx="7004464" cy="507704"/>
          </a:xfrm>
        </p:spPr>
        <p:txBody>
          <a:bodyPr/>
          <a:lstStyle>
            <a:lvl1pPr>
              <a:defRPr sz="1600" cap="none">
                <a:solidFill>
                  <a:schemeClr val="bg2">
                    <a:lumMod val="75000"/>
                  </a:schemeClr>
                </a:solidFill>
              </a:defRPr>
            </a:lvl1pPr>
          </a:lstStyle>
          <a:p>
            <a:pPr lvl="0"/>
            <a:r>
              <a:rPr lang="fr-FR" dirty="0"/>
              <a:t>Prénom.nom@ipsos.com</a:t>
            </a:r>
          </a:p>
          <a:p>
            <a:pPr lvl="0"/>
            <a:endParaRPr lang="fr-FR" dirty="0"/>
          </a:p>
        </p:txBody>
      </p:sp>
      <p:sp>
        <p:nvSpPr>
          <p:cNvPr id="4" name="ZoneTexte 3"/>
          <p:cNvSpPr txBox="1"/>
          <p:nvPr userDrawn="1"/>
        </p:nvSpPr>
        <p:spPr>
          <a:xfrm>
            <a:off x="4175121" y="3670416"/>
            <a:ext cx="7357801" cy="328231"/>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222223"/>
                </a:solidFill>
                <a:effectLst/>
                <a:uLnTx/>
                <a:uFillTx/>
                <a:latin typeface="Calibri"/>
                <a:ea typeface="+mn-ea"/>
                <a:cs typeface="+mn-cs"/>
              </a:rPr>
              <a:t>Préparé pour le CEVIPOF et Le Monde </a:t>
            </a:r>
          </a:p>
        </p:txBody>
      </p:sp>
    </p:spTree>
    <p:extLst>
      <p:ext uri="{BB962C8B-B14F-4D97-AF65-F5344CB8AC3E}">
        <p14:creationId xmlns:p14="http://schemas.microsoft.com/office/powerpoint/2010/main" val="3812876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 - intro - transition">
    <p:spTree>
      <p:nvGrpSpPr>
        <p:cNvPr id="1" name=""/>
        <p:cNvGrpSpPr/>
        <p:nvPr/>
      </p:nvGrpSpPr>
      <p:grpSpPr>
        <a:xfrm>
          <a:off x="0" y="0"/>
          <a:ext cx="0" cy="0"/>
          <a:chOff x="0" y="0"/>
          <a:chExt cx="0" cy="0"/>
        </a:xfrm>
      </p:grpSpPr>
      <p:sp>
        <p:nvSpPr>
          <p:cNvPr id="4" name="AutoShape 5"/>
          <p:cNvSpPr>
            <a:spLocks noChangeAspect="1" noChangeArrowheads="1" noTextEdit="1"/>
          </p:cNvSpPr>
          <p:nvPr userDrawn="1"/>
        </p:nvSpPr>
        <p:spPr bwMode="auto">
          <a:xfrm>
            <a:off x="-3299884" y="-1096433"/>
            <a:ext cx="16501535"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222223"/>
              </a:solidFill>
              <a:effectLst/>
              <a:uLnTx/>
              <a:uFillTx/>
              <a:latin typeface="Calibri"/>
              <a:ea typeface="+mn-ea"/>
              <a:cs typeface="+mn-cs"/>
            </a:endParaRPr>
          </a:p>
        </p:txBody>
      </p:sp>
      <p:sp>
        <p:nvSpPr>
          <p:cNvPr id="5" name="Rectangle 1"/>
          <p:cNvSpPr/>
          <p:nvPr userDrawn="1"/>
        </p:nvSpPr>
        <p:spPr>
          <a:xfrm>
            <a:off x="7006167" y="5444068"/>
            <a:ext cx="5234517" cy="1426633"/>
          </a:xfrm>
          <a:custGeom>
            <a:avLst/>
            <a:gdLst>
              <a:gd name="connsiteX0" fmla="*/ 0 w 2699792"/>
              <a:gd name="connsiteY0" fmla="*/ 0 h 843955"/>
              <a:gd name="connsiteX1" fmla="*/ 2699792 w 2699792"/>
              <a:gd name="connsiteY1" fmla="*/ 0 h 843955"/>
              <a:gd name="connsiteX2" fmla="*/ 2699792 w 2699792"/>
              <a:gd name="connsiteY2" fmla="*/ 843955 h 843955"/>
              <a:gd name="connsiteX3" fmla="*/ 0 w 2699792"/>
              <a:gd name="connsiteY3" fmla="*/ 843955 h 843955"/>
              <a:gd name="connsiteX4" fmla="*/ 0 w 2699792"/>
              <a:gd name="connsiteY4" fmla="*/ 0 h 843955"/>
              <a:gd name="connsiteX0" fmla="*/ 0 w 3052217"/>
              <a:gd name="connsiteY0" fmla="*/ 495300 h 843955"/>
              <a:gd name="connsiteX1" fmla="*/ 3052217 w 3052217"/>
              <a:gd name="connsiteY1" fmla="*/ 0 h 843955"/>
              <a:gd name="connsiteX2" fmla="*/ 3052217 w 3052217"/>
              <a:gd name="connsiteY2" fmla="*/ 843955 h 843955"/>
              <a:gd name="connsiteX3" fmla="*/ 352425 w 3052217"/>
              <a:gd name="connsiteY3" fmla="*/ 843955 h 843955"/>
              <a:gd name="connsiteX4" fmla="*/ 0 w 3052217"/>
              <a:gd name="connsiteY4" fmla="*/ 495300 h 843955"/>
              <a:gd name="connsiteX0" fmla="*/ 0 w 3061742"/>
              <a:gd name="connsiteY0" fmla="*/ 476250 h 824905"/>
              <a:gd name="connsiteX1" fmla="*/ 3061742 w 3061742"/>
              <a:gd name="connsiteY1" fmla="*/ 0 h 824905"/>
              <a:gd name="connsiteX2" fmla="*/ 3052217 w 3061742"/>
              <a:gd name="connsiteY2" fmla="*/ 824905 h 824905"/>
              <a:gd name="connsiteX3" fmla="*/ 352425 w 3061742"/>
              <a:gd name="connsiteY3" fmla="*/ 824905 h 824905"/>
              <a:gd name="connsiteX4" fmla="*/ 0 w 3061742"/>
              <a:gd name="connsiteY4" fmla="*/ 476250 h 824905"/>
              <a:gd name="connsiteX0" fmla="*/ 0 w 3061742"/>
              <a:gd name="connsiteY0" fmla="*/ 476250 h 834430"/>
              <a:gd name="connsiteX1" fmla="*/ 3061742 w 3061742"/>
              <a:gd name="connsiteY1" fmla="*/ 0 h 834430"/>
              <a:gd name="connsiteX2" fmla="*/ 3061742 w 3061742"/>
              <a:gd name="connsiteY2" fmla="*/ 834430 h 834430"/>
              <a:gd name="connsiteX3" fmla="*/ 352425 w 3061742"/>
              <a:gd name="connsiteY3" fmla="*/ 824905 h 834430"/>
              <a:gd name="connsiteX4" fmla="*/ 0 w 3061742"/>
              <a:gd name="connsiteY4" fmla="*/ 476250 h 8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742" h="834430">
                <a:moveTo>
                  <a:pt x="0" y="476250"/>
                </a:moveTo>
                <a:lnTo>
                  <a:pt x="3061742" y="0"/>
                </a:lnTo>
                <a:lnTo>
                  <a:pt x="3061742" y="834430"/>
                </a:lnTo>
                <a:lnTo>
                  <a:pt x="352425" y="824905"/>
                </a:lnTo>
                <a:lnTo>
                  <a:pt x="0" y="47625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4391"/>
              </a:solidFill>
              <a:effectLst/>
              <a:uLnTx/>
              <a:uFillTx/>
              <a:latin typeface="Calibri"/>
              <a:ea typeface="+mn-ea"/>
              <a:cs typeface="+mn-cs"/>
            </a:endParaRPr>
          </a:p>
        </p:txBody>
      </p:sp>
      <p:pic>
        <p:nvPicPr>
          <p:cNvPr id="6" name="Picture 3" descr="D:\Users\lucie.hamon\Documents\élections départementales 2015\logo typo ble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433" y="6443134"/>
            <a:ext cx="8890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a:spLocks noGrp="1"/>
          </p:cNvSpPr>
          <p:nvPr>
            <p:ph type="ctrTitle"/>
          </p:nvPr>
        </p:nvSpPr>
        <p:spPr>
          <a:xfrm>
            <a:off x="914400" y="164637"/>
            <a:ext cx="10363200" cy="332399"/>
          </a:xfrm>
          <a:prstGeom prst="rect">
            <a:avLst/>
          </a:prstGeom>
        </p:spPr>
        <p:txBody>
          <a:bodyPr/>
          <a:lstStyle>
            <a:lvl1pPr>
              <a:defRPr sz="2400" b="1">
                <a:solidFill>
                  <a:schemeClr val="bg2"/>
                </a:solidFill>
                <a:latin typeface="Helvetica" pitchFamily="34" charset="0"/>
                <a:cs typeface="Times New Roman" pitchFamily="18" charset="0"/>
              </a:defRPr>
            </a:lvl1pPr>
          </a:lstStyle>
          <a:p>
            <a:r>
              <a:rPr lang="fr-FR" smtClean="0"/>
              <a:t>Cliquez et modifiez le titre</a:t>
            </a:r>
            <a:endParaRPr lang="fr-FR" dirty="0"/>
          </a:p>
        </p:txBody>
      </p:sp>
      <p:sp>
        <p:nvSpPr>
          <p:cNvPr id="16" name="Espace réservé du texte 30"/>
          <p:cNvSpPr>
            <a:spLocks noGrp="1"/>
          </p:cNvSpPr>
          <p:nvPr>
            <p:ph type="body" sz="quarter" idx="11"/>
          </p:nvPr>
        </p:nvSpPr>
        <p:spPr>
          <a:xfrm>
            <a:off x="239349" y="1028733"/>
            <a:ext cx="11673747" cy="1090083"/>
          </a:xfrm>
          <a:prstGeom prst="rect">
            <a:avLst/>
          </a:prstGeom>
        </p:spPr>
        <p:txBody>
          <a:bodyPr/>
          <a:lstStyle>
            <a:lvl1pPr marL="0" indent="0">
              <a:spcBef>
                <a:spcPts val="0"/>
              </a:spcBef>
              <a:buNone/>
              <a:defRPr sz="2133">
                <a:latin typeface="Helvetica" pitchFamily="34" charset="0"/>
              </a:defRPr>
            </a:lvl1pPr>
            <a:lvl2pPr marL="0" indent="0">
              <a:spcBef>
                <a:spcPts val="0"/>
              </a:spcBef>
              <a:buNone/>
              <a:defRPr sz="2133">
                <a:latin typeface="Helvetica" pitchFamily="34" charset="0"/>
              </a:defRPr>
            </a:lvl2pPr>
            <a:lvl3pPr marL="0" indent="0">
              <a:spcBef>
                <a:spcPts val="0"/>
              </a:spcBef>
              <a:buNone/>
              <a:defRPr sz="2133">
                <a:latin typeface="Helvetica" pitchFamily="34" charset="0"/>
              </a:defRPr>
            </a:lvl3pPr>
            <a:lvl4pPr marL="0" indent="0">
              <a:spcBef>
                <a:spcPts val="0"/>
              </a:spcBef>
              <a:buNone/>
              <a:defRPr sz="2133">
                <a:latin typeface="Helvetica" pitchFamily="34" charset="0"/>
              </a:defRPr>
            </a:lvl4pPr>
            <a:lvl5pPr marL="0" indent="0">
              <a:spcBef>
                <a:spcPts val="0"/>
              </a:spcBef>
              <a:buNone/>
              <a:defRPr sz="2133">
                <a:latin typeface="Helvetica"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val="1283655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smtClean="0"/>
              <a:t>Click to add emphasis part of title</a:t>
            </a:r>
            <a:endParaRPr lang="en-US" dirty="0"/>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400" b="0" baseline="0">
                <a:solidFill>
                  <a:schemeClr val="bg2"/>
                </a:solidFill>
              </a:defRPr>
            </a:lvl1pPr>
          </a:lstStyle>
          <a:p>
            <a:pPr lvl="0"/>
            <a:r>
              <a:rPr lang="en-US" dirty="0" smtClean="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smtClean="0"/>
              <a:t>Question and Base</a:t>
            </a:r>
            <a:endParaRPr lang="en-GB" dirty="0"/>
          </a:p>
        </p:txBody>
      </p:sp>
      <p:sp>
        <p:nvSpPr>
          <p:cNvPr id="3" name="Espace réservé du pied de page 2"/>
          <p:cNvSpPr>
            <a:spLocks noGrp="1"/>
          </p:cNvSpPr>
          <p:nvPr>
            <p:ph type="ftr" sz="quarter" idx="17"/>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Tree>
    <p:extLst>
      <p:ext uri="{BB962C8B-B14F-4D97-AF65-F5344CB8AC3E}">
        <p14:creationId xmlns:p14="http://schemas.microsoft.com/office/powerpoint/2010/main" val="274994463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Tree>
    <p:extLst>
      <p:ext uri="{BB962C8B-B14F-4D97-AF65-F5344CB8AC3E}">
        <p14:creationId xmlns:p14="http://schemas.microsoft.com/office/powerpoint/2010/main" val="323974536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2" y="1865605"/>
            <a:ext cx="5543309"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
        <p:nvSpPr>
          <p:cNvPr id="6" name="Espace réservé du graphique 3"/>
          <p:cNvSpPr>
            <a:spLocks noGrp="1"/>
          </p:cNvSpPr>
          <p:nvPr>
            <p:ph type="chart" sz="quarter" idx="16"/>
          </p:nvPr>
        </p:nvSpPr>
        <p:spPr>
          <a:xfrm>
            <a:off x="6176513" y="1853504"/>
            <a:ext cx="5674947" cy="3531296"/>
          </a:xfrm>
        </p:spPr>
        <p:txBody>
          <a:bodyPr/>
          <a:lstStyle/>
          <a:p>
            <a:endParaRPr lang="fr-FR"/>
          </a:p>
        </p:txBody>
      </p:sp>
    </p:spTree>
    <p:extLst>
      <p:ext uri="{BB962C8B-B14F-4D97-AF65-F5344CB8AC3E}">
        <p14:creationId xmlns:p14="http://schemas.microsoft.com/office/powerpoint/2010/main" val="263779344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641807"/>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
        <p:nvSpPr>
          <p:cNvPr id="4" name="Espace réservé du graphique 3"/>
          <p:cNvSpPr>
            <a:spLocks noGrp="1"/>
          </p:cNvSpPr>
          <p:nvPr>
            <p:ph type="chart" sz="quarter" idx="16"/>
          </p:nvPr>
        </p:nvSpPr>
        <p:spPr>
          <a:xfrm>
            <a:off x="3025149" y="2736851"/>
            <a:ext cx="6002867" cy="3325283"/>
          </a:xfrm>
        </p:spPr>
        <p:txBody>
          <a:bodyPr/>
          <a:lstStyle/>
          <a:p>
            <a:endParaRPr lang="fr-FR"/>
          </a:p>
        </p:txBody>
      </p:sp>
    </p:spTree>
    <p:extLst>
      <p:ext uri="{BB962C8B-B14F-4D97-AF65-F5344CB8AC3E}">
        <p14:creationId xmlns:p14="http://schemas.microsoft.com/office/powerpoint/2010/main" val="36303921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grpSp>
        <p:nvGrpSpPr>
          <p:cNvPr id="88" name="Group 87"/>
          <p:cNvGrpSpPr/>
          <p:nvPr userDrawn="1"/>
        </p:nvGrpSpPr>
        <p:grpSpPr>
          <a:xfrm>
            <a:off x="11003329" y="3429000"/>
            <a:ext cx="1188673" cy="342900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12" name="Text Placeholder 4"/>
          <p:cNvSpPr>
            <a:spLocks noGrp="1"/>
          </p:cNvSpPr>
          <p:nvPr>
            <p:ph type="body" sz="quarter" idx="14" hasCustomPrompt="1"/>
          </p:nvPr>
        </p:nvSpPr>
        <p:spPr>
          <a:xfrm>
            <a:off x="311152" y="1865605"/>
            <a:ext cx="10692177"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3" name="Espace réservé du pied de page 2"/>
          <p:cNvSpPr>
            <a:spLocks noGrp="1"/>
          </p:cNvSpPr>
          <p:nvPr>
            <p:ph type="ftr" sz="quarter" idx="15"/>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Tree>
    <p:extLst>
      <p:ext uri="{BB962C8B-B14F-4D97-AF65-F5344CB8AC3E}">
        <p14:creationId xmlns:p14="http://schemas.microsoft.com/office/powerpoint/2010/main" val="315219883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ext Verbatim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1366080"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smtClean="0"/>
              <a:t>Click to add emphasis part of title</a:t>
            </a:r>
            <a:endParaRPr lang="en-US" dirty="0"/>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
        <p:nvSpPr>
          <p:cNvPr id="30" name="Text Placeholder 4"/>
          <p:cNvSpPr>
            <a:spLocks noGrp="1"/>
          </p:cNvSpPr>
          <p:nvPr>
            <p:ph type="body" sz="quarter" idx="16" hasCustomPrompt="1"/>
          </p:nvPr>
        </p:nvSpPr>
        <p:spPr>
          <a:xfrm>
            <a:off x="7300498"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31" name="Text Placeholder 4"/>
          <p:cNvSpPr>
            <a:spLocks noGrp="1"/>
          </p:cNvSpPr>
          <p:nvPr>
            <p:ph type="body" sz="quarter" idx="17" hasCustomPrompt="1"/>
          </p:nvPr>
        </p:nvSpPr>
        <p:spPr>
          <a:xfrm>
            <a:off x="1366080"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32" name="Text Placeholder 4"/>
          <p:cNvSpPr>
            <a:spLocks noGrp="1"/>
          </p:cNvSpPr>
          <p:nvPr>
            <p:ph type="body" sz="quarter" idx="18" hasCustomPrompt="1"/>
          </p:nvPr>
        </p:nvSpPr>
        <p:spPr>
          <a:xfrm>
            <a:off x="7300498"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Tree>
    <p:extLst>
      <p:ext uri="{BB962C8B-B14F-4D97-AF65-F5344CB8AC3E}">
        <p14:creationId xmlns:p14="http://schemas.microsoft.com/office/powerpoint/2010/main" val="265004651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smtClean="0"/>
              <a:t>Click to add emphasis part of title</a:t>
            </a:r>
            <a:endParaRPr lang="en-US" dirty="0"/>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400" b="0" baseline="0">
                <a:solidFill>
                  <a:schemeClr val="bg2"/>
                </a:solidFill>
              </a:defRPr>
            </a:lvl1pPr>
          </a:lstStyle>
          <a:p>
            <a:pPr lvl="0"/>
            <a:r>
              <a:rPr lang="en-US" dirty="0" smtClean="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smtClean="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smtClean="0"/>
              <a:t>Insert picture from file</a:t>
            </a:r>
            <a:endParaRPr lang="en-GB" dirty="0"/>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smtClean="0"/>
              <a:t>Insert picture from file</a:t>
            </a:r>
            <a:endParaRPr lang="en-GB" dirty="0"/>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smtClean="0"/>
              <a:t>Insert picture from file</a:t>
            </a:r>
            <a:endParaRPr lang="en-GB" dirty="0"/>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smtClean="0"/>
              <a:t>1st Level</a:t>
            </a:r>
          </a:p>
          <a:p>
            <a:pPr lvl="3"/>
            <a:r>
              <a:rPr lang="en-US" dirty="0" smtClean="0"/>
              <a:t>2nd Level</a:t>
            </a:r>
          </a:p>
          <a:p>
            <a:pPr lvl="4"/>
            <a:r>
              <a:rPr lang="en-US" dirty="0" smtClean="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smtClean="0"/>
              <a:t>1st Level</a:t>
            </a:r>
          </a:p>
          <a:p>
            <a:pPr lvl="3"/>
            <a:r>
              <a:rPr lang="en-US" dirty="0" smtClean="0"/>
              <a:t>2nd Level</a:t>
            </a:r>
          </a:p>
          <a:p>
            <a:pPr lvl="4"/>
            <a:r>
              <a:rPr lang="en-US" dirty="0" smtClean="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smtClean="0"/>
              <a:t>1st Level</a:t>
            </a:r>
          </a:p>
          <a:p>
            <a:pPr lvl="3"/>
            <a:r>
              <a:rPr lang="en-US" dirty="0" smtClean="0"/>
              <a:t>2nd Level</a:t>
            </a:r>
          </a:p>
          <a:p>
            <a:pPr lvl="4"/>
            <a:r>
              <a:rPr lang="en-US" dirty="0" smtClean="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smtClean="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smtClean="0"/>
              <a:t>Click to edit master text styles</a:t>
            </a:r>
          </a:p>
        </p:txBody>
      </p:sp>
      <p:sp>
        <p:nvSpPr>
          <p:cNvPr id="3" name="Espace réservé du pied de page 2"/>
          <p:cNvSpPr>
            <a:spLocks noGrp="1"/>
          </p:cNvSpPr>
          <p:nvPr>
            <p:ph type="ftr" sz="quarter" idx="25"/>
          </p:nvPr>
        </p:nvSpPr>
        <p:spPr/>
        <p:txBody>
          <a:bodyPr/>
          <a:lstStyle/>
          <a:p>
            <a:pPr defTabSz="1232345"/>
            <a:r>
              <a:rPr lang="fr-FR" smtClean="0">
                <a:solidFill>
                  <a:srgbClr val="888B8D"/>
                </a:solidFill>
              </a:rPr>
              <a:t>©Ipsos  CEVIPOF LE MONDE – EEF 2017  - Mai 2016</a:t>
            </a:r>
            <a:endParaRPr lang="fr-FR" dirty="0">
              <a:solidFill>
                <a:srgbClr val="888B8D"/>
              </a:solidFill>
            </a:endParaRPr>
          </a:p>
        </p:txBody>
      </p:sp>
    </p:spTree>
    <p:extLst>
      <p:ext uri="{BB962C8B-B14F-4D97-AF65-F5344CB8AC3E}">
        <p14:creationId xmlns:p14="http://schemas.microsoft.com/office/powerpoint/2010/main" val="40509694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E3BCEF5-129E-4A04-82CF-D97D51B0474F}" type="datetimeFigureOut">
              <a:rPr lang="fr-FR" smtClean="0"/>
              <a:t>26/10/2018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1841663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fr-FR" smtClean="0"/>
              <a:t>Cliquez sur l'icône pour ajouter une image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smtClean="0"/>
              <a:t>Impact word(s)</a:t>
            </a:r>
            <a:endParaRPr lang="en-US" dirty="0"/>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smtClean="0"/>
              <a:t>Presenter Name</a:t>
            </a:r>
          </a:p>
          <a:p>
            <a:pPr lvl="1"/>
            <a:r>
              <a:rPr lang="en-US" dirty="0" smtClean="0"/>
              <a:t>Job title, date, or other relevant presenter info</a:t>
            </a:r>
            <a:endParaRPr lang="en-US" dirty="0"/>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pPr defTabSz="1232345"/>
            <a:r>
              <a:rPr lang="fr-FR" smtClean="0">
                <a:solidFill>
                  <a:srgbClr val="888B8D"/>
                </a:solidFill>
              </a:rPr>
              <a:t>©Ipsos  CEVIPOF LE MONDE – EEF 2017  - Mai 2016</a:t>
            </a:r>
            <a:endParaRPr lang="en-US" dirty="0">
              <a:solidFill>
                <a:srgbClr val="888B8D"/>
              </a:solidFill>
            </a:endParaRPr>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smtClean="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smtClean="0"/>
              <a:t>Client Logo</a:t>
            </a:r>
            <a:br>
              <a:rPr lang="en-GB" dirty="0" smtClean="0"/>
            </a:br>
            <a:r>
              <a:rPr lang="en-GB" dirty="0" smtClean="0"/>
              <a:t>(delete if unused)</a:t>
            </a:r>
            <a:endParaRPr lang="en-GB" dirty="0"/>
          </a:p>
        </p:txBody>
      </p:sp>
    </p:spTree>
    <p:extLst>
      <p:ext uri="{BB962C8B-B14F-4D97-AF65-F5344CB8AC3E}">
        <p14:creationId xmlns:p14="http://schemas.microsoft.com/office/powerpoint/2010/main" val="253468155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fr-FR" smtClean="0"/>
              <a:t>Cliquez sur l'icône pour ajouter une image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smtClean="0"/>
              <a:t>Slide Title</a:t>
            </a:r>
          </a:p>
          <a:p>
            <a:pPr lvl="1"/>
            <a:r>
              <a:rPr lang="en-US" dirty="0" smtClean="0"/>
              <a:t>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Maecenas </a:t>
            </a:r>
            <a:r>
              <a:rPr lang="en-US" dirty="0" err="1" smtClean="0"/>
              <a:t>porttitor</a:t>
            </a:r>
            <a:r>
              <a:rPr lang="en-US" dirty="0" smtClean="0"/>
              <a:t> </a:t>
            </a:r>
            <a:r>
              <a:rPr lang="en-US" dirty="0" err="1" smtClean="0"/>
              <a:t>congue</a:t>
            </a:r>
            <a:r>
              <a:rPr lang="en-US" dirty="0" smtClean="0"/>
              <a:t> </a:t>
            </a:r>
            <a:r>
              <a:rPr lang="en-US" dirty="0" err="1" smtClean="0"/>
              <a:t>massa</a:t>
            </a:r>
            <a:endParaRPr lang="en-US" dirty="0" smtClean="0"/>
          </a:p>
        </p:txBody>
      </p:sp>
    </p:spTree>
    <p:extLst>
      <p:ext uri="{BB962C8B-B14F-4D97-AF65-F5344CB8AC3E}">
        <p14:creationId xmlns:p14="http://schemas.microsoft.com/office/powerpoint/2010/main" val="251364120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fr-FR" smtClean="0"/>
              <a:t>Cliquez sur l'icône pour ajouter une image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smtClean="0"/>
              <a:t>Title </a:t>
            </a:r>
            <a:r>
              <a:rPr lang="en-GB" dirty="0" err="1" smtClean="0"/>
              <a:t>title</a:t>
            </a:r>
            <a:r>
              <a:rPr lang="en-GB" dirty="0" smtClean="0"/>
              <a:t> </a:t>
            </a:r>
            <a:r>
              <a:rPr lang="en-GB" dirty="0" err="1" smtClean="0"/>
              <a:t>title</a:t>
            </a:r>
            <a:r>
              <a:rPr lang="en-GB" dirty="0" smtClean="0"/>
              <a:t> </a:t>
            </a:r>
            <a:r>
              <a:rPr lang="en-GB" dirty="0" err="1" smtClean="0"/>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6" name="Text Placeholder 4"/>
          <p:cNvSpPr>
            <a:spLocks noGrp="1"/>
          </p:cNvSpPr>
          <p:nvPr>
            <p:ph type="body" sz="quarter" idx="15"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smtClean="0"/>
              <a:t>Insérez</a:t>
            </a:r>
            <a:r>
              <a:rPr lang="en-US" dirty="0" smtClean="0"/>
              <a:t> le </a:t>
            </a:r>
            <a:r>
              <a:rPr lang="en-US" dirty="0" err="1" smtClean="0"/>
              <a:t>texte</a:t>
            </a:r>
            <a:endParaRPr lang="en-GB" dirty="0"/>
          </a:p>
        </p:txBody>
      </p:sp>
    </p:spTree>
    <p:extLst>
      <p:ext uri="{BB962C8B-B14F-4D97-AF65-F5344CB8AC3E}">
        <p14:creationId xmlns:p14="http://schemas.microsoft.com/office/powerpoint/2010/main" val="368668078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080" y="857958"/>
            <a:ext cx="7401379" cy="517001"/>
          </a:xfrm>
        </p:spPr>
        <p:txBody>
          <a:bodyPr/>
          <a:lstStyle/>
          <a:p>
            <a:r>
              <a:rPr lang="en-US" dirty="0" smtClean="0"/>
              <a:t>Click to add emphasis part of title</a:t>
            </a:r>
            <a:endParaRPr lang="en-US" dirty="0"/>
          </a:p>
        </p:txBody>
      </p:sp>
      <p:sp>
        <p:nvSpPr>
          <p:cNvPr id="8" name="Text Placeholder 7"/>
          <p:cNvSpPr>
            <a:spLocks noGrp="1"/>
          </p:cNvSpPr>
          <p:nvPr>
            <p:ph type="body" sz="quarter" idx="13" hasCustomPrompt="1"/>
          </p:nvPr>
        </p:nvSpPr>
        <p:spPr>
          <a:xfrm>
            <a:off x="4450083" y="331098"/>
            <a:ext cx="7401379" cy="590215"/>
          </a:xfrm>
        </p:spPr>
        <p:txBody>
          <a:bodyPr anchor="b">
            <a:normAutofit/>
          </a:bodyPr>
          <a:lstStyle>
            <a:lvl1pPr marL="0" indent="0">
              <a:buNone/>
              <a:defRPr sz="2533" b="0">
                <a:solidFill>
                  <a:schemeClr val="bg2"/>
                </a:solidFill>
              </a:defRPr>
            </a:lvl1pPr>
          </a:lstStyle>
          <a:p>
            <a:pPr lvl="0"/>
            <a:r>
              <a:rPr lang="en-US" dirty="0" smtClean="0"/>
              <a:t>CLICK TO ADD TAG LINE OR BEGINNING OF TITLE</a:t>
            </a:r>
            <a:endParaRPr lang="en-GB" dirty="0"/>
          </a:p>
        </p:txBody>
      </p:sp>
      <p:sp>
        <p:nvSpPr>
          <p:cNvPr id="5" name="Text Placeholder 4"/>
          <p:cNvSpPr>
            <a:spLocks noGrp="1"/>
          </p:cNvSpPr>
          <p:nvPr>
            <p:ph type="body" sz="quarter" idx="14" hasCustomPrompt="1"/>
          </p:nvPr>
        </p:nvSpPr>
        <p:spPr>
          <a:xfrm>
            <a:off x="5543295" y="1865605"/>
            <a:ext cx="6308164"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
        <p:nvSpPr>
          <p:cNvPr id="7"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smtClean="0"/>
              <a:t>Cliquez sur l'icône pour ajouter une image</a:t>
            </a:r>
            <a:endParaRPr lang="en-GB"/>
          </a:p>
        </p:txBody>
      </p:sp>
    </p:spTree>
    <p:extLst>
      <p:ext uri="{BB962C8B-B14F-4D97-AF65-F5344CB8AC3E}">
        <p14:creationId xmlns:p14="http://schemas.microsoft.com/office/powerpoint/2010/main" val="285911075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9746" y="1497131"/>
            <a:ext cx="5769549"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smtClean="0"/>
              <a:t>Slide Title</a:t>
            </a:r>
          </a:p>
          <a:p>
            <a:pPr lvl="1"/>
            <a:r>
              <a:rPr lang="en-US" dirty="0" smtClean="0"/>
              <a:t>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Maecenas </a:t>
            </a:r>
            <a:r>
              <a:rPr lang="en-US" dirty="0" err="1" smtClean="0"/>
              <a:t>porttitor</a:t>
            </a:r>
            <a:r>
              <a:rPr lang="en-US" dirty="0" smtClean="0"/>
              <a:t> </a:t>
            </a:r>
            <a:r>
              <a:rPr lang="en-US" dirty="0" err="1" smtClean="0"/>
              <a:t>congue</a:t>
            </a:r>
            <a:r>
              <a:rPr lang="en-US" dirty="0" smtClean="0"/>
              <a:t> </a:t>
            </a:r>
            <a:r>
              <a:rPr lang="en-US" dirty="0" err="1" smtClean="0"/>
              <a:t>massa</a:t>
            </a:r>
            <a:endParaRPr lang="en-US" dirty="0" smtClean="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smtClean="0"/>
              <a:t>Cliquez sur l'icône pour ajouter une image</a:t>
            </a:r>
            <a:endParaRPr lang="en-GB"/>
          </a:p>
        </p:txBody>
      </p:sp>
    </p:spTree>
    <p:extLst>
      <p:ext uri="{BB962C8B-B14F-4D97-AF65-F5344CB8AC3E}">
        <p14:creationId xmlns:p14="http://schemas.microsoft.com/office/powerpoint/2010/main" val="150238537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smtClean="0"/>
              <a:t>Title </a:t>
            </a:r>
            <a:r>
              <a:rPr lang="en-GB" dirty="0" err="1" smtClean="0"/>
              <a:t>title</a:t>
            </a:r>
            <a:r>
              <a:rPr lang="en-GB" dirty="0" smtClean="0"/>
              <a:t> </a:t>
            </a:r>
            <a:r>
              <a:rPr lang="en-GB" dirty="0" err="1" smtClean="0"/>
              <a:t>title</a:t>
            </a:r>
            <a:r>
              <a:rPr lang="en-GB" dirty="0" smtClean="0"/>
              <a:t> </a:t>
            </a:r>
            <a:r>
              <a:rPr lang="en-GB" dirty="0" err="1" smtClean="0"/>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smtClean="0"/>
              <a:t>Cliquez sur l'icône pour ajouter une image</a:t>
            </a:r>
            <a:endParaRPr lang="en-GB"/>
          </a:p>
        </p:txBody>
      </p:sp>
      <p:sp>
        <p:nvSpPr>
          <p:cNvPr id="26" name="Text Placeholder 4"/>
          <p:cNvSpPr>
            <a:spLocks noGrp="1"/>
          </p:cNvSpPr>
          <p:nvPr>
            <p:ph type="body" sz="quarter" idx="14"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smtClean="0"/>
              <a:t>Insérez</a:t>
            </a:r>
            <a:r>
              <a:rPr lang="en-US" dirty="0" smtClean="0"/>
              <a:t> le </a:t>
            </a:r>
            <a:r>
              <a:rPr lang="en-US" dirty="0" err="1" smtClean="0"/>
              <a:t>texte</a:t>
            </a:r>
            <a:endParaRPr lang="en-GB" dirty="0"/>
          </a:p>
        </p:txBody>
      </p:sp>
    </p:spTree>
    <p:extLst>
      <p:ext uri="{BB962C8B-B14F-4D97-AF65-F5344CB8AC3E}">
        <p14:creationId xmlns:p14="http://schemas.microsoft.com/office/powerpoint/2010/main" val="41455241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dirty="0" smtClean="0"/>
              <a:t>Cliquez sur l'icône pour ajouter une image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smtClean="0"/>
              <a:t>Client Logo</a:t>
            </a:r>
            <a:br>
              <a:rPr lang="en-GB" dirty="0" smtClean="0"/>
            </a:br>
            <a:r>
              <a:rPr lang="en-GB" dirty="0" smtClean="0"/>
              <a:t>(delete if unused)</a:t>
            </a:r>
            <a:endParaRPr lang="en-GB" dirty="0"/>
          </a:p>
        </p:txBody>
      </p:sp>
      <p:sp>
        <p:nvSpPr>
          <p:cNvPr id="2" name="Title 1"/>
          <p:cNvSpPr>
            <a:spLocks noGrp="1"/>
          </p:cNvSpPr>
          <p:nvPr>
            <p:ph type="ctrTitle" hasCustomPrompt="1"/>
          </p:nvPr>
        </p:nvSpPr>
        <p:spPr>
          <a:xfrm>
            <a:off x="4828949" y="2760520"/>
            <a:ext cx="7004464" cy="1034129"/>
          </a:xfrm>
        </p:spPr>
        <p:txBody>
          <a:bodyPr anchor="ctr"/>
          <a:lstStyle>
            <a:lvl1pPr>
              <a:defRPr sz="3733" baseline="0"/>
            </a:lvl1pPr>
          </a:lstStyle>
          <a:p>
            <a:r>
              <a:rPr lang="en-US" dirty="0" smtClean="0"/>
              <a:t>Impact word(s)</a:t>
            </a:r>
            <a:br>
              <a:rPr lang="en-US" dirty="0" smtClean="0"/>
            </a:br>
            <a:endParaRPr lang="en-US" dirty="0"/>
          </a:p>
        </p:txBody>
      </p:sp>
      <p:sp>
        <p:nvSpPr>
          <p:cNvPr id="3" name="Subtitle 2"/>
          <p:cNvSpPr>
            <a:spLocks noGrp="1"/>
          </p:cNvSpPr>
          <p:nvPr>
            <p:ph type="subTitle" idx="1" hasCustomPrompt="1"/>
          </p:nvPr>
        </p:nvSpPr>
        <p:spPr>
          <a:xfrm>
            <a:off x="6020908" y="3881603"/>
            <a:ext cx="5512013" cy="442789"/>
          </a:xfrm>
        </p:spPr>
        <p:txBody>
          <a:bodyPr/>
          <a:lstStyle>
            <a:lvl1pPr marL="0" indent="0" algn="l">
              <a:buNone/>
              <a:defRPr cap="none"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err="1" smtClean="0"/>
              <a:t>prénom</a:t>
            </a:r>
            <a:r>
              <a:rPr lang="en-US" dirty="0" smtClean="0"/>
              <a:t> nom</a:t>
            </a:r>
          </a:p>
        </p:txBody>
      </p:sp>
      <p:sp>
        <p:nvSpPr>
          <p:cNvPr id="20" name="Text Placeholder 19"/>
          <p:cNvSpPr>
            <a:spLocks noGrp="1"/>
          </p:cNvSpPr>
          <p:nvPr>
            <p:ph type="body" sz="quarter" idx="13" hasCustomPrompt="1"/>
          </p:nvPr>
        </p:nvSpPr>
        <p:spPr>
          <a:xfrm>
            <a:off x="4828949" y="1852084"/>
            <a:ext cx="7004464" cy="849939"/>
          </a:xfrm>
        </p:spPr>
        <p:txBody>
          <a:bodyPr anchor="b">
            <a:normAutofit/>
          </a:bodyPr>
          <a:lstStyle>
            <a:lvl1pPr>
              <a:defRPr sz="2933" b="0" cap="none" baseline="0">
                <a:solidFill>
                  <a:schemeClr val="bg2"/>
                </a:solidFill>
              </a:defRPr>
            </a:lvl1pPr>
          </a:lstStyle>
          <a:p>
            <a:pPr lvl="0"/>
            <a:r>
              <a:rPr lang="en-US" dirty="0" smtClean="0"/>
              <a:t>Full presentation title</a:t>
            </a:r>
            <a:endParaRPr lang="en-GB" dirty="0"/>
          </a:p>
        </p:txBody>
      </p:sp>
      <p:sp>
        <p:nvSpPr>
          <p:cNvPr id="14" name="Footer Placeholder 10"/>
          <p:cNvSpPr>
            <a:spLocks noGrp="1"/>
          </p:cNvSpPr>
          <p:nvPr>
            <p:ph type="ftr" sz="quarter" idx="11"/>
          </p:nvPr>
        </p:nvSpPr>
        <p:spPr>
          <a:xfrm>
            <a:off x="5009201" y="6073767"/>
            <a:ext cx="6265412" cy="794629"/>
          </a:xfrm>
          <a:prstGeom prst="rect">
            <a:avLst/>
          </a:prstGeom>
        </p:spPr>
        <p:txBody>
          <a:bodyPr lIns="0" tIns="0" rIns="0" bIns="0"/>
          <a:lstStyle>
            <a:lvl1pPr>
              <a:defRPr sz="1333">
                <a:solidFill>
                  <a:schemeClr val="accent4">
                    <a:lumMod val="75000"/>
                  </a:schemeClr>
                </a:solidFill>
              </a:defRPr>
            </a:lvl1pPr>
          </a:lstStyle>
          <a:p>
            <a:pPr defTabSz="1232345"/>
            <a:r>
              <a:rPr lang="fr-FR" smtClean="0">
                <a:solidFill>
                  <a:srgbClr val="C8C9C7">
                    <a:lumMod val="75000"/>
                  </a:srgbClr>
                </a:solidFill>
              </a:rPr>
              <a:t>©Ipsos  CEVIPOF LE MONDE – EEF 2017  - Mai 2016</a:t>
            </a:r>
            <a:endParaRPr lang="en-GB" dirty="0">
              <a:solidFill>
                <a:srgbClr val="C8C9C7">
                  <a:lumMod val="75000"/>
                </a:srgbClr>
              </a:solidFill>
            </a:endParaRPr>
          </a:p>
        </p:txBody>
      </p:sp>
      <p:sp>
        <p:nvSpPr>
          <p:cNvPr id="19" name="Espace réservé du contenu 8"/>
          <p:cNvSpPr>
            <a:spLocks noGrp="1"/>
          </p:cNvSpPr>
          <p:nvPr>
            <p:ph sz="quarter" idx="18" hasCustomPrompt="1"/>
          </p:nvPr>
        </p:nvSpPr>
        <p:spPr>
          <a:xfrm>
            <a:off x="4914900" y="4324571"/>
            <a:ext cx="6537512" cy="328117"/>
          </a:xfrm>
        </p:spPr>
        <p:txBody>
          <a:bodyPr/>
          <a:lstStyle>
            <a:lvl1pPr marL="0" marR="0" indent="0" algn="l" defTabSz="1232345" rtl="0" eaLnBrk="1" fontAlgn="auto" latinLnBrk="0" hangingPunct="1">
              <a:lnSpc>
                <a:spcPct val="100000"/>
              </a:lnSpc>
              <a:spcBef>
                <a:spcPts val="0"/>
              </a:spcBef>
              <a:spcAft>
                <a:spcPts val="0"/>
              </a:spcAft>
              <a:buClrTx/>
              <a:buSzTx/>
              <a:buFontTx/>
              <a:buNone/>
              <a:tabLst/>
              <a:defRPr sz="2133" cap="none">
                <a:solidFill>
                  <a:schemeClr val="bg2">
                    <a:lumMod val="75000"/>
                  </a:schemeClr>
                </a:solidFill>
              </a:defRPr>
            </a:lvl1pPr>
          </a:lstStyle>
          <a:p>
            <a:r>
              <a:rPr lang="en-US" dirty="0" err="1" smtClean="0"/>
              <a:t>prénom</a:t>
            </a:r>
            <a:r>
              <a:rPr lang="en-US" dirty="0" smtClean="0"/>
              <a:t> nom</a:t>
            </a:r>
          </a:p>
        </p:txBody>
      </p:sp>
      <p:sp>
        <p:nvSpPr>
          <p:cNvPr id="48" name="Espace réservé du texte 45"/>
          <p:cNvSpPr>
            <a:spLocks noGrp="1"/>
          </p:cNvSpPr>
          <p:nvPr>
            <p:ph type="body" sz="quarter" idx="22" hasCustomPrompt="1"/>
          </p:nvPr>
        </p:nvSpPr>
        <p:spPr>
          <a:xfrm>
            <a:off x="4447949" y="4719967"/>
            <a:ext cx="7004464" cy="507704"/>
          </a:xfrm>
        </p:spPr>
        <p:txBody>
          <a:bodyPr/>
          <a:lstStyle>
            <a:lvl1pPr>
              <a:defRPr sz="1600" cap="none">
                <a:solidFill>
                  <a:schemeClr val="bg2">
                    <a:lumMod val="75000"/>
                  </a:schemeClr>
                </a:solidFill>
              </a:defRPr>
            </a:lvl1pPr>
          </a:lstStyle>
          <a:p>
            <a:pPr lvl="0"/>
            <a:r>
              <a:rPr lang="fr-FR" dirty="0" smtClean="0"/>
              <a:t>Prénom.nom@ipsos.com</a:t>
            </a:r>
          </a:p>
          <a:p>
            <a:pPr lvl="0"/>
            <a:endParaRPr lang="fr-FR" dirty="0"/>
          </a:p>
        </p:txBody>
      </p:sp>
      <p:sp>
        <p:nvSpPr>
          <p:cNvPr id="4" name="ZoneTexte 3"/>
          <p:cNvSpPr txBox="1"/>
          <p:nvPr userDrawn="1"/>
        </p:nvSpPr>
        <p:spPr>
          <a:xfrm>
            <a:off x="4447950" y="3630500"/>
            <a:ext cx="1792941" cy="328231"/>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smtClean="0">
                <a:ln>
                  <a:noFill/>
                </a:ln>
                <a:solidFill>
                  <a:srgbClr val="222223"/>
                </a:solidFill>
                <a:effectLst/>
                <a:uLnTx/>
                <a:uFillTx/>
                <a:latin typeface="Calibri"/>
                <a:ea typeface="+mn-ea"/>
                <a:cs typeface="+mn-cs"/>
              </a:rPr>
              <a:t>Préparé pour</a:t>
            </a:r>
          </a:p>
        </p:txBody>
      </p:sp>
    </p:spTree>
    <p:extLst>
      <p:ext uri="{BB962C8B-B14F-4D97-AF65-F5344CB8AC3E}">
        <p14:creationId xmlns:p14="http://schemas.microsoft.com/office/powerpoint/2010/main" val="206929529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 Image_FR0">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9835" y="857958"/>
            <a:ext cx="11539460" cy="517001"/>
          </a:xfrm>
        </p:spPr>
        <p:txBody>
          <a:bodyPr/>
          <a:lstStyle/>
          <a:p>
            <a:r>
              <a:rPr lang="en-US" dirty="0" smtClean="0"/>
              <a:t>Click to add emphasis part of title</a:t>
            </a:r>
            <a:endParaRPr lang="en-US" dirty="0"/>
          </a:p>
        </p:txBody>
      </p:sp>
      <p:sp>
        <p:nvSpPr>
          <p:cNvPr id="7"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400" b="0">
                <a:solidFill>
                  <a:schemeClr val="bg2"/>
                </a:solidFill>
              </a:defRPr>
            </a:lvl1pPr>
          </a:lstStyle>
          <a:p>
            <a:pPr lvl="0"/>
            <a:r>
              <a:rPr lang="en-US" dirty="0" smtClean="0"/>
              <a:t>CLICK TO ADD TAG LINE OR BEGINNING OF TITLE</a:t>
            </a:r>
            <a:endParaRPr lang="en-GB" dirty="0"/>
          </a:p>
        </p:txBody>
      </p:sp>
      <p:sp>
        <p:nvSpPr>
          <p:cNvPr id="2" name="Espace réservé du pied de page 1"/>
          <p:cNvSpPr>
            <a:spLocks noGrp="1"/>
          </p:cNvSpPr>
          <p:nvPr>
            <p:ph type="ftr" sz="quarter" idx="16"/>
          </p:nvPr>
        </p:nvSpPr>
        <p:spPr/>
        <p:txBody>
          <a:bodyPr/>
          <a:lstStyle/>
          <a:p>
            <a:pPr defTabSz="1232345">
              <a:lnSpc>
                <a:spcPct val="95000"/>
              </a:lnSpc>
              <a:spcBef>
                <a:spcPts val="272"/>
              </a:spcBef>
            </a:pPr>
            <a:r>
              <a:rPr lang="fr-FR" smtClean="0">
                <a:solidFill>
                  <a:srgbClr val="888B8D"/>
                </a:solidFill>
              </a:rPr>
              <a:t>©Ipsos  CEVIPOF LE MONDE – EEF 2017  - Mai 2016</a:t>
            </a:r>
            <a:endParaRPr lang="fr-FR" dirty="0">
              <a:solidFill>
                <a:srgbClr val="888B8D"/>
              </a:solidFill>
            </a:endParaRPr>
          </a:p>
        </p:txBody>
      </p:sp>
      <p:sp>
        <p:nvSpPr>
          <p:cNvPr id="9" name="Espace réservé pour une image  3"/>
          <p:cNvSpPr>
            <a:spLocks noGrp="1"/>
          </p:cNvSpPr>
          <p:nvPr>
            <p:ph type="pic" sz="quarter" idx="18"/>
          </p:nvPr>
        </p:nvSpPr>
        <p:spPr>
          <a:xfrm>
            <a:off x="4234901" y="1748287"/>
            <a:ext cx="3721500" cy="2093344"/>
          </a:xfrm>
          <a:ln w="3175">
            <a:solidFill>
              <a:schemeClr val="bg2"/>
            </a:solidFill>
          </a:ln>
        </p:spPr>
        <p:txBody>
          <a:bodyPr/>
          <a:lstStyle/>
          <a:p>
            <a:endParaRPr lang="fr-FR"/>
          </a:p>
        </p:txBody>
      </p:sp>
      <p:sp>
        <p:nvSpPr>
          <p:cNvPr id="10" name="Espace réservé pour une image  3"/>
          <p:cNvSpPr>
            <a:spLocks noGrp="1"/>
          </p:cNvSpPr>
          <p:nvPr>
            <p:ph type="pic" sz="quarter" idx="19"/>
          </p:nvPr>
        </p:nvSpPr>
        <p:spPr>
          <a:xfrm>
            <a:off x="8159965" y="1748287"/>
            <a:ext cx="3721500" cy="2093344"/>
          </a:xfrm>
          <a:ln w="3175">
            <a:solidFill>
              <a:schemeClr val="bg2"/>
            </a:solidFill>
          </a:ln>
        </p:spPr>
        <p:txBody>
          <a:bodyPr/>
          <a:lstStyle/>
          <a:p>
            <a:endParaRPr lang="fr-FR"/>
          </a:p>
        </p:txBody>
      </p:sp>
      <p:sp>
        <p:nvSpPr>
          <p:cNvPr id="12" name="Espace réservé pour une image  3"/>
          <p:cNvSpPr>
            <a:spLocks noGrp="1"/>
          </p:cNvSpPr>
          <p:nvPr>
            <p:ph type="pic" sz="quarter" idx="21"/>
          </p:nvPr>
        </p:nvSpPr>
        <p:spPr>
          <a:xfrm>
            <a:off x="4234901" y="3991155"/>
            <a:ext cx="3721500" cy="2093344"/>
          </a:xfrm>
          <a:ln w="3175">
            <a:solidFill>
              <a:schemeClr val="bg2"/>
            </a:solidFill>
          </a:ln>
        </p:spPr>
        <p:txBody>
          <a:bodyPr/>
          <a:lstStyle/>
          <a:p>
            <a:endParaRPr lang="fr-FR"/>
          </a:p>
        </p:txBody>
      </p:sp>
      <p:sp>
        <p:nvSpPr>
          <p:cNvPr id="13" name="Espace réservé pour une image  3"/>
          <p:cNvSpPr>
            <a:spLocks noGrp="1"/>
          </p:cNvSpPr>
          <p:nvPr>
            <p:ph type="pic" sz="quarter" idx="22"/>
          </p:nvPr>
        </p:nvSpPr>
        <p:spPr>
          <a:xfrm>
            <a:off x="8159965" y="3991155"/>
            <a:ext cx="3721500" cy="2093344"/>
          </a:xfrm>
          <a:ln w="3175">
            <a:solidFill>
              <a:schemeClr val="bg2"/>
            </a:solidFill>
          </a:ln>
        </p:spPr>
        <p:txBody>
          <a:bodyPr/>
          <a:lstStyle/>
          <a:p>
            <a:endParaRPr lang="fr-FR"/>
          </a:p>
        </p:txBody>
      </p:sp>
      <p:sp>
        <p:nvSpPr>
          <p:cNvPr id="14" name="Text Placeholder 4"/>
          <p:cNvSpPr>
            <a:spLocks noGrp="1"/>
          </p:cNvSpPr>
          <p:nvPr>
            <p:ph type="body" sz="quarter" idx="14" hasCustomPrompt="1"/>
          </p:nvPr>
        </p:nvSpPr>
        <p:spPr>
          <a:xfrm>
            <a:off x="311153" y="1865604"/>
            <a:ext cx="3749015" cy="4218895"/>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smtClean="0"/>
              <a:t>First level bullet</a:t>
            </a:r>
          </a:p>
          <a:p>
            <a:pPr lvl="1"/>
            <a:r>
              <a:rPr lang="en-US" dirty="0" smtClean="0"/>
              <a:t>Second level</a:t>
            </a:r>
          </a:p>
          <a:p>
            <a:pPr lvl="2"/>
            <a:r>
              <a:rPr lang="en-US" dirty="0" smtClean="0"/>
              <a:t>Third level</a:t>
            </a:r>
          </a:p>
          <a:p>
            <a:pPr lvl="4"/>
            <a:r>
              <a:rPr lang="en-US" dirty="0" smtClean="0"/>
              <a:t>Fourth level</a:t>
            </a:r>
            <a:endParaRPr lang="en-GB" dirty="0"/>
          </a:p>
        </p:txBody>
      </p:sp>
    </p:spTree>
    <p:extLst>
      <p:ext uri="{BB962C8B-B14F-4D97-AF65-F5344CB8AC3E}">
        <p14:creationId xmlns:p14="http://schemas.microsoft.com/office/powerpoint/2010/main" val="34694790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Page interne">
    <p:spTree>
      <p:nvGrpSpPr>
        <p:cNvPr id="1" name=""/>
        <p:cNvGrpSpPr/>
        <p:nvPr/>
      </p:nvGrpSpPr>
      <p:grpSpPr>
        <a:xfrm>
          <a:off x="0" y="0"/>
          <a:ext cx="0" cy="0"/>
          <a:chOff x="0" y="0"/>
          <a:chExt cx="0" cy="0"/>
        </a:xfrm>
      </p:grpSpPr>
      <p:pic>
        <p:nvPicPr>
          <p:cNvPr id="7" name="Picture 3" descr="D:\Users\lucie.hamon\Documents\élections départementales 2015\Image4b.jpg"/>
          <p:cNvPicPr>
            <a:picLocks noChangeAspect="1" noChangeArrowheads="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12192000" cy="6860117"/>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Espace réservé du texte 30"/>
          <p:cNvSpPr>
            <a:spLocks noGrp="1"/>
          </p:cNvSpPr>
          <p:nvPr>
            <p:ph type="body" sz="quarter" idx="11"/>
          </p:nvPr>
        </p:nvSpPr>
        <p:spPr>
          <a:xfrm>
            <a:off x="239349" y="1028733"/>
            <a:ext cx="11673747" cy="1090083"/>
          </a:xfrm>
          <a:prstGeom prst="rect">
            <a:avLst/>
          </a:prstGeom>
        </p:spPr>
        <p:txBody>
          <a:bodyPr lIns="0"/>
          <a:lstStyle>
            <a:lvl1pPr marL="0" indent="0">
              <a:spcBef>
                <a:spcPts val="0"/>
              </a:spcBef>
              <a:buNone/>
              <a:defRPr sz="2133">
                <a:latin typeface="Helvetica" pitchFamily="34" charset="0"/>
              </a:defRPr>
            </a:lvl1pPr>
            <a:lvl2pPr marL="0" indent="0">
              <a:spcBef>
                <a:spcPts val="0"/>
              </a:spcBef>
              <a:buNone/>
              <a:defRPr sz="2133">
                <a:latin typeface="Helvetica" pitchFamily="34" charset="0"/>
              </a:defRPr>
            </a:lvl2pPr>
            <a:lvl3pPr marL="0" indent="0">
              <a:spcBef>
                <a:spcPts val="0"/>
              </a:spcBef>
              <a:buNone/>
              <a:defRPr sz="2133">
                <a:latin typeface="Helvetica" pitchFamily="34" charset="0"/>
              </a:defRPr>
            </a:lvl3pPr>
            <a:lvl4pPr marL="0" indent="0">
              <a:spcBef>
                <a:spcPts val="0"/>
              </a:spcBef>
              <a:buNone/>
              <a:defRPr sz="2133">
                <a:latin typeface="Helvetica" pitchFamily="34" charset="0"/>
              </a:defRPr>
            </a:lvl4pPr>
            <a:lvl5pPr marL="0" indent="0">
              <a:spcBef>
                <a:spcPts val="0"/>
              </a:spcBef>
              <a:buNone/>
              <a:defRPr sz="2133">
                <a:latin typeface="Helvetica" pitchFamily="34" charset="0"/>
              </a:defRPr>
            </a:lvl5pPr>
          </a:lstStyle>
          <a:p>
            <a:pPr lvl="0"/>
            <a:r>
              <a:rPr lang="fr-FR" dirty="0" smtClean="0"/>
              <a:t>Modifiez les styles du texte du masque</a:t>
            </a:r>
          </a:p>
        </p:txBody>
      </p:sp>
      <p:sp>
        <p:nvSpPr>
          <p:cNvPr id="20" name="Titre 1"/>
          <p:cNvSpPr>
            <a:spLocks noGrp="1"/>
          </p:cNvSpPr>
          <p:nvPr>
            <p:ph type="ctrTitle" hasCustomPrompt="1"/>
          </p:nvPr>
        </p:nvSpPr>
        <p:spPr>
          <a:xfrm>
            <a:off x="914400" y="164637"/>
            <a:ext cx="10363200" cy="332399"/>
          </a:xfrm>
          <a:prstGeom prst="rect">
            <a:avLst/>
          </a:prstGeom>
        </p:spPr>
        <p:txBody>
          <a:bodyPr/>
          <a:lstStyle>
            <a:lvl1pPr>
              <a:defRPr sz="2400" b="1">
                <a:solidFill>
                  <a:schemeClr val="bg2"/>
                </a:solidFill>
                <a:latin typeface="Helvetica" pitchFamily="34" charset="0"/>
                <a:cs typeface="Times New Roman" pitchFamily="18" charset="0"/>
              </a:defRPr>
            </a:lvl1pPr>
          </a:lstStyle>
          <a:p>
            <a:r>
              <a:rPr lang="fr-FR" dirty="0" smtClean="0"/>
              <a:t>TITRE PAGE INTERNE - 1</a:t>
            </a:r>
            <a:endParaRPr lang="fr-FR" dirty="0"/>
          </a:p>
        </p:txBody>
      </p:sp>
      <p:pic>
        <p:nvPicPr>
          <p:cNvPr id="8" name="Picture 3" descr="D:\Users\lucie.hamon\Documents\élections départementales 2015\logo typo bleu.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61319" y="6442581"/>
            <a:ext cx="887343" cy="346793"/>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12"/>
          <p:cNvSpPr txBox="1"/>
          <p:nvPr userDrawn="1"/>
        </p:nvSpPr>
        <p:spPr>
          <a:xfrm>
            <a:off x="312763" y="6323166"/>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27346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smtClean="0">
              <a:ln>
                <a:noFill/>
              </a:ln>
              <a:solidFill>
                <a:srgbClr val="27346D"/>
              </a:solidFill>
              <a:effectLst/>
              <a:uLnTx/>
              <a:uFillTx/>
              <a:latin typeface="Calibri"/>
              <a:ea typeface="+mn-ea"/>
              <a:cs typeface="+mn-cs"/>
            </a:endParaRPr>
          </a:p>
        </p:txBody>
      </p:sp>
      <p:sp>
        <p:nvSpPr>
          <p:cNvPr id="2" name="Rectangle 1"/>
          <p:cNvSpPr/>
          <p:nvPr userDrawn="1"/>
        </p:nvSpPr>
        <p:spPr>
          <a:xfrm>
            <a:off x="823947" y="6434737"/>
            <a:ext cx="6096000" cy="256545"/>
          </a:xfrm>
          <a:prstGeom prst="rect">
            <a:avLst/>
          </a:prstGeom>
        </p:spPr>
        <p:txBody>
          <a:bodyPr>
            <a:spAutoFit/>
          </a:bodyPr>
          <a:lstStyle/>
          <a:p>
            <a:pPr marL="0" marR="0" lvl="0" indent="0" algn="l" defTabSz="1232345"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smtClean="0">
                <a:ln>
                  <a:noFill/>
                </a:ln>
                <a:solidFill>
                  <a:srgbClr val="222223">
                    <a:lumMod val="50000"/>
                  </a:srgbClr>
                </a:solidFill>
                <a:effectLst/>
                <a:uLnTx/>
                <a:uFillTx/>
                <a:latin typeface="Calibri"/>
                <a:ea typeface="+mn-ea"/>
                <a:cs typeface="+mn-cs"/>
              </a:rPr>
              <a:t>©Ipsos  CEVIPOF LE MONDE – EEF 2017  - Mars 2016</a:t>
            </a:r>
            <a:endParaRPr kumimoji="0" lang="fr-FR" sz="1067" b="0" i="0" u="none" strike="noStrike" kern="1200" cap="none" spc="0" normalizeH="0" baseline="0" noProof="0" dirty="0">
              <a:ln>
                <a:noFill/>
              </a:ln>
              <a:solidFill>
                <a:srgbClr val="222223">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04334243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 intro - transition">
    <p:spTree>
      <p:nvGrpSpPr>
        <p:cNvPr id="1" name=""/>
        <p:cNvGrpSpPr/>
        <p:nvPr/>
      </p:nvGrpSpPr>
      <p:grpSpPr>
        <a:xfrm>
          <a:off x="0" y="0"/>
          <a:ext cx="0" cy="0"/>
          <a:chOff x="0" y="0"/>
          <a:chExt cx="0" cy="0"/>
        </a:xfrm>
      </p:grpSpPr>
      <p:sp>
        <p:nvSpPr>
          <p:cNvPr id="5" name="AutoShape 5"/>
          <p:cNvSpPr>
            <a:spLocks noChangeAspect="1" noChangeArrowheads="1" noTextEdit="1"/>
          </p:cNvSpPr>
          <p:nvPr userDrawn="1"/>
        </p:nvSpPr>
        <p:spPr bwMode="auto">
          <a:xfrm>
            <a:off x="-3299884" y="-1096433"/>
            <a:ext cx="16501535" cy="807720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
          <p:cNvSpPr/>
          <p:nvPr userDrawn="1"/>
        </p:nvSpPr>
        <p:spPr>
          <a:xfrm>
            <a:off x="7006232" y="5444133"/>
            <a:ext cx="5234451" cy="1426568"/>
          </a:xfrm>
          <a:custGeom>
            <a:avLst/>
            <a:gdLst>
              <a:gd name="connsiteX0" fmla="*/ 0 w 2699792"/>
              <a:gd name="connsiteY0" fmla="*/ 0 h 843955"/>
              <a:gd name="connsiteX1" fmla="*/ 2699792 w 2699792"/>
              <a:gd name="connsiteY1" fmla="*/ 0 h 843955"/>
              <a:gd name="connsiteX2" fmla="*/ 2699792 w 2699792"/>
              <a:gd name="connsiteY2" fmla="*/ 843955 h 843955"/>
              <a:gd name="connsiteX3" fmla="*/ 0 w 2699792"/>
              <a:gd name="connsiteY3" fmla="*/ 843955 h 843955"/>
              <a:gd name="connsiteX4" fmla="*/ 0 w 2699792"/>
              <a:gd name="connsiteY4" fmla="*/ 0 h 843955"/>
              <a:gd name="connsiteX0" fmla="*/ 0 w 3052217"/>
              <a:gd name="connsiteY0" fmla="*/ 495300 h 843955"/>
              <a:gd name="connsiteX1" fmla="*/ 3052217 w 3052217"/>
              <a:gd name="connsiteY1" fmla="*/ 0 h 843955"/>
              <a:gd name="connsiteX2" fmla="*/ 3052217 w 3052217"/>
              <a:gd name="connsiteY2" fmla="*/ 843955 h 843955"/>
              <a:gd name="connsiteX3" fmla="*/ 352425 w 3052217"/>
              <a:gd name="connsiteY3" fmla="*/ 843955 h 843955"/>
              <a:gd name="connsiteX4" fmla="*/ 0 w 3052217"/>
              <a:gd name="connsiteY4" fmla="*/ 495300 h 843955"/>
              <a:gd name="connsiteX0" fmla="*/ 0 w 3061742"/>
              <a:gd name="connsiteY0" fmla="*/ 476250 h 824905"/>
              <a:gd name="connsiteX1" fmla="*/ 3061742 w 3061742"/>
              <a:gd name="connsiteY1" fmla="*/ 0 h 824905"/>
              <a:gd name="connsiteX2" fmla="*/ 3052217 w 3061742"/>
              <a:gd name="connsiteY2" fmla="*/ 824905 h 824905"/>
              <a:gd name="connsiteX3" fmla="*/ 352425 w 3061742"/>
              <a:gd name="connsiteY3" fmla="*/ 824905 h 824905"/>
              <a:gd name="connsiteX4" fmla="*/ 0 w 3061742"/>
              <a:gd name="connsiteY4" fmla="*/ 476250 h 824905"/>
              <a:gd name="connsiteX0" fmla="*/ 0 w 3061742"/>
              <a:gd name="connsiteY0" fmla="*/ 476250 h 834430"/>
              <a:gd name="connsiteX1" fmla="*/ 3061742 w 3061742"/>
              <a:gd name="connsiteY1" fmla="*/ 0 h 834430"/>
              <a:gd name="connsiteX2" fmla="*/ 3061742 w 3061742"/>
              <a:gd name="connsiteY2" fmla="*/ 834430 h 834430"/>
              <a:gd name="connsiteX3" fmla="*/ 352425 w 3061742"/>
              <a:gd name="connsiteY3" fmla="*/ 824905 h 834430"/>
              <a:gd name="connsiteX4" fmla="*/ 0 w 3061742"/>
              <a:gd name="connsiteY4" fmla="*/ 476250 h 8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742" h="834430">
                <a:moveTo>
                  <a:pt x="0" y="476250"/>
                </a:moveTo>
                <a:lnTo>
                  <a:pt x="3061742" y="0"/>
                </a:lnTo>
                <a:lnTo>
                  <a:pt x="3061742" y="834430"/>
                </a:lnTo>
                <a:lnTo>
                  <a:pt x="352425" y="824905"/>
                </a:lnTo>
                <a:lnTo>
                  <a:pt x="0" y="47625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4391"/>
              </a:solidFill>
              <a:effectLst/>
              <a:uLnTx/>
              <a:uFillTx/>
              <a:latin typeface="Calibri"/>
              <a:ea typeface="+mn-ea"/>
              <a:cs typeface="+mn-cs"/>
            </a:endParaRPr>
          </a:p>
        </p:txBody>
      </p:sp>
      <p:sp>
        <p:nvSpPr>
          <p:cNvPr id="15" name="Titre 1"/>
          <p:cNvSpPr>
            <a:spLocks noGrp="1"/>
          </p:cNvSpPr>
          <p:nvPr>
            <p:ph type="ctrTitle" hasCustomPrompt="1"/>
          </p:nvPr>
        </p:nvSpPr>
        <p:spPr>
          <a:xfrm>
            <a:off x="914400" y="164637"/>
            <a:ext cx="10363200" cy="332399"/>
          </a:xfrm>
          <a:prstGeom prst="rect">
            <a:avLst/>
          </a:prstGeom>
        </p:spPr>
        <p:txBody>
          <a:bodyPr/>
          <a:lstStyle>
            <a:lvl1pPr>
              <a:defRPr sz="2400" b="1">
                <a:solidFill>
                  <a:schemeClr val="bg2"/>
                </a:solidFill>
                <a:latin typeface="Helvetica" pitchFamily="34" charset="0"/>
                <a:cs typeface="Times New Roman" pitchFamily="18" charset="0"/>
              </a:defRPr>
            </a:lvl1pPr>
          </a:lstStyle>
          <a:p>
            <a:r>
              <a:rPr lang="fr-FR" dirty="0" smtClean="0"/>
              <a:t>CLIQUEZ POUR MODIFIER LE STYLE DU TITRE</a:t>
            </a:r>
            <a:endParaRPr lang="fr-FR" dirty="0"/>
          </a:p>
        </p:txBody>
      </p:sp>
      <p:sp>
        <p:nvSpPr>
          <p:cNvPr id="16" name="Espace réservé du texte 30"/>
          <p:cNvSpPr>
            <a:spLocks noGrp="1"/>
          </p:cNvSpPr>
          <p:nvPr>
            <p:ph type="body" sz="quarter" idx="11"/>
          </p:nvPr>
        </p:nvSpPr>
        <p:spPr>
          <a:xfrm>
            <a:off x="239349" y="1028733"/>
            <a:ext cx="11673747" cy="1090083"/>
          </a:xfrm>
          <a:prstGeom prst="rect">
            <a:avLst/>
          </a:prstGeom>
        </p:spPr>
        <p:txBody>
          <a:bodyPr lIns="0"/>
          <a:lstStyle>
            <a:lvl1pPr marL="0" indent="0">
              <a:spcBef>
                <a:spcPts val="0"/>
              </a:spcBef>
              <a:buNone/>
              <a:defRPr sz="2133">
                <a:latin typeface="Helvetica" pitchFamily="34" charset="0"/>
              </a:defRPr>
            </a:lvl1pPr>
            <a:lvl2pPr marL="0" indent="0">
              <a:spcBef>
                <a:spcPts val="0"/>
              </a:spcBef>
              <a:buNone/>
              <a:defRPr sz="2133">
                <a:latin typeface="Helvetica" pitchFamily="34" charset="0"/>
              </a:defRPr>
            </a:lvl2pPr>
            <a:lvl3pPr marL="0" indent="0">
              <a:spcBef>
                <a:spcPts val="0"/>
              </a:spcBef>
              <a:buNone/>
              <a:defRPr sz="2133">
                <a:latin typeface="Helvetica" pitchFamily="34" charset="0"/>
              </a:defRPr>
            </a:lvl3pPr>
            <a:lvl4pPr marL="0" indent="0">
              <a:spcBef>
                <a:spcPts val="0"/>
              </a:spcBef>
              <a:buNone/>
              <a:defRPr sz="2133">
                <a:latin typeface="Helvetica" pitchFamily="34" charset="0"/>
              </a:defRPr>
            </a:lvl4pPr>
            <a:lvl5pPr marL="0" indent="0">
              <a:spcBef>
                <a:spcPts val="0"/>
              </a:spcBef>
              <a:buNone/>
              <a:defRPr sz="2133">
                <a:latin typeface="Helvetica" pitchFamily="34" charset="0"/>
              </a:defRPr>
            </a:lvl5pPr>
          </a:lstStyle>
          <a:p>
            <a:pPr lvl="0"/>
            <a:r>
              <a:rPr lang="fr-FR" dirty="0" smtClean="0"/>
              <a:t>Modifiez les styles du texte du masque</a:t>
            </a:r>
          </a:p>
        </p:txBody>
      </p:sp>
      <p:pic>
        <p:nvPicPr>
          <p:cNvPr id="3075" name="Picture 3" descr="D:\Users\lucie.hamon\Documents\élections départementales 2015\logo typo ble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360" y="6442581"/>
            <a:ext cx="887343" cy="3467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608090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E3BCEF5-129E-4A04-82CF-D97D51B0474F}" type="datetimeFigureOut">
              <a:rPr lang="fr-FR" smtClean="0"/>
              <a:t>26/10/2018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11069275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
        <p:nvSpPr>
          <p:cNvPr id="3" name="Espace réservé du pied de page 2"/>
          <p:cNvSpPr>
            <a:spLocks noGrp="1"/>
          </p:cNvSpPr>
          <p:nvPr>
            <p:ph type="ftr" sz="quarter" idx="17"/>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Tree>
    <p:extLst>
      <p:ext uri="{BB962C8B-B14F-4D97-AF65-F5344CB8AC3E}">
        <p14:creationId xmlns:p14="http://schemas.microsoft.com/office/powerpoint/2010/main" val="36535881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Tree>
    <p:extLst>
      <p:ext uri="{BB962C8B-B14F-4D97-AF65-F5344CB8AC3E}">
        <p14:creationId xmlns:p14="http://schemas.microsoft.com/office/powerpoint/2010/main" val="2044757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2" y="1865605"/>
            <a:ext cx="5543309"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
        <p:nvSpPr>
          <p:cNvPr id="6" name="Espace réservé du graphique 3"/>
          <p:cNvSpPr>
            <a:spLocks noGrp="1"/>
          </p:cNvSpPr>
          <p:nvPr>
            <p:ph type="chart" sz="quarter" idx="16"/>
          </p:nvPr>
        </p:nvSpPr>
        <p:spPr>
          <a:xfrm>
            <a:off x="6176513" y="1853504"/>
            <a:ext cx="5674947" cy="3531296"/>
          </a:xfrm>
        </p:spPr>
        <p:txBody>
          <a:bodyPr/>
          <a:lstStyle/>
          <a:p>
            <a:endParaRPr lang="fr-FR"/>
          </a:p>
        </p:txBody>
      </p:sp>
    </p:spTree>
    <p:extLst>
      <p:ext uri="{BB962C8B-B14F-4D97-AF65-F5344CB8AC3E}">
        <p14:creationId xmlns:p14="http://schemas.microsoft.com/office/powerpoint/2010/main" val="2063954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641807"/>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
        <p:nvSpPr>
          <p:cNvPr id="4" name="Espace réservé du graphique 3"/>
          <p:cNvSpPr>
            <a:spLocks noGrp="1"/>
          </p:cNvSpPr>
          <p:nvPr>
            <p:ph type="chart" sz="quarter" idx="16"/>
          </p:nvPr>
        </p:nvSpPr>
        <p:spPr>
          <a:xfrm>
            <a:off x="3025149" y="2736851"/>
            <a:ext cx="6002867" cy="3325283"/>
          </a:xfrm>
        </p:spPr>
        <p:txBody>
          <a:bodyPr/>
          <a:lstStyle/>
          <a:p>
            <a:endParaRPr lang="fr-FR"/>
          </a:p>
        </p:txBody>
      </p:sp>
    </p:spTree>
    <p:extLst>
      <p:ext uri="{BB962C8B-B14F-4D97-AF65-F5344CB8AC3E}">
        <p14:creationId xmlns:p14="http://schemas.microsoft.com/office/powerpoint/2010/main" val="3675906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517001"/>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grpSp>
        <p:nvGrpSpPr>
          <p:cNvPr id="88" name="Group 87"/>
          <p:cNvGrpSpPr/>
          <p:nvPr userDrawn="1"/>
        </p:nvGrpSpPr>
        <p:grpSpPr>
          <a:xfrm>
            <a:off x="11003329" y="3429000"/>
            <a:ext cx="1188673" cy="342900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12" name="Text Placeholder 4"/>
          <p:cNvSpPr>
            <a:spLocks noGrp="1"/>
          </p:cNvSpPr>
          <p:nvPr>
            <p:ph type="body" sz="quarter" idx="14" hasCustomPrompt="1"/>
          </p:nvPr>
        </p:nvSpPr>
        <p:spPr>
          <a:xfrm>
            <a:off x="311152" y="1865605"/>
            <a:ext cx="10692177"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 name="Espace réservé du pied de page 2"/>
          <p:cNvSpPr>
            <a:spLocks noGrp="1"/>
          </p:cNvSpPr>
          <p:nvPr>
            <p:ph type="ftr" sz="quarter" idx="15"/>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Tree>
    <p:extLst>
      <p:ext uri="{BB962C8B-B14F-4D97-AF65-F5344CB8AC3E}">
        <p14:creationId xmlns:p14="http://schemas.microsoft.com/office/powerpoint/2010/main" val="2291820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ext Verbatim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1366080"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
        <p:nvSpPr>
          <p:cNvPr id="30" name="Text Placeholder 4"/>
          <p:cNvSpPr>
            <a:spLocks noGrp="1"/>
          </p:cNvSpPr>
          <p:nvPr>
            <p:ph type="body" sz="quarter" idx="16" hasCustomPrompt="1"/>
          </p:nvPr>
        </p:nvSpPr>
        <p:spPr>
          <a:xfrm>
            <a:off x="7300498"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1" name="Text Placeholder 4"/>
          <p:cNvSpPr>
            <a:spLocks noGrp="1"/>
          </p:cNvSpPr>
          <p:nvPr>
            <p:ph type="body" sz="quarter" idx="17" hasCustomPrompt="1"/>
          </p:nvPr>
        </p:nvSpPr>
        <p:spPr>
          <a:xfrm>
            <a:off x="1366080"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2" name="Text Placeholder 4"/>
          <p:cNvSpPr>
            <a:spLocks noGrp="1"/>
          </p:cNvSpPr>
          <p:nvPr>
            <p:ph type="body" sz="quarter" idx="18" hasCustomPrompt="1"/>
          </p:nvPr>
        </p:nvSpPr>
        <p:spPr>
          <a:xfrm>
            <a:off x="7300498"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3992391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3" name="Espace réservé du pied de page 2"/>
          <p:cNvSpPr>
            <a:spLocks noGrp="1"/>
          </p:cNvSpPr>
          <p:nvPr>
            <p:ph type="ftr" sz="quarter" idx="25"/>
          </p:nvPr>
        </p:nvSpPr>
        <p:spPr/>
        <p:txBody>
          <a:bodyPr/>
          <a:lstStyle/>
          <a:p>
            <a:pPr defTabSz="1232345">
              <a:defRPr/>
            </a:pPr>
            <a:r>
              <a:rPr lang="fr-FR" smtClean="0">
                <a:solidFill>
                  <a:srgbClr val="888B8D"/>
                </a:solidFill>
              </a:rPr>
              <a:t>©Ipsos  CEVIPOF LE MONDE – EEF 2017 -  Juillet 2017</a:t>
            </a:r>
            <a:endParaRPr lang="fr-FR" dirty="0">
              <a:solidFill>
                <a:srgbClr val="888B8D"/>
              </a:solidFill>
            </a:endParaRPr>
          </a:p>
        </p:txBody>
      </p:sp>
    </p:spTree>
    <p:extLst>
      <p:ext uri="{BB962C8B-B14F-4D97-AF65-F5344CB8AC3E}">
        <p14:creationId xmlns:p14="http://schemas.microsoft.com/office/powerpoint/2010/main" val="1295640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pPr defTabSz="1232345">
              <a:defRPr/>
            </a:pPr>
            <a:r>
              <a:rPr lang="fr-FR" smtClean="0">
                <a:solidFill>
                  <a:srgbClr val="888B8D"/>
                </a:solidFill>
              </a:rPr>
              <a:t>©Ipsos  CEVIPOF LE MONDE – EEF 2017 -  Juillet 2017</a:t>
            </a:r>
            <a:endParaRPr lang="en-US" dirty="0">
              <a:solidFill>
                <a:srgbClr val="888B8D"/>
              </a:solidFill>
            </a:endParaRPr>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802518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1543039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fr-FR"/>
              <a:t>Cliquez sur l'icône pour ajouter une image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6" name="Text Placeholder 4"/>
          <p:cNvSpPr>
            <a:spLocks noGrp="1"/>
          </p:cNvSpPr>
          <p:nvPr>
            <p:ph type="body" sz="quarter" idx="15"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2937786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E3BCEF5-129E-4A04-82CF-D97D51B0474F}" type="datetimeFigureOut">
              <a:rPr lang="fr-FR" smtClean="0"/>
              <a:t>26/10/2018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114591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080" y="857958"/>
            <a:ext cx="7401379" cy="517001"/>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4450083" y="331098"/>
            <a:ext cx="7401379"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5543295" y="1865605"/>
            <a:ext cx="6308164"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7"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23462420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9746" y="1497131"/>
            <a:ext cx="5769549"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665735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a:t>Cliquez sur l'icône pour ajouter une image</a:t>
            </a:r>
            <a:endParaRPr lang="en-GB"/>
          </a:p>
        </p:txBody>
      </p:sp>
      <p:sp>
        <p:nvSpPr>
          <p:cNvPr id="26" name="Text Placeholder 4"/>
          <p:cNvSpPr>
            <a:spLocks noGrp="1"/>
          </p:cNvSpPr>
          <p:nvPr>
            <p:ph type="body" sz="quarter" idx="14"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2983361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dirty="0"/>
              <a:t>Cliquez sur l'icône pour ajouter une image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2" name="Title 1"/>
          <p:cNvSpPr>
            <a:spLocks noGrp="1"/>
          </p:cNvSpPr>
          <p:nvPr>
            <p:ph type="ctrTitle" hasCustomPrompt="1"/>
          </p:nvPr>
        </p:nvSpPr>
        <p:spPr>
          <a:xfrm>
            <a:off x="4828949" y="2760520"/>
            <a:ext cx="7004464" cy="1034129"/>
          </a:xfrm>
        </p:spPr>
        <p:txBody>
          <a:bodyPr anchor="ctr"/>
          <a:lstStyle>
            <a:lvl1pPr>
              <a:defRPr sz="3733" baseline="0"/>
            </a:lvl1pPr>
          </a:lstStyle>
          <a:p>
            <a:r>
              <a:rPr lang="en-US" dirty="0"/>
              <a:t>Impact word(s)</a:t>
            </a:r>
            <a:br>
              <a:rPr lang="en-US" dirty="0"/>
            </a:br>
            <a:endParaRPr lang="en-US" dirty="0"/>
          </a:p>
        </p:txBody>
      </p:sp>
      <p:sp>
        <p:nvSpPr>
          <p:cNvPr id="3" name="Subtitle 2"/>
          <p:cNvSpPr>
            <a:spLocks noGrp="1"/>
          </p:cNvSpPr>
          <p:nvPr>
            <p:ph type="subTitle" idx="1" hasCustomPrompt="1"/>
          </p:nvPr>
        </p:nvSpPr>
        <p:spPr>
          <a:xfrm>
            <a:off x="6020908" y="3881603"/>
            <a:ext cx="5512013" cy="442789"/>
          </a:xfrm>
        </p:spPr>
        <p:txBody>
          <a:bodyPr/>
          <a:lstStyle>
            <a:lvl1pPr marL="0" indent="0" algn="l">
              <a:buNone/>
              <a:defRPr cap="none"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err="1"/>
              <a:t>prénom</a:t>
            </a:r>
            <a:r>
              <a:rPr lang="en-US" dirty="0"/>
              <a:t> nom</a:t>
            </a:r>
          </a:p>
        </p:txBody>
      </p:sp>
      <p:sp>
        <p:nvSpPr>
          <p:cNvPr id="20" name="Text Placeholder 19"/>
          <p:cNvSpPr>
            <a:spLocks noGrp="1"/>
          </p:cNvSpPr>
          <p:nvPr>
            <p:ph type="body" sz="quarter" idx="13" hasCustomPrompt="1"/>
          </p:nvPr>
        </p:nvSpPr>
        <p:spPr>
          <a:xfrm>
            <a:off x="4828949" y="1852084"/>
            <a:ext cx="7004464"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14" name="Footer Placeholder 10"/>
          <p:cNvSpPr>
            <a:spLocks noGrp="1"/>
          </p:cNvSpPr>
          <p:nvPr>
            <p:ph type="ftr" sz="quarter" idx="11"/>
          </p:nvPr>
        </p:nvSpPr>
        <p:spPr>
          <a:xfrm>
            <a:off x="5009201" y="6073767"/>
            <a:ext cx="6265412" cy="794629"/>
          </a:xfrm>
          <a:prstGeom prst="rect">
            <a:avLst/>
          </a:prstGeom>
        </p:spPr>
        <p:txBody>
          <a:bodyPr lIns="0" tIns="0" rIns="0" bIns="0"/>
          <a:lstStyle>
            <a:lvl1pPr>
              <a:defRPr sz="1333">
                <a:solidFill>
                  <a:schemeClr val="accent4">
                    <a:lumMod val="75000"/>
                  </a:schemeClr>
                </a:solidFill>
              </a:defRPr>
            </a:lvl1pPr>
          </a:lstStyle>
          <a:p>
            <a:pPr defTabSz="1232345">
              <a:defRPr/>
            </a:pPr>
            <a:r>
              <a:rPr lang="fr-FR" smtClean="0">
                <a:solidFill>
                  <a:srgbClr val="C8C9C7">
                    <a:lumMod val="75000"/>
                  </a:srgbClr>
                </a:solidFill>
              </a:rPr>
              <a:t>©Ipsos  CEVIPOF LE MONDE – EEF 2017 -  Juillet 2017</a:t>
            </a:r>
            <a:endParaRPr lang="en-GB" dirty="0">
              <a:solidFill>
                <a:srgbClr val="C8C9C7">
                  <a:lumMod val="75000"/>
                </a:srgbClr>
              </a:solidFill>
            </a:endParaRPr>
          </a:p>
        </p:txBody>
      </p:sp>
      <p:sp>
        <p:nvSpPr>
          <p:cNvPr id="19" name="Espace réservé du contenu 8"/>
          <p:cNvSpPr>
            <a:spLocks noGrp="1"/>
          </p:cNvSpPr>
          <p:nvPr>
            <p:ph sz="quarter" idx="18" hasCustomPrompt="1"/>
          </p:nvPr>
        </p:nvSpPr>
        <p:spPr>
          <a:xfrm>
            <a:off x="4914900" y="4324571"/>
            <a:ext cx="6537512" cy="328117"/>
          </a:xfrm>
        </p:spPr>
        <p:txBody>
          <a:bodyPr/>
          <a:lstStyle>
            <a:lvl1pPr marL="0" marR="0" indent="0" algn="l" defTabSz="1232345" rtl="0" eaLnBrk="1" fontAlgn="auto" latinLnBrk="0" hangingPunct="1">
              <a:lnSpc>
                <a:spcPct val="100000"/>
              </a:lnSpc>
              <a:spcBef>
                <a:spcPts val="0"/>
              </a:spcBef>
              <a:spcAft>
                <a:spcPts val="0"/>
              </a:spcAft>
              <a:buClrTx/>
              <a:buSzTx/>
              <a:buFontTx/>
              <a:buNone/>
              <a:tabLst/>
              <a:defRPr sz="2133" cap="none">
                <a:solidFill>
                  <a:schemeClr val="bg2">
                    <a:lumMod val="75000"/>
                  </a:schemeClr>
                </a:solidFill>
              </a:defRPr>
            </a:lvl1pPr>
          </a:lstStyle>
          <a:p>
            <a:r>
              <a:rPr lang="en-US" dirty="0" err="1"/>
              <a:t>prénom</a:t>
            </a:r>
            <a:r>
              <a:rPr lang="en-US" dirty="0"/>
              <a:t> nom</a:t>
            </a:r>
          </a:p>
        </p:txBody>
      </p:sp>
      <p:sp>
        <p:nvSpPr>
          <p:cNvPr id="48" name="Espace réservé du texte 45"/>
          <p:cNvSpPr>
            <a:spLocks noGrp="1"/>
          </p:cNvSpPr>
          <p:nvPr>
            <p:ph type="body" sz="quarter" idx="22" hasCustomPrompt="1"/>
          </p:nvPr>
        </p:nvSpPr>
        <p:spPr>
          <a:xfrm>
            <a:off x="4447949" y="4719967"/>
            <a:ext cx="7004464" cy="507704"/>
          </a:xfrm>
        </p:spPr>
        <p:txBody>
          <a:bodyPr/>
          <a:lstStyle>
            <a:lvl1pPr>
              <a:defRPr sz="1600" cap="none">
                <a:solidFill>
                  <a:schemeClr val="bg2">
                    <a:lumMod val="75000"/>
                  </a:schemeClr>
                </a:solidFill>
              </a:defRPr>
            </a:lvl1pPr>
          </a:lstStyle>
          <a:p>
            <a:pPr lvl="0"/>
            <a:r>
              <a:rPr lang="fr-FR" dirty="0"/>
              <a:t>Prénom.nom@ipsos.com</a:t>
            </a:r>
          </a:p>
          <a:p>
            <a:pPr lvl="0"/>
            <a:endParaRPr lang="fr-FR" dirty="0"/>
          </a:p>
        </p:txBody>
      </p:sp>
      <p:sp>
        <p:nvSpPr>
          <p:cNvPr id="4" name="ZoneTexte 3"/>
          <p:cNvSpPr txBox="1"/>
          <p:nvPr userDrawn="1"/>
        </p:nvSpPr>
        <p:spPr>
          <a:xfrm>
            <a:off x="4447949" y="3630500"/>
            <a:ext cx="4413553" cy="328231"/>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222223"/>
                </a:solidFill>
                <a:effectLst/>
                <a:uLnTx/>
                <a:uFillTx/>
                <a:latin typeface="Calibri"/>
                <a:ea typeface="+mn-ea"/>
                <a:cs typeface="+mn-cs"/>
              </a:rPr>
              <a:t>Préparé pour le CEVIPOF et Le Monde </a:t>
            </a:r>
          </a:p>
        </p:txBody>
      </p:sp>
    </p:spTree>
    <p:extLst>
      <p:ext uri="{BB962C8B-B14F-4D97-AF65-F5344CB8AC3E}">
        <p14:creationId xmlns:p14="http://schemas.microsoft.com/office/powerpoint/2010/main" val="1423150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 - intro - transition">
    <p:spTree>
      <p:nvGrpSpPr>
        <p:cNvPr id="1" name=""/>
        <p:cNvGrpSpPr/>
        <p:nvPr/>
      </p:nvGrpSpPr>
      <p:grpSpPr>
        <a:xfrm>
          <a:off x="0" y="0"/>
          <a:ext cx="0" cy="0"/>
          <a:chOff x="0" y="0"/>
          <a:chExt cx="0" cy="0"/>
        </a:xfrm>
      </p:grpSpPr>
      <p:sp>
        <p:nvSpPr>
          <p:cNvPr id="4" name="AutoShape 5"/>
          <p:cNvSpPr>
            <a:spLocks noChangeAspect="1" noChangeArrowheads="1" noTextEdit="1"/>
          </p:cNvSpPr>
          <p:nvPr userDrawn="1"/>
        </p:nvSpPr>
        <p:spPr bwMode="auto">
          <a:xfrm>
            <a:off x="-3299884" y="-1096433"/>
            <a:ext cx="16501535"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222223"/>
              </a:solidFill>
              <a:effectLst/>
              <a:uLnTx/>
              <a:uFillTx/>
              <a:latin typeface="Calibri"/>
              <a:ea typeface="+mn-ea"/>
              <a:cs typeface="+mn-cs"/>
            </a:endParaRPr>
          </a:p>
        </p:txBody>
      </p:sp>
      <p:sp>
        <p:nvSpPr>
          <p:cNvPr id="5" name="Rectangle 1"/>
          <p:cNvSpPr/>
          <p:nvPr userDrawn="1"/>
        </p:nvSpPr>
        <p:spPr>
          <a:xfrm>
            <a:off x="7006167" y="5444068"/>
            <a:ext cx="5234517" cy="1426633"/>
          </a:xfrm>
          <a:custGeom>
            <a:avLst/>
            <a:gdLst>
              <a:gd name="connsiteX0" fmla="*/ 0 w 2699792"/>
              <a:gd name="connsiteY0" fmla="*/ 0 h 843955"/>
              <a:gd name="connsiteX1" fmla="*/ 2699792 w 2699792"/>
              <a:gd name="connsiteY1" fmla="*/ 0 h 843955"/>
              <a:gd name="connsiteX2" fmla="*/ 2699792 w 2699792"/>
              <a:gd name="connsiteY2" fmla="*/ 843955 h 843955"/>
              <a:gd name="connsiteX3" fmla="*/ 0 w 2699792"/>
              <a:gd name="connsiteY3" fmla="*/ 843955 h 843955"/>
              <a:gd name="connsiteX4" fmla="*/ 0 w 2699792"/>
              <a:gd name="connsiteY4" fmla="*/ 0 h 843955"/>
              <a:gd name="connsiteX0" fmla="*/ 0 w 3052217"/>
              <a:gd name="connsiteY0" fmla="*/ 495300 h 843955"/>
              <a:gd name="connsiteX1" fmla="*/ 3052217 w 3052217"/>
              <a:gd name="connsiteY1" fmla="*/ 0 h 843955"/>
              <a:gd name="connsiteX2" fmla="*/ 3052217 w 3052217"/>
              <a:gd name="connsiteY2" fmla="*/ 843955 h 843955"/>
              <a:gd name="connsiteX3" fmla="*/ 352425 w 3052217"/>
              <a:gd name="connsiteY3" fmla="*/ 843955 h 843955"/>
              <a:gd name="connsiteX4" fmla="*/ 0 w 3052217"/>
              <a:gd name="connsiteY4" fmla="*/ 495300 h 843955"/>
              <a:gd name="connsiteX0" fmla="*/ 0 w 3061742"/>
              <a:gd name="connsiteY0" fmla="*/ 476250 h 824905"/>
              <a:gd name="connsiteX1" fmla="*/ 3061742 w 3061742"/>
              <a:gd name="connsiteY1" fmla="*/ 0 h 824905"/>
              <a:gd name="connsiteX2" fmla="*/ 3052217 w 3061742"/>
              <a:gd name="connsiteY2" fmla="*/ 824905 h 824905"/>
              <a:gd name="connsiteX3" fmla="*/ 352425 w 3061742"/>
              <a:gd name="connsiteY3" fmla="*/ 824905 h 824905"/>
              <a:gd name="connsiteX4" fmla="*/ 0 w 3061742"/>
              <a:gd name="connsiteY4" fmla="*/ 476250 h 824905"/>
              <a:gd name="connsiteX0" fmla="*/ 0 w 3061742"/>
              <a:gd name="connsiteY0" fmla="*/ 476250 h 834430"/>
              <a:gd name="connsiteX1" fmla="*/ 3061742 w 3061742"/>
              <a:gd name="connsiteY1" fmla="*/ 0 h 834430"/>
              <a:gd name="connsiteX2" fmla="*/ 3061742 w 3061742"/>
              <a:gd name="connsiteY2" fmla="*/ 834430 h 834430"/>
              <a:gd name="connsiteX3" fmla="*/ 352425 w 3061742"/>
              <a:gd name="connsiteY3" fmla="*/ 824905 h 834430"/>
              <a:gd name="connsiteX4" fmla="*/ 0 w 3061742"/>
              <a:gd name="connsiteY4" fmla="*/ 476250 h 8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742" h="834430">
                <a:moveTo>
                  <a:pt x="0" y="476250"/>
                </a:moveTo>
                <a:lnTo>
                  <a:pt x="3061742" y="0"/>
                </a:lnTo>
                <a:lnTo>
                  <a:pt x="3061742" y="834430"/>
                </a:lnTo>
                <a:lnTo>
                  <a:pt x="352425" y="824905"/>
                </a:lnTo>
                <a:lnTo>
                  <a:pt x="0" y="47625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4391"/>
              </a:solidFill>
              <a:effectLst/>
              <a:uLnTx/>
              <a:uFillTx/>
              <a:latin typeface="Calibri"/>
              <a:ea typeface="+mn-ea"/>
              <a:cs typeface="+mn-cs"/>
            </a:endParaRPr>
          </a:p>
        </p:txBody>
      </p:sp>
      <p:pic>
        <p:nvPicPr>
          <p:cNvPr id="6" name="Picture 3" descr="D:\Users\lucie.hamon\Documents\élections départementales 2015\logo typo ble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433" y="6443134"/>
            <a:ext cx="8890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a:spLocks noGrp="1"/>
          </p:cNvSpPr>
          <p:nvPr>
            <p:ph type="ctrTitle"/>
          </p:nvPr>
        </p:nvSpPr>
        <p:spPr>
          <a:xfrm>
            <a:off x="914400" y="164637"/>
            <a:ext cx="10363200" cy="332399"/>
          </a:xfrm>
          <a:prstGeom prst="rect">
            <a:avLst/>
          </a:prstGeom>
        </p:spPr>
        <p:txBody>
          <a:bodyPr/>
          <a:lstStyle>
            <a:lvl1pPr>
              <a:defRPr sz="2400" b="1">
                <a:solidFill>
                  <a:schemeClr val="bg2"/>
                </a:solidFill>
                <a:latin typeface="Helvetica" pitchFamily="34" charset="0"/>
                <a:cs typeface="Times New Roman" pitchFamily="18" charset="0"/>
              </a:defRPr>
            </a:lvl1pPr>
          </a:lstStyle>
          <a:p>
            <a:r>
              <a:rPr lang="fr-FR" smtClean="0"/>
              <a:t>Cliquez et modifiez le titre</a:t>
            </a:r>
            <a:endParaRPr lang="fr-FR" dirty="0"/>
          </a:p>
        </p:txBody>
      </p:sp>
      <p:sp>
        <p:nvSpPr>
          <p:cNvPr id="16" name="Espace réservé du texte 30"/>
          <p:cNvSpPr>
            <a:spLocks noGrp="1"/>
          </p:cNvSpPr>
          <p:nvPr>
            <p:ph type="body" sz="quarter" idx="11"/>
          </p:nvPr>
        </p:nvSpPr>
        <p:spPr>
          <a:xfrm>
            <a:off x="239349" y="1028733"/>
            <a:ext cx="11673747" cy="1090083"/>
          </a:xfrm>
          <a:prstGeom prst="rect">
            <a:avLst/>
          </a:prstGeom>
        </p:spPr>
        <p:txBody>
          <a:bodyPr/>
          <a:lstStyle>
            <a:lvl1pPr marL="0" indent="0">
              <a:spcBef>
                <a:spcPts val="0"/>
              </a:spcBef>
              <a:buNone/>
              <a:defRPr sz="2133">
                <a:latin typeface="Helvetica" pitchFamily="34" charset="0"/>
              </a:defRPr>
            </a:lvl1pPr>
            <a:lvl2pPr marL="0" indent="0">
              <a:spcBef>
                <a:spcPts val="0"/>
              </a:spcBef>
              <a:buNone/>
              <a:defRPr sz="2133">
                <a:latin typeface="Helvetica" pitchFamily="34" charset="0"/>
              </a:defRPr>
            </a:lvl2pPr>
            <a:lvl3pPr marL="0" indent="0">
              <a:spcBef>
                <a:spcPts val="0"/>
              </a:spcBef>
              <a:buNone/>
              <a:defRPr sz="2133">
                <a:latin typeface="Helvetica" pitchFamily="34" charset="0"/>
              </a:defRPr>
            </a:lvl3pPr>
            <a:lvl4pPr marL="0" indent="0">
              <a:spcBef>
                <a:spcPts val="0"/>
              </a:spcBef>
              <a:buNone/>
              <a:defRPr sz="2133">
                <a:latin typeface="Helvetica" pitchFamily="34" charset="0"/>
              </a:defRPr>
            </a:lvl4pPr>
            <a:lvl5pPr marL="0" indent="0">
              <a:spcBef>
                <a:spcPts val="0"/>
              </a:spcBef>
              <a:buNone/>
              <a:defRPr sz="2133">
                <a:latin typeface="Helvetica"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val="526358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
        <p:nvSpPr>
          <p:cNvPr id="3" name="Espace réservé du pied de page 2"/>
          <p:cNvSpPr>
            <a:spLocks noGrp="1"/>
          </p:cNvSpPr>
          <p:nvPr>
            <p:ph type="ftr" sz="quarter" idx="17"/>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1872859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26437663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2" y="1865605"/>
            <a:ext cx="5543309"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
        <p:nvSpPr>
          <p:cNvPr id="6" name="Espace réservé du graphique 3"/>
          <p:cNvSpPr>
            <a:spLocks noGrp="1"/>
          </p:cNvSpPr>
          <p:nvPr>
            <p:ph type="chart" sz="quarter" idx="16"/>
          </p:nvPr>
        </p:nvSpPr>
        <p:spPr>
          <a:xfrm>
            <a:off x="6176513" y="1853504"/>
            <a:ext cx="5674947" cy="3531296"/>
          </a:xfrm>
        </p:spPr>
        <p:txBody>
          <a:bodyPr/>
          <a:lstStyle/>
          <a:p>
            <a:endParaRPr lang="fr-FR"/>
          </a:p>
        </p:txBody>
      </p:sp>
    </p:spTree>
    <p:extLst>
      <p:ext uri="{BB962C8B-B14F-4D97-AF65-F5344CB8AC3E}">
        <p14:creationId xmlns:p14="http://schemas.microsoft.com/office/powerpoint/2010/main" val="426440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641807"/>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
        <p:nvSpPr>
          <p:cNvPr id="4" name="Espace réservé du graphique 3"/>
          <p:cNvSpPr>
            <a:spLocks noGrp="1"/>
          </p:cNvSpPr>
          <p:nvPr>
            <p:ph type="chart" sz="quarter" idx="16"/>
          </p:nvPr>
        </p:nvSpPr>
        <p:spPr>
          <a:xfrm>
            <a:off x="3025149" y="2736851"/>
            <a:ext cx="6002867" cy="3325283"/>
          </a:xfrm>
        </p:spPr>
        <p:txBody>
          <a:bodyPr/>
          <a:lstStyle/>
          <a:p>
            <a:endParaRPr lang="fr-FR"/>
          </a:p>
        </p:txBody>
      </p:sp>
    </p:spTree>
    <p:extLst>
      <p:ext uri="{BB962C8B-B14F-4D97-AF65-F5344CB8AC3E}">
        <p14:creationId xmlns:p14="http://schemas.microsoft.com/office/powerpoint/2010/main" val="1036084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517001"/>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grpSp>
        <p:nvGrpSpPr>
          <p:cNvPr id="88" name="Group 87"/>
          <p:cNvGrpSpPr/>
          <p:nvPr userDrawn="1"/>
        </p:nvGrpSpPr>
        <p:grpSpPr>
          <a:xfrm>
            <a:off x="11003329" y="3429000"/>
            <a:ext cx="1188673" cy="342900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12" name="Text Placeholder 4"/>
          <p:cNvSpPr>
            <a:spLocks noGrp="1"/>
          </p:cNvSpPr>
          <p:nvPr>
            <p:ph type="body" sz="quarter" idx="14" hasCustomPrompt="1"/>
          </p:nvPr>
        </p:nvSpPr>
        <p:spPr>
          <a:xfrm>
            <a:off x="311152" y="1865605"/>
            <a:ext cx="10692177"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 name="Espace réservé du pied de page 2"/>
          <p:cNvSpPr>
            <a:spLocks noGrp="1"/>
          </p:cNvSpPr>
          <p:nvPr>
            <p:ph type="ftr" sz="quarter" idx="15"/>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375857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2E3BCEF5-129E-4A04-82CF-D97D51B0474F}" type="datetimeFigureOut">
              <a:rPr lang="fr-FR" smtClean="0"/>
              <a:t>26/10/2018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168198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ext Verbatim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1366080"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
        <p:nvSpPr>
          <p:cNvPr id="30" name="Text Placeholder 4"/>
          <p:cNvSpPr>
            <a:spLocks noGrp="1"/>
          </p:cNvSpPr>
          <p:nvPr>
            <p:ph type="body" sz="quarter" idx="16" hasCustomPrompt="1"/>
          </p:nvPr>
        </p:nvSpPr>
        <p:spPr>
          <a:xfrm>
            <a:off x="7300498"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1" name="Text Placeholder 4"/>
          <p:cNvSpPr>
            <a:spLocks noGrp="1"/>
          </p:cNvSpPr>
          <p:nvPr>
            <p:ph type="body" sz="quarter" idx="17" hasCustomPrompt="1"/>
          </p:nvPr>
        </p:nvSpPr>
        <p:spPr>
          <a:xfrm>
            <a:off x="1366080"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2" name="Text Placeholder 4"/>
          <p:cNvSpPr>
            <a:spLocks noGrp="1"/>
          </p:cNvSpPr>
          <p:nvPr>
            <p:ph type="body" sz="quarter" idx="18" hasCustomPrompt="1"/>
          </p:nvPr>
        </p:nvSpPr>
        <p:spPr>
          <a:xfrm>
            <a:off x="7300498"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470320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3" name="Espace réservé du pied de page 2"/>
          <p:cNvSpPr>
            <a:spLocks noGrp="1"/>
          </p:cNvSpPr>
          <p:nvPr>
            <p:ph type="ftr" sz="quarter" idx="25"/>
          </p:nvPr>
        </p:nvSpPr>
        <p:spPr/>
        <p:txBody>
          <a:bodyPr/>
          <a:lstStyle/>
          <a:p>
            <a:pPr defTabSz="1232345"/>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1961227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pPr defTabSz="1232345"/>
            <a:r>
              <a:rPr lang="fr-FR" smtClean="0">
                <a:solidFill>
                  <a:srgbClr val="888B8D"/>
                </a:solidFill>
              </a:rPr>
              <a:t>©Ipsos  CEVIPOF LE MONDE – EEF 2017 -  Avril 2017</a:t>
            </a:r>
            <a:endParaRPr lang="en-US" dirty="0">
              <a:solidFill>
                <a:srgbClr val="888B8D"/>
              </a:solidFill>
            </a:endParaRPr>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3757930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29804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fr-FR"/>
              <a:t>Cliquez sur l'icône pour ajouter une image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6" name="Text Placeholder 4"/>
          <p:cNvSpPr>
            <a:spLocks noGrp="1"/>
          </p:cNvSpPr>
          <p:nvPr>
            <p:ph type="body" sz="quarter" idx="15"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1653987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080" y="857958"/>
            <a:ext cx="7401379" cy="517001"/>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4450083" y="331098"/>
            <a:ext cx="7401379"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5543295" y="1865605"/>
            <a:ext cx="6308164"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7"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10307261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9746" y="1497131"/>
            <a:ext cx="5769549"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1703227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a:t>Cliquez sur l'icône pour ajouter une image</a:t>
            </a:r>
            <a:endParaRPr lang="en-GB"/>
          </a:p>
        </p:txBody>
      </p:sp>
      <p:sp>
        <p:nvSpPr>
          <p:cNvPr id="26" name="Text Placeholder 4"/>
          <p:cNvSpPr>
            <a:spLocks noGrp="1"/>
          </p:cNvSpPr>
          <p:nvPr>
            <p:ph type="body" sz="quarter" idx="14"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4124687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dirty="0"/>
              <a:t>Cliquez sur l'icône pour ajouter une image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2" name="Title 1"/>
          <p:cNvSpPr>
            <a:spLocks noGrp="1"/>
          </p:cNvSpPr>
          <p:nvPr>
            <p:ph type="ctrTitle" hasCustomPrompt="1"/>
          </p:nvPr>
        </p:nvSpPr>
        <p:spPr>
          <a:xfrm>
            <a:off x="4828949" y="2760520"/>
            <a:ext cx="7004464" cy="1034129"/>
          </a:xfrm>
        </p:spPr>
        <p:txBody>
          <a:bodyPr anchor="ctr"/>
          <a:lstStyle>
            <a:lvl1pPr>
              <a:defRPr sz="3733" baseline="0"/>
            </a:lvl1pPr>
          </a:lstStyle>
          <a:p>
            <a:r>
              <a:rPr lang="en-US" dirty="0"/>
              <a:t>Impact word(s)</a:t>
            </a:r>
            <a:br>
              <a:rPr lang="en-US" dirty="0"/>
            </a:br>
            <a:endParaRPr lang="en-US" dirty="0"/>
          </a:p>
        </p:txBody>
      </p:sp>
      <p:sp>
        <p:nvSpPr>
          <p:cNvPr id="3" name="Subtitle 2"/>
          <p:cNvSpPr>
            <a:spLocks noGrp="1"/>
          </p:cNvSpPr>
          <p:nvPr>
            <p:ph type="subTitle" idx="1" hasCustomPrompt="1"/>
          </p:nvPr>
        </p:nvSpPr>
        <p:spPr>
          <a:xfrm>
            <a:off x="6020908" y="3881603"/>
            <a:ext cx="5512013" cy="442789"/>
          </a:xfrm>
        </p:spPr>
        <p:txBody>
          <a:bodyPr/>
          <a:lstStyle>
            <a:lvl1pPr marL="0" indent="0" algn="l">
              <a:buNone/>
              <a:defRPr cap="none"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err="1"/>
              <a:t>prénom</a:t>
            </a:r>
            <a:r>
              <a:rPr lang="en-US" dirty="0"/>
              <a:t> nom</a:t>
            </a:r>
          </a:p>
        </p:txBody>
      </p:sp>
      <p:sp>
        <p:nvSpPr>
          <p:cNvPr id="20" name="Text Placeholder 19"/>
          <p:cNvSpPr>
            <a:spLocks noGrp="1"/>
          </p:cNvSpPr>
          <p:nvPr>
            <p:ph type="body" sz="quarter" idx="13" hasCustomPrompt="1"/>
          </p:nvPr>
        </p:nvSpPr>
        <p:spPr>
          <a:xfrm>
            <a:off x="4828949" y="1852084"/>
            <a:ext cx="7004464"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14" name="Footer Placeholder 10"/>
          <p:cNvSpPr>
            <a:spLocks noGrp="1"/>
          </p:cNvSpPr>
          <p:nvPr>
            <p:ph type="ftr" sz="quarter" idx="11"/>
          </p:nvPr>
        </p:nvSpPr>
        <p:spPr>
          <a:xfrm>
            <a:off x="5009201" y="6073767"/>
            <a:ext cx="6265412" cy="794629"/>
          </a:xfrm>
          <a:prstGeom prst="rect">
            <a:avLst/>
          </a:prstGeom>
        </p:spPr>
        <p:txBody>
          <a:bodyPr lIns="0" tIns="0" rIns="0" bIns="0"/>
          <a:lstStyle>
            <a:lvl1pPr>
              <a:defRPr sz="1333">
                <a:solidFill>
                  <a:schemeClr val="accent4">
                    <a:lumMod val="75000"/>
                  </a:schemeClr>
                </a:solidFill>
              </a:defRPr>
            </a:lvl1pPr>
          </a:lstStyle>
          <a:p>
            <a:pPr defTabSz="1232345"/>
            <a:r>
              <a:rPr lang="fr-FR" smtClean="0">
                <a:solidFill>
                  <a:srgbClr val="C8C9C7">
                    <a:lumMod val="75000"/>
                  </a:srgbClr>
                </a:solidFill>
              </a:rPr>
              <a:t>©Ipsos  CEVIPOF LE MONDE – EEF 2017 -  Avril 2017</a:t>
            </a:r>
            <a:endParaRPr lang="en-GB" dirty="0">
              <a:solidFill>
                <a:srgbClr val="C8C9C7">
                  <a:lumMod val="75000"/>
                </a:srgbClr>
              </a:solidFill>
            </a:endParaRPr>
          </a:p>
        </p:txBody>
      </p:sp>
      <p:sp>
        <p:nvSpPr>
          <p:cNvPr id="19" name="Espace réservé du contenu 8"/>
          <p:cNvSpPr>
            <a:spLocks noGrp="1"/>
          </p:cNvSpPr>
          <p:nvPr>
            <p:ph sz="quarter" idx="18" hasCustomPrompt="1"/>
          </p:nvPr>
        </p:nvSpPr>
        <p:spPr>
          <a:xfrm>
            <a:off x="4914900" y="4324571"/>
            <a:ext cx="6537512" cy="328117"/>
          </a:xfrm>
        </p:spPr>
        <p:txBody>
          <a:bodyPr/>
          <a:lstStyle>
            <a:lvl1pPr marL="0" marR="0" indent="0" algn="l" defTabSz="1232345" rtl="0" eaLnBrk="1" fontAlgn="auto" latinLnBrk="0" hangingPunct="1">
              <a:lnSpc>
                <a:spcPct val="100000"/>
              </a:lnSpc>
              <a:spcBef>
                <a:spcPts val="0"/>
              </a:spcBef>
              <a:spcAft>
                <a:spcPts val="0"/>
              </a:spcAft>
              <a:buClrTx/>
              <a:buSzTx/>
              <a:buFontTx/>
              <a:buNone/>
              <a:tabLst/>
              <a:defRPr sz="2133" cap="none">
                <a:solidFill>
                  <a:schemeClr val="bg2">
                    <a:lumMod val="75000"/>
                  </a:schemeClr>
                </a:solidFill>
              </a:defRPr>
            </a:lvl1pPr>
          </a:lstStyle>
          <a:p>
            <a:r>
              <a:rPr lang="en-US" dirty="0" err="1"/>
              <a:t>prénom</a:t>
            </a:r>
            <a:r>
              <a:rPr lang="en-US" dirty="0"/>
              <a:t> nom</a:t>
            </a:r>
          </a:p>
        </p:txBody>
      </p:sp>
      <p:sp>
        <p:nvSpPr>
          <p:cNvPr id="48" name="Espace réservé du texte 45"/>
          <p:cNvSpPr>
            <a:spLocks noGrp="1"/>
          </p:cNvSpPr>
          <p:nvPr>
            <p:ph type="body" sz="quarter" idx="22" hasCustomPrompt="1"/>
          </p:nvPr>
        </p:nvSpPr>
        <p:spPr>
          <a:xfrm>
            <a:off x="4447949" y="4719967"/>
            <a:ext cx="7004464" cy="507704"/>
          </a:xfrm>
        </p:spPr>
        <p:txBody>
          <a:bodyPr/>
          <a:lstStyle>
            <a:lvl1pPr>
              <a:defRPr sz="1600" cap="none">
                <a:solidFill>
                  <a:schemeClr val="bg2">
                    <a:lumMod val="75000"/>
                  </a:schemeClr>
                </a:solidFill>
              </a:defRPr>
            </a:lvl1pPr>
          </a:lstStyle>
          <a:p>
            <a:pPr lvl="0"/>
            <a:r>
              <a:rPr lang="fr-FR" dirty="0"/>
              <a:t>Prénom.nom@ipsos.com</a:t>
            </a:r>
          </a:p>
          <a:p>
            <a:pPr lvl="0"/>
            <a:endParaRPr lang="fr-FR" dirty="0"/>
          </a:p>
        </p:txBody>
      </p:sp>
      <p:sp>
        <p:nvSpPr>
          <p:cNvPr id="4" name="ZoneTexte 3"/>
          <p:cNvSpPr txBox="1"/>
          <p:nvPr userDrawn="1"/>
        </p:nvSpPr>
        <p:spPr>
          <a:xfrm>
            <a:off x="4175121" y="3670416"/>
            <a:ext cx="7357801" cy="328231"/>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222223"/>
                </a:solidFill>
                <a:effectLst/>
                <a:uLnTx/>
                <a:uFillTx/>
                <a:latin typeface="Calibri"/>
                <a:ea typeface="+mn-ea"/>
                <a:cs typeface="+mn-cs"/>
              </a:rPr>
              <a:t>Préparé pour le CEVIPOF et Le Monde </a:t>
            </a:r>
          </a:p>
        </p:txBody>
      </p:sp>
    </p:spTree>
    <p:extLst>
      <p:ext uri="{BB962C8B-B14F-4D97-AF65-F5344CB8AC3E}">
        <p14:creationId xmlns:p14="http://schemas.microsoft.com/office/powerpoint/2010/main" val="40750480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 - intro - transition">
    <p:spTree>
      <p:nvGrpSpPr>
        <p:cNvPr id="1" name=""/>
        <p:cNvGrpSpPr/>
        <p:nvPr/>
      </p:nvGrpSpPr>
      <p:grpSpPr>
        <a:xfrm>
          <a:off x="0" y="0"/>
          <a:ext cx="0" cy="0"/>
          <a:chOff x="0" y="0"/>
          <a:chExt cx="0" cy="0"/>
        </a:xfrm>
      </p:grpSpPr>
      <p:sp>
        <p:nvSpPr>
          <p:cNvPr id="4" name="AutoShape 5"/>
          <p:cNvSpPr>
            <a:spLocks noChangeAspect="1" noChangeArrowheads="1" noTextEdit="1"/>
          </p:cNvSpPr>
          <p:nvPr userDrawn="1"/>
        </p:nvSpPr>
        <p:spPr bwMode="auto">
          <a:xfrm>
            <a:off x="-3299884" y="-1096433"/>
            <a:ext cx="16501535"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222223"/>
              </a:solidFill>
              <a:effectLst/>
              <a:uLnTx/>
              <a:uFillTx/>
              <a:latin typeface="Calibri"/>
              <a:ea typeface="+mn-ea"/>
              <a:cs typeface="+mn-cs"/>
            </a:endParaRPr>
          </a:p>
        </p:txBody>
      </p:sp>
      <p:sp>
        <p:nvSpPr>
          <p:cNvPr id="5" name="Rectangle 1"/>
          <p:cNvSpPr/>
          <p:nvPr userDrawn="1"/>
        </p:nvSpPr>
        <p:spPr>
          <a:xfrm>
            <a:off x="7006167" y="5444068"/>
            <a:ext cx="5234517" cy="1426633"/>
          </a:xfrm>
          <a:custGeom>
            <a:avLst/>
            <a:gdLst>
              <a:gd name="connsiteX0" fmla="*/ 0 w 2699792"/>
              <a:gd name="connsiteY0" fmla="*/ 0 h 843955"/>
              <a:gd name="connsiteX1" fmla="*/ 2699792 w 2699792"/>
              <a:gd name="connsiteY1" fmla="*/ 0 h 843955"/>
              <a:gd name="connsiteX2" fmla="*/ 2699792 w 2699792"/>
              <a:gd name="connsiteY2" fmla="*/ 843955 h 843955"/>
              <a:gd name="connsiteX3" fmla="*/ 0 w 2699792"/>
              <a:gd name="connsiteY3" fmla="*/ 843955 h 843955"/>
              <a:gd name="connsiteX4" fmla="*/ 0 w 2699792"/>
              <a:gd name="connsiteY4" fmla="*/ 0 h 843955"/>
              <a:gd name="connsiteX0" fmla="*/ 0 w 3052217"/>
              <a:gd name="connsiteY0" fmla="*/ 495300 h 843955"/>
              <a:gd name="connsiteX1" fmla="*/ 3052217 w 3052217"/>
              <a:gd name="connsiteY1" fmla="*/ 0 h 843955"/>
              <a:gd name="connsiteX2" fmla="*/ 3052217 w 3052217"/>
              <a:gd name="connsiteY2" fmla="*/ 843955 h 843955"/>
              <a:gd name="connsiteX3" fmla="*/ 352425 w 3052217"/>
              <a:gd name="connsiteY3" fmla="*/ 843955 h 843955"/>
              <a:gd name="connsiteX4" fmla="*/ 0 w 3052217"/>
              <a:gd name="connsiteY4" fmla="*/ 495300 h 843955"/>
              <a:gd name="connsiteX0" fmla="*/ 0 w 3061742"/>
              <a:gd name="connsiteY0" fmla="*/ 476250 h 824905"/>
              <a:gd name="connsiteX1" fmla="*/ 3061742 w 3061742"/>
              <a:gd name="connsiteY1" fmla="*/ 0 h 824905"/>
              <a:gd name="connsiteX2" fmla="*/ 3052217 w 3061742"/>
              <a:gd name="connsiteY2" fmla="*/ 824905 h 824905"/>
              <a:gd name="connsiteX3" fmla="*/ 352425 w 3061742"/>
              <a:gd name="connsiteY3" fmla="*/ 824905 h 824905"/>
              <a:gd name="connsiteX4" fmla="*/ 0 w 3061742"/>
              <a:gd name="connsiteY4" fmla="*/ 476250 h 824905"/>
              <a:gd name="connsiteX0" fmla="*/ 0 w 3061742"/>
              <a:gd name="connsiteY0" fmla="*/ 476250 h 834430"/>
              <a:gd name="connsiteX1" fmla="*/ 3061742 w 3061742"/>
              <a:gd name="connsiteY1" fmla="*/ 0 h 834430"/>
              <a:gd name="connsiteX2" fmla="*/ 3061742 w 3061742"/>
              <a:gd name="connsiteY2" fmla="*/ 834430 h 834430"/>
              <a:gd name="connsiteX3" fmla="*/ 352425 w 3061742"/>
              <a:gd name="connsiteY3" fmla="*/ 824905 h 834430"/>
              <a:gd name="connsiteX4" fmla="*/ 0 w 3061742"/>
              <a:gd name="connsiteY4" fmla="*/ 476250 h 8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742" h="834430">
                <a:moveTo>
                  <a:pt x="0" y="476250"/>
                </a:moveTo>
                <a:lnTo>
                  <a:pt x="3061742" y="0"/>
                </a:lnTo>
                <a:lnTo>
                  <a:pt x="3061742" y="834430"/>
                </a:lnTo>
                <a:lnTo>
                  <a:pt x="352425" y="824905"/>
                </a:lnTo>
                <a:lnTo>
                  <a:pt x="0" y="47625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F4391"/>
              </a:solidFill>
              <a:effectLst/>
              <a:uLnTx/>
              <a:uFillTx/>
              <a:latin typeface="Calibri"/>
              <a:ea typeface="+mn-ea"/>
              <a:cs typeface="+mn-cs"/>
            </a:endParaRPr>
          </a:p>
        </p:txBody>
      </p:sp>
      <p:pic>
        <p:nvPicPr>
          <p:cNvPr id="6" name="Picture 3" descr="D:\Users\lucie.hamon\Documents\élections départementales 2015\logo typo bleu.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433" y="6443134"/>
            <a:ext cx="8890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a:spLocks noGrp="1"/>
          </p:cNvSpPr>
          <p:nvPr>
            <p:ph type="ctrTitle"/>
          </p:nvPr>
        </p:nvSpPr>
        <p:spPr>
          <a:xfrm>
            <a:off x="914400" y="164637"/>
            <a:ext cx="10363200" cy="332399"/>
          </a:xfrm>
          <a:prstGeom prst="rect">
            <a:avLst/>
          </a:prstGeom>
        </p:spPr>
        <p:txBody>
          <a:bodyPr/>
          <a:lstStyle>
            <a:lvl1pPr>
              <a:defRPr sz="2400" b="1">
                <a:solidFill>
                  <a:schemeClr val="bg2"/>
                </a:solidFill>
                <a:latin typeface="Helvetica" pitchFamily="34" charset="0"/>
                <a:cs typeface="Times New Roman" pitchFamily="18" charset="0"/>
              </a:defRPr>
            </a:lvl1pPr>
          </a:lstStyle>
          <a:p>
            <a:r>
              <a:rPr lang="fr-FR" smtClean="0"/>
              <a:t>Cliquez et modifiez le titre</a:t>
            </a:r>
            <a:endParaRPr lang="fr-FR" dirty="0"/>
          </a:p>
        </p:txBody>
      </p:sp>
      <p:sp>
        <p:nvSpPr>
          <p:cNvPr id="16" name="Espace réservé du texte 30"/>
          <p:cNvSpPr>
            <a:spLocks noGrp="1"/>
          </p:cNvSpPr>
          <p:nvPr>
            <p:ph type="body" sz="quarter" idx="11"/>
          </p:nvPr>
        </p:nvSpPr>
        <p:spPr>
          <a:xfrm>
            <a:off x="239349" y="1028733"/>
            <a:ext cx="11673747" cy="1090083"/>
          </a:xfrm>
          <a:prstGeom prst="rect">
            <a:avLst/>
          </a:prstGeom>
        </p:spPr>
        <p:txBody>
          <a:bodyPr/>
          <a:lstStyle>
            <a:lvl1pPr marL="0" indent="0">
              <a:spcBef>
                <a:spcPts val="0"/>
              </a:spcBef>
              <a:buNone/>
              <a:defRPr sz="2133">
                <a:latin typeface="Helvetica" pitchFamily="34" charset="0"/>
              </a:defRPr>
            </a:lvl1pPr>
            <a:lvl2pPr marL="0" indent="0">
              <a:spcBef>
                <a:spcPts val="0"/>
              </a:spcBef>
              <a:buNone/>
              <a:defRPr sz="2133">
                <a:latin typeface="Helvetica" pitchFamily="34" charset="0"/>
              </a:defRPr>
            </a:lvl2pPr>
            <a:lvl3pPr marL="0" indent="0">
              <a:spcBef>
                <a:spcPts val="0"/>
              </a:spcBef>
              <a:buNone/>
              <a:defRPr sz="2133">
                <a:latin typeface="Helvetica" pitchFamily="34" charset="0"/>
              </a:defRPr>
            </a:lvl3pPr>
            <a:lvl4pPr marL="0" indent="0">
              <a:spcBef>
                <a:spcPts val="0"/>
              </a:spcBef>
              <a:buNone/>
              <a:defRPr sz="2133">
                <a:latin typeface="Helvetica" pitchFamily="34" charset="0"/>
              </a:defRPr>
            </a:lvl4pPr>
            <a:lvl5pPr marL="0" indent="0">
              <a:spcBef>
                <a:spcPts val="0"/>
              </a:spcBef>
              <a:buNone/>
              <a:defRPr sz="2133">
                <a:latin typeface="Helvetica" pitchFamily="34" charset="0"/>
              </a:defRPr>
            </a:lvl5pPr>
          </a:lstStyle>
          <a:p>
            <a:pPr lvl="0"/>
            <a:r>
              <a:rPr lang="fr-FR" dirty="0" smtClean="0"/>
              <a:t>Modifiez les styles du texte du masque</a:t>
            </a:r>
          </a:p>
        </p:txBody>
      </p:sp>
    </p:spTree>
    <p:extLst>
      <p:ext uri="{BB962C8B-B14F-4D97-AF65-F5344CB8AC3E}">
        <p14:creationId xmlns:p14="http://schemas.microsoft.com/office/powerpoint/2010/main" val="57579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2E3BCEF5-129E-4A04-82CF-D97D51B0474F}" type="datetimeFigureOut">
              <a:rPr lang="fr-FR" smtClean="0"/>
              <a:t>26/10/2018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7AE034-B98E-48D7-8427-E91DD563A516}" type="slidenum">
              <a:rPr lang="fr-FR" smtClean="0"/>
              <a:t>‹N°›</a:t>
            </a:fld>
            <a:endParaRPr lang="fr-FR"/>
          </a:p>
        </p:txBody>
      </p:sp>
    </p:spTree>
    <p:extLst>
      <p:ext uri="{BB962C8B-B14F-4D97-AF65-F5344CB8AC3E}">
        <p14:creationId xmlns:p14="http://schemas.microsoft.com/office/powerpoint/2010/main" val="42750113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
        <p:nvSpPr>
          <p:cNvPr id="3" name="Espace réservé du pied de page 2"/>
          <p:cNvSpPr>
            <a:spLocks noGrp="1"/>
          </p:cNvSpPr>
          <p:nvPr>
            <p:ph type="ftr" sz="quarter" idx="17"/>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14893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3739255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2" y="1865605"/>
            <a:ext cx="5543309"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
        <p:nvSpPr>
          <p:cNvPr id="6" name="Espace réservé du graphique 3"/>
          <p:cNvSpPr>
            <a:spLocks noGrp="1"/>
          </p:cNvSpPr>
          <p:nvPr>
            <p:ph type="chart" sz="quarter" idx="16"/>
          </p:nvPr>
        </p:nvSpPr>
        <p:spPr>
          <a:xfrm>
            <a:off x="6176513" y="1853504"/>
            <a:ext cx="5674947" cy="3531296"/>
          </a:xfrm>
        </p:spPr>
        <p:txBody>
          <a:bodyPr/>
          <a:lstStyle/>
          <a:p>
            <a:endParaRPr lang="fr-FR"/>
          </a:p>
        </p:txBody>
      </p:sp>
    </p:spTree>
    <p:extLst>
      <p:ext uri="{BB962C8B-B14F-4D97-AF65-F5344CB8AC3E}">
        <p14:creationId xmlns:p14="http://schemas.microsoft.com/office/powerpoint/2010/main" val="38952336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Option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311151" y="1865605"/>
            <a:ext cx="11051116" cy="641807"/>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
        <p:nvSpPr>
          <p:cNvPr id="4" name="Espace réservé du graphique 3"/>
          <p:cNvSpPr>
            <a:spLocks noGrp="1"/>
          </p:cNvSpPr>
          <p:nvPr>
            <p:ph type="chart" sz="quarter" idx="16"/>
          </p:nvPr>
        </p:nvSpPr>
        <p:spPr>
          <a:xfrm>
            <a:off x="3025149" y="2736851"/>
            <a:ext cx="6002867" cy="3325283"/>
          </a:xfrm>
        </p:spPr>
        <p:txBody>
          <a:bodyPr/>
          <a:lstStyle/>
          <a:p>
            <a:endParaRPr lang="fr-FR"/>
          </a:p>
        </p:txBody>
      </p:sp>
    </p:spTree>
    <p:extLst>
      <p:ext uri="{BB962C8B-B14F-4D97-AF65-F5344CB8AC3E}">
        <p14:creationId xmlns:p14="http://schemas.microsoft.com/office/powerpoint/2010/main" val="1410886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517001"/>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grpSp>
        <p:nvGrpSpPr>
          <p:cNvPr id="88" name="Group 87"/>
          <p:cNvGrpSpPr/>
          <p:nvPr userDrawn="1"/>
        </p:nvGrpSpPr>
        <p:grpSpPr>
          <a:xfrm>
            <a:off x="11003329" y="3429000"/>
            <a:ext cx="1188673" cy="342900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12" name="Text Placeholder 4"/>
          <p:cNvSpPr>
            <a:spLocks noGrp="1"/>
          </p:cNvSpPr>
          <p:nvPr>
            <p:ph type="body" sz="quarter" idx="14" hasCustomPrompt="1"/>
          </p:nvPr>
        </p:nvSpPr>
        <p:spPr>
          <a:xfrm>
            <a:off x="311152" y="1865605"/>
            <a:ext cx="10692177" cy="3519196"/>
          </a:xfrm>
        </p:spPr>
        <p:txBody>
          <a:bodyPr/>
          <a:lstStyle>
            <a:lvl1pPr marL="234945" indent="-234945">
              <a:lnSpc>
                <a:spcPct val="100000"/>
              </a:lnSpc>
              <a:spcBef>
                <a:spcPts val="400"/>
              </a:spcBef>
              <a:spcAft>
                <a:spcPts val="400"/>
              </a:spcAft>
              <a:buFont typeface="Arial" panose="020B0604020202020204" pitchFamily="34" charset="0"/>
              <a:buChar char="•"/>
              <a:defRPr sz="1867" cap="none"/>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 name="Espace réservé du pied de page 2"/>
          <p:cNvSpPr>
            <a:spLocks noGrp="1"/>
          </p:cNvSpPr>
          <p:nvPr>
            <p:ph type="ftr" sz="quarter" idx="15"/>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1808020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Verbatims">
    <p:spTree>
      <p:nvGrpSpPr>
        <p:cNvPr id="1" name=""/>
        <p:cNvGrpSpPr/>
        <p:nvPr/>
      </p:nvGrpSpPr>
      <p:grpSpPr>
        <a:xfrm>
          <a:off x="0" y="0"/>
          <a:ext cx="0" cy="0"/>
          <a:chOff x="0" y="0"/>
          <a:chExt cx="0" cy="0"/>
        </a:xfrm>
      </p:grpSpPr>
      <p:sp>
        <p:nvSpPr>
          <p:cNvPr id="53" name="Text Placeholder 4"/>
          <p:cNvSpPr>
            <a:spLocks noGrp="1"/>
          </p:cNvSpPr>
          <p:nvPr>
            <p:ph type="body" sz="quarter" idx="14" hasCustomPrompt="1"/>
          </p:nvPr>
        </p:nvSpPr>
        <p:spPr>
          <a:xfrm>
            <a:off x="1366080"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54" name="Title 1"/>
          <p:cNvSpPr>
            <a:spLocks noGrp="1"/>
          </p:cNvSpPr>
          <p:nvPr>
            <p:ph type="title" hasCustomPrompt="1"/>
          </p:nvPr>
        </p:nvSpPr>
        <p:spPr>
          <a:xfrm>
            <a:off x="312001" y="857958"/>
            <a:ext cx="11539460" cy="517001"/>
          </a:xfrm>
        </p:spPr>
        <p:txBody>
          <a:bodyPr/>
          <a:lstStyle/>
          <a:p>
            <a:r>
              <a:rPr lang="en-US" dirty="0"/>
              <a:t>Click to add emphasis part of title</a:t>
            </a:r>
          </a:p>
        </p:txBody>
      </p:sp>
      <p:sp>
        <p:nvSpPr>
          <p:cNvPr id="55"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400" b="0">
                <a:solidFill>
                  <a:schemeClr val="bg2"/>
                </a:solidFill>
              </a:defRPr>
            </a:lvl1pPr>
          </a:lstStyle>
          <a:p>
            <a:pPr lvl="0"/>
            <a:r>
              <a:rPr lang="en-US" dirty="0"/>
              <a:t>CLICK TO ADD TAG LINE OR BEGINNING OF TITLE</a:t>
            </a:r>
            <a:endParaRPr lang="en-GB" dirty="0"/>
          </a:p>
        </p:txBody>
      </p:sp>
      <p:sp>
        <p:nvSpPr>
          <p:cNvPr id="2" name="Espace réservé du pied de page 1"/>
          <p:cNvSpPr>
            <a:spLocks noGrp="1"/>
          </p:cNvSpPr>
          <p:nvPr>
            <p:ph type="ftr" sz="quarter" idx="15"/>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
        <p:nvSpPr>
          <p:cNvPr id="30" name="Text Placeholder 4"/>
          <p:cNvSpPr>
            <a:spLocks noGrp="1"/>
          </p:cNvSpPr>
          <p:nvPr>
            <p:ph type="body" sz="quarter" idx="16" hasCustomPrompt="1"/>
          </p:nvPr>
        </p:nvSpPr>
        <p:spPr>
          <a:xfrm>
            <a:off x="7300498" y="1865605"/>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1" name="Text Placeholder 4"/>
          <p:cNvSpPr>
            <a:spLocks noGrp="1"/>
          </p:cNvSpPr>
          <p:nvPr>
            <p:ph type="body" sz="quarter" idx="17" hasCustomPrompt="1"/>
          </p:nvPr>
        </p:nvSpPr>
        <p:spPr>
          <a:xfrm>
            <a:off x="1366080"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
        <p:nvSpPr>
          <p:cNvPr id="32" name="Text Placeholder 4"/>
          <p:cNvSpPr>
            <a:spLocks noGrp="1"/>
          </p:cNvSpPr>
          <p:nvPr>
            <p:ph type="body" sz="quarter" idx="18" hasCustomPrompt="1"/>
          </p:nvPr>
        </p:nvSpPr>
        <p:spPr>
          <a:xfrm>
            <a:off x="7300498" y="4022008"/>
            <a:ext cx="4083597" cy="1470025"/>
          </a:xfrm>
        </p:spPr>
        <p:txBody>
          <a:bodyPr/>
          <a:lstStyle>
            <a:lvl1pPr marL="0" indent="0">
              <a:lnSpc>
                <a:spcPct val="100000"/>
              </a:lnSpc>
              <a:spcBef>
                <a:spcPts val="400"/>
              </a:spcBef>
              <a:spcAft>
                <a:spcPts val="400"/>
              </a:spcAft>
              <a:buFont typeface="Arial" panose="020B0604020202020204" pitchFamily="34" charset="0"/>
              <a:buNone/>
              <a:defRPr sz="1600" cap="none"/>
            </a:lvl1pPr>
            <a:lvl2pPr marL="412739" indent="0">
              <a:lnSpc>
                <a:spcPct val="100000"/>
              </a:lnSpc>
              <a:spcBef>
                <a:spcPts val="400"/>
              </a:spcBef>
              <a:spcAft>
                <a:spcPts val="400"/>
              </a:spcAft>
              <a:buFont typeface="Arial" panose="020B0604020202020204" pitchFamily="34" charset="0"/>
              <a:buNone/>
              <a:tabLst/>
              <a:defRPr sz="1600"/>
            </a:lvl2pPr>
            <a:lvl3pPr marL="685783" indent="0">
              <a:lnSpc>
                <a:spcPct val="100000"/>
              </a:lnSpc>
              <a:spcBef>
                <a:spcPts val="400"/>
              </a:spcBef>
              <a:spcAft>
                <a:spcPts val="400"/>
              </a:spcAft>
              <a:buSzPct val="85000"/>
              <a:buFont typeface="Arial" panose="020B0604020202020204" pitchFamily="34" charset="0"/>
              <a:buNone/>
              <a:defRPr sz="1600"/>
            </a:lvl3pPr>
            <a:lvl5pPr marL="1058307" indent="0">
              <a:lnSpc>
                <a:spcPct val="100000"/>
              </a:lnSpc>
              <a:spcBef>
                <a:spcPts val="400"/>
              </a:spcBef>
              <a:spcAft>
                <a:spcPts val="400"/>
              </a:spcAft>
              <a:buSzPct val="85000"/>
              <a:buFont typeface="Arial" panose="020B0604020202020204" pitchFamily="34" charset="0"/>
              <a:buNone/>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22552983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517001"/>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400"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3" name="Espace réservé du pied de page 2"/>
          <p:cNvSpPr>
            <a:spLocks noGrp="1"/>
          </p:cNvSpPr>
          <p:nvPr>
            <p:ph type="ftr" sz="quarter" idx="25"/>
          </p:nvPr>
        </p:nvSpPr>
        <p:spPr/>
        <p:txBody>
          <a:bodyPr/>
          <a:lstStyle/>
          <a:p>
            <a:pPr defTabSz="1232345">
              <a:defRPr/>
            </a:pPr>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32756682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pPr defTabSz="1232345">
              <a:defRPr/>
            </a:pPr>
            <a:r>
              <a:rPr lang="fr-FR" smtClean="0">
                <a:solidFill>
                  <a:srgbClr val="888B8D"/>
                </a:solidFill>
              </a:rPr>
              <a:t>©Ipsos  CEVIPOF LE MONDE – EEF 2017 -  Avril 2017</a:t>
            </a:r>
            <a:endParaRPr lang="en-US" dirty="0">
              <a:solidFill>
                <a:srgbClr val="888B8D"/>
              </a:solidFill>
            </a:endParaRPr>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2865916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391328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fr-FR"/>
              <a:t>Cliquez sur l'icône pour ajouter une image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0" marR="0" lvl="0" indent="0" algn="ctr" defTabSz="123234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marR="0" lvl="0" indent="0" algn="l" defTabSz="1232345" rtl="0" eaLnBrk="1" fontAlgn="auto" latinLnBrk="0" hangingPunct="1">
              <a:lnSpc>
                <a:spcPct val="100000"/>
              </a:lnSpc>
              <a:spcBef>
                <a:spcPts val="1088"/>
              </a:spcBef>
              <a:spcAft>
                <a:spcPts val="0"/>
              </a:spcAft>
              <a:buClrTx/>
              <a:buSzTx/>
              <a:buFontTx/>
              <a:buNone/>
              <a:tabLst/>
              <a:defRPr/>
            </a:pPr>
            <a:fld id="{5575D932-8F50-448D-A3FF-976A850649DE}" type="slidenum">
              <a:rPr kumimoji="0" lang="en-GB" sz="933" b="0" i="0" u="none" strike="noStrike" kern="1200" cap="none" spc="0" normalizeH="0" baseline="0" noProof="0" smtClean="0">
                <a:ln>
                  <a:noFill/>
                </a:ln>
                <a:solidFill>
                  <a:srgbClr val="888B8D"/>
                </a:solidFill>
                <a:effectLst/>
                <a:uLnTx/>
                <a:uFillTx/>
                <a:latin typeface="Calibri"/>
                <a:ea typeface="+mn-ea"/>
                <a:cs typeface="+mn-cs"/>
              </a:rPr>
              <a:pPr marL="4320" marR="0" lvl="0" indent="0" algn="l" defTabSz="1232345" rtl="0" eaLnBrk="1" fontAlgn="auto" latinLnBrk="0" hangingPunct="1">
                <a:lnSpc>
                  <a:spcPct val="100000"/>
                </a:lnSpc>
                <a:spcBef>
                  <a:spcPts val="1088"/>
                </a:spcBef>
                <a:spcAft>
                  <a:spcPts val="0"/>
                </a:spcAft>
                <a:buClrTx/>
                <a:buSzTx/>
                <a:buFontTx/>
                <a:buNone/>
                <a:tabLst/>
                <a:defRPr/>
              </a:pPr>
              <a:t>‹N°›</a:t>
            </a:fld>
            <a:endParaRPr kumimoji="0" lang="en-GB" sz="933" b="0" i="0" u="none" strike="noStrike" kern="1200" cap="none" spc="0" normalizeH="0" baseline="0" noProof="0" dirty="0">
              <a:ln>
                <a:noFill/>
              </a:ln>
              <a:solidFill>
                <a:srgbClr val="888B8D"/>
              </a:solidFill>
              <a:effectLst/>
              <a:uLnTx/>
              <a:uFillTx/>
              <a:latin typeface="Calibri"/>
              <a:ea typeface="+mn-ea"/>
              <a:cs typeface="+mn-cs"/>
            </a:endParaRPr>
          </a:p>
        </p:txBody>
      </p:sp>
      <p:sp>
        <p:nvSpPr>
          <p:cNvPr id="26" name="Text Placeholder 4"/>
          <p:cNvSpPr>
            <a:spLocks noGrp="1"/>
          </p:cNvSpPr>
          <p:nvPr>
            <p:ph type="body" sz="quarter" idx="15" hasCustomPrompt="1"/>
          </p:nvPr>
        </p:nvSpPr>
        <p:spPr>
          <a:xfrm>
            <a:off x="8988129" y="4018902"/>
            <a:ext cx="2861167" cy="1048399"/>
          </a:xfrm>
        </p:spPr>
        <p:txBody>
          <a:bodyPr/>
          <a:lstStyle>
            <a:lvl1pPr marL="0" indent="0">
              <a:lnSpc>
                <a:spcPct val="100000"/>
              </a:lnSpc>
              <a:spcBef>
                <a:spcPts val="400"/>
              </a:spcBef>
              <a:spcAft>
                <a:spcPts val="400"/>
              </a:spcAft>
              <a:buFont typeface="Arial" panose="020B0604020202020204" pitchFamily="34" charset="0"/>
              <a:buNone/>
              <a:defRPr sz="1867" cap="none" baseline="0">
                <a:solidFill>
                  <a:schemeClr val="bg2"/>
                </a:solidFill>
              </a:defRPr>
            </a:lvl1pPr>
            <a:lvl2pPr marL="634984" indent="-222245">
              <a:lnSpc>
                <a:spcPct val="100000"/>
              </a:lnSpc>
              <a:spcBef>
                <a:spcPts val="400"/>
              </a:spcBef>
              <a:spcAft>
                <a:spcPts val="400"/>
              </a:spcAft>
              <a:buFont typeface="Arial" panose="020B0604020202020204" pitchFamily="34" charset="0"/>
              <a:buChar char="–"/>
              <a:tabLst/>
              <a:defRPr sz="1867"/>
            </a:lvl2pPr>
            <a:lvl3pPr marL="922844" indent="-237061">
              <a:lnSpc>
                <a:spcPct val="100000"/>
              </a:lnSpc>
              <a:spcBef>
                <a:spcPts val="400"/>
              </a:spcBef>
              <a:spcAft>
                <a:spcPts val="400"/>
              </a:spcAft>
              <a:buSzPct val="85000"/>
              <a:buFont typeface="Arial" panose="020B0604020202020204" pitchFamily="34" charset="0"/>
              <a:buChar char="•"/>
              <a:defRPr sz="1867"/>
            </a:lvl3pPr>
            <a:lvl5pPr marL="1291134" indent="-232828">
              <a:lnSpc>
                <a:spcPct val="100000"/>
              </a:lnSpc>
              <a:spcBef>
                <a:spcPts val="400"/>
              </a:spcBef>
              <a:spcAft>
                <a:spcPts val="400"/>
              </a:spcAft>
              <a:buSzPct val="85000"/>
              <a:buFont typeface="Arial" panose="020B0604020202020204" pitchFamily="34" charset="0"/>
              <a:buChar char="-"/>
              <a:defRPr sz="1867"/>
            </a:lvl5pPr>
          </a:lstStyle>
          <a:p>
            <a:pPr lvl="0"/>
            <a:r>
              <a:rPr lang="en-US" dirty="0" err="1"/>
              <a:t>Insérez</a:t>
            </a:r>
            <a:r>
              <a:rPr lang="en-US" dirty="0"/>
              <a:t> le </a:t>
            </a:r>
            <a:r>
              <a:rPr lang="en-US" dirty="0" err="1"/>
              <a:t>texte</a:t>
            </a:r>
            <a:endParaRPr lang="en-GB" dirty="0"/>
          </a:p>
        </p:txBody>
      </p:sp>
    </p:spTree>
    <p:extLst>
      <p:ext uri="{BB962C8B-B14F-4D97-AF65-F5344CB8AC3E}">
        <p14:creationId xmlns:p14="http://schemas.microsoft.com/office/powerpoint/2010/main" val="332137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1.png"/><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1.png"/><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7.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BCEF5-129E-4A04-82CF-D97D51B0474F}" type="datetimeFigureOut">
              <a:rPr lang="fr-FR" smtClean="0"/>
              <a:t>26/10/2018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AE034-B98E-48D7-8427-E91DD563A516}" type="slidenum">
              <a:rPr lang="fr-FR" smtClean="0"/>
              <a:t>‹N°›</a:t>
            </a:fld>
            <a:endParaRPr lang="fr-FR"/>
          </a:p>
        </p:txBody>
      </p:sp>
    </p:spTree>
    <p:extLst>
      <p:ext uri="{BB962C8B-B14F-4D97-AF65-F5344CB8AC3E}">
        <p14:creationId xmlns:p14="http://schemas.microsoft.com/office/powerpoint/2010/main" val="3063279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5" y="857957"/>
            <a:ext cx="11539460" cy="517064"/>
          </a:xfrm>
          <a:prstGeom prst="rect">
            <a:avLst/>
          </a:prstGeom>
        </p:spPr>
        <p:txBody>
          <a:bodyPr vert="horz" wrap="square" lIns="0" tIns="0" rIns="0" bIns="0" rtlCol="0" anchor="t">
            <a:spAutoFit/>
          </a:bodyPr>
          <a:lstStyle/>
          <a:p>
            <a:r>
              <a:rPr lang="en-US" dirty="0" smtClean="0"/>
              <a:t>Click to add emphasis part of title</a:t>
            </a:r>
            <a:endParaRPr lang="en-US" dirty="0"/>
          </a:p>
        </p:txBody>
      </p:sp>
      <p:sp>
        <p:nvSpPr>
          <p:cNvPr id="3" name="Text Placeholder 2"/>
          <p:cNvSpPr>
            <a:spLocks noGrp="1"/>
          </p:cNvSpPr>
          <p:nvPr>
            <p:ph type="body" idx="1"/>
          </p:nvPr>
        </p:nvSpPr>
        <p:spPr>
          <a:xfrm>
            <a:off x="330201" y="1851257"/>
            <a:ext cx="11535495" cy="3524011"/>
          </a:xfrm>
          <a:prstGeom prst="rect">
            <a:avLst/>
          </a:prstGeom>
        </p:spPr>
        <p:txBody>
          <a:bodyPr vert="horz" lIns="0" tIns="0" rIns="0" bIns="0" rtlCol="0">
            <a:no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18"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8"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6" name="Espace réservé du pied de page 5"/>
          <p:cNvSpPr>
            <a:spLocks noGrp="1"/>
          </p:cNvSpPr>
          <p:nvPr>
            <p:ph type="ftr" sz="quarter" idx="3"/>
          </p:nvPr>
        </p:nvSpPr>
        <p:spPr>
          <a:xfrm>
            <a:off x="633684" y="6313946"/>
            <a:ext cx="3860800" cy="366183"/>
          </a:xfrm>
          <a:prstGeom prst="rect">
            <a:avLst/>
          </a:prstGeom>
        </p:spPr>
        <p:txBody>
          <a:bodyPr vert="horz" lIns="91440" tIns="45720" rIns="91440" bIns="45720" rtlCol="0" anchor="ctr"/>
          <a:lstStyle>
            <a:lvl1pPr algn="l">
              <a:defRPr sz="1067">
                <a:solidFill>
                  <a:schemeClr val="bg2"/>
                </a:solidFill>
              </a:defRPr>
            </a:lvl1pPr>
          </a:lstStyle>
          <a:p>
            <a:pPr defTabSz="1232345"/>
            <a:r>
              <a:rPr lang="fr-FR" smtClean="0">
                <a:solidFill>
                  <a:srgbClr val="888B8D"/>
                </a:solidFill>
              </a:rPr>
              <a:t>©Ipsos  CEVIPOF LE MONDE – EEF 2017 - Septembre 2016</a:t>
            </a:r>
            <a:endParaRPr lang="fr-FR" dirty="0">
              <a:solidFill>
                <a:srgbClr val="888B8D"/>
              </a:solidFill>
            </a:endParaRPr>
          </a:p>
        </p:txBody>
      </p:sp>
    </p:spTree>
    <p:extLst>
      <p:ext uri="{BB962C8B-B14F-4D97-AF65-F5344CB8AC3E}">
        <p14:creationId xmlns:p14="http://schemas.microsoft.com/office/powerpoint/2010/main" val="2898225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hf sldNum="0" hdr="0" dt="0"/>
  <p:txStyles>
    <p:titleStyle>
      <a:lvl1pPr algn="l" defTabSz="1232345" rtl="0" eaLnBrk="1" latinLnBrk="0" hangingPunct="1">
        <a:lnSpc>
          <a:spcPct val="90000"/>
        </a:lnSpc>
        <a:spcBef>
          <a:spcPts val="544"/>
        </a:spcBef>
        <a:buNone/>
        <a:tabLst/>
        <a:defRPr sz="3733"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5" y="857957"/>
            <a:ext cx="11539460" cy="517064"/>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35495" cy="3524011"/>
          </a:xfrm>
          <a:prstGeom prst="rect">
            <a:avLst/>
          </a:prstGeom>
        </p:spPr>
        <p:txBody>
          <a:bodyPr vert="horz" lIns="0" tIns="0" rIns="0" bIns="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17"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7"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a:ln>
                <a:noFill/>
              </a:ln>
              <a:solidFill>
                <a:srgbClr val="888B8D"/>
              </a:solidFill>
              <a:effectLst/>
              <a:uLnTx/>
              <a:uFillTx/>
              <a:latin typeface="Calibri"/>
              <a:ea typeface="+mn-ea"/>
              <a:cs typeface="+mn-cs"/>
            </a:endParaRPr>
          </a:p>
        </p:txBody>
      </p:sp>
      <p:sp>
        <p:nvSpPr>
          <p:cNvPr id="6" name="Espace réservé du pied de page 5"/>
          <p:cNvSpPr>
            <a:spLocks noGrp="1"/>
          </p:cNvSpPr>
          <p:nvPr>
            <p:ph type="ftr" sz="quarter" idx="3"/>
          </p:nvPr>
        </p:nvSpPr>
        <p:spPr>
          <a:xfrm>
            <a:off x="633684" y="6313946"/>
            <a:ext cx="3860800" cy="366183"/>
          </a:xfrm>
          <a:prstGeom prst="rect">
            <a:avLst/>
          </a:prstGeom>
        </p:spPr>
        <p:txBody>
          <a:bodyPr vert="horz" lIns="91440" tIns="45720" rIns="91440" bIns="45720" rtlCol="0" anchor="ctr"/>
          <a:lstStyle>
            <a:lvl1pPr algn="l">
              <a:defRPr sz="1067">
                <a:solidFill>
                  <a:schemeClr val="bg2"/>
                </a:solidFill>
              </a:defRPr>
            </a:lvl1pPr>
          </a:lstStyle>
          <a:p>
            <a:pPr defTabSz="1232345"/>
            <a:r>
              <a:rPr lang="fr-FR" smtClean="0">
                <a:solidFill>
                  <a:srgbClr val="888B8D"/>
                </a:solidFill>
              </a:rPr>
              <a:t>©Ipsos  CEVIPOF LE MONDE – EEF 2017 - 20 Mars 2017</a:t>
            </a:r>
            <a:endParaRPr lang="fr-FR" dirty="0">
              <a:solidFill>
                <a:srgbClr val="888B8D"/>
              </a:solidFill>
            </a:endParaRPr>
          </a:p>
        </p:txBody>
      </p:sp>
    </p:spTree>
    <p:extLst>
      <p:ext uri="{BB962C8B-B14F-4D97-AF65-F5344CB8AC3E}">
        <p14:creationId xmlns:p14="http://schemas.microsoft.com/office/powerpoint/2010/main" val="7814593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sldNum="0" hdr="0" dt="0"/>
  <p:txStyles>
    <p:titleStyle>
      <a:lvl1pPr algn="l" defTabSz="1232345" rtl="0" eaLnBrk="1" latinLnBrk="0" hangingPunct="1">
        <a:lnSpc>
          <a:spcPct val="90000"/>
        </a:lnSpc>
        <a:spcBef>
          <a:spcPts val="544"/>
        </a:spcBef>
        <a:buNone/>
        <a:tabLst/>
        <a:defRPr sz="3733"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5" y="857957"/>
            <a:ext cx="11539460" cy="517064"/>
          </a:xfrm>
          <a:prstGeom prst="rect">
            <a:avLst/>
          </a:prstGeom>
        </p:spPr>
        <p:txBody>
          <a:bodyPr vert="horz" wrap="square" lIns="0" tIns="0" rIns="0" bIns="0" rtlCol="0" anchor="t">
            <a:spAutoFit/>
          </a:bodyPr>
          <a:lstStyle/>
          <a:p>
            <a:r>
              <a:rPr lang="en-US" dirty="0" smtClean="0"/>
              <a:t>Click to add emphasis part of title</a:t>
            </a:r>
            <a:endParaRPr lang="en-US" dirty="0"/>
          </a:p>
        </p:txBody>
      </p:sp>
      <p:sp>
        <p:nvSpPr>
          <p:cNvPr id="3" name="Text Placeholder 2"/>
          <p:cNvSpPr>
            <a:spLocks noGrp="1"/>
          </p:cNvSpPr>
          <p:nvPr>
            <p:ph type="body" idx="1"/>
          </p:nvPr>
        </p:nvSpPr>
        <p:spPr>
          <a:xfrm>
            <a:off x="330201" y="1851257"/>
            <a:ext cx="11535495" cy="3524011"/>
          </a:xfrm>
          <a:prstGeom prst="rect">
            <a:avLst/>
          </a:prstGeom>
        </p:spPr>
        <p:txBody>
          <a:bodyPr vert="horz" lIns="0" tIns="0" rIns="0" bIns="0" rtlCol="0">
            <a:no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19"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9"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smtClean="0">
              <a:ln>
                <a:noFill/>
              </a:ln>
              <a:solidFill>
                <a:srgbClr val="888B8D"/>
              </a:solidFill>
              <a:effectLst/>
              <a:uLnTx/>
              <a:uFillTx/>
              <a:latin typeface="Calibri"/>
              <a:ea typeface="+mn-ea"/>
              <a:cs typeface="+mn-cs"/>
            </a:endParaRPr>
          </a:p>
        </p:txBody>
      </p:sp>
      <p:sp>
        <p:nvSpPr>
          <p:cNvPr id="6" name="Espace réservé du pied de page 5"/>
          <p:cNvSpPr>
            <a:spLocks noGrp="1"/>
          </p:cNvSpPr>
          <p:nvPr>
            <p:ph type="ftr" sz="quarter" idx="3"/>
          </p:nvPr>
        </p:nvSpPr>
        <p:spPr>
          <a:xfrm>
            <a:off x="633684" y="6313946"/>
            <a:ext cx="3860800" cy="366183"/>
          </a:xfrm>
          <a:prstGeom prst="rect">
            <a:avLst/>
          </a:prstGeom>
        </p:spPr>
        <p:txBody>
          <a:bodyPr vert="horz" lIns="91440" tIns="45720" rIns="91440" bIns="45720" rtlCol="0" anchor="ctr"/>
          <a:lstStyle>
            <a:lvl1pPr algn="l">
              <a:defRPr sz="1067">
                <a:solidFill>
                  <a:schemeClr val="bg2"/>
                </a:solidFill>
              </a:defRPr>
            </a:lvl1pPr>
          </a:lstStyle>
          <a:p>
            <a:pPr defTabSz="1232345"/>
            <a:r>
              <a:rPr lang="fr-FR" smtClean="0">
                <a:solidFill>
                  <a:srgbClr val="888B8D"/>
                </a:solidFill>
              </a:rPr>
              <a:t>©Ipsos  CEVIPOF LE MONDE – EEF 2017  - Mai 2016</a:t>
            </a:r>
            <a:endParaRPr lang="fr-FR" dirty="0">
              <a:solidFill>
                <a:srgbClr val="888B8D"/>
              </a:solidFill>
            </a:endParaRPr>
          </a:p>
        </p:txBody>
      </p:sp>
    </p:spTree>
    <p:extLst>
      <p:ext uri="{BB962C8B-B14F-4D97-AF65-F5344CB8AC3E}">
        <p14:creationId xmlns:p14="http://schemas.microsoft.com/office/powerpoint/2010/main" val="16425316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iming>
    <p:tnLst>
      <p:par>
        <p:cTn id="1" dur="indefinite" restart="never" nodeType="tmRoot"/>
      </p:par>
    </p:tnLst>
  </p:timing>
  <p:hf sldNum="0" hdr="0" dt="0"/>
  <p:txStyles>
    <p:titleStyle>
      <a:lvl1pPr algn="l" defTabSz="1232345" rtl="0" eaLnBrk="1" latinLnBrk="0" hangingPunct="1">
        <a:lnSpc>
          <a:spcPct val="90000"/>
        </a:lnSpc>
        <a:spcBef>
          <a:spcPts val="544"/>
        </a:spcBef>
        <a:buNone/>
        <a:tabLst/>
        <a:defRPr sz="3733"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5" y="857957"/>
            <a:ext cx="11539460" cy="517064"/>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35495" cy="3524011"/>
          </a:xfrm>
          <a:prstGeom prst="rect">
            <a:avLst/>
          </a:prstGeom>
        </p:spPr>
        <p:txBody>
          <a:bodyPr vert="horz" lIns="0" tIns="0" rIns="0" bIns="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17"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7"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a:ln>
                <a:noFill/>
              </a:ln>
              <a:solidFill>
                <a:srgbClr val="888B8D"/>
              </a:solidFill>
              <a:effectLst/>
              <a:uLnTx/>
              <a:uFillTx/>
              <a:latin typeface="Calibri"/>
              <a:ea typeface="+mn-ea"/>
              <a:cs typeface="+mn-cs"/>
            </a:endParaRPr>
          </a:p>
        </p:txBody>
      </p:sp>
      <p:sp>
        <p:nvSpPr>
          <p:cNvPr id="6" name="Espace réservé du pied de page 5"/>
          <p:cNvSpPr>
            <a:spLocks noGrp="1"/>
          </p:cNvSpPr>
          <p:nvPr>
            <p:ph type="ftr" sz="quarter" idx="3"/>
          </p:nvPr>
        </p:nvSpPr>
        <p:spPr>
          <a:xfrm>
            <a:off x="633684" y="6313946"/>
            <a:ext cx="3860800" cy="366183"/>
          </a:xfrm>
          <a:prstGeom prst="rect">
            <a:avLst/>
          </a:prstGeom>
        </p:spPr>
        <p:txBody>
          <a:bodyPr vert="horz" lIns="91440" tIns="45720" rIns="91440" bIns="45720" rtlCol="0" anchor="ctr"/>
          <a:lstStyle>
            <a:lvl1pPr algn="l">
              <a:defRPr sz="1067">
                <a:solidFill>
                  <a:schemeClr val="bg2"/>
                </a:solidFill>
              </a:defRPr>
            </a:lvl1pPr>
          </a:lstStyle>
          <a:p>
            <a:pPr defTabSz="1232345">
              <a:defRPr/>
            </a:pPr>
            <a:r>
              <a:rPr lang="fr-FR" smtClean="0">
                <a:solidFill>
                  <a:srgbClr val="888B8D"/>
                </a:solidFill>
              </a:rPr>
              <a:t>©Ipsos  CEVIPOF LE MONDE – EEF 2017 -  Juillet 2017</a:t>
            </a:r>
            <a:endParaRPr lang="fr-FR" dirty="0">
              <a:solidFill>
                <a:srgbClr val="888B8D"/>
              </a:solidFill>
            </a:endParaRPr>
          </a:p>
        </p:txBody>
      </p:sp>
    </p:spTree>
    <p:extLst>
      <p:ext uri="{BB962C8B-B14F-4D97-AF65-F5344CB8AC3E}">
        <p14:creationId xmlns:p14="http://schemas.microsoft.com/office/powerpoint/2010/main" val="31500999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hf sldNum="0" hdr="0" dt="0"/>
  <p:txStyles>
    <p:titleStyle>
      <a:lvl1pPr algn="l" defTabSz="1232345" rtl="0" eaLnBrk="1" latinLnBrk="0" hangingPunct="1">
        <a:lnSpc>
          <a:spcPct val="90000"/>
        </a:lnSpc>
        <a:spcBef>
          <a:spcPts val="544"/>
        </a:spcBef>
        <a:buNone/>
        <a:tabLst/>
        <a:defRPr sz="3733"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5" y="857957"/>
            <a:ext cx="11539460" cy="517064"/>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35495" cy="3524011"/>
          </a:xfrm>
          <a:prstGeom prst="rect">
            <a:avLst/>
          </a:prstGeom>
        </p:spPr>
        <p:txBody>
          <a:bodyPr vert="horz" lIns="0" tIns="0" rIns="0" bIns="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17"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7"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a:ln>
                <a:noFill/>
              </a:ln>
              <a:solidFill>
                <a:srgbClr val="888B8D"/>
              </a:solidFill>
              <a:effectLst/>
              <a:uLnTx/>
              <a:uFillTx/>
              <a:latin typeface="Calibri"/>
              <a:ea typeface="+mn-ea"/>
              <a:cs typeface="+mn-cs"/>
            </a:endParaRPr>
          </a:p>
        </p:txBody>
      </p:sp>
      <p:sp>
        <p:nvSpPr>
          <p:cNvPr id="6" name="Espace réservé du pied de page 5"/>
          <p:cNvSpPr>
            <a:spLocks noGrp="1"/>
          </p:cNvSpPr>
          <p:nvPr>
            <p:ph type="ftr" sz="quarter" idx="3"/>
          </p:nvPr>
        </p:nvSpPr>
        <p:spPr>
          <a:xfrm>
            <a:off x="633684" y="6313946"/>
            <a:ext cx="3860800" cy="366183"/>
          </a:xfrm>
          <a:prstGeom prst="rect">
            <a:avLst/>
          </a:prstGeom>
        </p:spPr>
        <p:txBody>
          <a:bodyPr vert="horz" lIns="91440" tIns="45720" rIns="91440" bIns="45720" rtlCol="0" anchor="ctr"/>
          <a:lstStyle>
            <a:lvl1pPr algn="l">
              <a:defRPr sz="1067">
                <a:solidFill>
                  <a:schemeClr val="bg2"/>
                </a:solidFill>
              </a:defRPr>
            </a:lvl1pPr>
          </a:lstStyle>
          <a:p>
            <a:pPr defTabSz="1232345"/>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24108921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sldNum="0" hdr="0" dt="0"/>
  <p:txStyles>
    <p:titleStyle>
      <a:lvl1pPr algn="l" defTabSz="1232345" rtl="0" eaLnBrk="1" latinLnBrk="0" hangingPunct="1">
        <a:lnSpc>
          <a:spcPct val="90000"/>
        </a:lnSpc>
        <a:spcBef>
          <a:spcPts val="544"/>
        </a:spcBef>
        <a:buNone/>
        <a:tabLst/>
        <a:defRPr sz="3733"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5" y="857957"/>
            <a:ext cx="11539460" cy="517064"/>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35495" cy="3524011"/>
          </a:xfrm>
          <a:prstGeom prst="rect">
            <a:avLst/>
          </a:prstGeom>
        </p:spPr>
        <p:txBody>
          <a:bodyPr vert="horz" lIns="0" tIns="0" rIns="0" bIns="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1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marR="0" lvl="0" indent="0" algn="l" defTabSz="1232345" rtl="0" eaLnBrk="1" fontAlgn="auto" latinLnBrk="0" hangingPunct="1">
              <a:lnSpc>
                <a:spcPct val="85000"/>
              </a:lnSpc>
              <a:spcBef>
                <a:spcPts val="272"/>
              </a:spcBef>
              <a:spcAft>
                <a:spcPts val="0"/>
              </a:spcAft>
              <a:buClrTx/>
              <a:buSzTx/>
              <a:buFontTx/>
              <a:buNone/>
              <a:tabLst/>
              <a:defRPr/>
            </a:pPr>
            <a:fld id="{01990C03-C3A3-48FE-AF6D-3AE397C89625}" type="slidenum">
              <a:rPr kumimoji="0" lang="en-GB" sz="1067"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1232345" rtl="0" eaLnBrk="1" fontAlgn="auto" latinLnBrk="0" hangingPunct="1">
                <a:lnSpc>
                  <a:spcPct val="85000"/>
                </a:lnSpc>
                <a:spcBef>
                  <a:spcPts val="272"/>
                </a:spcBef>
                <a:spcAft>
                  <a:spcPts val="0"/>
                </a:spcAft>
                <a:buClrTx/>
                <a:buSzTx/>
                <a:buFontTx/>
                <a:buNone/>
                <a:tabLst/>
                <a:defRPr/>
              </a:pPr>
              <a:t>‹N°›</a:t>
            </a:fld>
            <a:endParaRPr kumimoji="0" lang="en-GB" sz="1067" b="0" i="0" u="none" strike="noStrike" kern="1200" cap="none" spc="0" normalizeH="0" baseline="0" noProof="0" dirty="0">
              <a:ln>
                <a:noFill/>
              </a:ln>
              <a:solidFill>
                <a:srgbClr val="888B8D"/>
              </a:solidFill>
              <a:effectLst/>
              <a:uLnTx/>
              <a:uFillTx/>
              <a:latin typeface="Calibri"/>
              <a:ea typeface="+mn-ea"/>
              <a:cs typeface="+mn-cs"/>
            </a:endParaRPr>
          </a:p>
        </p:txBody>
      </p:sp>
      <p:sp>
        <p:nvSpPr>
          <p:cNvPr id="6" name="Espace réservé du pied de page 5"/>
          <p:cNvSpPr>
            <a:spLocks noGrp="1"/>
          </p:cNvSpPr>
          <p:nvPr>
            <p:ph type="ftr" sz="quarter" idx="3"/>
          </p:nvPr>
        </p:nvSpPr>
        <p:spPr>
          <a:xfrm>
            <a:off x="633684" y="6313946"/>
            <a:ext cx="3860800" cy="366183"/>
          </a:xfrm>
          <a:prstGeom prst="rect">
            <a:avLst/>
          </a:prstGeom>
        </p:spPr>
        <p:txBody>
          <a:bodyPr vert="horz" lIns="91440" tIns="45720" rIns="91440" bIns="45720" rtlCol="0" anchor="ctr"/>
          <a:lstStyle>
            <a:lvl1pPr algn="l">
              <a:defRPr sz="1067">
                <a:solidFill>
                  <a:schemeClr val="bg2"/>
                </a:solidFill>
              </a:defRPr>
            </a:lvl1pPr>
          </a:lstStyle>
          <a:p>
            <a:pPr defTabSz="1232345">
              <a:defRPr/>
            </a:pPr>
            <a:r>
              <a:rPr lang="fr-FR" smtClean="0">
                <a:solidFill>
                  <a:srgbClr val="888B8D"/>
                </a:solidFill>
              </a:rPr>
              <a:t>©Ipsos  CEVIPOF LE MONDE – EEF 2017 -  Avril 2017</a:t>
            </a:r>
            <a:endParaRPr lang="fr-FR" dirty="0">
              <a:solidFill>
                <a:srgbClr val="888B8D"/>
              </a:solidFill>
            </a:endParaRPr>
          </a:p>
        </p:txBody>
      </p:sp>
    </p:spTree>
    <p:extLst>
      <p:ext uri="{BB962C8B-B14F-4D97-AF65-F5344CB8AC3E}">
        <p14:creationId xmlns:p14="http://schemas.microsoft.com/office/powerpoint/2010/main" val="48696032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sldNum="0" hdr="0" dt="0"/>
  <p:txStyles>
    <p:titleStyle>
      <a:lvl1pPr algn="l" defTabSz="1232345" rtl="0" eaLnBrk="1" latinLnBrk="0" hangingPunct="1">
        <a:lnSpc>
          <a:spcPct val="90000"/>
        </a:lnSpc>
        <a:spcBef>
          <a:spcPts val="544"/>
        </a:spcBef>
        <a:buNone/>
        <a:tabLst/>
        <a:defRPr sz="3733"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6.xml"/></Relationships>
</file>

<file path=ppt/slides/_rels/slide10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9.xml"/><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0.xml"/><Relationship Id="rId1" Type="http://schemas.openxmlformats.org/officeDocument/2006/relationships/slideLayout" Target="../slideLayouts/slideLayout76.xml"/></Relationships>
</file>

<file path=ppt/slides/_rels/slide104.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1.xml"/><Relationship Id="rId1" Type="http://schemas.openxmlformats.org/officeDocument/2006/relationships/slideLayout" Target="../slideLayouts/slideLayout76.xml"/></Relationships>
</file>

<file path=ppt/slides/_rels/slide10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7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6.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6.xml"/></Relationships>
</file>

<file path=ppt/slides/_rels/slide107.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4.xml"/><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7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6.png"/></Relationships>
</file>

<file path=ppt/slides/_rels/slide109.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6.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7.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7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0.xml"/><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6.xml"/></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76.xml"/><Relationship Id="rId4" Type="http://schemas.openxmlformats.org/officeDocument/2006/relationships/image" Target="../media/image69.png"/></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 Id="rId5" Type="http://schemas.openxmlformats.org/officeDocument/2006/relationships/hyperlink" Target="mailto:madani.cheurfa@sciencespo.fr" TargetMode="External"/><Relationship Id="rId4" Type="http://schemas.openxmlformats.org/officeDocument/2006/relationships/hyperlink" Target="mailto:martial.foucault@sciencespo.fr"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 Id="rId5" Type="http://schemas.openxmlformats.org/officeDocument/2006/relationships/hyperlink" Target="mailto:madani.cheurfa@sciencespo.fr" TargetMode="External"/><Relationship Id="rId4" Type="http://schemas.openxmlformats.org/officeDocument/2006/relationships/hyperlink" Target="mailto:martial.foucault@sciencespo.fr" TargetMode="External"/></Relationships>
</file>

<file path=ppt/slides/_rels/slide11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93.xml"/><Relationship Id="rId1" Type="http://schemas.openxmlformats.org/officeDocument/2006/relationships/slideLayout" Target="../slideLayouts/slideLayout61.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chart" Target="../charts/chart5.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chart" Target="../charts/chart8.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chart" Target="../charts/char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mailto:brice.teinturier@ipsos.com" TargetMode="External"/><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hyperlink" Target="mailto:jean-francois.doridot@ipsos.com" TargetMode="External"/><Relationship Id="rId9"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6.png"/><Relationship Id="rId1" Type="http://schemas.openxmlformats.org/officeDocument/2006/relationships/slideLayout" Target="../slideLayouts/slideLayout76.xml"/><Relationship Id="rId5" Type="http://schemas.openxmlformats.org/officeDocument/2006/relationships/image" Target="../media/image47.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chart" Target="../charts/chart18.xml"/><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6.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57.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notesSlide" Target="../notesSlides/notesSlide34.xml"/><Relationship Id="rId1" Type="http://schemas.openxmlformats.org/officeDocument/2006/relationships/slideLayout" Target="../slideLayouts/slideLayout76.xml"/><Relationship Id="rId6" Type="http://schemas.openxmlformats.org/officeDocument/2006/relationships/chart" Target="../charts/chart22.xml"/><Relationship Id="rId5" Type="http://schemas.openxmlformats.org/officeDocument/2006/relationships/chart" Target="../charts/chart21.xml"/><Relationship Id="rId10" Type="http://schemas.openxmlformats.org/officeDocument/2006/relationships/chart" Target="../charts/chart26.xml"/><Relationship Id="rId4" Type="http://schemas.openxmlformats.org/officeDocument/2006/relationships/chart" Target="../charts/chart20.xml"/><Relationship Id="rId9" Type="http://schemas.openxmlformats.org/officeDocument/2006/relationships/chart" Target="../charts/chart25.xml"/></Relationships>
</file>

<file path=ppt/slides/_rels/slide5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chart" Target="../charts/chart27.xm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5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hart" Target="../charts/chart28.xml"/><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6.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7.xml"/><Relationship Id="rId1" Type="http://schemas.openxmlformats.org/officeDocument/2006/relationships/slideLayout" Target="../slideLayouts/slideLayout76.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6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hart" Target="../charts/chart33.xml"/><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6.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6.xml"/><Relationship Id="rId6" Type="http://schemas.openxmlformats.org/officeDocument/2006/relationships/image" Target="../media/image58.png"/><Relationship Id="rId5" Type="http://schemas.openxmlformats.org/officeDocument/2006/relationships/image" Target="../media/image65.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2.xml"/><Relationship Id="rId1" Type="http://schemas.openxmlformats.org/officeDocument/2006/relationships/slideLayout" Target="../slideLayouts/slideLayout76.xml"/><Relationship Id="rId5" Type="http://schemas.openxmlformats.org/officeDocument/2006/relationships/image" Target="../media/image66.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6.xml"/><Relationship Id="rId5" Type="http://schemas.openxmlformats.org/officeDocument/2006/relationships/image" Target="../media/image65.png"/><Relationship Id="rId4" Type="http://schemas.openxmlformats.org/officeDocument/2006/relationships/chart" Target="../charts/chart36.xml"/></Relationships>
</file>

<file path=ppt/slides/_rels/slide6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4.xml"/><Relationship Id="rId1" Type="http://schemas.openxmlformats.org/officeDocument/2006/relationships/slideLayout" Target="../slideLayouts/slideLayout76.xml"/><Relationship Id="rId5" Type="http://schemas.openxmlformats.org/officeDocument/2006/relationships/image" Target="../media/image65.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5.xml"/><Relationship Id="rId1" Type="http://schemas.openxmlformats.org/officeDocument/2006/relationships/slideLayout" Target="../slideLayouts/slideLayout76.xml"/><Relationship Id="rId5" Type="http://schemas.openxmlformats.org/officeDocument/2006/relationships/image" Target="../media/image60.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6.xml"/><Relationship Id="rId1" Type="http://schemas.openxmlformats.org/officeDocument/2006/relationships/slideLayout" Target="../slideLayouts/slideLayout76.xml"/><Relationship Id="rId5" Type="http://schemas.openxmlformats.org/officeDocument/2006/relationships/image" Target="../media/image66.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7.xml"/><Relationship Id="rId1" Type="http://schemas.openxmlformats.org/officeDocument/2006/relationships/slideLayout" Target="../slideLayouts/slideLayout76.xml"/><Relationship Id="rId5" Type="http://schemas.openxmlformats.org/officeDocument/2006/relationships/image" Target="../media/image65.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hart" Target="../charts/chart41.xml"/><Relationship Id="rId7"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76.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76.xml"/><Relationship Id="rId6" Type="http://schemas.openxmlformats.org/officeDocument/2006/relationships/image" Target="../media/image58.png"/><Relationship Id="rId5" Type="http://schemas.openxmlformats.org/officeDocument/2006/relationships/image" Target="../media/image65.png"/><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6.xml"/></Relationships>
</file>

<file path=ppt/slides/_rels/slide9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chart" Target="../charts/chart42.xm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7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6.xml"/></Relationships>
</file>

<file path=ppt/slides/_rels/slide9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1.xml"/><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6.xml"/></Relationships>
</file>

<file path=ppt/slides/_rels/slide9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7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6.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a:bodyPr>
          <a:lstStyle/>
          <a:p>
            <a:r>
              <a:rPr lang="fr-FR" sz="4000" b="1" dirty="0" smtClean="0"/>
              <a:t>Comprendre les dynamiques électorales : </a:t>
            </a:r>
            <a:br>
              <a:rPr lang="fr-FR" sz="4000" b="1" dirty="0" smtClean="0"/>
            </a:br>
            <a:r>
              <a:rPr lang="fr-FR" sz="4000" b="1" dirty="0" smtClean="0"/>
              <a:t>le panel ENEF2017 du CEVIPOF</a:t>
            </a:r>
            <a:endParaRPr lang="fr-FR" sz="4000" b="1" dirty="0"/>
          </a:p>
        </p:txBody>
      </p:sp>
      <p:sp>
        <p:nvSpPr>
          <p:cNvPr id="5" name="Sous-titre 4"/>
          <p:cNvSpPr>
            <a:spLocks noGrp="1"/>
          </p:cNvSpPr>
          <p:nvPr>
            <p:ph type="subTitle" idx="1"/>
          </p:nvPr>
        </p:nvSpPr>
        <p:spPr/>
        <p:txBody>
          <a:bodyPr/>
          <a:lstStyle/>
          <a:p>
            <a:r>
              <a:rPr lang="fr-FR" dirty="0" smtClean="0"/>
              <a:t>Bruno </a:t>
            </a:r>
            <a:r>
              <a:rPr lang="fr-FR" dirty="0" err="1" smtClean="0"/>
              <a:t>Cautrès</a:t>
            </a:r>
            <a:endParaRPr lang="fr-FR" dirty="0" smtClean="0"/>
          </a:p>
          <a:p>
            <a:r>
              <a:rPr lang="fr-FR" dirty="0" smtClean="0"/>
              <a:t>CEVIPOF- Centre de recherches politiques de Sciences Po</a:t>
            </a:r>
          </a:p>
          <a:p>
            <a:r>
              <a:rPr lang="fr-FR" dirty="0" smtClean="0"/>
              <a:t>CNRS / Sciences Po</a:t>
            </a:r>
            <a:endParaRPr lang="fr-FR" dirty="0"/>
          </a:p>
        </p:txBody>
      </p:sp>
    </p:spTree>
    <p:extLst>
      <p:ext uri="{BB962C8B-B14F-4D97-AF65-F5344CB8AC3E}">
        <p14:creationId xmlns:p14="http://schemas.microsoft.com/office/powerpoint/2010/main" val="1821180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Méthodologie du panel ENEF2017</a:t>
            </a:r>
            <a:endParaRPr lang="fr-FR" b="1" dirty="0"/>
          </a:p>
        </p:txBody>
      </p:sp>
      <p:pic>
        <p:nvPicPr>
          <p:cNvPr id="4" name="Espace réservé du contenu 3"/>
          <p:cNvPicPr>
            <a:picLocks noGrp="1" noChangeAspect="1"/>
          </p:cNvPicPr>
          <p:nvPr>
            <p:ph idx="1"/>
          </p:nvPr>
        </p:nvPicPr>
        <p:blipFill>
          <a:blip r:embed="rId2"/>
          <a:stretch>
            <a:fillRect/>
          </a:stretch>
        </p:blipFill>
        <p:spPr>
          <a:xfrm>
            <a:off x="1490699" y="2342593"/>
            <a:ext cx="9210601" cy="3317401"/>
          </a:xfrm>
          <a:prstGeom prst="rect">
            <a:avLst/>
          </a:prstGeom>
        </p:spPr>
      </p:pic>
    </p:spTree>
    <p:extLst>
      <p:ext uri="{BB962C8B-B14F-4D97-AF65-F5344CB8AC3E}">
        <p14:creationId xmlns:p14="http://schemas.microsoft.com/office/powerpoint/2010/main" val="13185573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76974" y="418661"/>
            <a:ext cx="6940132" cy="997196"/>
          </a:xfrm>
        </p:spPr>
        <p:txBody>
          <a:bodyPr/>
          <a:lstStyle/>
          <a:p>
            <a:r>
              <a:rPr lang="fr-FR" sz="2400" dirty="0"/>
              <a:t>La prise en compte des sondages pour le 1</a:t>
            </a:r>
            <a:r>
              <a:rPr lang="fr-FR" sz="2400" baseline="30000" dirty="0"/>
              <a:t>er</a:t>
            </a:r>
            <a:r>
              <a:rPr lang="fr-FR" sz="2400" dirty="0"/>
              <a:t> tour de l’élection présidentielle - selon l’intention de vote (2/2)</a:t>
            </a:r>
          </a:p>
        </p:txBody>
      </p:sp>
      <p:sp>
        <p:nvSpPr>
          <p:cNvPr id="2" name="Espace réservé du texte 1"/>
          <p:cNvSpPr>
            <a:spLocks noGrp="1"/>
          </p:cNvSpPr>
          <p:nvPr>
            <p:ph type="body" sz="quarter" idx="14"/>
          </p:nvPr>
        </p:nvSpPr>
        <p:spPr>
          <a:xfrm>
            <a:off x="7441324" y="149088"/>
            <a:ext cx="4533913" cy="1208157"/>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Aujourd’hui, beaucoup de sondages publient les intentions de vote des candidats à l’élection présidentielle. Diriez-vous que vous tenez pas du tout ou beaucoup compte de ces résultats publiés pour déterminer ce que vous ferez au premier tour de l’élection présidentielle ? </a:t>
            </a:r>
          </a:p>
        </p:txBody>
      </p:sp>
      <p:sp>
        <p:nvSpPr>
          <p:cNvPr id="4" name="Espace réservé du texte 3"/>
          <p:cNvSpPr>
            <a:spLocks noGrp="1"/>
          </p:cNvSpPr>
          <p:nvPr>
            <p:ph type="body" sz="quarter" idx="13"/>
          </p:nvPr>
        </p:nvSpPr>
        <p:spPr>
          <a:xfrm>
            <a:off x="276973" y="-96186"/>
            <a:ext cx="6658144" cy="590215"/>
          </a:xfrm>
        </p:spPr>
        <p:txBody>
          <a:bodyPr anchor="ctr"/>
          <a:lstStyle/>
          <a:p>
            <a:r>
              <a:rPr lang="fr-FR" dirty="0">
                <a:solidFill>
                  <a:schemeClr val="bg1">
                    <a:lumMod val="65000"/>
                  </a:schemeClr>
                </a:solidFill>
              </a:rPr>
              <a:t>Module sondages </a:t>
            </a:r>
            <a:endParaRPr lang="fr-FR" sz="3200" dirty="0">
              <a:solidFill>
                <a:schemeClr val="bg1">
                  <a:lumMod val="65000"/>
                </a:schemeClr>
              </a:solidFill>
            </a:endParaRP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3" name="Tableau 12"/>
          <p:cNvGraphicFramePr>
            <a:graphicFrameLocks noGrp="1"/>
          </p:cNvGraphicFramePr>
          <p:nvPr>
            <p:extLst/>
          </p:nvPr>
        </p:nvGraphicFramePr>
        <p:xfrm>
          <a:off x="448315" y="1429020"/>
          <a:ext cx="11071549" cy="4830896"/>
        </p:xfrm>
        <a:graphic>
          <a:graphicData uri="http://schemas.openxmlformats.org/drawingml/2006/table">
            <a:tbl>
              <a:tblPr firstRow="1" bandRow="1">
                <a:tableStyleId>{5C22544A-7EE6-4342-B048-85BDC9FD1C3A}</a:tableStyleId>
              </a:tblPr>
              <a:tblGrid>
                <a:gridCol w="2556047">
                  <a:extLst>
                    <a:ext uri="{9D8B030D-6E8A-4147-A177-3AD203B41FA5}">
                      <a16:colId xmlns:a16="http://schemas.microsoft.com/office/drawing/2014/main" val="20000"/>
                    </a:ext>
                  </a:extLst>
                </a:gridCol>
                <a:gridCol w="933940">
                  <a:extLst>
                    <a:ext uri="{9D8B030D-6E8A-4147-A177-3AD203B41FA5}">
                      <a16:colId xmlns:a16="http://schemas.microsoft.com/office/drawing/2014/main" val="20001"/>
                    </a:ext>
                  </a:extLst>
                </a:gridCol>
                <a:gridCol w="518085">
                  <a:extLst>
                    <a:ext uri="{9D8B030D-6E8A-4147-A177-3AD203B41FA5}">
                      <a16:colId xmlns:a16="http://schemas.microsoft.com/office/drawing/2014/main" val="20002"/>
                    </a:ext>
                  </a:extLst>
                </a:gridCol>
                <a:gridCol w="1098851">
                  <a:extLst>
                    <a:ext uri="{9D8B030D-6E8A-4147-A177-3AD203B41FA5}">
                      <a16:colId xmlns:a16="http://schemas.microsoft.com/office/drawing/2014/main" val="423579604"/>
                    </a:ext>
                  </a:extLst>
                </a:gridCol>
                <a:gridCol w="757536">
                  <a:extLst>
                    <a:ext uri="{9D8B030D-6E8A-4147-A177-3AD203B41FA5}">
                      <a16:colId xmlns:a16="http://schemas.microsoft.com/office/drawing/2014/main" val="129395340"/>
                    </a:ext>
                  </a:extLst>
                </a:gridCol>
                <a:gridCol w="933940">
                  <a:extLst>
                    <a:ext uri="{9D8B030D-6E8A-4147-A177-3AD203B41FA5}">
                      <a16:colId xmlns:a16="http://schemas.microsoft.com/office/drawing/2014/main" val="20005"/>
                    </a:ext>
                  </a:extLst>
                </a:gridCol>
                <a:gridCol w="1008000">
                  <a:extLst>
                    <a:ext uri="{9D8B030D-6E8A-4147-A177-3AD203B41FA5}">
                      <a16:colId xmlns:a16="http://schemas.microsoft.com/office/drawing/2014/main" val="20006"/>
                    </a:ext>
                  </a:extLst>
                </a:gridCol>
                <a:gridCol w="1536000">
                  <a:extLst>
                    <a:ext uri="{9D8B030D-6E8A-4147-A177-3AD203B41FA5}">
                      <a16:colId xmlns:a16="http://schemas.microsoft.com/office/drawing/2014/main" val="20007"/>
                    </a:ext>
                  </a:extLst>
                </a:gridCol>
                <a:gridCol w="982419">
                  <a:extLst>
                    <a:ext uri="{9D8B030D-6E8A-4147-A177-3AD203B41FA5}">
                      <a16:colId xmlns:a16="http://schemas.microsoft.com/office/drawing/2014/main" val="20008"/>
                    </a:ext>
                  </a:extLst>
                </a:gridCol>
                <a:gridCol w="746732">
                  <a:extLst>
                    <a:ext uri="{9D8B030D-6E8A-4147-A177-3AD203B41FA5}">
                      <a16:colId xmlns:a16="http://schemas.microsoft.com/office/drawing/2014/main" val="20009"/>
                    </a:ext>
                  </a:extLst>
                </a:gridCol>
              </a:tblGrid>
              <a:tr h="635933">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calibri"/>
                          <a:ea typeface="+mn-ea"/>
                          <a:cs typeface="+mn-cs"/>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Pas du tout</a:t>
                      </a:r>
                    </a:p>
                    <a:p>
                      <a:pPr algn="ctr" fontAlgn="ctr"/>
                      <a:r>
                        <a:rPr lang="fr-FR" sz="13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FF5050"/>
                          </a:solidFill>
                          <a:effectLst/>
                        </a:rPr>
                        <a:t>Peu </a:t>
                      </a:r>
                    </a:p>
                    <a:p>
                      <a:pPr algn="ctr" fontAlgn="ctr"/>
                      <a:r>
                        <a:rPr lang="fr-FR" sz="1300" b="1" i="0" u="none" strike="noStrike" dirty="0">
                          <a:solidFill>
                            <a:srgbClr val="FF5050"/>
                          </a:solidFill>
                          <a:effectLst/>
                          <a:latin typeface="calibri"/>
                        </a:rPr>
                        <a:t>(2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Moyennement</a:t>
                      </a:r>
                    </a:p>
                    <a:p>
                      <a:pPr algn="ctr" fontAlgn="ctr"/>
                      <a:r>
                        <a:rPr lang="fr-FR" sz="13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chemeClr val="tx2"/>
                          </a:solidFill>
                          <a:effectLst/>
                        </a:rPr>
                        <a:t>Assez </a:t>
                      </a:r>
                    </a:p>
                    <a:p>
                      <a:pPr algn="ctr" fontAlgn="ctr"/>
                      <a:r>
                        <a:rPr lang="fr-FR" sz="1300" b="1" i="0" u="none" strike="noStrike" dirty="0">
                          <a:solidFill>
                            <a:schemeClr val="tx2"/>
                          </a:solidFill>
                          <a:effectLst/>
                          <a:latin typeface="calibri"/>
                        </a:rPr>
                        <a:t>(7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chemeClr val="tx2"/>
                          </a:solidFill>
                          <a:effectLst/>
                        </a:rPr>
                        <a:t>Beaucoup</a:t>
                      </a:r>
                    </a:p>
                    <a:p>
                      <a:pPr algn="ctr" fontAlgn="ctr"/>
                      <a:r>
                        <a:rPr lang="fr-FR" sz="1300" b="1" i="0" u="none" strike="noStrike" dirty="0">
                          <a:solidFill>
                            <a:schemeClr val="tx2"/>
                          </a:solidFill>
                          <a:effectLst/>
                          <a:latin typeface="calibri"/>
                        </a:rPr>
                        <a:t>(9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ST N’en tient pas compte</a:t>
                      </a:r>
                    </a:p>
                    <a:p>
                      <a:pPr algn="ctr" fontAlgn="ctr"/>
                      <a:r>
                        <a:rPr lang="fr-FR" sz="1300" b="1" i="0" u="none" strike="noStrike" dirty="0">
                          <a:solidFill>
                            <a:srgbClr val="FF0000"/>
                          </a:solidFill>
                          <a:effectLst/>
                          <a:latin typeface="calibri"/>
                        </a:rPr>
                        <a:t> (0 à 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ST En tient compte</a:t>
                      </a:r>
                      <a:r>
                        <a:rPr lang="fr-FR" sz="1300" b="1" i="0" u="none" strike="noStrike" baseline="0" dirty="0">
                          <a:solidFill>
                            <a:schemeClr val="accent5">
                              <a:lumMod val="75000"/>
                            </a:schemeClr>
                          </a:solidFill>
                          <a:effectLst/>
                          <a:latin typeface="calibri"/>
                        </a:rPr>
                        <a:t> moyennement</a:t>
                      </a:r>
                      <a:endParaRPr lang="fr-FR" sz="1300" b="1" i="0" u="none" strike="noStrike" dirty="0">
                        <a:solidFill>
                          <a:schemeClr val="accent5">
                            <a:lumMod val="75000"/>
                          </a:schemeClr>
                        </a:solidFill>
                        <a:effectLst/>
                        <a:latin typeface="calibri"/>
                      </a:endParaRPr>
                    </a:p>
                    <a:p>
                      <a:pPr algn="ctr" fontAlgn="ctr"/>
                      <a:r>
                        <a:rPr lang="fr-FR" sz="1300" b="1" i="0" u="none" strike="noStrike" dirty="0">
                          <a:solidFill>
                            <a:schemeClr val="accent5">
                              <a:lumMod val="75000"/>
                            </a:schemeClr>
                          </a:solidFill>
                          <a:effectLst/>
                          <a:latin typeface="calibri"/>
                        </a:rPr>
                        <a:t> (4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tx2"/>
                          </a:solidFill>
                          <a:effectLst/>
                          <a:latin typeface="calibri"/>
                        </a:rPr>
                        <a:t>ST En tient compte</a:t>
                      </a:r>
                    </a:p>
                    <a:p>
                      <a:pPr algn="ctr" fontAlgn="ctr"/>
                      <a:r>
                        <a:rPr lang="fr-FR" sz="1300" b="1" i="0" u="none" strike="noStrike" dirty="0">
                          <a:solidFill>
                            <a:schemeClr val="tx2"/>
                          </a:solidFill>
                          <a:effectLst/>
                          <a:latin typeface="calibri"/>
                        </a:rPr>
                        <a:t>(7 à 10)</a:t>
                      </a:r>
                    </a:p>
                  </a:txBody>
                  <a:tcPr marL="12700" marR="12700" marT="12700" marB="0" anchor="ctr">
                    <a:lnL w="12700" cmpd="sng">
                      <a:noFill/>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a:rPr>
                        <a:t>NOTE MOY.</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5112">
                <a:tc>
                  <a:txBody>
                    <a:bodyPr/>
                    <a:lstStyle/>
                    <a:p>
                      <a:pPr algn="l" fontAlgn="ctr"/>
                      <a:r>
                        <a:rPr lang="fr-FR" sz="1900" b="1" i="0" u="none" strike="noStrike" dirty="0">
                          <a:solidFill>
                            <a:schemeClr val="tx2"/>
                          </a:solidFill>
                          <a:effectLst/>
                          <a:latin typeface="calibri"/>
                        </a:rPr>
                        <a:t>ENSEMBLE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rgbClr val="FF0000"/>
                          </a:solidFill>
                          <a:effectLst/>
                          <a:latin typeface="calibri" panose="020F0502020204030204" pitchFamily="34" charset="0"/>
                        </a:rPr>
                        <a:t>53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2,4</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97180">
                <a:tc gridSpan="10">
                  <a:txBody>
                    <a:bodyPr/>
                    <a:lstStyle/>
                    <a:p>
                      <a:pPr algn="l" fontAlgn="ctr"/>
                      <a:endParaRPr lang="fr-FR" sz="1900" b="0" i="0" u="none" strike="noStrike" dirty="0">
                        <a:solidFill>
                          <a:srgbClr val="FF5050"/>
                        </a:solidFill>
                        <a:effectLst/>
                        <a:latin typeface="calibri" panose="020F0502020204030204" pitchFamily="34" charset="0"/>
                      </a:endParaRPr>
                    </a:p>
                  </a:txBody>
                  <a:tcPr marL="12700" marR="12700" marT="12700" marB="0" anchor="ctr">
                    <a:lnL w="12700" cmpd="sng">
                      <a:noFill/>
                    </a:lnL>
                    <a:lnR w="9525" cap="flat" cmpd="sng" algn="ctr">
                      <a:solidFill>
                        <a:schemeClr val="bg2">
                          <a:lumMod val="75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76335377"/>
                  </a:ext>
                </a:extLst>
              </a:tr>
              <a:tr h="303691">
                <a:tc gridSpan="10">
                  <a:txBody>
                    <a:bodyPr/>
                    <a:lstStyle/>
                    <a:p>
                      <a:pPr algn="l" fontAlgn="ctr"/>
                      <a:r>
                        <a:rPr lang="fr-FR" sz="1900" b="1" i="0" u="none" strike="noStrike" dirty="0">
                          <a:solidFill>
                            <a:srgbClr val="FF0000"/>
                          </a:solidFill>
                          <a:effectLst/>
                          <a:latin typeface="calibri" panose="020F0502020204030204" pitchFamily="34" charset="0"/>
                        </a:rPr>
                        <a:t>VOTERAIT POUR …</a:t>
                      </a:r>
                    </a:p>
                  </a:txBody>
                  <a:tcPr marL="12700" marR="12700" marT="12700" marB="0" anchor="ctr">
                    <a:lnL w="12700" cmpd="sng">
                      <a:noFill/>
                    </a:lnL>
                    <a:lnR w="9525" cap="flat" cmpd="sng" algn="ctr">
                      <a:solidFill>
                        <a:schemeClr val="bg2">
                          <a:lumMod val="75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fr-FR" sz="1400" b="0"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fr-FR" sz="1400" b="0" i="0" u="none" strike="noStrike">
                        <a:solidFill>
                          <a:srgbClr val="FF5050"/>
                        </a:solidFill>
                        <a:effectLst/>
                        <a:latin typeface="calibri" panose="020F0502020204030204" pitchFamily="34" charset="0"/>
                      </a:endParaRP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FR"/>
                    </a:p>
                  </a:txBody>
                  <a:tcPr/>
                </a:tc>
                <a:tc hMerge="1">
                  <a:txBody>
                    <a:bodyPr/>
                    <a:lstStyle/>
                    <a:p>
                      <a:endParaRPr lang="fr-FR"/>
                    </a:p>
                  </a:txBody>
                  <a:tcPr/>
                </a:tc>
                <a:tc hMerge="1">
                  <a:txBody>
                    <a:bodyPr/>
                    <a:lstStyle/>
                    <a:p>
                      <a:pPr algn="ctr" fontAlgn="b"/>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fr-FR" sz="1400" b="1" i="0" u="none" strike="noStrike" dirty="0">
                        <a:solidFill>
                          <a:schemeClr val="tx2"/>
                        </a:solidFill>
                        <a:effectLst/>
                        <a:latin typeface="calibri" panose="020F0502020204030204" pitchFamily="34" charset="0"/>
                      </a:endParaRPr>
                    </a:p>
                  </a:txBody>
                  <a:tcPr marL="9525" marR="9525" marT="952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52333152"/>
                  </a:ext>
                </a:extLst>
              </a:tr>
              <a:tr h="297180">
                <a:tc>
                  <a:txBody>
                    <a:bodyPr/>
                    <a:lstStyle/>
                    <a:p>
                      <a:pPr algn="l" fontAlgn="ctr"/>
                      <a:r>
                        <a:rPr lang="fr-FR" sz="1900" b="0" i="0" u="none" strike="noStrike" dirty="0">
                          <a:solidFill>
                            <a:schemeClr val="tx2"/>
                          </a:solidFill>
                          <a:effectLst/>
                          <a:latin typeface="calibri" panose="020F0502020204030204" pitchFamily="34" charset="0"/>
                        </a:rPr>
                        <a:t>   N. Arthaud</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87</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1,0</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4725112"/>
                  </a:ext>
                </a:extLst>
              </a:tr>
              <a:tr h="297180">
                <a:tc>
                  <a:txBody>
                    <a:bodyPr/>
                    <a:lstStyle/>
                    <a:p>
                      <a:pPr algn="l" fontAlgn="ctr"/>
                      <a:r>
                        <a:rPr lang="fr-FR" sz="1900" b="0" i="0" u="none" strike="noStrike" dirty="0">
                          <a:solidFill>
                            <a:schemeClr val="tx2"/>
                          </a:solidFill>
                          <a:effectLst/>
                          <a:latin typeface="calibri" panose="020F0502020204030204" pitchFamily="34" charset="0"/>
                        </a:rPr>
                        <a:t>   P. </a:t>
                      </a:r>
                      <a:r>
                        <a:rPr lang="fr-FR" sz="1900" b="0" i="0" u="none" strike="noStrike" dirty="0" err="1">
                          <a:solidFill>
                            <a:schemeClr val="tx2"/>
                          </a:solidFill>
                          <a:effectLst/>
                          <a:latin typeface="calibri" panose="020F0502020204030204" pitchFamily="34" charset="0"/>
                        </a:rPr>
                        <a:t>Poutou</a:t>
                      </a: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10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76</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1,7</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0543018"/>
                  </a:ext>
                </a:extLst>
              </a:tr>
              <a:tr h="297180">
                <a:tc>
                  <a:txBody>
                    <a:bodyPr/>
                    <a:lstStyle/>
                    <a:p>
                      <a:pPr algn="l" fontAlgn="ctr"/>
                      <a:r>
                        <a:rPr lang="fr-FR" sz="1900" b="0" i="0" u="none" strike="noStrike" dirty="0">
                          <a:solidFill>
                            <a:schemeClr val="tx2"/>
                          </a:solidFill>
                          <a:effectLst/>
                          <a:latin typeface="calibri" panose="020F0502020204030204" pitchFamily="34" charset="0"/>
                        </a:rPr>
                        <a:t>   JL Mélenchon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65</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2,5</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2255560"/>
                  </a:ext>
                </a:extLst>
              </a:tr>
              <a:tr h="297180">
                <a:tc>
                  <a:txBody>
                    <a:bodyPr/>
                    <a:lstStyle/>
                    <a:p>
                      <a:pPr algn="l" fontAlgn="ctr"/>
                      <a:r>
                        <a:rPr lang="fr-FR" sz="1900" b="0" i="0" u="none" strike="noStrike" dirty="0">
                          <a:solidFill>
                            <a:schemeClr val="tx2"/>
                          </a:solidFill>
                          <a:effectLst/>
                          <a:latin typeface="calibri" panose="020F0502020204030204" pitchFamily="34" charset="0"/>
                        </a:rPr>
                        <a:t>   B. Hamon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67</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2,5</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8045015"/>
                  </a:ext>
                </a:extLst>
              </a:tr>
              <a:tr h="297180">
                <a:tc>
                  <a:txBody>
                    <a:bodyPr/>
                    <a:lstStyle/>
                    <a:p>
                      <a:pPr algn="l" fontAlgn="ctr"/>
                      <a:r>
                        <a:rPr lang="fr-FR" sz="1900" b="0" i="0" u="none" strike="noStrike" dirty="0">
                          <a:solidFill>
                            <a:schemeClr val="tx2"/>
                          </a:solidFill>
                          <a:effectLst/>
                          <a:latin typeface="calibri" panose="020F0502020204030204" pitchFamily="34" charset="0"/>
                        </a:rPr>
                        <a:t>   E. Macron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61</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2,8</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5458533"/>
                  </a:ext>
                </a:extLst>
              </a:tr>
              <a:tr h="297180">
                <a:tc>
                  <a:txBody>
                    <a:bodyPr/>
                    <a:lstStyle/>
                    <a:p>
                      <a:pPr algn="l" fontAlgn="ctr"/>
                      <a:r>
                        <a:rPr lang="fr-FR" sz="1900" b="0" i="0" u="none" strike="noStrike">
                          <a:solidFill>
                            <a:schemeClr val="tx2"/>
                          </a:solidFill>
                          <a:effectLst/>
                          <a:latin typeface="calibri" panose="020F0502020204030204" pitchFamily="34" charset="0"/>
                        </a:rPr>
                        <a:t>   J. Lassalle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75</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2,0</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128240"/>
                  </a:ext>
                </a:extLst>
              </a:tr>
              <a:tr h="297180">
                <a:tc>
                  <a:txBody>
                    <a:bodyPr/>
                    <a:lstStyle/>
                    <a:p>
                      <a:pPr algn="l" fontAlgn="ctr"/>
                      <a:r>
                        <a:rPr lang="fr-FR" sz="1900" b="0" i="0" u="none" strike="noStrike" dirty="0">
                          <a:solidFill>
                            <a:schemeClr val="tx2"/>
                          </a:solidFill>
                          <a:effectLst/>
                          <a:latin typeface="calibri" panose="020F0502020204030204" pitchFamily="34" charset="0"/>
                        </a:rPr>
                        <a:t>   F. Fillon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77</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1,8</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9154496"/>
                  </a:ext>
                </a:extLst>
              </a:tr>
              <a:tr h="297180">
                <a:tc>
                  <a:txBody>
                    <a:bodyPr/>
                    <a:lstStyle/>
                    <a:p>
                      <a:pPr algn="l" fontAlgn="ctr"/>
                      <a:r>
                        <a:rPr lang="fr-FR" sz="1900" b="0" i="0" u="none" strike="noStrike" dirty="0">
                          <a:solidFill>
                            <a:schemeClr val="tx2"/>
                          </a:solidFill>
                          <a:effectLst/>
                          <a:latin typeface="calibri" panose="020F0502020204030204" pitchFamily="34" charset="0"/>
                        </a:rPr>
                        <a:t>   N. Dupont- Aignan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73</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16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2,0</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5664524"/>
                  </a:ext>
                </a:extLst>
              </a:tr>
              <a:tr h="297180">
                <a:tc>
                  <a:txBody>
                    <a:bodyPr/>
                    <a:lstStyle/>
                    <a:p>
                      <a:pPr algn="l" fontAlgn="ctr"/>
                      <a:r>
                        <a:rPr lang="fr-FR" sz="1900" b="0" i="0" u="none" strike="noStrike" dirty="0">
                          <a:solidFill>
                            <a:schemeClr val="tx2"/>
                          </a:solidFill>
                          <a:effectLst/>
                          <a:latin typeface="calibri" panose="020F0502020204030204" pitchFamily="34" charset="0"/>
                        </a:rPr>
                        <a:t>   M. Le Pen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64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10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74</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2,0</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930847"/>
                  </a:ext>
                </a:extLst>
              </a:tr>
              <a:tr h="297180">
                <a:tc>
                  <a:txBody>
                    <a:bodyPr/>
                    <a:lstStyle/>
                    <a:p>
                      <a:pPr algn="l" fontAlgn="ctr"/>
                      <a:r>
                        <a:rPr lang="fr-FR" sz="1900" b="0" i="0" u="none" strike="noStrike" dirty="0">
                          <a:solidFill>
                            <a:schemeClr val="tx2"/>
                          </a:solidFill>
                          <a:effectLst/>
                          <a:latin typeface="calibri" panose="020F0502020204030204" pitchFamily="34" charset="0"/>
                        </a:rPr>
                        <a:t>   J. Cheminade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80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87</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0</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0,9</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7180">
                <a:tc>
                  <a:txBody>
                    <a:bodyPr/>
                    <a:lstStyle/>
                    <a:p>
                      <a:pPr algn="l" fontAlgn="ctr"/>
                      <a:r>
                        <a:rPr lang="fr-FR" sz="1900" b="0" i="0" u="none" strike="noStrike" dirty="0">
                          <a:solidFill>
                            <a:schemeClr val="tx2"/>
                          </a:solidFill>
                          <a:effectLst/>
                          <a:latin typeface="calibri" panose="020F0502020204030204" pitchFamily="34" charset="0"/>
                        </a:rPr>
                        <a:t>   F. </a:t>
                      </a:r>
                      <a:r>
                        <a:rPr lang="fr-FR" sz="1900" b="0" i="0" u="none" strike="noStrike" dirty="0" err="1">
                          <a:solidFill>
                            <a:schemeClr val="tx2"/>
                          </a:solidFill>
                          <a:effectLst/>
                          <a:latin typeface="calibri" panose="020F0502020204030204" pitchFamily="34" charset="0"/>
                        </a:rPr>
                        <a:t>Asselineau</a:t>
                      </a: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89</a:t>
                      </a:r>
                    </a:p>
                  </a:txBody>
                  <a:tcPr marL="12700" marR="12700" marT="1270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1,0</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28888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2475" y="538869"/>
            <a:ext cx="6488160" cy="997196"/>
          </a:xfrm>
        </p:spPr>
        <p:txBody>
          <a:bodyPr/>
          <a:lstStyle/>
          <a:p>
            <a:r>
              <a:rPr lang="fr-FR" sz="2400" dirty="0"/>
              <a:t>L’opinion sur la conformité entre les intentions de vote publiées et les résultats qui seront obtenus au 1</a:t>
            </a:r>
            <a:r>
              <a:rPr lang="fr-FR" sz="2400" baseline="30000" dirty="0"/>
              <a:t>er</a:t>
            </a:r>
            <a:r>
              <a:rPr lang="fr-FR" sz="2400" dirty="0"/>
              <a:t> tour par chaque candidat </a:t>
            </a:r>
          </a:p>
        </p:txBody>
      </p:sp>
      <p:sp>
        <p:nvSpPr>
          <p:cNvPr id="2" name="Espace réservé du texte 1"/>
          <p:cNvSpPr>
            <a:spLocks noGrp="1"/>
          </p:cNvSpPr>
          <p:nvPr>
            <p:ph type="body" sz="quarter" idx="14"/>
          </p:nvPr>
        </p:nvSpPr>
        <p:spPr>
          <a:xfrm>
            <a:off x="6899919" y="165633"/>
            <a:ext cx="5075320" cy="943835"/>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Pensez-vous que les intentions de vote publiées en ce moment par les sondages pour le candidat suivant sont inférieures, identiques ou supérieures aux résultats réels qu’obtiendra ce candidat le soir du premier tour de la présidentielle ? </a:t>
            </a:r>
          </a:p>
        </p:txBody>
      </p:sp>
      <p:sp>
        <p:nvSpPr>
          <p:cNvPr id="4" name="Espace réservé du texte 3"/>
          <p:cNvSpPr>
            <a:spLocks noGrp="1"/>
          </p:cNvSpPr>
          <p:nvPr>
            <p:ph type="body" sz="quarter" idx="13"/>
          </p:nvPr>
        </p:nvSpPr>
        <p:spPr>
          <a:xfrm>
            <a:off x="252475" y="60119"/>
            <a:ext cx="6658144" cy="590215"/>
          </a:xfrm>
        </p:spPr>
        <p:txBody>
          <a:bodyPr anchor="ctr"/>
          <a:lstStyle/>
          <a:p>
            <a:r>
              <a:rPr lang="fr-FR" dirty="0">
                <a:solidFill>
                  <a:schemeClr val="bg1">
                    <a:lumMod val="65000"/>
                  </a:schemeClr>
                </a:solidFill>
              </a:rPr>
              <a:t>Module sondages </a:t>
            </a:r>
            <a:endParaRPr lang="fr-FR" sz="3200" dirty="0">
              <a:solidFill>
                <a:schemeClr val="bg1">
                  <a:lumMod val="65000"/>
                </a:schemeClr>
              </a:solidFill>
            </a:endParaRP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3" name="Tableau 12"/>
          <p:cNvGraphicFramePr>
            <a:graphicFrameLocks noGrp="1"/>
          </p:cNvGraphicFramePr>
          <p:nvPr>
            <p:extLst/>
          </p:nvPr>
        </p:nvGraphicFramePr>
        <p:xfrm>
          <a:off x="411759" y="1597611"/>
          <a:ext cx="10816293" cy="4456344"/>
        </p:xfrm>
        <a:graphic>
          <a:graphicData uri="http://schemas.openxmlformats.org/drawingml/2006/table">
            <a:tbl>
              <a:tblPr firstRow="1" bandRow="1">
                <a:tableStyleId>{5C22544A-7EE6-4342-B048-85BDC9FD1C3A}</a:tableStyleId>
              </a:tblPr>
              <a:tblGrid>
                <a:gridCol w="2071959">
                  <a:extLst>
                    <a:ext uri="{9D8B030D-6E8A-4147-A177-3AD203B41FA5}">
                      <a16:colId xmlns:a16="http://schemas.microsoft.com/office/drawing/2014/main" val="20000"/>
                    </a:ext>
                  </a:extLst>
                </a:gridCol>
                <a:gridCol w="967495">
                  <a:extLst>
                    <a:ext uri="{9D8B030D-6E8A-4147-A177-3AD203B41FA5}">
                      <a16:colId xmlns:a16="http://schemas.microsoft.com/office/drawing/2014/main" val="20001"/>
                    </a:ext>
                  </a:extLst>
                </a:gridCol>
                <a:gridCol w="801851">
                  <a:extLst>
                    <a:ext uri="{9D8B030D-6E8A-4147-A177-3AD203B41FA5}">
                      <a16:colId xmlns:a16="http://schemas.microsoft.com/office/drawing/2014/main" val="20002"/>
                    </a:ext>
                  </a:extLst>
                </a:gridCol>
                <a:gridCol w="859708">
                  <a:extLst>
                    <a:ext uri="{9D8B030D-6E8A-4147-A177-3AD203B41FA5}">
                      <a16:colId xmlns:a16="http://schemas.microsoft.com/office/drawing/2014/main" val="20003"/>
                    </a:ext>
                  </a:extLst>
                </a:gridCol>
                <a:gridCol w="859708">
                  <a:extLst>
                    <a:ext uri="{9D8B030D-6E8A-4147-A177-3AD203B41FA5}">
                      <a16:colId xmlns:a16="http://schemas.microsoft.com/office/drawing/2014/main" val="20004"/>
                    </a:ext>
                  </a:extLst>
                </a:gridCol>
                <a:gridCol w="859708">
                  <a:extLst>
                    <a:ext uri="{9D8B030D-6E8A-4147-A177-3AD203B41FA5}">
                      <a16:colId xmlns:a16="http://schemas.microsoft.com/office/drawing/2014/main" val="20005"/>
                    </a:ext>
                  </a:extLst>
                </a:gridCol>
                <a:gridCol w="859708">
                  <a:extLst>
                    <a:ext uri="{9D8B030D-6E8A-4147-A177-3AD203B41FA5}">
                      <a16:colId xmlns:a16="http://schemas.microsoft.com/office/drawing/2014/main" val="100543094"/>
                    </a:ext>
                  </a:extLst>
                </a:gridCol>
                <a:gridCol w="927881">
                  <a:extLst>
                    <a:ext uri="{9D8B030D-6E8A-4147-A177-3AD203B41FA5}">
                      <a16:colId xmlns:a16="http://schemas.microsoft.com/office/drawing/2014/main" val="20006"/>
                    </a:ext>
                  </a:extLst>
                </a:gridCol>
                <a:gridCol w="1016563">
                  <a:extLst>
                    <a:ext uri="{9D8B030D-6E8A-4147-A177-3AD203B41FA5}">
                      <a16:colId xmlns:a16="http://schemas.microsoft.com/office/drawing/2014/main" val="20007"/>
                    </a:ext>
                  </a:extLst>
                </a:gridCol>
                <a:gridCol w="904333">
                  <a:extLst>
                    <a:ext uri="{9D8B030D-6E8A-4147-A177-3AD203B41FA5}">
                      <a16:colId xmlns:a16="http://schemas.microsoft.com/office/drawing/2014/main" val="20008"/>
                    </a:ext>
                  </a:extLst>
                </a:gridCol>
                <a:gridCol w="687380">
                  <a:extLst>
                    <a:ext uri="{9D8B030D-6E8A-4147-A177-3AD203B41FA5}">
                      <a16:colId xmlns:a16="http://schemas.microsoft.com/office/drawing/2014/main" val="20009"/>
                    </a:ext>
                  </a:extLst>
                </a:gridCol>
              </a:tblGrid>
              <a:tr h="786152">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calibri"/>
                          <a:ea typeface="+mn-ea"/>
                          <a:cs typeface="+mn-cs"/>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Très inférieures</a:t>
                      </a:r>
                    </a:p>
                    <a:p>
                      <a:pPr algn="ctr" fontAlgn="ctr"/>
                      <a:r>
                        <a:rPr lang="fr-FR" sz="13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FF5050"/>
                          </a:solidFill>
                          <a:effectLst/>
                        </a:rPr>
                        <a:t>Plutôt</a:t>
                      </a:r>
                      <a:r>
                        <a:rPr lang="fr-FR" sz="1300" u="none" strike="noStrike" baseline="0" dirty="0">
                          <a:solidFill>
                            <a:srgbClr val="FF5050"/>
                          </a:solidFill>
                          <a:effectLst/>
                        </a:rPr>
                        <a:t> inférieures</a:t>
                      </a:r>
                      <a:endParaRPr lang="fr-FR" sz="1300" u="none" strike="noStrike" dirty="0">
                        <a:solidFill>
                          <a:srgbClr val="FF5050"/>
                        </a:solidFill>
                        <a:effectLst/>
                      </a:endParaRPr>
                    </a:p>
                    <a:p>
                      <a:pPr algn="ctr" fontAlgn="ctr"/>
                      <a:r>
                        <a:rPr lang="fr-FR" sz="1300" b="1" i="0" u="none" strike="noStrike" dirty="0">
                          <a:solidFill>
                            <a:srgbClr val="FF5050"/>
                          </a:solidFill>
                          <a:effectLst/>
                          <a:latin typeface="calibri"/>
                        </a:rPr>
                        <a:t>(2 à 4)</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Identiques</a:t>
                      </a:r>
                    </a:p>
                    <a:p>
                      <a:pPr algn="ctr" fontAlgn="ctr"/>
                      <a:r>
                        <a:rPr lang="fr-FR" sz="1300" b="1" i="0" u="none" strike="noStrike" dirty="0">
                          <a:solidFill>
                            <a:schemeClr val="accent5">
                              <a:lumMod val="75000"/>
                            </a:schemeClr>
                          </a:solidFill>
                          <a:effectLst/>
                          <a:latin typeface="calibri"/>
                        </a:rPr>
                        <a:t>(5)</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chemeClr val="tx2"/>
                          </a:solidFill>
                          <a:effectLst/>
                        </a:rPr>
                        <a:t>Plutôt supérieures </a:t>
                      </a:r>
                    </a:p>
                    <a:p>
                      <a:pPr algn="ctr" fontAlgn="ctr"/>
                      <a:r>
                        <a:rPr lang="fr-FR" sz="1300" b="1" i="0" u="none" strike="noStrike" dirty="0">
                          <a:solidFill>
                            <a:schemeClr val="tx2"/>
                          </a:solidFill>
                          <a:effectLst/>
                          <a:latin typeface="calibri"/>
                        </a:rPr>
                        <a:t>(6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chemeClr val="tx2"/>
                          </a:solidFill>
                          <a:effectLst/>
                        </a:rPr>
                        <a:t>Très supérieures</a:t>
                      </a:r>
                    </a:p>
                    <a:p>
                      <a:pPr algn="ctr" fontAlgn="ctr"/>
                      <a:r>
                        <a:rPr lang="fr-FR" sz="1300" b="1" i="0" u="none" strike="noStrike" dirty="0">
                          <a:solidFill>
                            <a:schemeClr val="tx2"/>
                          </a:solidFill>
                          <a:effectLst/>
                          <a:latin typeface="calibri"/>
                        </a:rPr>
                        <a:t>(9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0" i="0" u="none" strike="noStrike" dirty="0">
                          <a:solidFill>
                            <a:schemeClr val="bg2">
                              <a:lumMod val="75000"/>
                            </a:schemeClr>
                          </a:solidFill>
                          <a:effectLst/>
                          <a:latin typeface="calibri" panose="020F0502020204030204" pitchFamily="34" charset="0"/>
                        </a:rPr>
                        <a:t>Je ne sais pas</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ST </a:t>
                      </a:r>
                    </a:p>
                    <a:p>
                      <a:pPr algn="ctr" fontAlgn="ctr"/>
                      <a:r>
                        <a:rPr lang="fr-FR" sz="1300" b="1" i="0" u="none" strike="noStrike" dirty="0">
                          <a:solidFill>
                            <a:srgbClr val="FF0000"/>
                          </a:solidFill>
                          <a:effectLst/>
                          <a:latin typeface="calibri"/>
                        </a:rPr>
                        <a:t>Inférieures</a:t>
                      </a:r>
                    </a:p>
                    <a:p>
                      <a:pPr algn="ctr" fontAlgn="ctr"/>
                      <a:r>
                        <a:rPr lang="fr-FR" sz="1300" b="1" i="0" u="none" strike="noStrike" dirty="0">
                          <a:solidFill>
                            <a:srgbClr val="FF0000"/>
                          </a:solidFill>
                          <a:effectLst/>
                          <a:latin typeface="calibri"/>
                        </a:rPr>
                        <a:t> (0 à</a:t>
                      </a:r>
                      <a:r>
                        <a:rPr lang="fr-FR" sz="1300" b="1" i="0" u="none" strike="noStrike" baseline="0" dirty="0">
                          <a:solidFill>
                            <a:srgbClr val="FF0000"/>
                          </a:solidFill>
                          <a:effectLst/>
                          <a:latin typeface="calibri"/>
                        </a:rPr>
                        <a:t> 4)</a:t>
                      </a:r>
                      <a:endParaRPr lang="fr-FR" sz="1300" b="1" i="0" u="none" strike="noStrike" dirty="0">
                        <a:solidFill>
                          <a:srgbClr val="FF0000"/>
                        </a:solidFill>
                        <a:effectLst/>
                        <a:latin typeface="calibri"/>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ST </a:t>
                      </a:r>
                    </a:p>
                    <a:p>
                      <a:pPr algn="ctr" fontAlgn="ctr"/>
                      <a:r>
                        <a:rPr lang="fr-FR" sz="1300" b="1" i="0" u="none" strike="noStrike" dirty="0">
                          <a:solidFill>
                            <a:schemeClr val="accent5">
                              <a:lumMod val="75000"/>
                            </a:schemeClr>
                          </a:solidFill>
                          <a:effectLst/>
                          <a:latin typeface="calibri"/>
                        </a:rPr>
                        <a:t>Identiques</a:t>
                      </a:r>
                    </a:p>
                    <a:p>
                      <a:pPr algn="ctr" fontAlgn="ctr"/>
                      <a:r>
                        <a:rPr lang="fr-FR" sz="1300" b="1" i="0" u="none" strike="noStrike" dirty="0">
                          <a:solidFill>
                            <a:schemeClr val="accent5">
                              <a:lumMod val="75000"/>
                            </a:schemeClr>
                          </a:solidFill>
                          <a:effectLst/>
                          <a:latin typeface="calibri"/>
                        </a:rPr>
                        <a:t> (5)</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tx2"/>
                          </a:solidFill>
                          <a:effectLst/>
                          <a:latin typeface="calibri"/>
                        </a:rPr>
                        <a:t>ST Supérieures</a:t>
                      </a:r>
                    </a:p>
                    <a:p>
                      <a:pPr algn="ctr" fontAlgn="ctr"/>
                      <a:r>
                        <a:rPr lang="fr-FR" sz="1300" b="1" i="0" u="none" strike="noStrike" dirty="0">
                          <a:solidFill>
                            <a:schemeClr val="tx2"/>
                          </a:solidFill>
                          <a:effectLst/>
                          <a:latin typeface="calibri"/>
                        </a:rPr>
                        <a:t>(6 à 10)</a:t>
                      </a:r>
                    </a:p>
                  </a:txBody>
                  <a:tcPr marL="12700" marR="12700" marT="12700" marB="0" anchor="ctr">
                    <a:lnL w="12700" cmpd="sng">
                      <a:noFill/>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a:rPr>
                        <a:t>NOTE MOY.</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1699">
                <a:tc>
                  <a:txBody>
                    <a:bodyPr/>
                    <a:lstStyle/>
                    <a:p>
                      <a:pPr algn="l" fontAlgn="ctr"/>
                      <a:r>
                        <a:rPr lang="fr-FR" sz="16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29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bg2">
                              <a:lumMod val="75000"/>
                            </a:schemeClr>
                          </a:solidFill>
                          <a:effectLst/>
                          <a:latin typeface="calibri" panose="020F0502020204030204" pitchFamily="34" charset="0"/>
                        </a:rPr>
                        <a:t>16</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chemeClr val="tx2"/>
                          </a:solidFill>
                          <a:effectLst/>
                          <a:latin typeface="calibri" panose="020F0502020204030204" pitchFamily="34" charset="0"/>
                        </a:rPr>
                        <a:t>28</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4,9</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4725112"/>
                  </a:ext>
                </a:extLst>
              </a:tr>
              <a:tr h="611699">
                <a:tc>
                  <a:txBody>
                    <a:bodyPr/>
                    <a:lstStyle/>
                    <a:p>
                      <a:pPr algn="l" fontAlgn="ctr"/>
                      <a:r>
                        <a:rPr lang="fr-FR" sz="16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18</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4,9</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2255560"/>
                  </a:ext>
                </a:extLst>
              </a:tr>
              <a:tr h="611699">
                <a:tc>
                  <a:txBody>
                    <a:bodyPr/>
                    <a:lstStyle/>
                    <a:p>
                      <a:pPr algn="l" fontAlgn="ctr"/>
                      <a:r>
                        <a:rPr lang="fr-FR" sz="16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13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21</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4,5</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8045015"/>
                  </a:ext>
                </a:extLst>
              </a:tr>
              <a:tr h="611699">
                <a:tc>
                  <a:txBody>
                    <a:bodyPr/>
                    <a:lstStyle/>
                    <a:p>
                      <a:pPr algn="l" fontAlgn="ctr"/>
                      <a:r>
                        <a:rPr lang="fr-FR" sz="16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15</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4,5</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5458533"/>
                  </a:ext>
                </a:extLst>
              </a:tr>
              <a:tr h="611699">
                <a:tc>
                  <a:txBody>
                    <a:bodyPr/>
                    <a:lstStyle/>
                    <a:p>
                      <a:pPr algn="l" fontAlgn="ctr"/>
                      <a:r>
                        <a:rPr lang="fr-FR" sz="1600" b="0"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31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16</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40</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19</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4,4</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128240"/>
                  </a:ext>
                </a:extLst>
              </a:tr>
              <a:tr h="611699">
                <a:tc>
                  <a:txBody>
                    <a:bodyPr/>
                    <a:lstStyle/>
                    <a:p>
                      <a:pPr algn="l" fontAlgn="ctr"/>
                      <a:r>
                        <a:rPr lang="fr-FR" sz="1600" b="0" i="0" u="none" strike="noStrike" dirty="0">
                          <a:solidFill>
                            <a:schemeClr val="tx2"/>
                          </a:solidFill>
                          <a:effectLst/>
                          <a:latin typeface="calibri" panose="020F0502020204030204" pitchFamily="34" charset="0"/>
                        </a:rPr>
                        <a:t>Nicolas Dupont-Aignan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43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19</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4,3</a:t>
                      </a:r>
                    </a:p>
                  </a:txBody>
                  <a:tcPr marL="12700" marR="12700" marT="1270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9154496"/>
                  </a:ext>
                </a:extLst>
              </a:tr>
            </a:tbl>
          </a:graphicData>
        </a:graphic>
      </p:graphicFrame>
    </p:spTree>
    <p:extLst>
      <p:ext uri="{BB962C8B-B14F-4D97-AF65-F5344CB8AC3E}">
        <p14:creationId xmlns:p14="http://schemas.microsoft.com/office/powerpoint/2010/main" val="17346760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115654" y="1825119"/>
            <a:ext cx="6782129" cy="3283213"/>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b="0" dirty="0">
                <a:solidFill>
                  <a:prstClr val="white">
                    <a:lumMod val="65000"/>
                  </a:prstClr>
                </a:solidFill>
                <a:latin typeface="Calibri"/>
              </a:rPr>
              <a:t>Le pluralisme politique </a:t>
            </a:r>
            <a:br>
              <a:rPr lang="fr-FR" sz="3733" b="0" dirty="0">
                <a:solidFill>
                  <a:prstClr val="white">
                    <a:lumMod val="65000"/>
                  </a:prstClr>
                </a:solidFill>
                <a:latin typeface="Calibri"/>
              </a:rPr>
            </a:br>
            <a:r>
              <a:rPr lang="fr-FR" sz="3733" b="0" dirty="0">
                <a:solidFill>
                  <a:prstClr val="white">
                    <a:lumMod val="65000"/>
                  </a:prstClr>
                </a:solidFill>
                <a:latin typeface="Calibri"/>
              </a:rPr>
              <a:t>dans les médias</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066" r="25066"/>
          <a:stretch>
            <a:fillRect/>
          </a:stretch>
        </p:blipFill>
        <p:spPr/>
      </p:pic>
    </p:spTree>
    <p:extLst>
      <p:ext uri="{BB962C8B-B14F-4D97-AF65-F5344CB8AC3E}">
        <p14:creationId xmlns:p14="http://schemas.microsoft.com/office/powerpoint/2010/main" val="30908170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p:nvPr>
            <p:extLst/>
          </p:nvPr>
        </p:nvGraphicFramePr>
        <p:xfrm>
          <a:off x="455726" y="909235"/>
          <a:ext cx="9630385" cy="550024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re 2"/>
          <p:cNvSpPr>
            <a:spLocks noGrp="1"/>
          </p:cNvSpPr>
          <p:nvPr>
            <p:ph type="title"/>
          </p:nvPr>
        </p:nvSpPr>
        <p:spPr>
          <a:xfrm>
            <a:off x="290032" y="529328"/>
            <a:ext cx="6857529" cy="369397"/>
          </a:xfrm>
        </p:spPr>
        <p:txBody>
          <a:bodyPr/>
          <a:lstStyle/>
          <a:p>
            <a:r>
              <a:rPr lang="fr-FR" sz="2667" dirty="0"/>
              <a:t>La diversité des idées politiques en France (1/3)</a:t>
            </a:r>
          </a:p>
        </p:txBody>
      </p:sp>
      <p:sp>
        <p:nvSpPr>
          <p:cNvPr id="2" name="Espace réservé du texte 1"/>
          <p:cNvSpPr>
            <a:spLocks noGrp="1"/>
          </p:cNvSpPr>
          <p:nvPr>
            <p:ph type="body" sz="quarter" idx="14"/>
          </p:nvPr>
        </p:nvSpPr>
        <p:spPr>
          <a:xfrm>
            <a:off x="7675419" y="270307"/>
            <a:ext cx="4364183" cy="712843"/>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En France, aujourd’hui, diriez-vous qu’on peut trouver toutes les idées politiques…</a:t>
            </a:r>
          </a:p>
        </p:txBody>
      </p:sp>
      <p:sp>
        <p:nvSpPr>
          <p:cNvPr id="4" name="Espace réservé du texte 3"/>
          <p:cNvSpPr>
            <a:spLocks noGrp="1"/>
          </p:cNvSpPr>
          <p:nvPr>
            <p:ph type="body" sz="quarter" idx="13"/>
          </p:nvPr>
        </p:nvSpPr>
        <p:spPr>
          <a:xfrm>
            <a:off x="290032" y="946"/>
            <a:ext cx="7385387" cy="590215"/>
          </a:xfrm>
        </p:spPr>
        <p:txBody>
          <a:bodyPr anchor="ctr">
            <a:normAutofit/>
          </a:bodyPr>
          <a:lstStyle/>
          <a:p>
            <a:r>
              <a:rPr lang="fr-FR" dirty="0">
                <a:solidFill>
                  <a:schemeClr val="bg1">
                    <a:lumMod val="65000"/>
                  </a:schemeClr>
                </a:solidFill>
              </a:rPr>
              <a:t>Le pluralisme politique dans les médias</a:t>
            </a:r>
          </a:p>
        </p:txBody>
      </p:sp>
      <p:sp>
        <p:nvSpPr>
          <p:cNvPr id="7" name="Espace réservé du pied de page 6"/>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8" name="Tableau 7"/>
          <p:cNvGraphicFramePr>
            <a:graphicFrameLocks noGrp="1"/>
          </p:cNvGraphicFramePr>
          <p:nvPr>
            <p:extLst/>
          </p:nvPr>
        </p:nvGraphicFramePr>
        <p:xfrm>
          <a:off x="8940801" y="1213354"/>
          <a:ext cx="2971844" cy="5091937"/>
        </p:xfrm>
        <a:graphic>
          <a:graphicData uri="http://schemas.openxmlformats.org/drawingml/2006/table">
            <a:tbl>
              <a:tblPr>
                <a:tableStyleId>{5C22544A-7EE6-4342-B048-85BDC9FD1C3A}</a:tableStyleId>
              </a:tblPr>
              <a:tblGrid>
                <a:gridCol w="990615">
                  <a:extLst>
                    <a:ext uri="{9D8B030D-6E8A-4147-A177-3AD203B41FA5}">
                      <a16:colId xmlns:a16="http://schemas.microsoft.com/office/drawing/2014/main" val="1289046088"/>
                    </a:ext>
                  </a:extLst>
                </a:gridCol>
                <a:gridCol w="1032552">
                  <a:extLst>
                    <a:ext uri="{9D8B030D-6E8A-4147-A177-3AD203B41FA5}">
                      <a16:colId xmlns:a16="http://schemas.microsoft.com/office/drawing/2014/main" val="2699064619"/>
                    </a:ext>
                  </a:extLst>
                </a:gridCol>
                <a:gridCol w="948677">
                  <a:extLst>
                    <a:ext uri="{9D8B030D-6E8A-4147-A177-3AD203B41FA5}">
                      <a16:colId xmlns:a16="http://schemas.microsoft.com/office/drawing/2014/main" val="967799457"/>
                    </a:ext>
                  </a:extLst>
                </a:gridCol>
              </a:tblGrid>
              <a:tr h="1154977">
                <a:tc>
                  <a:txBody>
                    <a:bodyPr/>
                    <a:lstStyle/>
                    <a:p>
                      <a:pPr algn="ctr" fontAlgn="ctr"/>
                      <a:r>
                        <a:rPr lang="fr-FR" sz="1600" b="1" i="0" u="none" strike="noStrike" dirty="0">
                          <a:solidFill>
                            <a:schemeClr val="tx2"/>
                          </a:solidFill>
                          <a:effectLst/>
                          <a:latin typeface="calibri" panose="020F0502020204030204" pitchFamily="34" charset="0"/>
                        </a:rPr>
                        <a:t>D'accord</a:t>
                      </a:r>
                    </a:p>
                    <a:p>
                      <a:pPr algn="ctr" fontAlgn="ctr"/>
                      <a:r>
                        <a:rPr lang="fr-FR" sz="1600" b="1"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accent2">
                              <a:lumMod val="75000"/>
                            </a:schemeClr>
                          </a:solidFill>
                          <a:effectLst/>
                          <a:latin typeface="calibri" panose="020F0502020204030204" pitchFamily="34" charset="0"/>
                        </a:rPr>
                        <a:t>Ni d'accord, ni en désaccord</a:t>
                      </a:r>
                    </a:p>
                    <a:p>
                      <a:pPr algn="ctr" fontAlgn="ctr"/>
                      <a:r>
                        <a:rPr lang="fr-FR" sz="1600" b="1" i="0" u="none" strike="noStrike" dirty="0">
                          <a:solidFill>
                            <a:schemeClr val="accent2">
                              <a:lumMod val="75000"/>
                            </a:schemeClr>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600" b="1" i="0" u="none" strike="noStrike" dirty="0">
                          <a:solidFill>
                            <a:srgbClr val="FF0000"/>
                          </a:solidFill>
                          <a:effectLst/>
                          <a:latin typeface="calibri" panose="020F0502020204030204" pitchFamily="34" charset="0"/>
                        </a:rPr>
                        <a:t>Pas d'accord</a:t>
                      </a:r>
                    </a:p>
                    <a:p>
                      <a:pPr algn="ctr" fontAlgn="ctr"/>
                      <a:r>
                        <a:rPr lang="fr-FR" sz="1600" b="1" i="0" u="none" strike="noStrike" dirty="0">
                          <a:solidFill>
                            <a:srgbClr val="FF0000"/>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771289"/>
                  </a:ext>
                </a:extLst>
              </a:tr>
              <a:tr h="984240">
                <a:tc>
                  <a:txBody>
                    <a:bodyPr/>
                    <a:lstStyle/>
                    <a:p>
                      <a:pPr algn="ctr" fontAlgn="ctr"/>
                      <a:r>
                        <a:rPr lang="fr-FR" sz="2100" b="1" i="0" u="none" strike="noStrike" dirty="0">
                          <a:solidFill>
                            <a:schemeClr val="tx2"/>
                          </a:solidFill>
                          <a:effectLst/>
                          <a:latin typeface="calibri" panose="020F0502020204030204" pitchFamily="34" charset="0"/>
                        </a:rPr>
                        <a:t>65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2">
                              <a:lumMod val="75000"/>
                            </a:schemeClr>
                          </a:solidFill>
                          <a:effectLst/>
                          <a:latin typeface="calibri" panose="020F0502020204030204" pitchFamily="34" charset="0"/>
                        </a:rPr>
                        <a:t>21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14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5902293"/>
                  </a:ext>
                </a:extLst>
              </a:tr>
              <a:tr h="984240">
                <a:tc>
                  <a:txBody>
                    <a:bodyPr/>
                    <a:lstStyle/>
                    <a:p>
                      <a:pPr algn="ctr" fontAlgn="ctr"/>
                      <a:r>
                        <a:rPr lang="fr-FR" sz="2100" b="1" i="0" u="none" strike="noStrike" dirty="0">
                          <a:solidFill>
                            <a:schemeClr val="tx2"/>
                          </a:solidFill>
                          <a:effectLst/>
                          <a:latin typeface="calibri" panose="020F0502020204030204" pitchFamily="34" charset="0"/>
                        </a:rPr>
                        <a:t>58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2">
                              <a:lumMod val="75000"/>
                            </a:schemeClr>
                          </a:solidFill>
                          <a:effectLst/>
                          <a:latin typeface="calibri" panose="020F0502020204030204" pitchFamily="34" charset="0"/>
                        </a:rPr>
                        <a:t>20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22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345238"/>
                  </a:ext>
                </a:extLst>
              </a:tr>
              <a:tr h="984240">
                <a:tc>
                  <a:txBody>
                    <a:bodyPr/>
                    <a:lstStyle/>
                    <a:p>
                      <a:pPr algn="ctr" fontAlgn="ctr"/>
                      <a:r>
                        <a:rPr lang="fr-FR" sz="2100" b="1" i="0" u="none" strike="noStrike" dirty="0">
                          <a:solidFill>
                            <a:schemeClr val="tx2"/>
                          </a:solidFill>
                          <a:effectLst/>
                          <a:latin typeface="calibri" panose="020F0502020204030204" pitchFamily="34" charset="0"/>
                        </a:rPr>
                        <a:t>58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2">
                              <a:lumMod val="75000"/>
                            </a:schemeClr>
                          </a:solidFill>
                          <a:effectLst/>
                          <a:latin typeface="calibri" panose="020F0502020204030204" pitchFamily="34" charset="0"/>
                        </a:rPr>
                        <a:t>26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6045569"/>
                  </a:ext>
                </a:extLst>
              </a:tr>
              <a:tr h="984240">
                <a:tc>
                  <a:txBody>
                    <a:bodyPr/>
                    <a:lstStyle/>
                    <a:p>
                      <a:pPr algn="ctr" fontAlgn="ctr"/>
                      <a:r>
                        <a:rPr lang="fr-FR" sz="2100" b="1" i="0" u="none" strike="noStrike" dirty="0">
                          <a:solidFill>
                            <a:schemeClr val="tx2"/>
                          </a:solidFill>
                          <a:effectLst/>
                          <a:latin typeface="calibri" panose="020F0502020204030204" pitchFamily="34" charset="0"/>
                        </a:rPr>
                        <a:t>55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2">
                              <a:lumMod val="75000"/>
                            </a:schemeClr>
                          </a:solidFill>
                          <a:effectLst/>
                          <a:latin typeface="calibri" panose="020F0502020204030204" pitchFamily="34" charset="0"/>
                        </a:rPr>
                        <a:t>27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4027554"/>
                  </a:ext>
                </a:extLst>
              </a:tr>
            </a:tbl>
          </a:graphicData>
        </a:graphic>
      </p:graphicFrame>
      <p:grpSp>
        <p:nvGrpSpPr>
          <p:cNvPr id="10" name="Group 181"/>
          <p:cNvGrpSpPr>
            <a:grpSpLocks noChangeAspect="1"/>
          </p:cNvGrpSpPr>
          <p:nvPr/>
        </p:nvGrpSpPr>
        <p:grpSpPr>
          <a:xfrm>
            <a:off x="1953756" y="2421887"/>
            <a:ext cx="794077" cy="881733"/>
            <a:chOff x="1784350" y="4149725"/>
            <a:chExt cx="977900" cy="1085850"/>
          </a:xfrm>
          <a:solidFill>
            <a:srgbClr val="00CC99"/>
          </a:solidFill>
        </p:grpSpPr>
        <p:sp>
          <p:nvSpPr>
            <p:cNvPr id="11" name="Freeform 48"/>
            <p:cNvSpPr>
              <a:spLocks/>
            </p:cNvSpPr>
            <p:nvPr/>
          </p:nvSpPr>
          <p:spPr bwMode="auto">
            <a:xfrm>
              <a:off x="2019300" y="4149725"/>
              <a:ext cx="503238" cy="396875"/>
            </a:xfrm>
            <a:custGeom>
              <a:avLst/>
              <a:gdLst/>
              <a:ahLst/>
              <a:cxnLst>
                <a:cxn ang="0">
                  <a:pos x="387" y="246"/>
                </a:cxn>
                <a:cxn ang="0">
                  <a:pos x="393" y="197"/>
                </a:cxn>
                <a:cxn ang="0">
                  <a:pos x="196" y="0"/>
                </a:cxn>
                <a:cxn ang="0">
                  <a:pos x="0" y="197"/>
                </a:cxn>
                <a:cxn ang="0">
                  <a:pos x="6" y="246"/>
                </a:cxn>
                <a:cxn ang="0">
                  <a:pos x="201" y="310"/>
                </a:cxn>
                <a:cxn ang="0">
                  <a:pos x="387" y="246"/>
                </a:cxn>
              </a:cxnLst>
              <a:rect l="0" t="0" r="r" b="b"/>
              <a:pathLst>
                <a:path w="393" h="310">
                  <a:moveTo>
                    <a:pt x="387" y="246"/>
                  </a:moveTo>
                  <a:cubicBezTo>
                    <a:pt x="391" y="231"/>
                    <a:pt x="393" y="214"/>
                    <a:pt x="393" y="197"/>
                  </a:cubicBezTo>
                  <a:cubicBezTo>
                    <a:pt x="393" y="89"/>
                    <a:pt x="305" y="0"/>
                    <a:pt x="196" y="0"/>
                  </a:cubicBezTo>
                  <a:cubicBezTo>
                    <a:pt x="88" y="0"/>
                    <a:pt x="0" y="89"/>
                    <a:pt x="0" y="197"/>
                  </a:cubicBezTo>
                  <a:cubicBezTo>
                    <a:pt x="0" y="214"/>
                    <a:pt x="2" y="230"/>
                    <a:pt x="6" y="246"/>
                  </a:cubicBezTo>
                  <a:cubicBezTo>
                    <a:pt x="76" y="249"/>
                    <a:pt x="145" y="272"/>
                    <a:pt x="201" y="310"/>
                  </a:cubicBezTo>
                  <a:cubicBezTo>
                    <a:pt x="253" y="274"/>
                    <a:pt x="320" y="251"/>
                    <a:pt x="387" y="24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2" name="Freeform 49"/>
            <p:cNvSpPr>
              <a:spLocks/>
            </p:cNvSpPr>
            <p:nvPr/>
          </p:nvSpPr>
          <p:spPr bwMode="auto">
            <a:xfrm>
              <a:off x="1828800" y="4930775"/>
              <a:ext cx="895350" cy="304800"/>
            </a:xfrm>
            <a:custGeom>
              <a:avLst/>
              <a:gdLst/>
              <a:ahLst/>
              <a:cxnLst>
                <a:cxn ang="0">
                  <a:pos x="62" y="175"/>
                </a:cxn>
                <a:cxn ang="0">
                  <a:pos x="78" y="173"/>
                </a:cxn>
                <a:cxn ang="0">
                  <a:pos x="138" y="165"/>
                </a:cxn>
                <a:cxn ang="0">
                  <a:pos x="307" y="223"/>
                </a:cxn>
                <a:cxn ang="0">
                  <a:pos x="349" y="238"/>
                </a:cxn>
                <a:cxn ang="0">
                  <a:pos x="393" y="222"/>
                </a:cxn>
                <a:cxn ang="0">
                  <a:pos x="564" y="162"/>
                </a:cxn>
                <a:cxn ang="0">
                  <a:pos x="621" y="169"/>
                </a:cxn>
                <a:cxn ang="0">
                  <a:pos x="637" y="171"/>
                </a:cxn>
                <a:cxn ang="0">
                  <a:pos x="699" y="109"/>
                </a:cxn>
                <a:cxn ang="0">
                  <a:pos x="699" y="58"/>
                </a:cxn>
                <a:cxn ang="0">
                  <a:pos x="699" y="59"/>
                </a:cxn>
                <a:cxn ang="0">
                  <a:pos x="672" y="63"/>
                </a:cxn>
                <a:cxn ang="0">
                  <a:pos x="671" y="63"/>
                </a:cxn>
                <a:cxn ang="0">
                  <a:pos x="671" y="63"/>
                </a:cxn>
                <a:cxn ang="0">
                  <a:pos x="645" y="63"/>
                </a:cxn>
                <a:cxn ang="0">
                  <a:pos x="645" y="89"/>
                </a:cxn>
                <a:cxn ang="0">
                  <a:pos x="645" y="109"/>
                </a:cxn>
                <a:cxn ang="0">
                  <a:pos x="637" y="117"/>
                </a:cxn>
                <a:cxn ang="0">
                  <a:pos x="635" y="117"/>
                </a:cxn>
                <a:cxn ang="0">
                  <a:pos x="571" y="108"/>
                </a:cxn>
                <a:cxn ang="0">
                  <a:pos x="564" y="108"/>
                </a:cxn>
                <a:cxn ang="0">
                  <a:pos x="552" y="109"/>
                </a:cxn>
                <a:cxn ang="0">
                  <a:pos x="372" y="169"/>
                </a:cxn>
                <a:cxn ang="0">
                  <a:pos x="370" y="151"/>
                </a:cxn>
                <a:cxn ang="0">
                  <a:pos x="366" y="120"/>
                </a:cxn>
                <a:cxn ang="0">
                  <a:pos x="350" y="0"/>
                </a:cxn>
                <a:cxn ang="0">
                  <a:pos x="333" y="121"/>
                </a:cxn>
                <a:cxn ang="0">
                  <a:pos x="329" y="151"/>
                </a:cxn>
                <a:cxn ang="0">
                  <a:pos x="327" y="170"/>
                </a:cxn>
                <a:cxn ang="0">
                  <a:pos x="150" y="111"/>
                </a:cxn>
                <a:cxn ang="0">
                  <a:pos x="138" y="111"/>
                </a:cxn>
                <a:cxn ang="0">
                  <a:pos x="130" y="111"/>
                </a:cxn>
                <a:cxn ang="0">
                  <a:pos x="64" y="120"/>
                </a:cxn>
                <a:cxn ang="0">
                  <a:pos x="62" y="121"/>
                </a:cxn>
                <a:cxn ang="0">
                  <a:pos x="54" y="113"/>
                </a:cxn>
                <a:cxn ang="0">
                  <a:pos x="54" y="93"/>
                </a:cxn>
                <a:cxn ang="0">
                  <a:pos x="54" y="64"/>
                </a:cxn>
                <a:cxn ang="0">
                  <a:pos x="27" y="64"/>
                </a:cxn>
                <a:cxn ang="0">
                  <a:pos x="27" y="64"/>
                </a:cxn>
                <a:cxn ang="0">
                  <a:pos x="12" y="64"/>
                </a:cxn>
                <a:cxn ang="0">
                  <a:pos x="0" y="63"/>
                </a:cxn>
                <a:cxn ang="0">
                  <a:pos x="0" y="63"/>
                </a:cxn>
                <a:cxn ang="0">
                  <a:pos x="0" y="113"/>
                </a:cxn>
                <a:cxn ang="0">
                  <a:pos x="62" y="175"/>
                </a:cxn>
              </a:cxnLst>
              <a:rect l="0" t="0" r="r" b="b"/>
              <a:pathLst>
                <a:path w="699" h="238">
                  <a:moveTo>
                    <a:pt x="62" y="175"/>
                  </a:moveTo>
                  <a:cubicBezTo>
                    <a:pt x="68" y="175"/>
                    <a:pt x="73" y="174"/>
                    <a:pt x="78" y="173"/>
                  </a:cubicBezTo>
                  <a:cubicBezTo>
                    <a:pt x="97" y="168"/>
                    <a:pt x="117" y="165"/>
                    <a:pt x="138" y="165"/>
                  </a:cubicBezTo>
                  <a:cubicBezTo>
                    <a:pt x="201" y="165"/>
                    <a:pt x="264" y="187"/>
                    <a:pt x="307" y="223"/>
                  </a:cubicBezTo>
                  <a:cubicBezTo>
                    <a:pt x="319" y="233"/>
                    <a:pt x="334" y="238"/>
                    <a:pt x="349" y="238"/>
                  </a:cubicBezTo>
                  <a:cubicBezTo>
                    <a:pt x="365" y="238"/>
                    <a:pt x="381" y="232"/>
                    <a:pt x="393" y="222"/>
                  </a:cubicBezTo>
                  <a:cubicBezTo>
                    <a:pt x="436" y="185"/>
                    <a:pt x="500" y="162"/>
                    <a:pt x="564" y="162"/>
                  </a:cubicBezTo>
                  <a:cubicBezTo>
                    <a:pt x="584" y="162"/>
                    <a:pt x="603" y="165"/>
                    <a:pt x="621" y="169"/>
                  </a:cubicBezTo>
                  <a:cubicBezTo>
                    <a:pt x="626" y="171"/>
                    <a:pt x="631" y="171"/>
                    <a:pt x="637" y="171"/>
                  </a:cubicBezTo>
                  <a:cubicBezTo>
                    <a:pt x="671" y="171"/>
                    <a:pt x="699" y="143"/>
                    <a:pt x="699" y="109"/>
                  </a:cubicBezTo>
                  <a:cubicBezTo>
                    <a:pt x="699" y="58"/>
                    <a:pt x="699" y="58"/>
                    <a:pt x="699" y="58"/>
                  </a:cubicBezTo>
                  <a:cubicBezTo>
                    <a:pt x="699" y="58"/>
                    <a:pt x="699" y="58"/>
                    <a:pt x="699" y="59"/>
                  </a:cubicBezTo>
                  <a:cubicBezTo>
                    <a:pt x="690" y="61"/>
                    <a:pt x="681" y="63"/>
                    <a:pt x="672" y="63"/>
                  </a:cubicBezTo>
                  <a:cubicBezTo>
                    <a:pt x="672" y="63"/>
                    <a:pt x="671" y="63"/>
                    <a:pt x="671" y="63"/>
                  </a:cubicBezTo>
                  <a:cubicBezTo>
                    <a:pt x="671" y="63"/>
                    <a:pt x="671" y="63"/>
                    <a:pt x="671" y="63"/>
                  </a:cubicBezTo>
                  <a:cubicBezTo>
                    <a:pt x="645" y="63"/>
                    <a:pt x="645" y="63"/>
                    <a:pt x="645" y="63"/>
                  </a:cubicBezTo>
                  <a:cubicBezTo>
                    <a:pt x="645" y="89"/>
                    <a:pt x="645" y="89"/>
                    <a:pt x="645" y="89"/>
                  </a:cubicBezTo>
                  <a:cubicBezTo>
                    <a:pt x="645" y="109"/>
                    <a:pt x="645" y="109"/>
                    <a:pt x="645" y="109"/>
                  </a:cubicBezTo>
                  <a:cubicBezTo>
                    <a:pt x="645" y="114"/>
                    <a:pt x="641" y="117"/>
                    <a:pt x="637" y="117"/>
                  </a:cubicBezTo>
                  <a:cubicBezTo>
                    <a:pt x="636" y="117"/>
                    <a:pt x="635" y="117"/>
                    <a:pt x="635" y="117"/>
                  </a:cubicBezTo>
                  <a:cubicBezTo>
                    <a:pt x="614" y="112"/>
                    <a:pt x="593" y="109"/>
                    <a:pt x="571" y="108"/>
                  </a:cubicBezTo>
                  <a:cubicBezTo>
                    <a:pt x="569" y="108"/>
                    <a:pt x="566" y="108"/>
                    <a:pt x="564" y="108"/>
                  </a:cubicBezTo>
                  <a:cubicBezTo>
                    <a:pt x="560" y="108"/>
                    <a:pt x="556" y="108"/>
                    <a:pt x="552" y="109"/>
                  </a:cubicBezTo>
                  <a:cubicBezTo>
                    <a:pt x="488" y="111"/>
                    <a:pt x="422" y="133"/>
                    <a:pt x="372" y="169"/>
                  </a:cubicBezTo>
                  <a:cubicBezTo>
                    <a:pt x="370" y="151"/>
                    <a:pt x="370" y="151"/>
                    <a:pt x="370" y="151"/>
                  </a:cubicBezTo>
                  <a:cubicBezTo>
                    <a:pt x="366" y="120"/>
                    <a:pt x="366" y="120"/>
                    <a:pt x="366" y="120"/>
                  </a:cubicBezTo>
                  <a:cubicBezTo>
                    <a:pt x="350" y="0"/>
                    <a:pt x="350" y="0"/>
                    <a:pt x="350" y="0"/>
                  </a:cubicBezTo>
                  <a:cubicBezTo>
                    <a:pt x="333" y="121"/>
                    <a:pt x="333" y="121"/>
                    <a:pt x="333" y="121"/>
                  </a:cubicBezTo>
                  <a:cubicBezTo>
                    <a:pt x="329" y="151"/>
                    <a:pt x="329" y="151"/>
                    <a:pt x="329" y="151"/>
                  </a:cubicBezTo>
                  <a:cubicBezTo>
                    <a:pt x="327" y="170"/>
                    <a:pt x="327" y="170"/>
                    <a:pt x="327" y="170"/>
                  </a:cubicBezTo>
                  <a:cubicBezTo>
                    <a:pt x="277" y="134"/>
                    <a:pt x="213" y="114"/>
                    <a:pt x="150" y="111"/>
                  </a:cubicBezTo>
                  <a:cubicBezTo>
                    <a:pt x="146" y="111"/>
                    <a:pt x="142" y="111"/>
                    <a:pt x="138" y="111"/>
                  </a:cubicBezTo>
                  <a:cubicBezTo>
                    <a:pt x="136" y="111"/>
                    <a:pt x="133" y="111"/>
                    <a:pt x="130" y="111"/>
                  </a:cubicBezTo>
                  <a:cubicBezTo>
                    <a:pt x="108" y="112"/>
                    <a:pt x="85" y="115"/>
                    <a:pt x="64" y="120"/>
                  </a:cubicBezTo>
                  <a:cubicBezTo>
                    <a:pt x="63" y="121"/>
                    <a:pt x="63" y="121"/>
                    <a:pt x="62" y="121"/>
                  </a:cubicBezTo>
                  <a:cubicBezTo>
                    <a:pt x="58" y="121"/>
                    <a:pt x="54" y="117"/>
                    <a:pt x="54" y="113"/>
                  </a:cubicBezTo>
                  <a:cubicBezTo>
                    <a:pt x="54" y="93"/>
                    <a:pt x="54" y="93"/>
                    <a:pt x="54" y="93"/>
                  </a:cubicBezTo>
                  <a:cubicBezTo>
                    <a:pt x="54" y="64"/>
                    <a:pt x="54" y="64"/>
                    <a:pt x="54" y="64"/>
                  </a:cubicBezTo>
                  <a:cubicBezTo>
                    <a:pt x="27" y="64"/>
                    <a:pt x="27" y="64"/>
                    <a:pt x="27" y="64"/>
                  </a:cubicBezTo>
                  <a:cubicBezTo>
                    <a:pt x="27" y="64"/>
                    <a:pt x="27" y="64"/>
                    <a:pt x="27" y="64"/>
                  </a:cubicBezTo>
                  <a:cubicBezTo>
                    <a:pt x="12" y="64"/>
                    <a:pt x="12" y="64"/>
                    <a:pt x="12" y="64"/>
                  </a:cubicBezTo>
                  <a:cubicBezTo>
                    <a:pt x="8" y="64"/>
                    <a:pt x="4" y="63"/>
                    <a:pt x="0" y="63"/>
                  </a:cubicBezTo>
                  <a:cubicBezTo>
                    <a:pt x="0" y="63"/>
                    <a:pt x="0" y="63"/>
                    <a:pt x="0" y="63"/>
                  </a:cubicBezTo>
                  <a:cubicBezTo>
                    <a:pt x="0" y="113"/>
                    <a:pt x="0" y="113"/>
                    <a:pt x="0" y="113"/>
                  </a:cubicBezTo>
                  <a:cubicBezTo>
                    <a:pt x="0" y="147"/>
                    <a:pt x="28" y="175"/>
                    <a:pt x="62" y="17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3" name="Freeform 50"/>
            <p:cNvSpPr>
              <a:spLocks/>
            </p:cNvSpPr>
            <p:nvPr/>
          </p:nvSpPr>
          <p:spPr bwMode="auto">
            <a:xfrm>
              <a:off x="1828800" y="4532313"/>
              <a:ext cx="895350" cy="212725"/>
            </a:xfrm>
            <a:custGeom>
              <a:avLst/>
              <a:gdLst/>
              <a:ahLst/>
              <a:cxnLst>
                <a:cxn ang="0">
                  <a:pos x="126" y="0"/>
                </a:cxn>
                <a:cxn ang="0">
                  <a:pos x="51" y="10"/>
                </a:cxn>
                <a:cxn ang="0">
                  <a:pos x="27" y="22"/>
                </a:cxn>
                <a:cxn ang="0">
                  <a:pos x="0" y="77"/>
                </a:cxn>
                <a:cxn ang="0">
                  <a:pos x="0" y="140"/>
                </a:cxn>
                <a:cxn ang="0">
                  <a:pos x="27" y="135"/>
                </a:cxn>
                <a:cxn ang="0">
                  <a:pos x="28" y="135"/>
                </a:cxn>
                <a:cxn ang="0">
                  <a:pos x="52" y="135"/>
                </a:cxn>
                <a:cxn ang="0">
                  <a:pos x="54" y="135"/>
                </a:cxn>
                <a:cxn ang="0">
                  <a:pos x="54" y="77"/>
                </a:cxn>
                <a:cxn ang="0">
                  <a:pos x="65" y="63"/>
                </a:cxn>
                <a:cxn ang="0">
                  <a:pos x="135" y="54"/>
                </a:cxn>
                <a:cxn ang="0">
                  <a:pos x="330" y="118"/>
                </a:cxn>
                <a:cxn ang="0">
                  <a:pos x="350" y="166"/>
                </a:cxn>
                <a:cxn ang="0">
                  <a:pos x="369" y="118"/>
                </a:cxn>
                <a:cxn ang="0">
                  <a:pos x="564" y="54"/>
                </a:cxn>
                <a:cxn ang="0">
                  <a:pos x="635" y="63"/>
                </a:cxn>
                <a:cxn ang="0">
                  <a:pos x="645" y="77"/>
                </a:cxn>
                <a:cxn ang="0">
                  <a:pos x="645" y="135"/>
                </a:cxn>
                <a:cxn ang="0">
                  <a:pos x="666" y="135"/>
                </a:cxn>
                <a:cxn ang="0">
                  <a:pos x="672" y="136"/>
                </a:cxn>
                <a:cxn ang="0">
                  <a:pos x="699" y="141"/>
                </a:cxn>
                <a:cxn ang="0">
                  <a:pos x="699" y="77"/>
                </a:cxn>
                <a:cxn ang="0">
                  <a:pos x="672" y="22"/>
                </a:cxn>
                <a:cxn ang="0">
                  <a:pos x="648" y="10"/>
                </a:cxn>
                <a:cxn ang="0">
                  <a:pos x="573" y="0"/>
                </a:cxn>
                <a:cxn ang="0">
                  <a:pos x="564" y="0"/>
                </a:cxn>
                <a:cxn ang="0">
                  <a:pos x="512" y="4"/>
                </a:cxn>
                <a:cxn ang="0">
                  <a:pos x="350" y="65"/>
                </a:cxn>
                <a:cxn ang="0">
                  <a:pos x="178" y="3"/>
                </a:cxn>
                <a:cxn ang="0">
                  <a:pos x="135" y="0"/>
                </a:cxn>
                <a:cxn ang="0">
                  <a:pos x="126" y="0"/>
                </a:cxn>
              </a:cxnLst>
              <a:rect l="0" t="0" r="r" b="b"/>
              <a:pathLst>
                <a:path w="699" h="166">
                  <a:moveTo>
                    <a:pt x="126" y="0"/>
                  </a:moveTo>
                  <a:cubicBezTo>
                    <a:pt x="100" y="1"/>
                    <a:pt x="75" y="4"/>
                    <a:pt x="51" y="10"/>
                  </a:cubicBezTo>
                  <a:cubicBezTo>
                    <a:pt x="42" y="13"/>
                    <a:pt x="34" y="17"/>
                    <a:pt x="27" y="22"/>
                  </a:cubicBezTo>
                  <a:cubicBezTo>
                    <a:pt x="10" y="35"/>
                    <a:pt x="0" y="55"/>
                    <a:pt x="0" y="77"/>
                  </a:cubicBezTo>
                  <a:cubicBezTo>
                    <a:pt x="0" y="140"/>
                    <a:pt x="0" y="140"/>
                    <a:pt x="0" y="140"/>
                  </a:cubicBezTo>
                  <a:cubicBezTo>
                    <a:pt x="9" y="137"/>
                    <a:pt x="18" y="135"/>
                    <a:pt x="27" y="135"/>
                  </a:cubicBezTo>
                  <a:cubicBezTo>
                    <a:pt x="27" y="135"/>
                    <a:pt x="28" y="135"/>
                    <a:pt x="28" y="135"/>
                  </a:cubicBezTo>
                  <a:cubicBezTo>
                    <a:pt x="52" y="135"/>
                    <a:pt x="52" y="135"/>
                    <a:pt x="52" y="135"/>
                  </a:cubicBezTo>
                  <a:cubicBezTo>
                    <a:pt x="54" y="135"/>
                    <a:pt x="54" y="135"/>
                    <a:pt x="54" y="135"/>
                  </a:cubicBezTo>
                  <a:cubicBezTo>
                    <a:pt x="54" y="77"/>
                    <a:pt x="54" y="77"/>
                    <a:pt x="54" y="77"/>
                  </a:cubicBezTo>
                  <a:cubicBezTo>
                    <a:pt x="54" y="70"/>
                    <a:pt x="58" y="64"/>
                    <a:pt x="65" y="63"/>
                  </a:cubicBezTo>
                  <a:cubicBezTo>
                    <a:pt x="87" y="57"/>
                    <a:pt x="111" y="54"/>
                    <a:pt x="135" y="54"/>
                  </a:cubicBezTo>
                  <a:cubicBezTo>
                    <a:pt x="205" y="54"/>
                    <a:pt x="277" y="77"/>
                    <a:pt x="330" y="118"/>
                  </a:cubicBezTo>
                  <a:cubicBezTo>
                    <a:pt x="350" y="166"/>
                    <a:pt x="350" y="166"/>
                    <a:pt x="350" y="166"/>
                  </a:cubicBezTo>
                  <a:cubicBezTo>
                    <a:pt x="369" y="118"/>
                    <a:pt x="369" y="118"/>
                    <a:pt x="369" y="118"/>
                  </a:cubicBezTo>
                  <a:cubicBezTo>
                    <a:pt x="422" y="77"/>
                    <a:pt x="495" y="54"/>
                    <a:pt x="564" y="54"/>
                  </a:cubicBezTo>
                  <a:cubicBezTo>
                    <a:pt x="588" y="54"/>
                    <a:pt x="612" y="57"/>
                    <a:pt x="635" y="63"/>
                  </a:cubicBezTo>
                  <a:cubicBezTo>
                    <a:pt x="641" y="64"/>
                    <a:pt x="645" y="70"/>
                    <a:pt x="645" y="77"/>
                  </a:cubicBezTo>
                  <a:cubicBezTo>
                    <a:pt x="645" y="135"/>
                    <a:pt x="645" y="135"/>
                    <a:pt x="645" y="135"/>
                  </a:cubicBezTo>
                  <a:cubicBezTo>
                    <a:pt x="666" y="135"/>
                    <a:pt x="666" y="135"/>
                    <a:pt x="666" y="135"/>
                  </a:cubicBezTo>
                  <a:cubicBezTo>
                    <a:pt x="668" y="135"/>
                    <a:pt x="670" y="135"/>
                    <a:pt x="672" y="136"/>
                  </a:cubicBezTo>
                  <a:cubicBezTo>
                    <a:pt x="682" y="136"/>
                    <a:pt x="691" y="138"/>
                    <a:pt x="699" y="141"/>
                  </a:cubicBezTo>
                  <a:cubicBezTo>
                    <a:pt x="699" y="77"/>
                    <a:pt x="699" y="77"/>
                    <a:pt x="699" y="77"/>
                  </a:cubicBezTo>
                  <a:cubicBezTo>
                    <a:pt x="699" y="55"/>
                    <a:pt x="689" y="35"/>
                    <a:pt x="672" y="22"/>
                  </a:cubicBezTo>
                  <a:cubicBezTo>
                    <a:pt x="665" y="17"/>
                    <a:pt x="657" y="13"/>
                    <a:pt x="648" y="10"/>
                  </a:cubicBezTo>
                  <a:cubicBezTo>
                    <a:pt x="624" y="4"/>
                    <a:pt x="599" y="1"/>
                    <a:pt x="573" y="0"/>
                  </a:cubicBezTo>
                  <a:cubicBezTo>
                    <a:pt x="570" y="0"/>
                    <a:pt x="567" y="0"/>
                    <a:pt x="564" y="0"/>
                  </a:cubicBezTo>
                  <a:cubicBezTo>
                    <a:pt x="547" y="0"/>
                    <a:pt x="529" y="2"/>
                    <a:pt x="512" y="4"/>
                  </a:cubicBezTo>
                  <a:cubicBezTo>
                    <a:pt x="453" y="12"/>
                    <a:pt x="396" y="34"/>
                    <a:pt x="350" y="65"/>
                  </a:cubicBezTo>
                  <a:cubicBezTo>
                    <a:pt x="301" y="32"/>
                    <a:pt x="240" y="10"/>
                    <a:pt x="178" y="3"/>
                  </a:cubicBezTo>
                  <a:cubicBezTo>
                    <a:pt x="164" y="1"/>
                    <a:pt x="150" y="0"/>
                    <a:pt x="135" y="0"/>
                  </a:cubicBezTo>
                  <a:cubicBezTo>
                    <a:pt x="132" y="0"/>
                    <a:pt x="129" y="0"/>
                    <a:pt x="126"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4" name="Freeform 51"/>
            <p:cNvSpPr>
              <a:spLocks/>
            </p:cNvSpPr>
            <p:nvPr/>
          </p:nvSpPr>
          <p:spPr bwMode="auto">
            <a:xfrm>
              <a:off x="2600325" y="4745038"/>
              <a:ext cx="161925" cy="227013"/>
            </a:xfrm>
            <a:custGeom>
              <a:avLst/>
              <a:gdLst/>
              <a:ahLst/>
              <a:cxnLst>
                <a:cxn ang="0">
                  <a:pos x="127" y="120"/>
                </a:cxn>
                <a:cxn ang="0">
                  <a:pos x="127" y="64"/>
                </a:cxn>
                <a:cxn ang="0">
                  <a:pos x="97" y="10"/>
                </a:cxn>
                <a:cxn ang="0">
                  <a:pos x="70" y="1"/>
                </a:cxn>
                <a:cxn ang="0">
                  <a:pos x="64" y="0"/>
                </a:cxn>
                <a:cxn ang="0">
                  <a:pos x="43" y="0"/>
                </a:cxn>
                <a:cxn ang="0">
                  <a:pos x="39" y="0"/>
                </a:cxn>
                <a:cxn ang="0">
                  <a:pos x="33" y="0"/>
                </a:cxn>
                <a:cxn ang="0">
                  <a:pos x="26" y="0"/>
                </a:cxn>
                <a:cxn ang="0">
                  <a:pos x="0" y="26"/>
                </a:cxn>
                <a:cxn ang="0">
                  <a:pos x="0" y="35"/>
                </a:cxn>
                <a:cxn ang="0">
                  <a:pos x="17" y="51"/>
                </a:cxn>
                <a:cxn ang="0">
                  <a:pos x="26" y="51"/>
                </a:cxn>
                <a:cxn ang="0">
                  <a:pos x="33" y="58"/>
                </a:cxn>
                <a:cxn ang="0">
                  <a:pos x="26" y="66"/>
                </a:cxn>
                <a:cxn ang="0">
                  <a:pos x="17" y="66"/>
                </a:cxn>
                <a:cxn ang="0">
                  <a:pos x="0" y="82"/>
                </a:cxn>
                <a:cxn ang="0">
                  <a:pos x="0" y="97"/>
                </a:cxn>
                <a:cxn ang="0">
                  <a:pos x="17" y="113"/>
                </a:cxn>
                <a:cxn ang="0">
                  <a:pos x="25" y="113"/>
                </a:cxn>
                <a:cxn ang="0">
                  <a:pos x="33" y="122"/>
                </a:cxn>
                <a:cxn ang="0">
                  <a:pos x="25" y="130"/>
                </a:cxn>
                <a:cxn ang="0">
                  <a:pos x="17" y="130"/>
                </a:cxn>
                <a:cxn ang="0">
                  <a:pos x="4" y="146"/>
                </a:cxn>
                <a:cxn ang="0">
                  <a:pos x="6" y="154"/>
                </a:cxn>
                <a:cxn ang="0">
                  <a:pos x="35" y="178"/>
                </a:cxn>
                <a:cxn ang="0">
                  <a:pos x="43" y="178"/>
                </a:cxn>
                <a:cxn ang="0">
                  <a:pos x="69" y="178"/>
                </a:cxn>
                <a:cxn ang="0">
                  <a:pos x="70" y="178"/>
                </a:cxn>
                <a:cxn ang="0">
                  <a:pos x="97" y="171"/>
                </a:cxn>
                <a:cxn ang="0">
                  <a:pos x="127" y="120"/>
                </a:cxn>
              </a:cxnLst>
              <a:rect l="0" t="0" r="r" b="b"/>
              <a:pathLst>
                <a:path w="127" h="178">
                  <a:moveTo>
                    <a:pt x="127" y="120"/>
                  </a:moveTo>
                  <a:cubicBezTo>
                    <a:pt x="127" y="64"/>
                    <a:pt x="127" y="64"/>
                    <a:pt x="127" y="64"/>
                  </a:cubicBezTo>
                  <a:cubicBezTo>
                    <a:pt x="127" y="41"/>
                    <a:pt x="115" y="21"/>
                    <a:pt x="97" y="10"/>
                  </a:cubicBezTo>
                  <a:cubicBezTo>
                    <a:pt x="89" y="5"/>
                    <a:pt x="80" y="2"/>
                    <a:pt x="70" y="1"/>
                  </a:cubicBezTo>
                  <a:cubicBezTo>
                    <a:pt x="68" y="1"/>
                    <a:pt x="66" y="0"/>
                    <a:pt x="64" y="0"/>
                  </a:cubicBezTo>
                  <a:cubicBezTo>
                    <a:pt x="43" y="0"/>
                    <a:pt x="43" y="0"/>
                    <a:pt x="43" y="0"/>
                  </a:cubicBezTo>
                  <a:cubicBezTo>
                    <a:pt x="39" y="0"/>
                    <a:pt x="39" y="0"/>
                    <a:pt x="39" y="0"/>
                  </a:cubicBezTo>
                  <a:cubicBezTo>
                    <a:pt x="33" y="0"/>
                    <a:pt x="33" y="0"/>
                    <a:pt x="33" y="0"/>
                  </a:cubicBezTo>
                  <a:cubicBezTo>
                    <a:pt x="26" y="0"/>
                    <a:pt x="26" y="0"/>
                    <a:pt x="26" y="0"/>
                  </a:cubicBezTo>
                  <a:cubicBezTo>
                    <a:pt x="12" y="0"/>
                    <a:pt x="0" y="12"/>
                    <a:pt x="0" y="26"/>
                  </a:cubicBezTo>
                  <a:cubicBezTo>
                    <a:pt x="0" y="35"/>
                    <a:pt x="0" y="35"/>
                    <a:pt x="0" y="35"/>
                  </a:cubicBezTo>
                  <a:cubicBezTo>
                    <a:pt x="0" y="44"/>
                    <a:pt x="8" y="51"/>
                    <a:pt x="17" y="51"/>
                  </a:cubicBezTo>
                  <a:cubicBezTo>
                    <a:pt x="26" y="51"/>
                    <a:pt x="26" y="51"/>
                    <a:pt x="26" y="51"/>
                  </a:cubicBezTo>
                  <a:cubicBezTo>
                    <a:pt x="30" y="51"/>
                    <a:pt x="33" y="54"/>
                    <a:pt x="33" y="58"/>
                  </a:cubicBezTo>
                  <a:cubicBezTo>
                    <a:pt x="33" y="62"/>
                    <a:pt x="30" y="66"/>
                    <a:pt x="26" y="66"/>
                  </a:cubicBezTo>
                  <a:cubicBezTo>
                    <a:pt x="17" y="66"/>
                    <a:pt x="17" y="66"/>
                    <a:pt x="17" y="66"/>
                  </a:cubicBezTo>
                  <a:cubicBezTo>
                    <a:pt x="8" y="66"/>
                    <a:pt x="0" y="73"/>
                    <a:pt x="0" y="82"/>
                  </a:cubicBezTo>
                  <a:cubicBezTo>
                    <a:pt x="0" y="97"/>
                    <a:pt x="0" y="97"/>
                    <a:pt x="0" y="97"/>
                  </a:cubicBezTo>
                  <a:cubicBezTo>
                    <a:pt x="0" y="106"/>
                    <a:pt x="8" y="113"/>
                    <a:pt x="17" y="113"/>
                  </a:cubicBezTo>
                  <a:cubicBezTo>
                    <a:pt x="25" y="113"/>
                    <a:pt x="25" y="113"/>
                    <a:pt x="25" y="113"/>
                  </a:cubicBezTo>
                  <a:cubicBezTo>
                    <a:pt x="30" y="113"/>
                    <a:pt x="33" y="117"/>
                    <a:pt x="33" y="122"/>
                  </a:cubicBezTo>
                  <a:cubicBezTo>
                    <a:pt x="33" y="127"/>
                    <a:pt x="30" y="130"/>
                    <a:pt x="25" y="130"/>
                  </a:cubicBezTo>
                  <a:cubicBezTo>
                    <a:pt x="17" y="130"/>
                    <a:pt x="17" y="130"/>
                    <a:pt x="17" y="130"/>
                  </a:cubicBezTo>
                  <a:cubicBezTo>
                    <a:pt x="8" y="130"/>
                    <a:pt x="2" y="138"/>
                    <a:pt x="4" y="146"/>
                  </a:cubicBezTo>
                  <a:cubicBezTo>
                    <a:pt x="6" y="154"/>
                    <a:pt x="6" y="154"/>
                    <a:pt x="6" y="154"/>
                  </a:cubicBezTo>
                  <a:cubicBezTo>
                    <a:pt x="9" y="168"/>
                    <a:pt x="21" y="178"/>
                    <a:pt x="35" y="178"/>
                  </a:cubicBezTo>
                  <a:cubicBezTo>
                    <a:pt x="43" y="178"/>
                    <a:pt x="43" y="178"/>
                    <a:pt x="43" y="178"/>
                  </a:cubicBezTo>
                  <a:cubicBezTo>
                    <a:pt x="69" y="178"/>
                    <a:pt x="69" y="178"/>
                    <a:pt x="69" y="178"/>
                  </a:cubicBezTo>
                  <a:cubicBezTo>
                    <a:pt x="69" y="178"/>
                    <a:pt x="70" y="178"/>
                    <a:pt x="70" y="178"/>
                  </a:cubicBezTo>
                  <a:cubicBezTo>
                    <a:pt x="80" y="178"/>
                    <a:pt x="89" y="175"/>
                    <a:pt x="97" y="171"/>
                  </a:cubicBezTo>
                  <a:cubicBezTo>
                    <a:pt x="115" y="161"/>
                    <a:pt x="127" y="142"/>
                    <a:pt x="127" y="1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5" name="Freeform 52"/>
            <p:cNvSpPr>
              <a:spLocks/>
            </p:cNvSpPr>
            <p:nvPr/>
          </p:nvSpPr>
          <p:spPr bwMode="auto">
            <a:xfrm>
              <a:off x="1784350" y="4745038"/>
              <a:ext cx="161925" cy="227013"/>
            </a:xfrm>
            <a:custGeom>
              <a:avLst/>
              <a:gdLst/>
              <a:ahLst/>
              <a:cxnLst>
                <a:cxn ang="0">
                  <a:pos x="0" y="64"/>
                </a:cxn>
                <a:cxn ang="0">
                  <a:pos x="0" y="132"/>
                </a:cxn>
                <a:cxn ang="0">
                  <a:pos x="35" y="177"/>
                </a:cxn>
                <a:cxn ang="0">
                  <a:pos x="47" y="178"/>
                </a:cxn>
                <a:cxn ang="0">
                  <a:pos x="62" y="178"/>
                </a:cxn>
                <a:cxn ang="0">
                  <a:pos x="89" y="178"/>
                </a:cxn>
                <a:cxn ang="0">
                  <a:pos x="93" y="178"/>
                </a:cxn>
                <a:cxn ang="0">
                  <a:pos x="93" y="178"/>
                </a:cxn>
                <a:cxn ang="0">
                  <a:pos x="94" y="178"/>
                </a:cxn>
                <a:cxn ang="0">
                  <a:pos x="110" y="178"/>
                </a:cxn>
                <a:cxn ang="0">
                  <a:pos x="126" y="162"/>
                </a:cxn>
                <a:cxn ang="0">
                  <a:pos x="126" y="147"/>
                </a:cxn>
                <a:cxn ang="0">
                  <a:pos x="110" y="130"/>
                </a:cxn>
                <a:cxn ang="0">
                  <a:pos x="102" y="130"/>
                </a:cxn>
                <a:cxn ang="0">
                  <a:pos x="93" y="122"/>
                </a:cxn>
                <a:cxn ang="0">
                  <a:pos x="102" y="113"/>
                </a:cxn>
                <a:cxn ang="0">
                  <a:pos x="110" y="113"/>
                </a:cxn>
                <a:cxn ang="0">
                  <a:pos x="126" y="97"/>
                </a:cxn>
                <a:cxn ang="0">
                  <a:pos x="126" y="82"/>
                </a:cxn>
                <a:cxn ang="0">
                  <a:pos x="110" y="66"/>
                </a:cxn>
                <a:cxn ang="0">
                  <a:pos x="101" y="66"/>
                </a:cxn>
                <a:cxn ang="0">
                  <a:pos x="93" y="58"/>
                </a:cxn>
                <a:cxn ang="0">
                  <a:pos x="101" y="51"/>
                </a:cxn>
                <a:cxn ang="0">
                  <a:pos x="110" y="51"/>
                </a:cxn>
                <a:cxn ang="0">
                  <a:pos x="126" y="35"/>
                </a:cxn>
                <a:cxn ang="0">
                  <a:pos x="126" y="26"/>
                </a:cxn>
                <a:cxn ang="0">
                  <a:pos x="101" y="0"/>
                </a:cxn>
                <a:cxn ang="0">
                  <a:pos x="93" y="0"/>
                </a:cxn>
                <a:cxn ang="0">
                  <a:pos x="89" y="0"/>
                </a:cxn>
                <a:cxn ang="0">
                  <a:pos x="87" y="0"/>
                </a:cxn>
                <a:cxn ang="0">
                  <a:pos x="63" y="0"/>
                </a:cxn>
                <a:cxn ang="0">
                  <a:pos x="62" y="0"/>
                </a:cxn>
                <a:cxn ang="0">
                  <a:pos x="35" y="7"/>
                </a:cxn>
                <a:cxn ang="0">
                  <a:pos x="0" y="64"/>
                </a:cxn>
              </a:cxnLst>
              <a:rect l="0" t="0" r="r" b="b"/>
              <a:pathLst>
                <a:path w="126" h="178">
                  <a:moveTo>
                    <a:pt x="0" y="64"/>
                  </a:moveTo>
                  <a:cubicBezTo>
                    <a:pt x="0" y="132"/>
                    <a:pt x="0" y="132"/>
                    <a:pt x="0" y="132"/>
                  </a:cubicBezTo>
                  <a:cubicBezTo>
                    <a:pt x="0" y="153"/>
                    <a:pt x="15" y="172"/>
                    <a:pt x="35" y="177"/>
                  </a:cubicBezTo>
                  <a:cubicBezTo>
                    <a:pt x="39" y="178"/>
                    <a:pt x="43" y="178"/>
                    <a:pt x="47" y="178"/>
                  </a:cubicBezTo>
                  <a:cubicBezTo>
                    <a:pt x="62" y="178"/>
                    <a:pt x="62" y="178"/>
                    <a:pt x="62" y="178"/>
                  </a:cubicBezTo>
                  <a:cubicBezTo>
                    <a:pt x="89" y="178"/>
                    <a:pt x="89" y="178"/>
                    <a:pt x="89" y="178"/>
                  </a:cubicBezTo>
                  <a:cubicBezTo>
                    <a:pt x="93" y="178"/>
                    <a:pt x="93" y="178"/>
                    <a:pt x="93" y="178"/>
                  </a:cubicBezTo>
                  <a:cubicBezTo>
                    <a:pt x="93" y="178"/>
                    <a:pt x="93" y="178"/>
                    <a:pt x="93" y="178"/>
                  </a:cubicBezTo>
                  <a:cubicBezTo>
                    <a:pt x="93" y="178"/>
                    <a:pt x="93" y="178"/>
                    <a:pt x="94" y="178"/>
                  </a:cubicBezTo>
                  <a:cubicBezTo>
                    <a:pt x="110" y="178"/>
                    <a:pt x="110" y="178"/>
                    <a:pt x="110" y="178"/>
                  </a:cubicBezTo>
                  <a:cubicBezTo>
                    <a:pt x="119" y="178"/>
                    <a:pt x="126" y="171"/>
                    <a:pt x="126" y="162"/>
                  </a:cubicBezTo>
                  <a:cubicBezTo>
                    <a:pt x="126" y="147"/>
                    <a:pt x="126" y="147"/>
                    <a:pt x="126" y="147"/>
                  </a:cubicBezTo>
                  <a:cubicBezTo>
                    <a:pt x="126" y="138"/>
                    <a:pt x="119" y="130"/>
                    <a:pt x="110" y="130"/>
                  </a:cubicBezTo>
                  <a:cubicBezTo>
                    <a:pt x="102" y="130"/>
                    <a:pt x="102" y="130"/>
                    <a:pt x="102" y="130"/>
                  </a:cubicBezTo>
                  <a:cubicBezTo>
                    <a:pt x="97" y="130"/>
                    <a:pt x="93" y="127"/>
                    <a:pt x="93" y="122"/>
                  </a:cubicBezTo>
                  <a:cubicBezTo>
                    <a:pt x="93" y="117"/>
                    <a:pt x="97" y="113"/>
                    <a:pt x="102" y="113"/>
                  </a:cubicBezTo>
                  <a:cubicBezTo>
                    <a:pt x="110" y="113"/>
                    <a:pt x="110" y="113"/>
                    <a:pt x="110" y="113"/>
                  </a:cubicBezTo>
                  <a:cubicBezTo>
                    <a:pt x="119" y="113"/>
                    <a:pt x="126" y="106"/>
                    <a:pt x="126" y="97"/>
                  </a:cubicBezTo>
                  <a:cubicBezTo>
                    <a:pt x="126" y="82"/>
                    <a:pt x="126" y="82"/>
                    <a:pt x="126" y="82"/>
                  </a:cubicBezTo>
                  <a:cubicBezTo>
                    <a:pt x="126" y="73"/>
                    <a:pt x="119" y="66"/>
                    <a:pt x="110" y="66"/>
                  </a:cubicBezTo>
                  <a:cubicBezTo>
                    <a:pt x="101" y="66"/>
                    <a:pt x="101" y="66"/>
                    <a:pt x="101" y="66"/>
                  </a:cubicBezTo>
                  <a:cubicBezTo>
                    <a:pt x="97" y="66"/>
                    <a:pt x="93" y="62"/>
                    <a:pt x="93" y="58"/>
                  </a:cubicBezTo>
                  <a:cubicBezTo>
                    <a:pt x="93" y="54"/>
                    <a:pt x="97" y="51"/>
                    <a:pt x="101" y="51"/>
                  </a:cubicBezTo>
                  <a:cubicBezTo>
                    <a:pt x="110" y="51"/>
                    <a:pt x="110" y="51"/>
                    <a:pt x="110" y="51"/>
                  </a:cubicBezTo>
                  <a:cubicBezTo>
                    <a:pt x="119" y="51"/>
                    <a:pt x="126" y="44"/>
                    <a:pt x="126" y="35"/>
                  </a:cubicBezTo>
                  <a:cubicBezTo>
                    <a:pt x="126" y="26"/>
                    <a:pt x="126" y="26"/>
                    <a:pt x="126" y="26"/>
                  </a:cubicBezTo>
                  <a:cubicBezTo>
                    <a:pt x="126" y="12"/>
                    <a:pt x="115" y="0"/>
                    <a:pt x="101" y="0"/>
                  </a:cubicBezTo>
                  <a:cubicBezTo>
                    <a:pt x="93" y="0"/>
                    <a:pt x="93" y="0"/>
                    <a:pt x="93" y="0"/>
                  </a:cubicBezTo>
                  <a:cubicBezTo>
                    <a:pt x="89" y="0"/>
                    <a:pt x="89" y="0"/>
                    <a:pt x="89" y="0"/>
                  </a:cubicBezTo>
                  <a:cubicBezTo>
                    <a:pt x="87" y="0"/>
                    <a:pt x="87" y="0"/>
                    <a:pt x="87" y="0"/>
                  </a:cubicBezTo>
                  <a:cubicBezTo>
                    <a:pt x="63" y="0"/>
                    <a:pt x="63" y="0"/>
                    <a:pt x="63" y="0"/>
                  </a:cubicBezTo>
                  <a:cubicBezTo>
                    <a:pt x="63" y="0"/>
                    <a:pt x="62" y="0"/>
                    <a:pt x="62" y="0"/>
                  </a:cubicBezTo>
                  <a:cubicBezTo>
                    <a:pt x="52" y="1"/>
                    <a:pt x="43" y="3"/>
                    <a:pt x="35" y="7"/>
                  </a:cubicBezTo>
                  <a:cubicBezTo>
                    <a:pt x="14" y="17"/>
                    <a:pt x="0" y="39"/>
                    <a:pt x="0" y="6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6" name="Freeform 53"/>
            <p:cNvSpPr>
              <a:spLocks/>
            </p:cNvSpPr>
            <p:nvPr/>
          </p:nvSpPr>
          <p:spPr bwMode="auto">
            <a:xfrm>
              <a:off x="2386013" y="4660900"/>
              <a:ext cx="185738" cy="152400"/>
            </a:xfrm>
            <a:custGeom>
              <a:avLst/>
              <a:gdLst/>
              <a:ahLst/>
              <a:cxnLst>
                <a:cxn ang="0">
                  <a:pos x="8" y="38"/>
                </a:cxn>
                <a:cxn ang="0">
                  <a:pos x="0" y="55"/>
                </a:cxn>
                <a:cxn ang="0">
                  <a:pos x="0" y="113"/>
                </a:cxn>
                <a:cxn ang="0">
                  <a:pos x="9" y="116"/>
                </a:cxn>
                <a:cxn ang="0">
                  <a:pos x="135" y="89"/>
                </a:cxn>
                <a:cxn ang="0">
                  <a:pos x="136" y="89"/>
                </a:cxn>
                <a:cxn ang="0">
                  <a:pos x="145" y="81"/>
                </a:cxn>
                <a:cxn ang="0">
                  <a:pos x="145" y="60"/>
                </a:cxn>
                <a:cxn ang="0">
                  <a:pos x="145" y="24"/>
                </a:cxn>
                <a:cxn ang="0">
                  <a:pos x="135" y="10"/>
                </a:cxn>
                <a:cxn ang="0">
                  <a:pos x="8" y="38"/>
                </a:cxn>
              </a:cxnLst>
              <a:rect l="0" t="0" r="r" b="b"/>
              <a:pathLst>
                <a:path w="145" h="119">
                  <a:moveTo>
                    <a:pt x="8" y="38"/>
                  </a:moveTo>
                  <a:cubicBezTo>
                    <a:pt x="3" y="42"/>
                    <a:pt x="0" y="49"/>
                    <a:pt x="0" y="55"/>
                  </a:cubicBezTo>
                  <a:cubicBezTo>
                    <a:pt x="0" y="113"/>
                    <a:pt x="0" y="113"/>
                    <a:pt x="0" y="113"/>
                  </a:cubicBezTo>
                  <a:cubicBezTo>
                    <a:pt x="0" y="117"/>
                    <a:pt x="5" y="119"/>
                    <a:pt x="9" y="116"/>
                  </a:cubicBezTo>
                  <a:cubicBezTo>
                    <a:pt x="43" y="90"/>
                    <a:pt x="93" y="79"/>
                    <a:pt x="135" y="89"/>
                  </a:cubicBezTo>
                  <a:cubicBezTo>
                    <a:pt x="136" y="89"/>
                    <a:pt x="136" y="89"/>
                    <a:pt x="136" y="89"/>
                  </a:cubicBezTo>
                  <a:cubicBezTo>
                    <a:pt x="141" y="89"/>
                    <a:pt x="145" y="86"/>
                    <a:pt x="145" y="81"/>
                  </a:cubicBezTo>
                  <a:cubicBezTo>
                    <a:pt x="145" y="60"/>
                    <a:pt x="145" y="60"/>
                    <a:pt x="145" y="60"/>
                  </a:cubicBezTo>
                  <a:cubicBezTo>
                    <a:pt x="145" y="24"/>
                    <a:pt x="145" y="24"/>
                    <a:pt x="145" y="24"/>
                  </a:cubicBezTo>
                  <a:cubicBezTo>
                    <a:pt x="145" y="17"/>
                    <a:pt x="141" y="11"/>
                    <a:pt x="135" y="10"/>
                  </a:cubicBezTo>
                  <a:cubicBezTo>
                    <a:pt x="92" y="0"/>
                    <a:pt x="43" y="11"/>
                    <a:pt x="8" y="3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19" name="Group 95"/>
          <p:cNvGrpSpPr>
            <a:grpSpLocks noChangeAspect="1"/>
          </p:cNvGrpSpPr>
          <p:nvPr/>
        </p:nvGrpSpPr>
        <p:grpSpPr>
          <a:xfrm>
            <a:off x="1613175" y="5474938"/>
            <a:ext cx="862861" cy="625021"/>
            <a:chOff x="5673725" y="3644900"/>
            <a:chExt cx="990600" cy="717550"/>
          </a:xfrm>
          <a:solidFill>
            <a:srgbClr val="FFC000"/>
          </a:solidFill>
        </p:grpSpPr>
        <p:sp>
          <p:nvSpPr>
            <p:cNvPr id="20" name="Freeform 16"/>
            <p:cNvSpPr>
              <a:spLocks noEditPoints="1"/>
            </p:cNvSpPr>
            <p:nvPr/>
          </p:nvSpPr>
          <p:spPr bwMode="auto">
            <a:xfrm>
              <a:off x="5673725" y="3644900"/>
              <a:ext cx="990600" cy="717550"/>
            </a:xfrm>
            <a:custGeom>
              <a:avLst/>
              <a:gdLst/>
              <a:ahLst/>
              <a:cxnLst>
                <a:cxn ang="0">
                  <a:pos x="564" y="20"/>
                </a:cxn>
                <a:cxn ang="0">
                  <a:pos x="558" y="6"/>
                </a:cxn>
                <a:cxn ang="0">
                  <a:pos x="82" y="0"/>
                </a:cxn>
                <a:cxn ang="0">
                  <a:pos x="68" y="6"/>
                </a:cxn>
                <a:cxn ang="0">
                  <a:pos x="62" y="376"/>
                </a:cxn>
                <a:cxn ang="0">
                  <a:pos x="24" y="376"/>
                </a:cxn>
                <a:cxn ang="0">
                  <a:pos x="2" y="394"/>
                </a:cxn>
                <a:cxn ang="0">
                  <a:pos x="0" y="422"/>
                </a:cxn>
                <a:cxn ang="0">
                  <a:pos x="2" y="434"/>
                </a:cxn>
                <a:cxn ang="0">
                  <a:pos x="24" y="450"/>
                </a:cxn>
                <a:cxn ang="0">
                  <a:pos x="594" y="452"/>
                </a:cxn>
                <a:cxn ang="0">
                  <a:pos x="614" y="442"/>
                </a:cxn>
                <a:cxn ang="0">
                  <a:pos x="624" y="422"/>
                </a:cxn>
                <a:cxn ang="0">
                  <a:pos x="622" y="400"/>
                </a:cxn>
                <a:cxn ang="0">
                  <a:pos x="606" y="378"/>
                </a:cxn>
                <a:cxn ang="0">
                  <a:pos x="594" y="376"/>
                </a:cxn>
                <a:cxn ang="0">
                  <a:pos x="80" y="20"/>
                </a:cxn>
                <a:cxn ang="0">
                  <a:pos x="542" y="18"/>
                </a:cxn>
                <a:cxn ang="0">
                  <a:pos x="544" y="380"/>
                </a:cxn>
                <a:cxn ang="0">
                  <a:pos x="82" y="382"/>
                </a:cxn>
                <a:cxn ang="0">
                  <a:pos x="272" y="426"/>
                </a:cxn>
                <a:cxn ang="0">
                  <a:pos x="262" y="422"/>
                </a:cxn>
                <a:cxn ang="0">
                  <a:pos x="260" y="414"/>
                </a:cxn>
                <a:cxn ang="0">
                  <a:pos x="266" y="402"/>
                </a:cxn>
                <a:cxn ang="0">
                  <a:pos x="276" y="402"/>
                </a:cxn>
                <a:cxn ang="0">
                  <a:pos x="284" y="414"/>
                </a:cxn>
                <a:cxn ang="0">
                  <a:pos x="280" y="422"/>
                </a:cxn>
                <a:cxn ang="0">
                  <a:pos x="272" y="426"/>
                </a:cxn>
                <a:cxn ang="0">
                  <a:pos x="306" y="426"/>
                </a:cxn>
                <a:cxn ang="0">
                  <a:pos x="300" y="414"/>
                </a:cxn>
                <a:cxn ang="0">
                  <a:pos x="302" y="406"/>
                </a:cxn>
                <a:cxn ang="0">
                  <a:pos x="312" y="402"/>
                </a:cxn>
                <a:cxn ang="0">
                  <a:pos x="324" y="408"/>
                </a:cxn>
                <a:cxn ang="0">
                  <a:pos x="324" y="418"/>
                </a:cxn>
                <a:cxn ang="0">
                  <a:pos x="312" y="426"/>
                </a:cxn>
                <a:cxn ang="0">
                  <a:pos x="352" y="426"/>
                </a:cxn>
                <a:cxn ang="0">
                  <a:pos x="340" y="418"/>
                </a:cxn>
                <a:cxn ang="0">
                  <a:pos x="340" y="408"/>
                </a:cxn>
                <a:cxn ang="0">
                  <a:pos x="352" y="402"/>
                </a:cxn>
                <a:cxn ang="0">
                  <a:pos x="360" y="406"/>
                </a:cxn>
                <a:cxn ang="0">
                  <a:pos x="364" y="414"/>
                </a:cxn>
                <a:cxn ang="0">
                  <a:pos x="356" y="426"/>
                </a:cxn>
                <a:cxn ang="0">
                  <a:pos x="568" y="426"/>
                </a:cxn>
                <a:cxn ang="0">
                  <a:pos x="568" y="402"/>
                </a:cxn>
              </a:cxnLst>
              <a:rect l="0" t="0" r="r" b="b"/>
              <a:pathLst>
                <a:path w="624" h="452">
                  <a:moveTo>
                    <a:pt x="594" y="376"/>
                  </a:moveTo>
                  <a:lnTo>
                    <a:pt x="564" y="376"/>
                  </a:lnTo>
                  <a:lnTo>
                    <a:pt x="564" y="20"/>
                  </a:lnTo>
                  <a:lnTo>
                    <a:pt x="564" y="20"/>
                  </a:lnTo>
                  <a:lnTo>
                    <a:pt x="562" y="12"/>
                  </a:lnTo>
                  <a:lnTo>
                    <a:pt x="558" y="6"/>
                  </a:lnTo>
                  <a:lnTo>
                    <a:pt x="550" y="2"/>
                  </a:lnTo>
                  <a:lnTo>
                    <a:pt x="542" y="0"/>
                  </a:lnTo>
                  <a:lnTo>
                    <a:pt x="82" y="0"/>
                  </a:lnTo>
                  <a:lnTo>
                    <a:pt x="82" y="0"/>
                  </a:lnTo>
                  <a:lnTo>
                    <a:pt x="74" y="2"/>
                  </a:lnTo>
                  <a:lnTo>
                    <a:pt x="68" y="6"/>
                  </a:lnTo>
                  <a:lnTo>
                    <a:pt x="62" y="12"/>
                  </a:lnTo>
                  <a:lnTo>
                    <a:pt x="62" y="20"/>
                  </a:lnTo>
                  <a:lnTo>
                    <a:pt x="62" y="376"/>
                  </a:lnTo>
                  <a:lnTo>
                    <a:pt x="30" y="376"/>
                  </a:lnTo>
                  <a:lnTo>
                    <a:pt x="30" y="376"/>
                  </a:lnTo>
                  <a:lnTo>
                    <a:pt x="24" y="376"/>
                  </a:lnTo>
                  <a:lnTo>
                    <a:pt x="18" y="378"/>
                  </a:lnTo>
                  <a:lnTo>
                    <a:pt x="8" y="384"/>
                  </a:lnTo>
                  <a:lnTo>
                    <a:pt x="2" y="394"/>
                  </a:lnTo>
                  <a:lnTo>
                    <a:pt x="0" y="400"/>
                  </a:lnTo>
                  <a:lnTo>
                    <a:pt x="0" y="406"/>
                  </a:lnTo>
                  <a:lnTo>
                    <a:pt x="0" y="422"/>
                  </a:lnTo>
                  <a:lnTo>
                    <a:pt x="0" y="422"/>
                  </a:lnTo>
                  <a:lnTo>
                    <a:pt x="0" y="428"/>
                  </a:lnTo>
                  <a:lnTo>
                    <a:pt x="2" y="434"/>
                  </a:lnTo>
                  <a:lnTo>
                    <a:pt x="8" y="442"/>
                  </a:lnTo>
                  <a:lnTo>
                    <a:pt x="18" y="450"/>
                  </a:lnTo>
                  <a:lnTo>
                    <a:pt x="24" y="450"/>
                  </a:lnTo>
                  <a:lnTo>
                    <a:pt x="30" y="452"/>
                  </a:lnTo>
                  <a:lnTo>
                    <a:pt x="594" y="452"/>
                  </a:lnTo>
                  <a:lnTo>
                    <a:pt x="594" y="452"/>
                  </a:lnTo>
                  <a:lnTo>
                    <a:pt x="600" y="450"/>
                  </a:lnTo>
                  <a:lnTo>
                    <a:pt x="606" y="450"/>
                  </a:lnTo>
                  <a:lnTo>
                    <a:pt x="614" y="442"/>
                  </a:lnTo>
                  <a:lnTo>
                    <a:pt x="620" y="434"/>
                  </a:lnTo>
                  <a:lnTo>
                    <a:pt x="622" y="428"/>
                  </a:lnTo>
                  <a:lnTo>
                    <a:pt x="624" y="422"/>
                  </a:lnTo>
                  <a:lnTo>
                    <a:pt x="624" y="406"/>
                  </a:lnTo>
                  <a:lnTo>
                    <a:pt x="624" y="406"/>
                  </a:lnTo>
                  <a:lnTo>
                    <a:pt x="622" y="400"/>
                  </a:lnTo>
                  <a:lnTo>
                    <a:pt x="620" y="394"/>
                  </a:lnTo>
                  <a:lnTo>
                    <a:pt x="614" y="384"/>
                  </a:lnTo>
                  <a:lnTo>
                    <a:pt x="606" y="378"/>
                  </a:lnTo>
                  <a:lnTo>
                    <a:pt x="600" y="376"/>
                  </a:lnTo>
                  <a:lnTo>
                    <a:pt x="594" y="376"/>
                  </a:lnTo>
                  <a:lnTo>
                    <a:pt x="594" y="376"/>
                  </a:lnTo>
                  <a:close/>
                  <a:moveTo>
                    <a:pt x="80" y="380"/>
                  </a:moveTo>
                  <a:lnTo>
                    <a:pt x="80" y="20"/>
                  </a:lnTo>
                  <a:lnTo>
                    <a:pt x="80" y="20"/>
                  </a:lnTo>
                  <a:lnTo>
                    <a:pt x="82" y="18"/>
                  </a:lnTo>
                  <a:lnTo>
                    <a:pt x="542" y="18"/>
                  </a:lnTo>
                  <a:lnTo>
                    <a:pt x="542" y="18"/>
                  </a:lnTo>
                  <a:lnTo>
                    <a:pt x="544" y="20"/>
                  </a:lnTo>
                  <a:lnTo>
                    <a:pt x="544" y="380"/>
                  </a:lnTo>
                  <a:lnTo>
                    <a:pt x="544" y="380"/>
                  </a:lnTo>
                  <a:lnTo>
                    <a:pt x="542" y="382"/>
                  </a:lnTo>
                  <a:lnTo>
                    <a:pt x="82" y="382"/>
                  </a:lnTo>
                  <a:lnTo>
                    <a:pt x="82" y="382"/>
                  </a:lnTo>
                  <a:lnTo>
                    <a:pt x="80" y="380"/>
                  </a:lnTo>
                  <a:lnTo>
                    <a:pt x="80" y="380"/>
                  </a:lnTo>
                  <a:close/>
                  <a:moveTo>
                    <a:pt x="272" y="426"/>
                  </a:moveTo>
                  <a:lnTo>
                    <a:pt x="272" y="426"/>
                  </a:lnTo>
                  <a:lnTo>
                    <a:pt x="266" y="426"/>
                  </a:lnTo>
                  <a:lnTo>
                    <a:pt x="262" y="422"/>
                  </a:lnTo>
                  <a:lnTo>
                    <a:pt x="260" y="418"/>
                  </a:lnTo>
                  <a:lnTo>
                    <a:pt x="260" y="414"/>
                  </a:lnTo>
                  <a:lnTo>
                    <a:pt x="260" y="414"/>
                  </a:lnTo>
                  <a:lnTo>
                    <a:pt x="260" y="408"/>
                  </a:lnTo>
                  <a:lnTo>
                    <a:pt x="262" y="406"/>
                  </a:lnTo>
                  <a:lnTo>
                    <a:pt x="266" y="402"/>
                  </a:lnTo>
                  <a:lnTo>
                    <a:pt x="272" y="402"/>
                  </a:lnTo>
                  <a:lnTo>
                    <a:pt x="272" y="402"/>
                  </a:lnTo>
                  <a:lnTo>
                    <a:pt x="276" y="402"/>
                  </a:lnTo>
                  <a:lnTo>
                    <a:pt x="280" y="406"/>
                  </a:lnTo>
                  <a:lnTo>
                    <a:pt x="284" y="408"/>
                  </a:lnTo>
                  <a:lnTo>
                    <a:pt x="284" y="414"/>
                  </a:lnTo>
                  <a:lnTo>
                    <a:pt x="284" y="414"/>
                  </a:lnTo>
                  <a:lnTo>
                    <a:pt x="284" y="418"/>
                  </a:lnTo>
                  <a:lnTo>
                    <a:pt x="280" y="422"/>
                  </a:lnTo>
                  <a:lnTo>
                    <a:pt x="276" y="426"/>
                  </a:lnTo>
                  <a:lnTo>
                    <a:pt x="272" y="426"/>
                  </a:lnTo>
                  <a:lnTo>
                    <a:pt x="272" y="426"/>
                  </a:lnTo>
                  <a:close/>
                  <a:moveTo>
                    <a:pt x="312" y="426"/>
                  </a:moveTo>
                  <a:lnTo>
                    <a:pt x="312" y="426"/>
                  </a:lnTo>
                  <a:lnTo>
                    <a:pt x="306" y="426"/>
                  </a:lnTo>
                  <a:lnTo>
                    <a:pt x="302" y="422"/>
                  </a:lnTo>
                  <a:lnTo>
                    <a:pt x="300" y="418"/>
                  </a:lnTo>
                  <a:lnTo>
                    <a:pt x="300" y="414"/>
                  </a:lnTo>
                  <a:lnTo>
                    <a:pt x="300" y="414"/>
                  </a:lnTo>
                  <a:lnTo>
                    <a:pt x="300" y="408"/>
                  </a:lnTo>
                  <a:lnTo>
                    <a:pt x="302" y="406"/>
                  </a:lnTo>
                  <a:lnTo>
                    <a:pt x="306" y="402"/>
                  </a:lnTo>
                  <a:lnTo>
                    <a:pt x="312" y="402"/>
                  </a:lnTo>
                  <a:lnTo>
                    <a:pt x="312" y="402"/>
                  </a:lnTo>
                  <a:lnTo>
                    <a:pt x="316" y="402"/>
                  </a:lnTo>
                  <a:lnTo>
                    <a:pt x="320" y="406"/>
                  </a:lnTo>
                  <a:lnTo>
                    <a:pt x="324" y="408"/>
                  </a:lnTo>
                  <a:lnTo>
                    <a:pt x="324" y="414"/>
                  </a:lnTo>
                  <a:lnTo>
                    <a:pt x="324" y="414"/>
                  </a:lnTo>
                  <a:lnTo>
                    <a:pt x="324" y="418"/>
                  </a:lnTo>
                  <a:lnTo>
                    <a:pt x="320" y="422"/>
                  </a:lnTo>
                  <a:lnTo>
                    <a:pt x="316" y="426"/>
                  </a:lnTo>
                  <a:lnTo>
                    <a:pt x="312" y="426"/>
                  </a:lnTo>
                  <a:lnTo>
                    <a:pt x="312" y="426"/>
                  </a:lnTo>
                  <a:close/>
                  <a:moveTo>
                    <a:pt x="352" y="426"/>
                  </a:moveTo>
                  <a:lnTo>
                    <a:pt x="352" y="426"/>
                  </a:lnTo>
                  <a:lnTo>
                    <a:pt x="348" y="426"/>
                  </a:lnTo>
                  <a:lnTo>
                    <a:pt x="344" y="422"/>
                  </a:lnTo>
                  <a:lnTo>
                    <a:pt x="340" y="418"/>
                  </a:lnTo>
                  <a:lnTo>
                    <a:pt x="340" y="414"/>
                  </a:lnTo>
                  <a:lnTo>
                    <a:pt x="340" y="414"/>
                  </a:lnTo>
                  <a:lnTo>
                    <a:pt x="340" y="408"/>
                  </a:lnTo>
                  <a:lnTo>
                    <a:pt x="344" y="406"/>
                  </a:lnTo>
                  <a:lnTo>
                    <a:pt x="348" y="402"/>
                  </a:lnTo>
                  <a:lnTo>
                    <a:pt x="352" y="402"/>
                  </a:lnTo>
                  <a:lnTo>
                    <a:pt x="352" y="402"/>
                  </a:lnTo>
                  <a:lnTo>
                    <a:pt x="356" y="402"/>
                  </a:lnTo>
                  <a:lnTo>
                    <a:pt x="360" y="406"/>
                  </a:lnTo>
                  <a:lnTo>
                    <a:pt x="364" y="408"/>
                  </a:lnTo>
                  <a:lnTo>
                    <a:pt x="364" y="414"/>
                  </a:lnTo>
                  <a:lnTo>
                    <a:pt x="364" y="414"/>
                  </a:lnTo>
                  <a:lnTo>
                    <a:pt x="364" y="418"/>
                  </a:lnTo>
                  <a:lnTo>
                    <a:pt x="360" y="422"/>
                  </a:lnTo>
                  <a:lnTo>
                    <a:pt x="356" y="426"/>
                  </a:lnTo>
                  <a:lnTo>
                    <a:pt x="352" y="426"/>
                  </a:lnTo>
                  <a:lnTo>
                    <a:pt x="352" y="426"/>
                  </a:lnTo>
                  <a:close/>
                  <a:moveTo>
                    <a:pt x="568" y="426"/>
                  </a:moveTo>
                  <a:lnTo>
                    <a:pt x="446" y="426"/>
                  </a:lnTo>
                  <a:lnTo>
                    <a:pt x="446" y="402"/>
                  </a:lnTo>
                  <a:lnTo>
                    <a:pt x="568" y="402"/>
                  </a:lnTo>
                  <a:lnTo>
                    <a:pt x="568" y="42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1" name="Freeform 17"/>
            <p:cNvSpPr>
              <a:spLocks/>
            </p:cNvSpPr>
            <p:nvPr/>
          </p:nvSpPr>
          <p:spPr bwMode="auto">
            <a:xfrm>
              <a:off x="5972175" y="3759200"/>
              <a:ext cx="393700" cy="98425"/>
            </a:xfrm>
            <a:custGeom>
              <a:avLst/>
              <a:gdLst/>
              <a:ahLst/>
              <a:cxnLst>
                <a:cxn ang="0">
                  <a:pos x="0" y="44"/>
                </a:cxn>
                <a:cxn ang="0">
                  <a:pos x="10" y="62"/>
                </a:cxn>
                <a:cxn ang="0">
                  <a:pos x="10" y="62"/>
                </a:cxn>
                <a:cxn ang="0">
                  <a:pos x="22" y="52"/>
                </a:cxn>
                <a:cxn ang="0">
                  <a:pos x="36" y="44"/>
                </a:cxn>
                <a:cxn ang="0">
                  <a:pos x="50" y="36"/>
                </a:cxn>
                <a:cxn ang="0">
                  <a:pos x="64" y="30"/>
                </a:cxn>
                <a:cxn ang="0">
                  <a:pos x="78" y="26"/>
                </a:cxn>
                <a:cxn ang="0">
                  <a:pos x="94" y="22"/>
                </a:cxn>
                <a:cxn ang="0">
                  <a:pos x="108" y="20"/>
                </a:cxn>
                <a:cxn ang="0">
                  <a:pos x="124" y="20"/>
                </a:cxn>
                <a:cxn ang="0">
                  <a:pos x="138" y="20"/>
                </a:cxn>
                <a:cxn ang="0">
                  <a:pos x="154" y="22"/>
                </a:cxn>
                <a:cxn ang="0">
                  <a:pos x="170" y="26"/>
                </a:cxn>
                <a:cxn ang="0">
                  <a:pos x="184" y="30"/>
                </a:cxn>
                <a:cxn ang="0">
                  <a:pos x="198" y="36"/>
                </a:cxn>
                <a:cxn ang="0">
                  <a:pos x="212" y="42"/>
                </a:cxn>
                <a:cxn ang="0">
                  <a:pos x="226" y="50"/>
                </a:cxn>
                <a:cxn ang="0">
                  <a:pos x="238" y="60"/>
                </a:cxn>
                <a:cxn ang="0">
                  <a:pos x="248" y="44"/>
                </a:cxn>
                <a:cxn ang="0">
                  <a:pos x="248" y="44"/>
                </a:cxn>
                <a:cxn ang="0">
                  <a:pos x="234" y="32"/>
                </a:cxn>
                <a:cxn ang="0">
                  <a:pos x="220" y="24"/>
                </a:cxn>
                <a:cxn ang="0">
                  <a:pos x="204" y="16"/>
                </a:cxn>
                <a:cxn ang="0">
                  <a:pos x="188" y="10"/>
                </a:cxn>
                <a:cxn ang="0">
                  <a:pos x="172" y="6"/>
                </a:cxn>
                <a:cxn ang="0">
                  <a:pos x="156" y="2"/>
                </a:cxn>
                <a:cxn ang="0">
                  <a:pos x="140" y="0"/>
                </a:cxn>
                <a:cxn ang="0">
                  <a:pos x="124" y="0"/>
                </a:cxn>
                <a:cxn ang="0">
                  <a:pos x="108" y="0"/>
                </a:cxn>
                <a:cxn ang="0">
                  <a:pos x="90" y="2"/>
                </a:cxn>
                <a:cxn ang="0">
                  <a:pos x="74" y="6"/>
                </a:cxn>
                <a:cxn ang="0">
                  <a:pos x="58" y="10"/>
                </a:cxn>
                <a:cxn ang="0">
                  <a:pos x="42" y="18"/>
                </a:cxn>
                <a:cxn ang="0">
                  <a:pos x="28" y="24"/>
                </a:cxn>
                <a:cxn ang="0">
                  <a:pos x="14" y="34"/>
                </a:cxn>
                <a:cxn ang="0">
                  <a:pos x="0" y="44"/>
                </a:cxn>
                <a:cxn ang="0">
                  <a:pos x="0" y="44"/>
                </a:cxn>
              </a:cxnLst>
              <a:rect l="0" t="0" r="r" b="b"/>
              <a:pathLst>
                <a:path w="248" h="62">
                  <a:moveTo>
                    <a:pt x="0" y="44"/>
                  </a:moveTo>
                  <a:lnTo>
                    <a:pt x="10" y="62"/>
                  </a:lnTo>
                  <a:lnTo>
                    <a:pt x="10" y="62"/>
                  </a:lnTo>
                  <a:lnTo>
                    <a:pt x="22" y="52"/>
                  </a:lnTo>
                  <a:lnTo>
                    <a:pt x="36" y="44"/>
                  </a:lnTo>
                  <a:lnTo>
                    <a:pt x="50" y="36"/>
                  </a:lnTo>
                  <a:lnTo>
                    <a:pt x="64" y="30"/>
                  </a:lnTo>
                  <a:lnTo>
                    <a:pt x="78" y="26"/>
                  </a:lnTo>
                  <a:lnTo>
                    <a:pt x="94" y="22"/>
                  </a:lnTo>
                  <a:lnTo>
                    <a:pt x="108" y="20"/>
                  </a:lnTo>
                  <a:lnTo>
                    <a:pt x="124" y="20"/>
                  </a:lnTo>
                  <a:lnTo>
                    <a:pt x="138" y="20"/>
                  </a:lnTo>
                  <a:lnTo>
                    <a:pt x="154" y="22"/>
                  </a:lnTo>
                  <a:lnTo>
                    <a:pt x="170" y="26"/>
                  </a:lnTo>
                  <a:lnTo>
                    <a:pt x="184" y="30"/>
                  </a:lnTo>
                  <a:lnTo>
                    <a:pt x="198" y="36"/>
                  </a:lnTo>
                  <a:lnTo>
                    <a:pt x="212" y="42"/>
                  </a:lnTo>
                  <a:lnTo>
                    <a:pt x="226" y="50"/>
                  </a:lnTo>
                  <a:lnTo>
                    <a:pt x="238" y="60"/>
                  </a:lnTo>
                  <a:lnTo>
                    <a:pt x="248" y="44"/>
                  </a:lnTo>
                  <a:lnTo>
                    <a:pt x="248" y="44"/>
                  </a:lnTo>
                  <a:lnTo>
                    <a:pt x="234" y="32"/>
                  </a:lnTo>
                  <a:lnTo>
                    <a:pt x="220" y="24"/>
                  </a:lnTo>
                  <a:lnTo>
                    <a:pt x="204" y="16"/>
                  </a:lnTo>
                  <a:lnTo>
                    <a:pt x="188" y="10"/>
                  </a:lnTo>
                  <a:lnTo>
                    <a:pt x="172" y="6"/>
                  </a:lnTo>
                  <a:lnTo>
                    <a:pt x="156" y="2"/>
                  </a:lnTo>
                  <a:lnTo>
                    <a:pt x="140" y="0"/>
                  </a:lnTo>
                  <a:lnTo>
                    <a:pt x="124" y="0"/>
                  </a:lnTo>
                  <a:lnTo>
                    <a:pt x="108" y="0"/>
                  </a:lnTo>
                  <a:lnTo>
                    <a:pt x="90" y="2"/>
                  </a:lnTo>
                  <a:lnTo>
                    <a:pt x="74" y="6"/>
                  </a:lnTo>
                  <a:lnTo>
                    <a:pt x="58" y="10"/>
                  </a:lnTo>
                  <a:lnTo>
                    <a:pt x="42" y="18"/>
                  </a:lnTo>
                  <a:lnTo>
                    <a:pt x="28" y="24"/>
                  </a:lnTo>
                  <a:lnTo>
                    <a:pt x="14" y="34"/>
                  </a:lnTo>
                  <a:lnTo>
                    <a:pt x="0" y="44"/>
                  </a:lnTo>
                  <a:lnTo>
                    <a:pt x="0" y="4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2" name="Freeform 18"/>
            <p:cNvSpPr>
              <a:spLocks/>
            </p:cNvSpPr>
            <p:nvPr/>
          </p:nvSpPr>
          <p:spPr bwMode="auto">
            <a:xfrm>
              <a:off x="6130925" y="4038600"/>
              <a:ext cx="76200" cy="76200"/>
            </a:xfrm>
            <a:custGeom>
              <a:avLst/>
              <a:gdLst/>
              <a:ahLst/>
              <a:cxnLst>
                <a:cxn ang="0">
                  <a:pos x="24" y="0"/>
                </a:cxn>
                <a:cxn ang="0">
                  <a:pos x="24" y="0"/>
                </a:cxn>
                <a:cxn ang="0">
                  <a:pos x="14" y="2"/>
                </a:cxn>
                <a:cxn ang="0">
                  <a:pos x="8" y="6"/>
                </a:cxn>
                <a:cxn ang="0">
                  <a:pos x="2" y="14"/>
                </a:cxn>
                <a:cxn ang="0">
                  <a:pos x="0" y="24"/>
                </a:cxn>
                <a:cxn ang="0">
                  <a:pos x="0" y="24"/>
                </a:cxn>
                <a:cxn ang="0">
                  <a:pos x="2" y="32"/>
                </a:cxn>
                <a:cxn ang="0">
                  <a:pos x="8" y="40"/>
                </a:cxn>
                <a:cxn ang="0">
                  <a:pos x="14" y="46"/>
                </a:cxn>
                <a:cxn ang="0">
                  <a:pos x="24" y="48"/>
                </a:cxn>
                <a:cxn ang="0">
                  <a:pos x="24" y="48"/>
                </a:cxn>
                <a:cxn ang="0">
                  <a:pos x="34" y="46"/>
                </a:cxn>
                <a:cxn ang="0">
                  <a:pos x="42" y="40"/>
                </a:cxn>
                <a:cxn ang="0">
                  <a:pos x="46" y="32"/>
                </a:cxn>
                <a:cxn ang="0">
                  <a:pos x="48" y="24"/>
                </a:cxn>
                <a:cxn ang="0">
                  <a:pos x="48" y="24"/>
                </a:cxn>
                <a:cxn ang="0">
                  <a:pos x="46" y="14"/>
                </a:cxn>
                <a:cxn ang="0">
                  <a:pos x="42" y="6"/>
                </a:cxn>
                <a:cxn ang="0">
                  <a:pos x="34" y="2"/>
                </a:cxn>
                <a:cxn ang="0">
                  <a:pos x="24" y="0"/>
                </a:cxn>
                <a:cxn ang="0">
                  <a:pos x="24" y="0"/>
                </a:cxn>
              </a:cxnLst>
              <a:rect l="0" t="0" r="r" b="b"/>
              <a:pathLst>
                <a:path w="48" h="48">
                  <a:moveTo>
                    <a:pt x="24" y="0"/>
                  </a:moveTo>
                  <a:lnTo>
                    <a:pt x="24" y="0"/>
                  </a:lnTo>
                  <a:lnTo>
                    <a:pt x="14" y="2"/>
                  </a:lnTo>
                  <a:lnTo>
                    <a:pt x="8" y="6"/>
                  </a:lnTo>
                  <a:lnTo>
                    <a:pt x="2" y="14"/>
                  </a:lnTo>
                  <a:lnTo>
                    <a:pt x="0" y="24"/>
                  </a:lnTo>
                  <a:lnTo>
                    <a:pt x="0" y="24"/>
                  </a:lnTo>
                  <a:lnTo>
                    <a:pt x="2" y="32"/>
                  </a:lnTo>
                  <a:lnTo>
                    <a:pt x="8" y="40"/>
                  </a:lnTo>
                  <a:lnTo>
                    <a:pt x="14" y="46"/>
                  </a:lnTo>
                  <a:lnTo>
                    <a:pt x="24" y="48"/>
                  </a:lnTo>
                  <a:lnTo>
                    <a:pt x="24" y="48"/>
                  </a:lnTo>
                  <a:lnTo>
                    <a:pt x="34" y="46"/>
                  </a:lnTo>
                  <a:lnTo>
                    <a:pt x="42" y="40"/>
                  </a:lnTo>
                  <a:lnTo>
                    <a:pt x="46" y="32"/>
                  </a:lnTo>
                  <a:lnTo>
                    <a:pt x="48" y="24"/>
                  </a:lnTo>
                  <a:lnTo>
                    <a:pt x="48" y="24"/>
                  </a:lnTo>
                  <a:lnTo>
                    <a:pt x="46" y="14"/>
                  </a:lnTo>
                  <a:lnTo>
                    <a:pt x="42" y="6"/>
                  </a:lnTo>
                  <a:lnTo>
                    <a:pt x="34" y="2"/>
                  </a:lnTo>
                  <a:lnTo>
                    <a:pt x="24" y="0"/>
                  </a:lnTo>
                  <a:lnTo>
                    <a:pt x="2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3" name="Freeform 19"/>
            <p:cNvSpPr>
              <a:spLocks/>
            </p:cNvSpPr>
            <p:nvPr/>
          </p:nvSpPr>
          <p:spPr bwMode="auto">
            <a:xfrm>
              <a:off x="6067425" y="3946525"/>
              <a:ext cx="203200" cy="82550"/>
            </a:xfrm>
            <a:custGeom>
              <a:avLst/>
              <a:gdLst/>
              <a:ahLst/>
              <a:cxnLst>
                <a:cxn ang="0">
                  <a:pos x="8" y="24"/>
                </a:cxn>
                <a:cxn ang="0">
                  <a:pos x="8" y="24"/>
                </a:cxn>
                <a:cxn ang="0">
                  <a:pos x="0" y="32"/>
                </a:cxn>
                <a:cxn ang="0">
                  <a:pos x="12" y="52"/>
                </a:cxn>
                <a:cxn ang="0">
                  <a:pos x="12" y="52"/>
                </a:cxn>
                <a:cxn ang="0">
                  <a:pos x="16" y="44"/>
                </a:cxn>
                <a:cxn ang="0">
                  <a:pos x="22" y="38"/>
                </a:cxn>
                <a:cxn ang="0">
                  <a:pos x="22" y="38"/>
                </a:cxn>
                <a:cxn ang="0">
                  <a:pos x="32" y="30"/>
                </a:cxn>
                <a:cxn ang="0">
                  <a:pos x="42" y="24"/>
                </a:cxn>
                <a:cxn ang="0">
                  <a:pos x="52" y="22"/>
                </a:cxn>
                <a:cxn ang="0">
                  <a:pos x="64" y="20"/>
                </a:cxn>
                <a:cxn ang="0">
                  <a:pos x="76" y="22"/>
                </a:cxn>
                <a:cxn ang="0">
                  <a:pos x="86" y="24"/>
                </a:cxn>
                <a:cxn ang="0">
                  <a:pos x="98" y="30"/>
                </a:cxn>
                <a:cxn ang="0">
                  <a:pos x="106" y="38"/>
                </a:cxn>
                <a:cxn ang="0">
                  <a:pos x="106" y="38"/>
                </a:cxn>
                <a:cxn ang="0">
                  <a:pos x="116" y="50"/>
                </a:cxn>
                <a:cxn ang="0">
                  <a:pos x="128" y="32"/>
                </a:cxn>
                <a:cxn ang="0">
                  <a:pos x="128" y="32"/>
                </a:cxn>
                <a:cxn ang="0">
                  <a:pos x="120" y="24"/>
                </a:cxn>
                <a:cxn ang="0">
                  <a:pos x="120" y="24"/>
                </a:cxn>
                <a:cxn ang="0">
                  <a:pos x="108" y="14"/>
                </a:cxn>
                <a:cxn ang="0">
                  <a:pos x="94" y="6"/>
                </a:cxn>
                <a:cxn ang="0">
                  <a:pos x="80" y="2"/>
                </a:cxn>
                <a:cxn ang="0">
                  <a:pos x="64" y="0"/>
                </a:cxn>
                <a:cxn ang="0">
                  <a:pos x="50" y="2"/>
                </a:cxn>
                <a:cxn ang="0">
                  <a:pos x="34" y="6"/>
                </a:cxn>
                <a:cxn ang="0">
                  <a:pos x="20" y="14"/>
                </a:cxn>
                <a:cxn ang="0">
                  <a:pos x="8" y="24"/>
                </a:cxn>
                <a:cxn ang="0">
                  <a:pos x="8" y="24"/>
                </a:cxn>
              </a:cxnLst>
              <a:rect l="0" t="0" r="r" b="b"/>
              <a:pathLst>
                <a:path w="128" h="52">
                  <a:moveTo>
                    <a:pt x="8" y="24"/>
                  </a:moveTo>
                  <a:lnTo>
                    <a:pt x="8" y="24"/>
                  </a:lnTo>
                  <a:lnTo>
                    <a:pt x="0" y="32"/>
                  </a:lnTo>
                  <a:lnTo>
                    <a:pt x="12" y="52"/>
                  </a:lnTo>
                  <a:lnTo>
                    <a:pt x="12" y="52"/>
                  </a:lnTo>
                  <a:lnTo>
                    <a:pt x="16" y="44"/>
                  </a:lnTo>
                  <a:lnTo>
                    <a:pt x="22" y="38"/>
                  </a:lnTo>
                  <a:lnTo>
                    <a:pt x="22" y="38"/>
                  </a:lnTo>
                  <a:lnTo>
                    <a:pt x="32" y="30"/>
                  </a:lnTo>
                  <a:lnTo>
                    <a:pt x="42" y="24"/>
                  </a:lnTo>
                  <a:lnTo>
                    <a:pt x="52" y="22"/>
                  </a:lnTo>
                  <a:lnTo>
                    <a:pt x="64" y="20"/>
                  </a:lnTo>
                  <a:lnTo>
                    <a:pt x="76" y="22"/>
                  </a:lnTo>
                  <a:lnTo>
                    <a:pt x="86" y="24"/>
                  </a:lnTo>
                  <a:lnTo>
                    <a:pt x="98" y="30"/>
                  </a:lnTo>
                  <a:lnTo>
                    <a:pt x="106" y="38"/>
                  </a:lnTo>
                  <a:lnTo>
                    <a:pt x="106" y="38"/>
                  </a:lnTo>
                  <a:lnTo>
                    <a:pt x="116" y="50"/>
                  </a:lnTo>
                  <a:lnTo>
                    <a:pt x="128" y="32"/>
                  </a:lnTo>
                  <a:lnTo>
                    <a:pt x="128" y="32"/>
                  </a:lnTo>
                  <a:lnTo>
                    <a:pt x="120" y="24"/>
                  </a:lnTo>
                  <a:lnTo>
                    <a:pt x="120" y="24"/>
                  </a:lnTo>
                  <a:lnTo>
                    <a:pt x="108" y="14"/>
                  </a:lnTo>
                  <a:lnTo>
                    <a:pt x="94" y="6"/>
                  </a:lnTo>
                  <a:lnTo>
                    <a:pt x="80" y="2"/>
                  </a:lnTo>
                  <a:lnTo>
                    <a:pt x="64" y="0"/>
                  </a:lnTo>
                  <a:lnTo>
                    <a:pt x="50" y="2"/>
                  </a:lnTo>
                  <a:lnTo>
                    <a:pt x="34" y="6"/>
                  </a:lnTo>
                  <a:lnTo>
                    <a:pt x="20" y="14"/>
                  </a:lnTo>
                  <a:lnTo>
                    <a:pt x="8" y="24"/>
                  </a:lnTo>
                  <a:lnTo>
                    <a:pt x="8" y="2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4" name="Freeform 20"/>
            <p:cNvSpPr>
              <a:spLocks/>
            </p:cNvSpPr>
            <p:nvPr/>
          </p:nvSpPr>
          <p:spPr bwMode="auto">
            <a:xfrm>
              <a:off x="6019800" y="3854450"/>
              <a:ext cx="298450" cy="85725"/>
            </a:xfrm>
            <a:custGeom>
              <a:avLst/>
              <a:gdLst/>
              <a:ahLst/>
              <a:cxnLst>
                <a:cxn ang="0">
                  <a:pos x="0" y="36"/>
                </a:cxn>
                <a:cxn ang="0">
                  <a:pos x="10" y="54"/>
                </a:cxn>
                <a:cxn ang="0">
                  <a:pos x="10" y="54"/>
                </a:cxn>
                <a:cxn ang="0">
                  <a:pos x="10" y="54"/>
                </a:cxn>
                <a:cxn ang="0">
                  <a:pos x="20" y="46"/>
                </a:cxn>
                <a:cxn ang="0">
                  <a:pos x="28" y="38"/>
                </a:cxn>
                <a:cxn ang="0">
                  <a:pos x="50" y="28"/>
                </a:cxn>
                <a:cxn ang="0">
                  <a:pos x="72" y="22"/>
                </a:cxn>
                <a:cxn ang="0">
                  <a:pos x="94" y="18"/>
                </a:cxn>
                <a:cxn ang="0">
                  <a:pos x="116" y="22"/>
                </a:cxn>
                <a:cxn ang="0">
                  <a:pos x="138" y="28"/>
                </a:cxn>
                <a:cxn ang="0">
                  <a:pos x="160" y="38"/>
                </a:cxn>
                <a:cxn ang="0">
                  <a:pos x="168" y="46"/>
                </a:cxn>
                <a:cxn ang="0">
                  <a:pos x="178" y="54"/>
                </a:cxn>
                <a:cxn ang="0">
                  <a:pos x="188" y="36"/>
                </a:cxn>
                <a:cxn ang="0">
                  <a:pos x="188" y="36"/>
                </a:cxn>
                <a:cxn ang="0">
                  <a:pos x="178" y="26"/>
                </a:cxn>
                <a:cxn ang="0">
                  <a:pos x="166" y="20"/>
                </a:cxn>
                <a:cxn ang="0">
                  <a:pos x="156" y="14"/>
                </a:cxn>
                <a:cxn ang="0">
                  <a:pos x="144" y="8"/>
                </a:cxn>
                <a:cxn ang="0">
                  <a:pos x="118" y="2"/>
                </a:cxn>
                <a:cxn ang="0">
                  <a:pos x="94" y="0"/>
                </a:cxn>
                <a:cxn ang="0">
                  <a:pos x="68" y="2"/>
                </a:cxn>
                <a:cxn ang="0">
                  <a:pos x="44" y="8"/>
                </a:cxn>
                <a:cxn ang="0">
                  <a:pos x="32" y="14"/>
                </a:cxn>
                <a:cxn ang="0">
                  <a:pos x="20" y="20"/>
                </a:cxn>
                <a:cxn ang="0">
                  <a:pos x="10" y="28"/>
                </a:cxn>
                <a:cxn ang="0">
                  <a:pos x="0" y="36"/>
                </a:cxn>
                <a:cxn ang="0">
                  <a:pos x="0" y="36"/>
                </a:cxn>
              </a:cxnLst>
              <a:rect l="0" t="0" r="r" b="b"/>
              <a:pathLst>
                <a:path w="188" h="54">
                  <a:moveTo>
                    <a:pt x="0" y="36"/>
                  </a:moveTo>
                  <a:lnTo>
                    <a:pt x="10" y="54"/>
                  </a:lnTo>
                  <a:lnTo>
                    <a:pt x="10" y="54"/>
                  </a:lnTo>
                  <a:lnTo>
                    <a:pt x="10" y="54"/>
                  </a:lnTo>
                  <a:lnTo>
                    <a:pt x="20" y="46"/>
                  </a:lnTo>
                  <a:lnTo>
                    <a:pt x="28" y="38"/>
                  </a:lnTo>
                  <a:lnTo>
                    <a:pt x="50" y="28"/>
                  </a:lnTo>
                  <a:lnTo>
                    <a:pt x="72" y="22"/>
                  </a:lnTo>
                  <a:lnTo>
                    <a:pt x="94" y="18"/>
                  </a:lnTo>
                  <a:lnTo>
                    <a:pt x="116" y="22"/>
                  </a:lnTo>
                  <a:lnTo>
                    <a:pt x="138" y="28"/>
                  </a:lnTo>
                  <a:lnTo>
                    <a:pt x="160" y="38"/>
                  </a:lnTo>
                  <a:lnTo>
                    <a:pt x="168" y="46"/>
                  </a:lnTo>
                  <a:lnTo>
                    <a:pt x="178" y="54"/>
                  </a:lnTo>
                  <a:lnTo>
                    <a:pt x="188" y="36"/>
                  </a:lnTo>
                  <a:lnTo>
                    <a:pt x="188" y="36"/>
                  </a:lnTo>
                  <a:lnTo>
                    <a:pt x="178" y="26"/>
                  </a:lnTo>
                  <a:lnTo>
                    <a:pt x="166" y="20"/>
                  </a:lnTo>
                  <a:lnTo>
                    <a:pt x="156" y="14"/>
                  </a:lnTo>
                  <a:lnTo>
                    <a:pt x="144" y="8"/>
                  </a:lnTo>
                  <a:lnTo>
                    <a:pt x="118" y="2"/>
                  </a:lnTo>
                  <a:lnTo>
                    <a:pt x="94" y="0"/>
                  </a:lnTo>
                  <a:lnTo>
                    <a:pt x="68" y="2"/>
                  </a:lnTo>
                  <a:lnTo>
                    <a:pt x="44" y="8"/>
                  </a:lnTo>
                  <a:lnTo>
                    <a:pt x="32" y="14"/>
                  </a:lnTo>
                  <a:lnTo>
                    <a:pt x="20" y="20"/>
                  </a:lnTo>
                  <a:lnTo>
                    <a:pt x="10" y="28"/>
                  </a:lnTo>
                  <a:lnTo>
                    <a:pt x="0" y="36"/>
                  </a:lnTo>
                  <a:lnTo>
                    <a:pt x="0" y="3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38" name="Freeform 6"/>
          <p:cNvSpPr>
            <a:spLocks noChangeAspect="1" noEditPoints="1"/>
          </p:cNvSpPr>
          <p:nvPr/>
        </p:nvSpPr>
        <p:spPr bwMode="auto">
          <a:xfrm>
            <a:off x="455725" y="3325569"/>
            <a:ext cx="719443" cy="787611"/>
          </a:xfrm>
          <a:custGeom>
            <a:avLst/>
            <a:gdLst/>
            <a:ahLst/>
            <a:cxnLst>
              <a:cxn ang="0">
                <a:pos x="42" y="191"/>
              </a:cxn>
              <a:cxn ang="0">
                <a:pos x="42" y="241"/>
              </a:cxn>
              <a:cxn ang="0">
                <a:pos x="92" y="241"/>
              </a:cxn>
              <a:cxn ang="0">
                <a:pos x="92" y="191"/>
              </a:cxn>
              <a:cxn ang="0">
                <a:pos x="248" y="116"/>
              </a:cxn>
              <a:cxn ang="0">
                <a:pos x="231" y="107"/>
              </a:cxn>
              <a:cxn ang="0">
                <a:pos x="205" y="92"/>
              </a:cxn>
              <a:cxn ang="0">
                <a:pos x="191" y="107"/>
              </a:cxn>
              <a:cxn ang="0">
                <a:pos x="77" y="116"/>
              </a:cxn>
              <a:cxn ang="0">
                <a:pos x="223" y="33"/>
              </a:cxn>
              <a:cxn ang="0">
                <a:pos x="240" y="34"/>
              </a:cxn>
              <a:cxn ang="0">
                <a:pos x="248" y="10"/>
              </a:cxn>
              <a:cxn ang="0">
                <a:pos x="225" y="3"/>
              </a:cxn>
              <a:cxn ang="0">
                <a:pos x="215" y="19"/>
              </a:cxn>
              <a:cxn ang="0">
                <a:pos x="46" y="116"/>
              </a:cxn>
              <a:cxn ang="0">
                <a:pos x="0" y="158"/>
              </a:cxn>
              <a:cxn ang="0">
                <a:pos x="42" y="318"/>
              </a:cxn>
              <a:cxn ang="0">
                <a:pos x="290" y="275"/>
              </a:cxn>
              <a:cxn ang="0">
                <a:pos x="248" y="116"/>
              </a:cxn>
              <a:cxn ang="0">
                <a:pos x="67" y="266"/>
              </a:cxn>
              <a:cxn ang="0">
                <a:pos x="17" y="216"/>
              </a:cxn>
              <a:cxn ang="0">
                <a:pos x="67" y="166"/>
              </a:cxn>
              <a:cxn ang="0">
                <a:pos x="117" y="216"/>
              </a:cxn>
              <a:cxn ang="0">
                <a:pos x="257" y="276"/>
              </a:cxn>
              <a:cxn ang="0">
                <a:pos x="129" y="270"/>
              </a:cxn>
              <a:cxn ang="0">
                <a:pos x="257" y="265"/>
              </a:cxn>
              <a:cxn ang="0">
                <a:pos x="257" y="276"/>
              </a:cxn>
              <a:cxn ang="0">
                <a:pos x="134" y="253"/>
              </a:cxn>
              <a:cxn ang="0">
                <a:pos x="134" y="243"/>
              </a:cxn>
              <a:cxn ang="0">
                <a:pos x="262" y="248"/>
              </a:cxn>
              <a:cxn ang="0">
                <a:pos x="257" y="230"/>
              </a:cxn>
              <a:cxn ang="0">
                <a:pos x="129" y="225"/>
              </a:cxn>
              <a:cxn ang="0">
                <a:pos x="257" y="219"/>
              </a:cxn>
              <a:cxn ang="0">
                <a:pos x="257" y="230"/>
              </a:cxn>
              <a:cxn ang="0">
                <a:pos x="134" y="205"/>
              </a:cxn>
              <a:cxn ang="0">
                <a:pos x="134" y="195"/>
              </a:cxn>
              <a:cxn ang="0">
                <a:pos x="262" y="200"/>
              </a:cxn>
              <a:cxn ang="0">
                <a:pos x="257" y="182"/>
              </a:cxn>
              <a:cxn ang="0">
                <a:pos x="129" y="177"/>
              </a:cxn>
              <a:cxn ang="0">
                <a:pos x="257" y="171"/>
              </a:cxn>
              <a:cxn ang="0">
                <a:pos x="257" y="182"/>
              </a:cxn>
            </a:cxnLst>
            <a:rect l="0" t="0" r="r" b="b"/>
            <a:pathLst>
              <a:path w="290" h="318">
                <a:moveTo>
                  <a:pt x="67" y="181"/>
                </a:moveTo>
                <a:cubicBezTo>
                  <a:pt x="57" y="181"/>
                  <a:pt x="48" y="185"/>
                  <a:pt x="42" y="191"/>
                </a:cubicBezTo>
                <a:cubicBezTo>
                  <a:pt x="36" y="197"/>
                  <a:pt x="32" y="206"/>
                  <a:pt x="32" y="216"/>
                </a:cubicBezTo>
                <a:cubicBezTo>
                  <a:pt x="32" y="226"/>
                  <a:pt x="36" y="235"/>
                  <a:pt x="42" y="241"/>
                </a:cubicBezTo>
                <a:cubicBezTo>
                  <a:pt x="48" y="247"/>
                  <a:pt x="57" y="251"/>
                  <a:pt x="67" y="251"/>
                </a:cubicBezTo>
                <a:cubicBezTo>
                  <a:pt x="77" y="251"/>
                  <a:pt x="85" y="247"/>
                  <a:pt x="92" y="241"/>
                </a:cubicBezTo>
                <a:cubicBezTo>
                  <a:pt x="98" y="235"/>
                  <a:pt x="102" y="226"/>
                  <a:pt x="102" y="216"/>
                </a:cubicBezTo>
                <a:cubicBezTo>
                  <a:pt x="102" y="206"/>
                  <a:pt x="98" y="197"/>
                  <a:pt x="92" y="191"/>
                </a:cubicBezTo>
                <a:cubicBezTo>
                  <a:pt x="85" y="185"/>
                  <a:pt x="77" y="181"/>
                  <a:pt x="67" y="181"/>
                </a:cubicBezTo>
                <a:close/>
                <a:moveTo>
                  <a:pt x="248" y="116"/>
                </a:moveTo>
                <a:cubicBezTo>
                  <a:pt x="231" y="116"/>
                  <a:pt x="231" y="116"/>
                  <a:pt x="231" y="116"/>
                </a:cubicBezTo>
                <a:cubicBezTo>
                  <a:pt x="232" y="113"/>
                  <a:pt x="232" y="110"/>
                  <a:pt x="231" y="107"/>
                </a:cubicBezTo>
                <a:cubicBezTo>
                  <a:pt x="231" y="103"/>
                  <a:pt x="229" y="99"/>
                  <a:pt x="226" y="97"/>
                </a:cubicBezTo>
                <a:cubicBezTo>
                  <a:pt x="221" y="91"/>
                  <a:pt x="212" y="89"/>
                  <a:pt x="205" y="92"/>
                </a:cubicBezTo>
                <a:cubicBezTo>
                  <a:pt x="202" y="93"/>
                  <a:pt x="199" y="94"/>
                  <a:pt x="197" y="97"/>
                </a:cubicBezTo>
                <a:cubicBezTo>
                  <a:pt x="194" y="99"/>
                  <a:pt x="192" y="103"/>
                  <a:pt x="191" y="107"/>
                </a:cubicBezTo>
                <a:cubicBezTo>
                  <a:pt x="191" y="110"/>
                  <a:pt x="191" y="113"/>
                  <a:pt x="191" y="116"/>
                </a:cubicBezTo>
                <a:cubicBezTo>
                  <a:pt x="77" y="116"/>
                  <a:pt x="77" y="116"/>
                  <a:pt x="77" y="116"/>
                </a:cubicBezTo>
                <a:cubicBezTo>
                  <a:pt x="218" y="35"/>
                  <a:pt x="218" y="35"/>
                  <a:pt x="218" y="35"/>
                </a:cubicBezTo>
                <a:cubicBezTo>
                  <a:pt x="218" y="35"/>
                  <a:pt x="220" y="34"/>
                  <a:pt x="223" y="33"/>
                </a:cubicBezTo>
                <a:cubicBezTo>
                  <a:pt x="225" y="34"/>
                  <a:pt x="228" y="36"/>
                  <a:pt x="232" y="36"/>
                </a:cubicBezTo>
                <a:cubicBezTo>
                  <a:pt x="235" y="36"/>
                  <a:pt x="237" y="35"/>
                  <a:pt x="240" y="34"/>
                </a:cubicBezTo>
                <a:cubicBezTo>
                  <a:pt x="246" y="31"/>
                  <a:pt x="249" y="26"/>
                  <a:pt x="250" y="20"/>
                </a:cubicBezTo>
                <a:cubicBezTo>
                  <a:pt x="250" y="16"/>
                  <a:pt x="249" y="13"/>
                  <a:pt x="248" y="10"/>
                </a:cubicBezTo>
                <a:cubicBezTo>
                  <a:pt x="247" y="8"/>
                  <a:pt x="245" y="6"/>
                  <a:pt x="242" y="4"/>
                </a:cubicBezTo>
                <a:cubicBezTo>
                  <a:pt x="237" y="0"/>
                  <a:pt x="230" y="0"/>
                  <a:pt x="225" y="3"/>
                </a:cubicBezTo>
                <a:cubicBezTo>
                  <a:pt x="222" y="4"/>
                  <a:pt x="219" y="6"/>
                  <a:pt x="218" y="9"/>
                </a:cubicBezTo>
                <a:cubicBezTo>
                  <a:pt x="216" y="12"/>
                  <a:pt x="215" y="16"/>
                  <a:pt x="215" y="19"/>
                </a:cubicBezTo>
                <a:cubicBezTo>
                  <a:pt x="211" y="21"/>
                  <a:pt x="207" y="23"/>
                  <a:pt x="207" y="23"/>
                </a:cubicBezTo>
                <a:cubicBezTo>
                  <a:pt x="46" y="116"/>
                  <a:pt x="46" y="116"/>
                  <a:pt x="46" y="116"/>
                </a:cubicBezTo>
                <a:cubicBezTo>
                  <a:pt x="42" y="116"/>
                  <a:pt x="42" y="116"/>
                  <a:pt x="42" y="116"/>
                </a:cubicBezTo>
                <a:cubicBezTo>
                  <a:pt x="19" y="116"/>
                  <a:pt x="0" y="135"/>
                  <a:pt x="0" y="158"/>
                </a:cubicBezTo>
                <a:cubicBezTo>
                  <a:pt x="0" y="275"/>
                  <a:pt x="0" y="275"/>
                  <a:pt x="0" y="275"/>
                </a:cubicBezTo>
                <a:cubicBezTo>
                  <a:pt x="0" y="299"/>
                  <a:pt x="19" y="318"/>
                  <a:pt x="42" y="318"/>
                </a:cubicBezTo>
                <a:cubicBezTo>
                  <a:pt x="248" y="318"/>
                  <a:pt x="248" y="318"/>
                  <a:pt x="248" y="318"/>
                </a:cubicBezTo>
                <a:cubicBezTo>
                  <a:pt x="271" y="318"/>
                  <a:pt x="290" y="299"/>
                  <a:pt x="290" y="275"/>
                </a:cubicBezTo>
                <a:cubicBezTo>
                  <a:pt x="290" y="158"/>
                  <a:pt x="290" y="158"/>
                  <a:pt x="290" y="158"/>
                </a:cubicBezTo>
                <a:cubicBezTo>
                  <a:pt x="290" y="135"/>
                  <a:pt x="271" y="116"/>
                  <a:pt x="248" y="116"/>
                </a:cubicBezTo>
                <a:close/>
                <a:moveTo>
                  <a:pt x="102" y="251"/>
                </a:moveTo>
                <a:cubicBezTo>
                  <a:pt x="93" y="260"/>
                  <a:pt x="81" y="266"/>
                  <a:pt x="67" y="266"/>
                </a:cubicBezTo>
                <a:cubicBezTo>
                  <a:pt x="53" y="266"/>
                  <a:pt x="41" y="260"/>
                  <a:pt x="31" y="251"/>
                </a:cubicBezTo>
                <a:cubicBezTo>
                  <a:pt x="22" y="242"/>
                  <a:pt x="17" y="230"/>
                  <a:pt x="17" y="216"/>
                </a:cubicBezTo>
                <a:cubicBezTo>
                  <a:pt x="17" y="202"/>
                  <a:pt x="22" y="190"/>
                  <a:pt x="31" y="180"/>
                </a:cubicBezTo>
                <a:cubicBezTo>
                  <a:pt x="41" y="171"/>
                  <a:pt x="53" y="166"/>
                  <a:pt x="67" y="166"/>
                </a:cubicBezTo>
                <a:cubicBezTo>
                  <a:pt x="81" y="166"/>
                  <a:pt x="93" y="171"/>
                  <a:pt x="102" y="180"/>
                </a:cubicBezTo>
                <a:cubicBezTo>
                  <a:pt x="111" y="190"/>
                  <a:pt x="117" y="202"/>
                  <a:pt x="117" y="216"/>
                </a:cubicBezTo>
                <a:cubicBezTo>
                  <a:pt x="117" y="230"/>
                  <a:pt x="111" y="242"/>
                  <a:pt x="102" y="251"/>
                </a:cubicBezTo>
                <a:close/>
                <a:moveTo>
                  <a:pt x="257" y="276"/>
                </a:moveTo>
                <a:cubicBezTo>
                  <a:pt x="134" y="276"/>
                  <a:pt x="134" y="276"/>
                  <a:pt x="134" y="276"/>
                </a:cubicBezTo>
                <a:cubicBezTo>
                  <a:pt x="131" y="276"/>
                  <a:pt x="129" y="273"/>
                  <a:pt x="129" y="270"/>
                </a:cubicBezTo>
                <a:cubicBezTo>
                  <a:pt x="129" y="268"/>
                  <a:pt x="131" y="265"/>
                  <a:pt x="134" y="265"/>
                </a:cubicBezTo>
                <a:cubicBezTo>
                  <a:pt x="257" y="265"/>
                  <a:pt x="257" y="265"/>
                  <a:pt x="257" y="265"/>
                </a:cubicBezTo>
                <a:cubicBezTo>
                  <a:pt x="260" y="265"/>
                  <a:pt x="262" y="268"/>
                  <a:pt x="262" y="270"/>
                </a:cubicBezTo>
                <a:cubicBezTo>
                  <a:pt x="262" y="273"/>
                  <a:pt x="260" y="276"/>
                  <a:pt x="257" y="276"/>
                </a:cubicBezTo>
                <a:close/>
                <a:moveTo>
                  <a:pt x="257" y="253"/>
                </a:moveTo>
                <a:cubicBezTo>
                  <a:pt x="134" y="253"/>
                  <a:pt x="134" y="253"/>
                  <a:pt x="134" y="253"/>
                </a:cubicBezTo>
                <a:cubicBezTo>
                  <a:pt x="131" y="253"/>
                  <a:pt x="129" y="251"/>
                  <a:pt x="129" y="248"/>
                </a:cubicBezTo>
                <a:cubicBezTo>
                  <a:pt x="129" y="245"/>
                  <a:pt x="131" y="243"/>
                  <a:pt x="134" y="243"/>
                </a:cubicBezTo>
                <a:cubicBezTo>
                  <a:pt x="257" y="243"/>
                  <a:pt x="257" y="243"/>
                  <a:pt x="257" y="243"/>
                </a:cubicBezTo>
                <a:cubicBezTo>
                  <a:pt x="260" y="243"/>
                  <a:pt x="262" y="245"/>
                  <a:pt x="262" y="248"/>
                </a:cubicBezTo>
                <a:cubicBezTo>
                  <a:pt x="262" y="251"/>
                  <a:pt x="260" y="253"/>
                  <a:pt x="257" y="253"/>
                </a:cubicBezTo>
                <a:close/>
                <a:moveTo>
                  <a:pt x="257" y="230"/>
                </a:moveTo>
                <a:cubicBezTo>
                  <a:pt x="134" y="230"/>
                  <a:pt x="134" y="230"/>
                  <a:pt x="134" y="230"/>
                </a:cubicBezTo>
                <a:cubicBezTo>
                  <a:pt x="131" y="230"/>
                  <a:pt x="129" y="228"/>
                  <a:pt x="129" y="225"/>
                </a:cubicBezTo>
                <a:cubicBezTo>
                  <a:pt x="129" y="222"/>
                  <a:pt x="131" y="219"/>
                  <a:pt x="134" y="219"/>
                </a:cubicBezTo>
                <a:cubicBezTo>
                  <a:pt x="257" y="219"/>
                  <a:pt x="257" y="219"/>
                  <a:pt x="257" y="219"/>
                </a:cubicBezTo>
                <a:cubicBezTo>
                  <a:pt x="260" y="219"/>
                  <a:pt x="262" y="222"/>
                  <a:pt x="262" y="225"/>
                </a:cubicBezTo>
                <a:cubicBezTo>
                  <a:pt x="262" y="228"/>
                  <a:pt x="260" y="230"/>
                  <a:pt x="257" y="230"/>
                </a:cubicBezTo>
                <a:close/>
                <a:moveTo>
                  <a:pt x="257" y="205"/>
                </a:moveTo>
                <a:cubicBezTo>
                  <a:pt x="134" y="205"/>
                  <a:pt x="134" y="205"/>
                  <a:pt x="134" y="205"/>
                </a:cubicBezTo>
                <a:cubicBezTo>
                  <a:pt x="131" y="205"/>
                  <a:pt x="129" y="203"/>
                  <a:pt x="129" y="200"/>
                </a:cubicBezTo>
                <a:cubicBezTo>
                  <a:pt x="129" y="197"/>
                  <a:pt x="131" y="195"/>
                  <a:pt x="134" y="195"/>
                </a:cubicBezTo>
                <a:cubicBezTo>
                  <a:pt x="257" y="195"/>
                  <a:pt x="257" y="195"/>
                  <a:pt x="257" y="195"/>
                </a:cubicBezTo>
                <a:cubicBezTo>
                  <a:pt x="260" y="195"/>
                  <a:pt x="262" y="197"/>
                  <a:pt x="262" y="200"/>
                </a:cubicBezTo>
                <a:cubicBezTo>
                  <a:pt x="262" y="203"/>
                  <a:pt x="260" y="205"/>
                  <a:pt x="257" y="205"/>
                </a:cubicBezTo>
                <a:close/>
                <a:moveTo>
                  <a:pt x="257" y="182"/>
                </a:moveTo>
                <a:cubicBezTo>
                  <a:pt x="134" y="182"/>
                  <a:pt x="134" y="182"/>
                  <a:pt x="134" y="182"/>
                </a:cubicBezTo>
                <a:cubicBezTo>
                  <a:pt x="131" y="182"/>
                  <a:pt x="129" y="180"/>
                  <a:pt x="129" y="177"/>
                </a:cubicBezTo>
                <a:cubicBezTo>
                  <a:pt x="129" y="174"/>
                  <a:pt x="131" y="171"/>
                  <a:pt x="134" y="171"/>
                </a:cubicBezTo>
                <a:cubicBezTo>
                  <a:pt x="257" y="171"/>
                  <a:pt x="257" y="171"/>
                  <a:pt x="257" y="171"/>
                </a:cubicBezTo>
                <a:cubicBezTo>
                  <a:pt x="260" y="171"/>
                  <a:pt x="262" y="174"/>
                  <a:pt x="262" y="177"/>
                </a:cubicBezTo>
                <a:cubicBezTo>
                  <a:pt x="262" y="180"/>
                  <a:pt x="260" y="182"/>
                  <a:pt x="257" y="182"/>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39" name="Freeform 9"/>
          <p:cNvSpPr>
            <a:spLocks noChangeAspect="1" noEditPoints="1"/>
          </p:cNvSpPr>
          <p:nvPr/>
        </p:nvSpPr>
        <p:spPr bwMode="auto">
          <a:xfrm>
            <a:off x="2998054" y="4384254"/>
            <a:ext cx="720741" cy="735156"/>
          </a:xfrm>
          <a:custGeom>
            <a:avLst/>
            <a:gdLst/>
            <a:ahLst/>
            <a:cxnLst>
              <a:cxn ang="0">
                <a:pos x="534" y="141"/>
              </a:cxn>
              <a:cxn ang="0">
                <a:pos x="413" y="141"/>
              </a:cxn>
              <a:cxn ang="0">
                <a:pos x="390" y="122"/>
              </a:cxn>
              <a:cxn ang="0">
                <a:pos x="461" y="25"/>
              </a:cxn>
              <a:cxn ang="0">
                <a:pos x="458" y="5"/>
              </a:cxn>
              <a:cxn ang="0">
                <a:pos x="438" y="8"/>
              </a:cxn>
              <a:cxn ang="0">
                <a:pos x="364" y="109"/>
              </a:cxn>
              <a:cxn ang="0">
                <a:pos x="333" y="104"/>
              </a:cxn>
              <a:cxn ang="0">
                <a:pos x="302" y="109"/>
              </a:cxn>
              <a:cxn ang="0">
                <a:pos x="228" y="8"/>
              </a:cxn>
              <a:cxn ang="0">
                <a:pos x="208" y="5"/>
              </a:cxn>
              <a:cxn ang="0">
                <a:pos x="205" y="25"/>
              </a:cxn>
              <a:cxn ang="0">
                <a:pos x="276" y="122"/>
              </a:cxn>
              <a:cxn ang="0">
                <a:pos x="253" y="141"/>
              </a:cxn>
              <a:cxn ang="0">
                <a:pos x="116" y="141"/>
              </a:cxn>
              <a:cxn ang="0">
                <a:pos x="0" y="257"/>
              </a:cxn>
              <a:cxn ang="0">
                <a:pos x="0" y="521"/>
              </a:cxn>
              <a:cxn ang="0">
                <a:pos x="111" y="637"/>
              </a:cxn>
              <a:cxn ang="0">
                <a:pos x="119" y="662"/>
              </a:cxn>
              <a:cxn ang="0">
                <a:pos x="142" y="662"/>
              </a:cxn>
              <a:cxn ang="0">
                <a:pos x="149" y="638"/>
              </a:cxn>
              <a:cxn ang="0">
                <a:pos x="501" y="638"/>
              </a:cxn>
              <a:cxn ang="0">
                <a:pos x="508" y="662"/>
              </a:cxn>
              <a:cxn ang="0">
                <a:pos x="531" y="662"/>
              </a:cxn>
              <a:cxn ang="0">
                <a:pos x="538" y="638"/>
              </a:cxn>
              <a:cxn ang="0">
                <a:pos x="650" y="522"/>
              </a:cxn>
              <a:cxn ang="0">
                <a:pos x="650" y="258"/>
              </a:cxn>
              <a:cxn ang="0">
                <a:pos x="534" y="141"/>
              </a:cxn>
              <a:cxn ang="0">
                <a:pos x="542" y="517"/>
              </a:cxn>
              <a:cxn ang="0">
                <a:pos x="486" y="573"/>
              </a:cxn>
              <a:cxn ang="0">
                <a:pos x="122" y="573"/>
              </a:cxn>
              <a:cxn ang="0">
                <a:pos x="65" y="517"/>
              </a:cxn>
              <a:cxn ang="0">
                <a:pos x="65" y="261"/>
              </a:cxn>
              <a:cxn ang="0">
                <a:pos x="122" y="205"/>
              </a:cxn>
              <a:cxn ang="0">
                <a:pos x="486" y="205"/>
              </a:cxn>
              <a:cxn ang="0">
                <a:pos x="542" y="261"/>
              </a:cxn>
              <a:cxn ang="0">
                <a:pos x="542" y="517"/>
              </a:cxn>
              <a:cxn ang="0">
                <a:pos x="595" y="501"/>
              </a:cxn>
              <a:cxn ang="0">
                <a:pos x="571" y="477"/>
              </a:cxn>
              <a:cxn ang="0">
                <a:pos x="595" y="453"/>
              </a:cxn>
              <a:cxn ang="0">
                <a:pos x="618" y="477"/>
              </a:cxn>
              <a:cxn ang="0">
                <a:pos x="595" y="501"/>
              </a:cxn>
              <a:cxn ang="0">
                <a:pos x="595" y="420"/>
              </a:cxn>
              <a:cxn ang="0">
                <a:pos x="571" y="396"/>
              </a:cxn>
              <a:cxn ang="0">
                <a:pos x="595" y="373"/>
              </a:cxn>
              <a:cxn ang="0">
                <a:pos x="618" y="396"/>
              </a:cxn>
              <a:cxn ang="0">
                <a:pos x="595" y="420"/>
              </a:cxn>
              <a:cxn ang="0">
                <a:pos x="595" y="338"/>
              </a:cxn>
              <a:cxn ang="0">
                <a:pos x="571" y="314"/>
              </a:cxn>
              <a:cxn ang="0">
                <a:pos x="595" y="290"/>
              </a:cxn>
              <a:cxn ang="0">
                <a:pos x="618" y="314"/>
              </a:cxn>
              <a:cxn ang="0">
                <a:pos x="595" y="338"/>
              </a:cxn>
            </a:cxnLst>
            <a:rect l="0" t="0" r="r" b="b"/>
            <a:pathLst>
              <a:path w="650" h="662">
                <a:moveTo>
                  <a:pt x="534" y="141"/>
                </a:moveTo>
                <a:cubicBezTo>
                  <a:pt x="413" y="141"/>
                  <a:pt x="413" y="141"/>
                  <a:pt x="413" y="141"/>
                </a:cubicBezTo>
                <a:cubicBezTo>
                  <a:pt x="406" y="133"/>
                  <a:pt x="399" y="127"/>
                  <a:pt x="390" y="122"/>
                </a:cubicBezTo>
                <a:cubicBezTo>
                  <a:pt x="461" y="25"/>
                  <a:pt x="461" y="25"/>
                  <a:pt x="461" y="25"/>
                </a:cubicBezTo>
                <a:cubicBezTo>
                  <a:pt x="466" y="19"/>
                  <a:pt x="465" y="10"/>
                  <a:pt x="458" y="5"/>
                </a:cubicBezTo>
                <a:cubicBezTo>
                  <a:pt x="452" y="0"/>
                  <a:pt x="443" y="1"/>
                  <a:pt x="438" y="8"/>
                </a:cubicBezTo>
                <a:cubicBezTo>
                  <a:pt x="364" y="109"/>
                  <a:pt x="364" y="109"/>
                  <a:pt x="364" y="109"/>
                </a:cubicBezTo>
                <a:cubicBezTo>
                  <a:pt x="354" y="106"/>
                  <a:pt x="344" y="104"/>
                  <a:pt x="333" y="104"/>
                </a:cubicBezTo>
                <a:cubicBezTo>
                  <a:pt x="322" y="104"/>
                  <a:pt x="312" y="106"/>
                  <a:pt x="302" y="109"/>
                </a:cubicBezTo>
                <a:cubicBezTo>
                  <a:pt x="228" y="8"/>
                  <a:pt x="228" y="8"/>
                  <a:pt x="228" y="8"/>
                </a:cubicBezTo>
                <a:cubicBezTo>
                  <a:pt x="223" y="1"/>
                  <a:pt x="214" y="0"/>
                  <a:pt x="208" y="5"/>
                </a:cubicBezTo>
                <a:cubicBezTo>
                  <a:pt x="201" y="10"/>
                  <a:pt x="200" y="19"/>
                  <a:pt x="205" y="25"/>
                </a:cubicBezTo>
                <a:cubicBezTo>
                  <a:pt x="276" y="122"/>
                  <a:pt x="276" y="122"/>
                  <a:pt x="276" y="122"/>
                </a:cubicBezTo>
                <a:cubicBezTo>
                  <a:pt x="267" y="127"/>
                  <a:pt x="259" y="133"/>
                  <a:pt x="253" y="141"/>
                </a:cubicBezTo>
                <a:cubicBezTo>
                  <a:pt x="116" y="141"/>
                  <a:pt x="116" y="141"/>
                  <a:pt x="116" y="141"/>
                </a:cubicBezTo>
                <a:cubicBezTo>
                  <a:pt x="52" y="141"/>
                  <a:pt x="0" y="193"/>
                  <a:pt x="0" y="257"/>
                </a:cubicBezTo>
                <a:cubicBezTo>
                  <a:pt x="0" y="521"/>
                  <a:pt x="0" y="521"/>
                  <a:pt x="0" y="521"/>
                </a:cubicBezTo>
                <a:cubicBezTo>
                  <a:pt x="0" y="584"/>
                  <a:pt x="49" y="635"/>
                  <a:pt x="111" y="637"/>
                </a:cubicBezTo>
                <a:cubicBezTo>
                  <a:pt x="119" y="662"/>
                  <a:pt x="119" y="662"/>
                  <a:pt x="119" y="662"/>
                </a:cubicBezTo>
                <a:cubicBezTo>
                  <a:pt x="142" y="662"/>
                  <a:pt x="142" y="662"/>
                  <a:pt x="142" y="662"/>
                </a:cubicBezTo>
                <a:cubicBezTo>
                  <a:pt x="149" y="638"/>
                  <a:pt x="149" y="638"/>
                  <a:pt x="149" y="638"/>
                </a:cubicBezTo>
                <a:cubicBezTo>
                  <a:pt x="501" y="638"/>
                  <a:pt x="501" y="638"/>
                  <a:pt x="501" y="638"/>
                </a:cubicBezTo>
                <a:cubicBezTo>
                  <a:pt x="508" y="662"/>
                  <a:pt x="508" y="662"/>
                  <a:pt x="508" y="662"/>
                </a:cubicBezTo>
                <a:cubicBezTo>
                  <a:pt x="531" y="662"/>
                  <a:pt x="531" y="662"/>
                  <a:pt x="531" y="662"/>
                </a:cubicBezTo>
                <a:cubicBezTo>
                  <a:pt x="538" y="638"/>
                  <a:pt x="538" y="638"/>
                  <a:pt x="538" y="638"/>
                </a:cubicBezTo>
                <a:cubicBezTo>
                  <a:pt x="600" y="636"/>
                  <a:pt x="650" y="585"/>
                  <a:pt x="650" y="522"/>
                </a:cubicBezTo>
                <a:cubicBezTo>
                  <a:pt x="650" y="258"/>
                  <a:pt x="650" y="258"/>
                  <a:pt x="650" y="258"/>
                </a:cubicBezTo>
                <a:cubicBezTo>
                  <a:pt x="650" y="193"/>
                  <a:pt x="598" y="141"/>
                  <a:pt x="534" y="141"/>
                </a:cubicBezTo>
                <a:close/>
                <a:moveTo>
                  <a:pt x="542" y="517"/>
                </a:moveTo>
                <a:cubicBezTo>
                  <a:pt x="542" y="548"/>
                  <a:pt x="517" y="573"/>
                  <a:pt x="486" y="573"/>
                </a:cubicBezTo>
                <a:cubicBezTo>
                  <a:pt x="122" y="573"/>
                  <a:pt x="122" y="573"/>
                  <a:pt x="122" y="573"/>
                </a:cubicBezTo>
                <a:cubicBezTo>
                  <a:pt x="91" y="573"/>
                  <a:pt x="65" y="548"/>
                  <a:pt x="65" y="517"/>
                </a:cubicBezTo>
                <a:cubicBezTo>
                  <a:pt x="65" y="261"/>
                  <a:pt x="65" y="261"/>
                  <a:pt x="65" y="261"/>
                </a:cubicBezTo>
                <a:cubicBezTo>
                  <a:pt x="65" y="230"/>
                  <a:pt x="91" y="205"/>
                  <a:pt x="122" y="205"/>
                </a:cubicBezTo>
                <a:cubicBezTo>
                  <a:pt x="486" y="205"/>
                  <a:pt x="486" y="205"/>
                  <a:pt x="486" y="205"/>
                </a:cubicBezTo>
                <a:cubicBezTo>
                  <a:pt x="517" y="205"/>
                  <a:pt x="542" y="230"/>
                  <a:pt x="542" y="261"/>
                </a:cubicBezTo>
                <a:lnTo>
                  <a:pt x="542" y="517"/>
                </a:lnTo>
                <a:close/>
                <a:moveTo>
                  <a:pt x="595" y="501"/>
                </a:moveTo>
                <a:cubicBezTo>
                  <a:pt x="582" y="501"/>
                  <a:pt x="571" y="490"/>
                  <a:pt x="571" y="477"/>
                </a:cubicBezTo>
                <a:cubicBezTo>
                  <a:pt x="571" y="464"/>
                  <a:pt x="582" y="453"/>
                  <a:pt x="595" y="453"/>
                </a:cubicBezTo>
                <a:cubicBezTo>
                  <a:pt x="608" y="453"/>
                  <a:pt x="618" y="464"/>
                  <a:pt x="618" y="477"/>
                </a:cubicBezTo>
                <a:cubicBezTo>
                  <a:pt x="618" y="490"/>
                  <a:pt x="608" y="501"/>
                  <a:pt x="595" y="501"/>
                </a:cubicBezTo>
                <a:close/>
                <a:moveTo>
                  <a:pt x="595" y="420"/>
                </a:moveTo>
                <a:cubicBezTo>
                  <a:pt x="582" y="420"/>
                  <a:pt x="571" y="410"/>
                  <a:pt x="571" y="396"/>
                </a:cubicBezTo>
                <a:cubicBezTo>
                  <a:pt x="571" y="383"/>
                  <a:pt x="582" y="373"/>
                  <a:pt x="595" y="373"/>
                </a:cubicBezTo>
                <a:cubicBezTo>
                  <a:pt x="608" y="373"/>
                  <a:pt x="618" y="383"/>
                  <a:pt x="618" y="396"/>
                </a:cubicBezTo>
                <a:cubicBezTo>
                  <a:pt x="618" y="410"/>
                  <a:pt x="608" y="420"/>
                  <a:pt x="595" y="420"/>
                </a:cubicBezTo>
                <a:close/>
                <a:moveTo>
                  <a:pt x="595" y="338"/>
                </a:moveTo>
                <a:cubicBezTo>
                  <a:pt x="582" y="338"/>
                  <a:pt x="571" y="327"/>
                  <a:pt x="571" y="314"/>
                </a:cubicBezTo>
                <a:cubicBezTo>
                  <a:pt x="571" y="301"/>
                  <a:pt x="582" y="290"/>
                  <a:pt x="595" y="290"/>
                </a:cubicBezTo>
                <a:cubicBezTo>
                  <a:pt x="608" y="290"/>
                  <a:pt x="618" y="301"/>
                  <a:pt x="618" y="314"/>
                </a:cubicBezTo>
                <a:cubicBezTo>
                  <a:pt x="618" y="327"/>
                  <a:pt x="608" y="338"/>
                  <a:pt x="595" y="338"/>
                </a:cubicBezTo>
                <a:close/>
              </a:path>
            </a:pathLst>
          </a:custGeom>
          <a:solidFill>
            <a:srgbClr val="FF5050"/>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Tree>
    <p:extLst>
      <p:ext uri="{BB962C8B-B14F-4D97-AF65-F5344CB8AC3E}">
        <p14:creationId xmlns:p14="http://schemas.microsoft.com/office/powerpoint/2010/main" val="3944982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p:cNvGraphicFramePr/>
          <p:nvPr>
            <p:extLst/>
          </p:nvPr>
        </p:nvGraphicFramePr>
        <p:xfrm>
          <a:off x="753233" y="1455197"/>
          <a:ext cx="10525316" cy="503674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re 2"/>
          <p:cNvSpPr>
            <a:spLocks noGrp="1"/>
          </p:cNvSpPr>
          <p:nvPr>
            <p:ph type="title"/>
          </p:nvPr>
        </p:nvSpPr>
        <p:spPr>
          <a:xfrm>
            <a:off x="211142" y="595517"/>
            <a:ext cx="8566685" cy="369397"/>
          </a:xfrm>
        </p:spPr>
        <p:txBody>
          <a:bodyPr/>
          <a:lstStyle/>
          <a:p>
            <a:r>
              <a:rPr lang="fr-FR" sz="2667" dirty="0"/>
              <a:t>La diversité des idées politiques en France - évolution (2/3)</a:t>
            </a:r>
          </a:p>
        </p:txBody>
      </p:sp>
      <p:sp>
        <p:nvSpPr>
          <p:cNvPr id="2" name="Espace réservé du texte 1"/>
          <p:cNvSpPr>
            <a:spLocks noGrp="1"/>
          </p:cNvSpPr>
          <p:nvPr>
            <p:ph type="body" sz="quarter" idx="14"/>
          </p:nvPr>
        </p:nvSpPr>
        <p:spPr>
          <a:xfrm>
            <a:off x="8777827" y="204804"/>
            <a:ext cx="3414173" cy="656021"/>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En France, aujourd’hui, diriez-vous qu’on peut trouver toutes les idées politiques…</a:t>
            </a:r>
          </a:p>
        </p:txBody>
      </p:sp>
      <p:sp>
        <p:nvSpPr>
          <p:cNvPr id="4" name="Espace réservé du texte 3"/>
          <p:cNvSpPr>
            <a:spLocks noGrp="1"/>
          </p:cNvSpPr>
          <p:nvPr>
            <p:ph type="body" sz="quarter" idx="13"/>
          </p:nvPr>
        </p:nvSpPr>
        <p:spPr>
          <a:xfrm>
            <a:off x="244609" y="29026"/>
            <a:ext cx="6658144" cy="590215"/>
          </a:xfrm>
        </p:spPr>
        <p:txBody>
          <a:bodyPr anchor="ctr"/>
          <a:lstStyle/>
          <a:p>
            <a:r>
              <a:rPr lang="fr-FR" dirty="0">
                <a:solidFill>
                  <a:schemeClr val="bg1">
                    <a:lumMod val="65000"/>
                  </a:schemeClr>
                </a:solidFill>
              </a:rPr>
              <a:t>Le pluralisme politique dans les médias</a:t>
            </a:r>
          </a:p>
        </p:txBody>
      </p:sp>
      <p:grpSp>
        <p:nvGrpSpPr>
          <p:cNvPr id="23" name="Group 181"/>
          <p:cNvGrpSpPr>
            <a:grpSpLocks noChangeAspect="1"/>
          </p:cNvGrpSpPr>
          <p:nvPr/>
        </p:nvGrpSpPr>
        <p:grpSpPr>
          <a:xfrm>
            <a:off x="1099376" y="2303034"/>
            <a:ext cx="751976" cy="834981"/>
            <a:chOff x="1784350" y="4149725"/>
            <a:chExt cx="977900" cy="1085850"/>
          </a:xfrm>
          <a:solidFill>
            <a:srgbClr val="00CC99"/>
          </a:solidFill>
        </p:grpSpPr>
        <p:sp>
          <p:nvSpPr>
            <p:cNvPr id="24" name="Freeform 48"/>
            <p:cNvSpPr>
              <a:spLocks/>
            </p:cNvSpPr>
            <p:nvPr/>
          </p:nvSpPr>
          <p:spPr bwMode="auto">
            <a:xfrm>
              <a:off x="2019300" y="4149725"/>
              <a:ext cx="503238" cy="396875"/>
            </a:xfrm>
            <a:custGeom>
              <a:avLst/>
              <a:gdLst/>
              <a:ahLst/>
              <a:cxnLst>
                <a:cxn ang="0">
                  <a:pos x="387" y="246"/>
                </a:cxn>
                <a:cxn ang="0">
                  <a:pos x="393" y="197"/>
                </a:cxn>
                <a:cxn ang="0">
                  <a:pos x="196" y="0"/>
                </a:cxn>
                <a:cxn ang="0">
                  <a:pos x="0" y="197"/>
                </a:cxn>
                <a:cxn ang="0">
                  <a:pos x="6" y="246"/>
                </a:cxn>
                <a:cxn ang="0">
                  <a:pos x="201" y="310"/>
                </a:cxn>
                <a:cxn ang="0">
                  <a:pos x="387" y="246"/>
                </a:cxn>
              </a:cxnLst>
              <a:rect l="0" t="0" r="r" b="b"/>
              <a:pathLst>
                <a:path w="393" h="310">
                  <a:moveTo>
                    <a:pt x="387" y="246"/>
                  </a:moveTo>
                  <a:cubicBezTo>
                    <a:pt x="391" y="231"/>
                    <a:pt x="393" y="214"/>
                    <a:pt x="393" y="197"/>
                  </a:cubicBezTo>
                  <a:cubicBezTo>
                    <a:pt x="393" y="89"/>
                    <a:pt x="305" y="0"/>
                    <a:pt x="196" y="0"/>
                  </a:cubicBezTo>
                  <a:cubicBezTo>
                    <a:pt x="88" y="0"/>
                    <a:pt x="0" y="89"/>
                    <a:pt x="0" y="197"/>
                  </a:cubicBezTo>
                  <a:cubicBezTo>
                    <a:pt x="0" y="214"/>
                    <a:pt x="2" y="230"/>
                    <a:pt x="6" y="246"/>
                  </a:cubicBezTo>
                  <a:cubicBezTo>
                    <a:pt x="76" y="249"/>
                    <a:pt x="145" y="272"/>
                    <a:pt x="201" y="310"/>
                  </a:cubicBezTo>
                  <a:cubicBezTo>
                    <a:pt x="253" y="274"/>
                    <a:pt x="320" y="251"/>
                    <a:pt x="387" y="24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5" name="Freeform 49"/>
            <p:cNvSpPr>
              <a:spLocks/>
            </p:cNvSpPr>
            <p:nvPr/>
          </p:nvSpPr>
          <p:spPr bwMode="auto">
            <a:xfrm>
              <a:off x="1828800" y="4930775"/>
              <a:ext cx="895350" cy="304800"/>
            </a:xfrm>
            <a:custGeom>
              <a:avLst/>
              <a:gdLst/>
              <a:ahLst/>
              <a:cxnLst>
                <a:cxn ang="0">
                  <a:pos x="62" y="175"/>
                </a:cxn>
                <a:cxn ang="0">
                  <a:pos x="78" y="173"/>
                </a:cxn>
                <a:cxn ang="0">
                  <a:pos x="138" y="165"/>
                </a:cxn>
                <a:cxn ang="0">
                  <a:pos x="307" y="223"/>
                </a:cxn>
                <a:cxn ang="0">
                  <a:pos x="349" y="238"/>
                </a:cxn>
                <a:cxn ang="0">
                  <a:pos x="393" y="222"/>
                </a:cxn>
                <a:cxn ang="0">
                  <a:pos x="564" y="162"/>
                </a:cxn>
                <a:cxn ang="0">
                  <a:pos x="621" y="169"/>
                </a:cxn>
                <a:cxn ang="0">
                  <a:pos x="637" y="171"/>
                </a:cxn>
                <a:cxn ang="0">
                  <a:pos x="699" y="109"/>
                </a:cxn>
                <a:cxn ang="0">
                  <a:pos x="699" y="58"/>
                </a:cxn>
                <a:cxn ang="0">
                  <a:pos x="699" y="59"/>
                </a:cxn>
                <a:cxn ang="0">
                  <a:pos x="672" y="63"/>
                </a:cxn>
                <a:cxn ang="0">
                  <a:pos x="671" y="63"/>
                </a:cxn>
                <a:cxn ang="0">
                  <a:pos x="671" y="63"/>
                </a:cxn>
                <a:cxn ang="0">
                  <a:pos x="645" y="63"/>
                </a:cxn>
                <a:cxn ang="0">
                  <a:pos x="645" y="89"/>
                </a:cxn>
                <a:cxn ang="0">
                  <a:pos x="645" y="109"/>
                </a:cxn>
                <a:cxn ang="0">
                  <a:pos x="637" y="117"/>
                </a:cxn>
                <a:cxn ang="0">
                  <a:pos x="635" y="117"/>
                </a:cxn>
                <a:cxn ang="0">
                  <a:pos x="571" y="108"/>
                </a:cxn>
                <a:cxn ang="0">
                  <a:pos x="564" y="108"/>
                </a:cxn>
                <a:cxn ang="0">
                  <a:pos x="552" y="109"/>
                </a:cxn>
                <a:cxn ang="0">
                  <a:pos x="372" y="169"/>
                </a:cxn>
                <a:cxn ang="0">
                  <a:pos x="370" y="151"/>
                </a:cxn>
                <a:cxn ang="0">
                  <a:pos x="366" y="120"/>
                </a:cxn>
                <a:cxn ang="0">
                  <a:pos x="350" y="0"/>
                </a:cxn>
                <a:cxn ang="0">
                  <a:pos x="333" y="121"/>
                </a:cxn>
                <a:cxn ang="0">
                  <a:pos x="329" y="151"/>
                </a:cxn>
                <a:cxn ang="0">
                  <a:pos x="327" y="170"/>
                </a:cxn>
                <a:cxn ang="0">
                  <a:pos x="150" y="111"/>
                </a:cxn>
                <a:cxn ang="0">
                  <a:pos x="138" y="111"/>
                </a:cxn>
                <a:cxn ang="0">
                  <a:pos x="130" y="111"/>
                </a:cxn>
                <a:cxn ang="0">
                  <a:pos x="64" y="120"/>
                </a:cxn>
                <a:cxn ang="0">
                  <a:pos x="62" y="121"/>
                </a:cxn>
                <a:cxn ang="0">
                  <a:pos x="54" y="113"/>
                </a:cxn>
                <a:cxn ang="0">
                  <a:pos x="54" y="93"/>
                </a:cxn>
                <a:cxn ang="0">
                  <a:pos x="54" y="64"/>
                </a:cxn>
                <a:cxn ang="0">
                  <a:pos x="27" y="64"/>
                </a:cxn>
                <a:cxn ang="0">
                  <a:pos x="27" y="64"/>
                </a:cxn>
                <a:cxn ang="0">
                  <a:pos x="12" y="64"/>
                </a:cxn>
                <a:cxn ang="0">
                  <a:pos x="0" y="63"/>
                </a:cxn>
                <a:cxn ang="0">
                  <a:pos x="0" y="63"/>
                </a:cxn>
                <a:cxn ang="0">
                  <a:pos x="0" y="113"/>
                </a:cxn>
                <a:cxn ang="0">
                  <a:pos x="62" y="175"/>
                </a:cxn>
              </a:cxnLst>
              <a:rect l="0" t="0" r="r" b="b"/>
              <a:pathLst>
                <a:path w="699" h="238">
                  <a:moveTo>
                    <a:pt x="62" y="175"/>
                  </a:moveTo>
                  <a:cubicBezTo>
                    <a:pt x="68" y="175"/>
                    <a:pt x="73" y="174"/>
                    <a:pt x="78" y="173"/>
                  </a:cubicBezTo>
                  <a:cubicBezTo>
                    <a:pt x="97" y="168"/>
                    <a:pt x="117" y="165"/>
                    <a:pt x="138" y="165"/>
                  </a:cubicBezTo>
                  <a:cubicBezTo>
                    <a:pt x="201" y="165"/>
                    <a:pt x="264" y="187"/>
                    <a:pt x="307" y="223"/>
                  </a:cubicBezTo>
                  <a:cubicBezTo>
                    <a:pt x="319" y="233"/>
                    <a:pt x="334" y="238"/>
                    <a:pt x="349" y="238"/>
                  </a:cubicBezTo>
                  <a:cubicBezTo>
                    <a:pt x="365" y="238"/>
                    <a:pt x="381" y="232"/>
                    <a:pt x="393" y="222"/>
                  </a:cubicBezTo>
                  <a:cubicBezTo>
                    <a:pt x="436" y="185"/>
                    <a:pt x="500" y="162"/>
                    <a:pt x="564" y="162"/>
                  </a:cubicBezTo>
                  <a:cubicBezTo>
                    <a:pt x="584" y="162"/>
                    <a:pt x="603" y="165"/>
                    <a:pt x="621" y="169"/>
                  </a:cubicBezTo>
                  <a:cubicBezTo>
                    <a:pt x="626" y="171"/>
                    <a:pt x="631" y="171"/>
                    <a:pt x="637" y="171"/>
                  </a:cubicBezTo>
                  <a:cubicBezTo>
                    <a:pt x="671" y="171"/>
                    <a:pt x="699" y="143"/>
                    <a:pt x="699" y="109"/>
                  </a:cubicBezTo>
                  <a:cubicBezTo>
                    <a:pt x="699" y="58"/>
                    <a:pt x="699" y="58"/>
                    <a:pt x="699" y="58"/>
                  </a:cubicBezTo>
                  <a:cubicBezTo>
                    <a:pt x="699" y="58"/>
                    <a:pt x="699" y="58"/>
                    <a:pt x="699" y="59"/>
                  </a:cubicBezTo>
                  <a:cubicBezTo>
                    <a:pt x="690" y="61"/>
                    <a:pt x="681" y="63"/>
                    <a:pt x="672" y="63"/>
                  </a:cubicBezTo>
                  <a:cubicBezTo>
                    <a:pt x="672" y="63"/>
                    <a:pt x="671" y="63"/>
                    <a:pt x="671" y="63"/>
                  </a:cubicBezTo>
                  <a:cubicBezTo>
                    <a:pt x="671" y="63"/>
                    <a:pt x="671" y="63"/>
                    <a:pt x="671" y="63"/>
                  </a:cubicBezTo>
                  <a:cubicBezTo>
                    <a:pt x="645" y="63"/>
                    <a:pt x="645" y="63"/>
                    <a:pt x="645" y="63"/>
                  </a:cubicBezTo>
                  <a:cubicBezTo>
                    <a:pt x="645" y="89"/>
                    <a:pt x="645" y="89"/>
                    <a:pt x="645" y="89"/>
                  </a:cubicBezTo>
                  <a:cubicBezTo>
                    <a:pt x="645" y="109"/>
                    <a:pt x="645" y="109"/>
                    <a:pt x="645" y="109"/>
                  </a:cubicBezTo>
                  <a:cubicBezTo>
                    <a:pt x="645" y="114"/>
                    <a:pt x="641" y="117"/>
                    <a:pt x="637" y="117"/>
                  </a:cubicBezTo>
                  <a:cubicBezTo>
                    <a:pt x="636" y="117"/>
                    <a:pt x="635" y="117"/>
                    <a:pt x="635" y="117"/>
                  </a:cubicBezTo>
                  <a:cubicBezTo>
                    <a:pt x="614" y="112"/>
                    <a:pt x="593" y="109"/>
                    <a:pt x="571" y="108"/>
                  </a:cubicBezTo>
                  <a:cubicBezTo>
                    <a:pt x="569" y="108"/>
                    <a:pt x="566" y="108"/>
                    <a:pt x="564" y="108"/>
                  </a:cubicBezTo>
                  <a:cubicBezTo>
                    <a:pt x="560" y="108"/>
                    <a:pt x="556" y="108"/>
                    <a:pt x="552" y="109"/>
                  </a:cubicBezTo>
                  <a:cubicBezTo>
                    <a:pt x="488" y="111"/>
                    <a:pt x="422" y="133"/>
                    <a:pt x="372" y="169"/>
                  </a:cubicBezTo>
                  <a:cubicBezTo>
                    <a:pt x="370" y="151"/>
                    <a:pt x="370" y="151"/>
                    <a:pt x="370" y="151"/>
                  </a:cubicBezTo>
                  <a:cubicBezTo>
                    <a:pt x="366" y="120"/>
                    <a:pt x="366" y="120"/>
                    <a:pt x="366" y="120"/>
                  </a:cubicBezTo>
                  <a:cubicBezTo>
                    <a:pt x="350" y="0"/>
                    <a:pt x="350" y="0"/>
                    <a:pt x="350" y="0"/>
                  </a:cubicBezTo>
                  <a:cubicBezTo>
                    <a:pt x="333" y="121"/>
                    <a:pt x="333" y="121"/>
                    <a:pt x="333" y="121"/>
                  </a:cubicBezTo>
                  <a:cubicBezTo>
                    <a:pt x="329" y="151"/>
                    <a:pt x="329" y="151"/>
                    <a:pt x="329" y="151"/>
                  </a:cubicBezTo>
                  <a:cubicBezTo>
                    <a:pt x="327" y="170"/>
                    <a:pt x="327" y="170"/>
                    <a:pt x="327" y="170"/>
                  </a:cubicBezTo>
                  <a:cubicBezTo>
                    <a:pt x="277" y="134"/>
                    <a:pt x="213" y="114"/>
                    <a:pt x="150" y="111"/>
                  </a:cubicBezTo>
                  <a:cubicBezTo>
                    <a:pt x="146" y="111"/>
                    <a:pt x="142" y="111"/>
                    <a:pt x="138" y="111"/>
                  </a:cubicBezTo>
                  <a:cubicBezTo>
                    <a:pt x="136" y="111"/>
                    <a:pt x="133" y="111"/>
                    <a:pt x="130" y="111"/>
                  </a:cubicBezTo>
                  <a:cubicBezTo>
                    <a:pt x="108" y="112"/>
                    <a:pt x="85" y="115"/>
                    <a:pt x="64" y="120"/>
                  </a:cubicBezTo>
                  <a:cubicBezTo>
                    <a:pt x="63" y="121"/>
                    <a:pt x="63" y="121"/>
                    <a:pt x="62" y="121"/>
                  </a:cubicBezTo>
                  <a:cubicBezTo>
                    <a:pt x="58" y="121"/>
                    <a:pt x="54" y="117"/>
                    <a:pt x="54" y="113"/>
                  </a:cubicBezTo>
                  <a:cubicBezTo>
                    <a:pt x="54" y="93"/>
                    <a:pt x="54" y="93"/>
                    <a:pt x="54" y="93"/>
                  </a:cubicBezTo>
                  <a:cubicBezTo>
                    <a:pt x="54" y="64"/>
                    <a:pt x="54" y="64"/>
                    <a:pt x="54" y="64"/>
                  </a:cubicBezTo>
                  <a:cubicBezTo>
                    <a:pt x="27" y="64"/>
                    <a:pt x="27" y="64"/>
                    <a:pt x="27" y="64"/>
                  </a:cubicBezTo>
                  <a:cubicBezTo>
                    <a:pt x="27" y="64"/>
                    <a:pt x="27" y="64"/>
                    <a:pt x="27" y="64"/>
                  </a:cubicBezTo>
                  <a:cubicBezTo>
                    <a:pt x="12" y="64"/>
                    <a:pt x="12" y="64"/>
                    <a:pt x="12" y="64"/>
                  </a:cubicBezTo>
                  <a:cubicBezTo>
                    <a:pt x="8" y="64"/>
                    <a:pt x="4" y="63"/>
                    <a:pt x="0" y="63"/>
                  </a:cubicBezTo>
                  <a:cubicBezTo>
                    <a:pt x="0" y="63"/>
                    <a:pt x="0" y="63"/>
                    <a:pt x="0" y="63"/>
                  </a:cubicBezTo>
                  <a:cubicBezTo>
                    <a:pt x="0" y="113"/>
                    <a:pt x="0" y="113"/>
                    <a:pt x="0" y="113"/>
                  </a:cubicBezTo>
                  <a:cubicBezTo>
                    <a:pt x="0" y="147"/>
                    <a:pt x="28" y="175"/>
                    <a:pt x="62" y="17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6" name="Freeform 50"/>
            <p:cNvSpPr>
              <a:spLocks/>
            </p:cNvSpPr>
            <p:nvPr/>
          </p:nvSpPr>
          <p:spPr bwMode="auto">
            <a:xfrm>
              <a:off x="1828800" y="4532313"/>
              <a:ext cx="895350" cy="212725"/>
            </a:xfrm>
            <a:custGeom>
              <a:avLst/>
              <a:gdLst/>
              <a:ahLst/>
              <a:cxnLst>
                <a:cxn ang="0">
                  <a:pos x="126" y="0"/>
                </a:cxn>
                <a:cxn ang="0">
                  <a:pos x="51" y="10"/>
                </a:cxn>
                <a:cxn ang="0">
                  <a:pos x="27" y="22"/>
                </a:cxn>
                <a:cxn ang="0">
                  <a:pos x="0" y="77"/>
                </a:cxn>
                <a:cxn ang="0">
                  <a:pos x="0" y="140"/>
                </a:cxn>
                <a:cxn ang="0">
                  <a:pos x="27" y="135"/>
                </a:cxn>
                <a:cxn ang="0">
                  <a:pos x="28" y="135"/>
                </a:cxn>
                <a:cxn ang="0">
                  <a:pos x="52" y="135"/>
                </a:cxn>
                <a:cxn ang="0">
                  <a:pos x="54" y="135"/>
                </a:cxn>
                <a:cxn ang="0">
                  <a:pos x="54" y="77"/>
                </a:cxn>
                <a:cxn ang="0">
                  <a:pos x="65" y="63"/>
                </a:cxn>
                <a:cxn ang="0">
                  <a:pos x="135" y="54"/>
                </a:cxn>
                <a:cxn ang="0">
                  <a:pos x="330" y="118"/>
                </a:cxn>
                <a:cxn ang="0">
                  <a:pos x="350" y="166"/>
                </a:cxn>
                <a:cxn ang="0">
                  <a:pos x="369" y="118"/>
                </a:cxn>
                <a:cxn ang="0">
                  <a:pos x="564" y="54"/>
                </a:cxn>
                <a:cxn ang="0">
                  <a:pos x="635" y="63"/>
                </a:cxn>
                <a:cxn ang="0">
                  <a:pos x="645" y="77"/>
                </a:cxn>
                <a:cxn ang="0">
                  <a:pos x="645" y="135"/>
                </a:cxn>
                <a:cxn ang="0">
                  <a:pos x="666" y="135"/>
                </a:cxn>
                <a:cxn ang="0">
                  <a:pos x="672" y="136"/>
                </a:cxn>
                <a:cxn ang="0">
                  <a:pos x="699" y="141"/>
                </a:cxn>
                <a:cxn ang="0">
                  <a:pos x="699" y="77"/>
                </a:cxn>
                <a:cxn ang="0">
                  <a:pos x="672" y="22"/>
                </a:cxn>
                <a:cxn ang="0">
                  <a:pos x="648" y="10"/>
                </a:cxn>
                <a:cxn ang="0">
                  <a:pos x="573" y="0"/>
                </a:cxn>
                <a:cxn ang="0">
                  <a:pos x="564" y="0"/>
                </a:cxn>
                <a:cxn ang="0">
                  <a:pos x="512" y="4"/>
                </a:cxn>
                <a:cxn ang="0">
                  <a:pos x="350" y="65"/>
                </a:cxn>
                <a:cxn ang="0">
                  <a:pos x="178" y="3"/>
                </a:cxn>
                <a:cxn ang="0">
                  <a:pos x="135" y="0"/>
                </a:cxn>
                <a:cxn ang="0">
                  <a:pos x="126" y="0"/>
                </a:cxn>
              </a:cxnLst>
              <a:rect l="0" t="0" r="r" b="b"/>
              <a:pathLst>
                <a:path w="699" h="166">
                  <a:moveTo>
                    <a:pt x="126" y="0"/>
                  </a:moveTo>
                  <a:cubicBezTo>
                    <a:pt x="100" y="1"/>
                    <a:pt x="75" y="4"/>
                    <a:pt x="51" y="10"/>
                  </a:cubicBezTo>
                  <a:cubicBezTo>
                    <a:pt x="42" y="13"/>
                    <a:pt x="34" y="17"/>
                    <a:pt x="27" y="22"/>
                  </a:cubicBezTo>
                  <a:cubicBezTo>
                    <a:pt x="10" y="35"/>
                    <a:pt x="0" y="55"/>
                    <a:pt x="0" y="77"/>
                  </a:cubicBezTo>
                  <a:cubicBezTo>
                    <a:pt x="0" y="140"/>
                    <a:pt x="0" y="140"/>
                    <a:pt x="0" y="140"/>
                  </a:cubicBezTo>
                  <a:cubicBezTo>
                    <a:pt x="9" y="137"/>
                    <a:pt x="18" y="135"/>
                    <a:pt x="27" y="135"/>
                  </a:cubicBezTo>
                  <a:cubicBezTo>
                    <a:pt x="27" y="135"/>
                    <a:pt x="28" y="135"/>
                    <a:pt x="28" y="135"/>
                  </a:cubicBezTo>
                  <a:cubicBezTo>
                    <a:pt x="52" y="135"/>
                    <a:pt x="52" y="135"/>
                    <a:pt x="52" y="135"/>
                  </a:cubicBezTo>
                  <a:cubicBezTo>
                    <a:pt x="54" y="135"/>
                    <a:pt x="54" y="135"/>
                    <a:pt x="54" y="135"/>
                  </a:cubicBezTo>
                  <a:cubicBezTo>
                    <a:pt x="54" y="77"/>
                    <a:pt x="54" y="77"/>
                    <a:pt x="54" y="77"/>
                  </a:cubicBezTo>
                  <a:cubicBezTo>
                    <a:pt x="54" y="70"/>
                    <a:pt x="58" y="64"/>
                    <a:pt x="65" y="63"/>
                  </a:cubicBezTo>
                  <a:cubicBezTo>
                    <a:pt x="87" y="57"/>
                    <a:pt x="111" y="54"/>
                    <a:pt x="135" y="54"/>
                  </a:cubicBezTo>
                  <a:cubicBezTo>
                    <a:pt x="205" y="54"/>
                    <a:pt x="277" y="77"/>
                    <a:pt x="330" y="118"/>
                  </a:cubicBezTo>
                  <a:cubicBezTo>
                    <a:pt x="350" y="166"/>
                    <a:pt x="350" y="166"/>
                    <a:pt x="350" y="166"/>
                  </a:cubicBezTo>
                  <a:cubicBezTo>
                    <a:pt x="369" y="118"/>
                    <a:pt x="369" y="118"/>
                    <a:pt x="369" y="118"/>
                  </a:cubicBezTo>
                  <a:cubicBezTo>
                    <a:pt x="422" y="77"/>
                    <a:pt x="495" y="54"/>
                    <a:pt x="564" y="54"/>
                  </a:cubicBezTo>
                  <a:cubicBezTo>
                    <a:pt x="588" y="54"/>
                    <a:pt x="612" y="57"/>
                    <a:pt x="635" y="63"/>
                  </a:cubicBezTo>
                  <a:cubicBezTo>
                    <a:pt x="641" y="64"/>
                    <a:pt x="645" y="70"/>
                    <a:pt x="645" y="77"/>
                  </a:cubicBezTo>
                  <a:cubicBezTo>
                    <a:pt x="645" y="135"/>
                    <a:pt x="645" y="135"/>
                    <a:pt x="645" y="135"/>
                  </a:cubicBezTo>
                  <a:cubicBezTo>
                    <a:pt x="666" y="135"/>
                    <a:pt x="666" y="135"/>
                    <a:pt x="666" y="135"/>
                  </a:cubicBezTo>
                  <a:cubicBezTo>
                    <a:pt x="668" y="135"/>
                    <a:pt x="670" y="135"/>
                    <a:pt x="672" y="136"/>
                  </a:cubicBezTo>
                  <a:cubicBezTo>
                    <a:pt x="682" y="136"/>
                    <a:pt x="691" y="138"/>
                    <a:pt x="699" y="141"/>
                  </a:cubicBezTo>
                  <a:cubicBezTo>
                    <a:pt x="699" y="77"/>
                    <a:pt x="699" y="77"/>
                    <a:pt x="699" y="77"/>
                  </a:cubicBezTo>
                  <a:cubicBezTo>
                    <a:pt x="699" y="55"/>
                    <a:pt x="689" y="35"/>
                    <a:pt x="672" y="22"/>
                  </a:cubicBezTo>
                  <a:cubicBezTo>
                    <a:pt x="665" y="17"/>
                    <a:pt x="657" y="13"/>
                    <a:pt x="648" y="10"/>
                  </a:cubicBezTo>
                  <a:cubicBezTo>
                    <a:pt x="624" y="4"/>
                    <a:pt x="599" y="1"/>
                    <a:pt x="573" y="0"/>
                  </a:cubicBezTo>
                  <a:cubicBezTo>
                    <a:pt x="570" y="0"/>
                    <a:pt x="567" y="0"/>
                    <a:pt x="564" y="0"/>
                  </a:cubicBezTo>
                  <a:cubicBezTo>
                    <a:pt x="547" y="0"/>
                    <a:pt x="529" y="2"/>
                    <a:pt x="512" y="4"/>
                  </a:cubicBezTo>
                  <a:cubicBezTo>
                    <a:pt x="453" y="12"/>
                    <a:pt x="396" y="34"/>
                    <a:pt x="350" y="65"/>
                  </a:cubicBezTo>
                  <a:cubicBezTo>
                    <a:pt x="301" y="32"/>
                    <a:pt x="240" y="10"/>
                    <a:pt x="178" y="3"/>
                  </a:cubicBezTo>
                  <a:cubicBezTo>
                    <a:pt x="164" y="1"/>
                    <a:pt x="150" y="0"/>
                    <a:pt x="135" y="0"/>
                  </a:cubicBezTo>
                  <a:cubicBezTo>
                    <a:pt x="132" y="0"/>
                    <a:pt x="129" y="0"/>
                    <a:pt x="126"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7" name="Freeform 51"/>
            <p:cNvSpPr>
              <a:spLocks/>
            </p:cNvSpPr>
            <p:nvPr/>
          </p:nvSpPr>
          <p:spPr bwMode="auto">
            <a:xfrm>
              <a:off x="2600325" y="4745038"/>
              <a:ext cx="161925" cy="227013"/>
            </a:xfrm>
            <a:custGeom>
              <a:avLst/>
              <a:gdLst/>
              <a:ahLst/>
              <a:cxnLst>
                <a:cxn ang="0">
                  <a:pos x="127" y="120"/>
                </a:cxn>
                <a:cxn ang="0">
                  <a:pos x="127" y="64"/>
                </a:cxn>
                <a:cxn ang="0">
                  <a:pos x="97" y="10"/>
                </a:cxn>
                <a:cxn ang="0">
                  <a:pos x="70" y="1"/>
                </a:cxn>
                <a:cxn ang="0">
                  <a:pos x="64" y="0"/>
                </a:cxn>
                <a:cxn ang="0">
                  <a:pos x="43" y="0"/>
                </a:cxn>
                <a:cxn ang="0">
                  <a:pos x="39" y="0"/>
                </a:cxn>
                <a:cxn ang="0">
                  <a:pos x="33" y="0"/>
                </a:cxn>
                <a:cxn ang="0">
                  <a:pos x="26" y="0"/>
                </a:cxn>
                <a:cxn ang="0">
                  <a:pos x="0" y="26"/>
                </a:cxn>
                <a:cxn ang="0">
                  <a:pos x="0" y="35"/>
                </a:cxn>
                <a:cxn ang="0">
                  <a:pos x="17" y="51"/>
                </a:cxn>
                <a:cxn ang="0">
                  <a:pos x="26" y="51"/>
                </a:cxn>
                <a:cxn ang="0">
                  <a:pos x="33" y="58"/>
                </a:cxn>
                <a:cxn ang="0">
                  <a:pos x="26" y="66"/>
                </a:cxn>
                <a:cxn ang="0">
                  <a:pos x="17" y="66"/>
                </a:cxn>
                <a:cxn ang="0">
                  <a:pos x="0" y="82"/>
                </a:cxn>
                <a:cxn ang="0">
                  <a:pos x="0" y="97"/>
                </a:cxn>
                <a:cxn ang="0">
                  <a:pos x="17" y="113"/>
                </a:cxn>
                <a:cxn ang="0">
                  <a:pos x="25" y="113"/>
                </a:cxn>
                <a:cxn ang="0">
                  <a:pos x="33" y="122"/>
                </a:cxn>
                <a:cxn ang="0">
                  <a:pos x="25" y="130"/>
                </a:cxn>
                <a:cxn ang="0">
                  <a:pos x="17" y="130"/>
                </a:cxn>
                <a:cxn ang="0">
                  <a:pos x="4" y="146"/>
                </a:cxn>
                <a:cxn ang="0">
                  <a:pos x="6" y="154"/>
                </a:cxn>
                <a:cxn ang="0">
                  <a:pos x="35" y="178"/>
                </a:cxn>
                <a:cxn ang="0">
                  <a:pos x="43" y="178"/>
                </a:cxn>
                <a:cxn ang="0">
                  <a:pos x="69" y="178"/>
                </a:cxn>
                <a:cxn ang="0">
                  <a:pos x="70" y="178"/>
                </a:cxn>
                <a:cxn ang="0">
                  <a:pos x="97" y="171"/>
                </a:cxn>
                <a:cxn ang="0">
                  <a:pos x="127" y="120"/>
                </a:cxn>
              </a:cxnLst>
              <a:rect l="0" t="0" r="r" b="b"/>
              <a:pathLst>
                <a:path w="127" h="178">
                  <a:moveTo>
                    <a:pt x="127" y="120"/>
                  </a:moveTo>
                  <a:cubicBezTo>
                    <a:pt x="127" y="64"/>
                    <a:pt x="127" y="64"/>
                    <a:pt x="127" y="64"/>
                  </a:cubicBezTo>
                  <a:cubicBezTo>
                    <a:pt x="127" y="41"/>
                    <a:pt x="115" y="21"/>
                    <a:pt x="97" y="10"/>
                  </a:cubicBezTo>
                  <a:cubicBezTo>
                    <a:pt x="89" y="5"/>
                    <a:pt x="80" y="2"/>
                    <a:pt x="70" y="1"/>
                  </a:cubicBezTo>
                  <a:cubicBezTo>
                    <a:pt x="68" y="1"/>
                    <a:pt x="66" y="0"/>
                    <a:pt x="64" y="0"/>
                  </a:cubicBezTo>
                  <a:cubicBezTo>
                    <a:pt x="43" y="0"/>
                    <a:pt x="43" y="0"/>
                    <a:pt x="43" y="0"/>
                  </a:cubicBezTo>
                  <a:cubicBezTo>
                    <a:pt x="39" y="0"/>
                    <a:pt x="39" y="0"/>
                    <a:pt x="39" y="0"/>
                  </a:cubicBezTo>
                  <a:cubicBezTo>
                    <a:pt x="33" y="0"/>
                    <a:pt x="33" y="0"/>
                    <a:pt x="33" y="0"/>
                  </a:cubicBezTo>
                  <a:cubicBezTo>
                    <a:pt x="26" y="0"/>
                    <a:pt x="26" y="0"/>
                    <a:pt x="26" y="0"/>
                  </a:cubicBezTo>
                  <a:cubicBezTo>
                    <a:pt x="12" y="0"/>
                    <a:pt x="0" y="12"/>
                    <a:pt x="0" y="26"/>
                  </a:cubicBezTo>
                  <a:cubicBezTo>
                    <a:pt x="0" y="35"/>
                    <a:pt x="0" y="35"/>
                    <a:pt x="0" y="35"/>
                  </a:cubicBezTo>
                  <a:cubicBezTo>
                    <a:pt x="0" y="44"/>
                    <a:pt x="8" y="51"/>
                    <a:pt x="17" y="51"/>
                  </a:cubicBezTo>
                  <a:cubicBezTo>
                    <a:pt x="26" y="51"/>
                    <a:pt x="26" y="51"/>
                    <a:pt x="26" y="51"/>
                  </a:cubicBezTo>
                  <a:cubicBezTo>
                    <a:pt x="30" y="51"/>
                    <a:pt x="33" y="54"/>
                    <a:pt x="33" y="58"/>
                  </a:cubicBezTo>
                  <a:cubicBezTo>
                    <a:pt x="33" y="62"/>
                    <a:pt x="30" y="66"/>
                    <a:pt x="26" y="66"/>
                  </a:cubicBezTo>
                  <a:cubicBezTo>
                    <a:pt x="17" y="66"/>
                    <a:pt x="17" y="66"/>
                    <a:pt x="17" y="66"/>
                  </a:cubicBezTo>
                  <a:cubicBezTo>
                    <a:pt x="8" y="66"/>
                    <a:pt x="0" y="73"/>
                    <a:pt x="0" y="82"/>
                  </a:cubicBezTo>
                  <a:cubicBezTo>
                    <a:pt x="0" y="97"/>
                    <a:pt x="0" y="97"/>
                    <a:pt x="0" y="97"/>
                  </a:cubicBezTo>
                  <a:cubicBezTo>
                    <a:pt x="0" y="106"/>
                    <a:pt x="8" y="113"/>
                    <a:pt x="17" y="113"/>
                  </a:cubicBezTo>
                  <a:cubicBezTo>
                    <a:pt x="25" y="113"/>
                    <a:pt x="25" y="113"/>
                    <a:pt x="25" y="113"/>
                  </a:cubicBezTo>
                  <a:cubicBezTo>
                    <a:pt x="30" y="113"/>
                    <a:pt x="33" y="117"/>
                    <a:pt x="33" y="122"/>
                  </a:cubicBezTo>
                  <a:cubicBezTo>
                    <a:pt x="33" y="127"/>
                    <a:pt x="30" y="130"/>
                    <a:pt x="25" y="130"/>
                  </a:cubicBezTo>
                  <a:cubicBezTo>
                    <a:pt x="17" y="130"/>
                    <a:pt x="17" y="130"/>
                    <a:pt x="17" y="130"/>
                  </a:cubicBezTo>
                  <a:cubicBezTo>
                    <a:pt x="8" y="130"/>
                    <a:pt x="2" y="138"/>
                    <a:pt x="4" y="146"/>
                  </a:cubicBezTo>
                  <a:cubicBezTo>
                    <a:pt x="6" y="154"/>
                    <a:pt x="6" y="154"/>
                    <a:pt x="6" y="154"/>
                  </a:cubicBezTo>
                  <a:cubicBezTo>
                    <a:pt x="9" y="168"/>
                    <a:pt x="21" y="178"/>
                    <a:pt x="35" y="178"/>
                  </a:cubicBezTo>
                  <a:cubicBezTo>
                    <a:pt x="43" y="178"/>
                    <a:pt x="43" y="178"/>
                    <a:pt x="43" y="178"/>
                  </a:cubicBezTo>
                  <a:cubicBezTo>
                    <a:pt x="69" y="178"/>
                    <a:pt x="69" y="178"/>
                    <a:pt x="69" y="178"/>
                  </a:cubicBezTo>
                  <a:cubicBezTo>
                    <a:pt x="69" y="178"/>
                    <a:pt x="70" y="178"/>
                    <a:pt x="70" y="178"/>
                  </a:cubicBezTo>
                  <a:cubicBezTo>
                    <a:pt x="80" y="178"/>
                    <a:pt x="89" y="175"/>
                    <a:pt x="97" y="171"/>
                  </a:cubicBezTo>
                  <a:cubicBezTo>
                    <a:pt x="115" y="161"/>
                    <a:pt x="127" y="142"/>
                    <a:pt x="127" y="1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8" name="Freeform 52"/>
            <p:cNvSpPr>
              <a:spLocks/>
            </p:cNvSpPr>
            <p:nvPr/>
          </p:nvSpPr>
          <p:spPr bwMode="auto">
            <a:xfrm>
              <a:off x="1784350" y="4745038"/>
              <a:ext cx="161925" cy="227013"/>
            </a:xfrm>
            <a:custGeom>
              <a:avLst/>
              <a:gdLst/>
              <a:ahLst/>
              <a:cxnLst>
                <a:cxn ang="0">
                  <a:pos x="0" y="64"/>
                </a:cxn>
                <a:cxn ang="0">
                  <a:pos x="0" y="132"/>
                </a:cxn>
                <a:cxn ang="0">
                  <a:pos x="35" y="177"/>
                </a:cxn>
                <a:cxn ang="0">
                  <a:pos x="47" y="178"/>
                </a:cxn>
                <a:cxn ang="0">
                  <a:pos x="62" y="178"/>
                </a:cxn>
                <a:cxn ang="0">
                  <a:pos x="89" y="178"/>
                </a:cxn>
                <a:cxn ang="0">
                  <a:pos x="93" y="178"/>
                </a:cxn>
                <a:cxn ang="0">
                  <a:pos x="93" y="178"/>
                </a:cxn>
                <a:cxn ang="0">
                  <a:pos x="94" y="178"/>
                </a:cxn>
                <a:cxn ang="0">
                  <a:pos x="110" y="178"/>
                </a:cxn>
                <a:cxn ang="0">
                  <a:pos x="126" y="162"/>
                </a:cxn>
                <a:cxn ang="0">
                  <a:pos x="126" y="147"/>
                </a:cxn>
                <a:cxn ang="0">
                  <a:pos x="110" y="130"/>
                </a:cxn>
                <a:cxn ang="0">
                  <a:pos x="102" y="130"/>
                </a:cxn>
                <a:cxn ang="0">
                  <a:pos x="93" y="122"/>
                </a:cxn>
                <a:cxn ang="0">
                  <a:pos x="102" y="113"/>
                </a:cxn>
                <a:cxn ang="0">
                  <a:pos x="110" y="113"/>
                </a:cxn>
                <a:cxn ang="0">
                  <a:pos x="126" y="97"/>
                </a:cxn>
                <a:cxn ang="0">
                  <a:pos x="126" y="82"/>
                </a:cxn>
                <a:cxn ang="0">
                  <a:pos x="110" y="66"/>
                </a:cxn>
                <a:cxn ang="0">
                  <a:pos x="101" y="66"/>
                </a:cxn>
                <a:cxn ang="0">
                  <a:pos x="93" y="58"/>
                </a:cxn>
                <a:cxn ang="0">
                  <a:pos x="101" y="51"/>
                </a:cxn>
                <a:cxn ang="0">
                  <a:pos x="110" y="51"/>
                </a:cxn>
                <a:cxn ang="0">
                  <a:pos x="126" y="35"/>
                </a:cxn>
                <a:cxn ang="0">
                  <a:pos x="126" y="26"/>
                </a:cxn>
                <a:cxn ang="0">
                  <a:pos x="101" y="0"/>
                </a:cxn>
                <a:cxn ang="0">
                  <a:pos x="93" y="0"/>
                </a:cxn>
                <a:cxn ang="0">
                  <a:pos x="89" y="0"/>
                </a:cxn>
                <a:cxn ang="0">
                  <a:pos x="87" y="0"/>
                </a:cxn>
                <a:cxn ang="0">
                  <a:pos x="63" y="0"/>
                </a:cxn>
                <a:cxn ang="0">
                  <a:pos x="62" y="0"/>
                </a:cxn>
                <a:cxn ang="0">
                  <a:pos x="35" y="7"/>
                </a:cxn>
                <a:cxn ang="0">
                  <a:pos x="0" y="64"/>
                </a:cxn>
              </a:cxnLst>
              <a:rect l="0" t="0" r="r" b="b"/>
              <a:pathLst>
                <a:path w="126" h="178">
                  <a:moveTo>
                    <a:pt x="0" y="64"/>
                  </a:moveTo>
                  <a:cubicBezTo>
                    <a:pt x="0" y="132"/>
                    <a:pt x="0" y="132"/>
                    <a:pt x="0" y="132"/>
                  </a:cubicBezTo>
                  <a:cubicBezTo>
                    <a:pt x="0" y="153"/>
                    <a:pt x="15" y="172"/>
                    <a:pt x="35" y="177"/>
                  </a:cubicBezTo>
                  <a:cubicBezTo>
                    <a:pt x="39" y="178"/>
                    <a:pt x="43" y="178"/>
                    <a:pt x="47" y="178"/>
                  </a:cubicBezTo>
                  <a:cubicBezTo>
                    <a:pt x="62" y="178"/>
                    <a:pt x="62" y="178"/>
                    <a:pt x="62" y="178"/>
                  </a:cubicBezTo>
                  <a:cubicBezTo>
                    <a:pt x="89" y="178"/>
                    <a:pt x="89" y="178"/>
                    <a:pt x="89" y="178"/>
                  </a:cubicBezTo>
                  <a:cubicBezTo>
                    <a:pt x="93" y="178"/>
                    <a:pt x="93" y="178"/>
                    <a:pt x="93" y="178"/>
                  </a:cubicBezTo>
                  <a:cubicBezTo>
                    <a:pt x="93" y="178"/>
                    <a:pt x="93" y="178"/>
                    <a:pt x="93" y="178"/>
                  </a:cubicBezTo>
                  <a:cubicBezTo>
                    <a:pt x="93" y="178"/>
                    <a:pt x="93" y="178"/>
                    <a:pt x="94" y="178"/>
                  </a:cubicBezTo>
                  <a:cubicBezTo>
                    <a:pt x="110" y="178"/>
                    <a:pt x="110" y="178"/>
                    <a:pt x="110" y="178"/>
                  </a:cubicBezTo>
                  <a:cubicBezTo>
                    <a:pt x="119" y="178"/>
                    <a:pt x="126" y="171"/>
                    <a:pt x="126" y="162"/>
                  </a:cubicBezTo>
                  <a:cubicBezTo>
                    <a:pt x="126" y="147"/>
                    <a:pt x="126" y="147"/>
                    <a:pt x="126" y="147"/>
                  </a:cubicBezTo>
                  <a:cubicBezTo>
                    <a:pt x="126" y="138"/>
                    <a:pt x="119" y="130"/>
                    <a:pt x="110" y="130"/>
                  </a:cubicBezTo>
                  <a:cubicBezTo>
                    <a:pt x="102" y="130"/>
                    <a:pt x="102" y="130"/>
                    <a:pt x="102" y="130"/>
                  </a:cubicBezTo>
                  <a:cubicBezTo>
                    <a:pt x="97" y="130"/>
                    <a:pt x="93" y="127"/>
                    <a:pt x="93" y="122"/>
                  </a:cubicBezTo>
                  <a:cubicBezTo>
                    <a:pt x="93" y="117"/>
                    <a:pt x="97" y="113"/>
                    <a:pt x="102" y="113"/>
                  </a:cubicBezTo>
                  <a:cubicBezTo>
                    <a:pt x="110" y="113"/>
                    <a:pt x="110" y="113"/>
                    <a:pt x="110" y="113"/>
                  </a:cubicBezTo>
                  <a:cubicBezTo>
                    <a:pt x="119" y="113"/>
                    <a:pt x="126" y="106"/>
                    <a:pt x="126" y="97"/>
                  </a:cubicBezTo>
                  <a:cubicBezTo>
                    <a:pt x="126" y="82"/>
                    <a:pt x="126" y="82"/>
                    <a:pt x="126" y="82"/>
                  </a:cubicBezTo>
                  <a:cubicBezTo>
                    <a:pt x="126" y="73"/>
                    <a:pt x="119" y="66"/>
                    <a:pt x="110" y="66"/>
                  </a:cubicBezTo>
                  <a:cubicBezTo>
                    <a:pt x="101" y="66"/>
                    <a:pt x="101" y="66"/>
                    <a:pt x="101" y="66"/>
                  </a:cubicBezTo>
                  <a:cubicBezTo>
                    <a:pt x="97" y="66"/>
                    <a:pt x="93" y="62"/>
                    <a:pt x="93" y="58"/>
                  </a:cubicBezTo>
                  <a:cubicBezTo>
                    <a:pt x="93" y="54"/>
                    <a:pt x="97" y="51"/>
                    <a:pt x="101" y="51"/>
                  </a:cubicBezTo>
                  <a:cubicBezTo>
                    <a:pt x="110" y="51"/>
                    <a:pt x="110" y="51"/>
                    <a:pt x="110" y="51"/>
                  </a:cubicBezTo>
                  <a:cubicBezTo>
                    <a:pt x="119" y="51"/>
                    <a:pt x="126" y="44"/>
                    <a:pt x="126" y="35"/>
                  </a:cubicBezTo>
                  <a:cubicBezTo>
                    <a:pt x="126" y="26"/>
                    <a:pt x="126" y="26"/>
                    <a:pt x="126" y="26"/>
                  </a:cubicBezTo>
                  <a:cubicBezTo>
                    <a:pt x="126" y="12"/>
                    <a:pt x="115" y="0"/>
                    <a:pt x="101" y="0"/>
                  </a:cubicBezTo>
                  <a:cubicBezTo>
                    <a:pt x="93" y="0"/>
                    <a:pt x="93" y="0"/>
                    <a:pt x="93" y="0"/>
                  </a:cubicBezTo>
                  <a:cubicBezTo>
                    <a:pt x="89" y="0"/>
                    <a:pt x="89" y="0"/>
                    <a:pt x="89" y="0"/>
                  </a:cubicBezTo>
                  <a:cubicBezTo>
                    <a:pt x="87" y="0"/>
                    <a:pt x="87" y="0"/>
                    <a:pt x="87" y="0"/>
                  </a:cubicBezTo>
                  <a:cubicBezTo>
                    <a:pt x="63" y="0"/>
                    <a:pt x="63" y="0"/>
                    <a:pt x="63" y="0"/>
                  </a:cubicBezTo>
                  <a:cubicBezTo>
                    <a:pt x="63" y="0"/>
                    <a:pt x="62" y="0"/>
                    <a:pt x="62" y="0"/>
                  </a:cubicBezTo>
                  <a:cubicBezTo>
                    <a:pt x="52" y="1"/>
                    <a:pt x="43" y="3"/>
                    <a:pt x="35" y="7"/>
                  </a:cubicBezTo>
                  <a:cubicBezTo>
                    <a:pt x="14" y="17"/>
                    <a:pt x="0" y="39"/>
                    <a:pt x="0" y="6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9" name="Freeform 53"/>
            <p:cNvSpPr>
              <a:spLocks/>
            </p:cNvSpPr>
            <p:nvPr/>
          </p:nvSpPr>
          <p:spPr bwMode="auto">
            <a:xfrm>
              <a:off x="2386013" y="4660900"/>
              <a:ext cx="185738" cy="152400"/>
            </a:xfrm>
            <a:custGeom>
              <a:avLst/>
              <a:gdLst/>
              <a:ahLst/>
              <a:cxnLst>
                <a:cxn ang="0">
                  <a:pos x="8" y="38"/>
                </a:cxn>
                <a:cxn ang="0">
                  <a:pos x="0" y="55"/>
                </a:cxn>
                <a:cxn ang="0">
                  <a:pos x="0" y="113"/>
                </a:cxn>
                <a:cxn ang="0">
                  <a:pos x="9" y="116"/>
                </a:cxn>
                <a:cxn ang="0">
                  <a:pos x="135" y="89"/>
                </a:cxn>
                <a:cxn ang="0">
                  <a:pos x="136" y="89"/>
                </a:cxn>
                <a:cxn ang="0">
                  <a:pos x="145" y="81"/>
                </a:cxn>
                <a:cxn ang="0">
                  <a:pos x="145" y="60"/>
                </a:cxn>
                <a:cxn ang="0">
                  <a:pos x="145" y="24"/>
                </a:cxn>
                <a:cxn ang="0">
                  <a:pos x="135" y="10"/>
                </a:cxn>
                <a:cxn ang="0">
                  <a:pos x="8" y="38"/>
                </a:cxn>
              </a:cxnLst>
              <a:rect l="0" t="0" r="r" b="b"/>
              <a:pathLst>
                <a:path w="145" h="119">
                  <a:moveTo>
                    <a:pt x="8" y="38"/>
                  </a:moveTo>
                  <a:cubicBezTo>
                    <a:pt x="3" y="42"/>
                    <a:pt x="0" y="49"/>
                    <a:pt x="0" y="55"/>
                  </a:cubicBezTo>
                  <a:cubicBezTo>
                    <a:pt x="0" y="113"/>
                    <a:pt x="0" y="113"/>
                    <a:pt x="0" y="113"/>
                  </a:cubicBezTo>
                  <a:cubicBezTo>
                    <a:pt x="0" y="117"/>
                    <a:pt x="5" y="119"/>
                    <a:pt x="9" y="116"/>
                  </a:cubicBezTo>
                  <a:cubicBezTo>
                    <a:pt x="43" y="90"/>
                    <a:pt x="93" y="79"/>
                    <a:pt x="135" y="89"/>
                  </a:cubicBezTo>
                  <a:cubicBezTo>
                    <a:pt x="136" y="89"/>
                    <a:pt x="136" y="89"/>
                    <a:pt x="136" y="89"/>
                  </a:cubicBezTo>
                  <a:cubicBezTo>
                    <a:pt x="141" y="89"/>
                    <a:pt x="145" y="86"/>
                    <a:pt x="145" y="81"/>
                  </a:cubicBezTo>
                  <a:cubicBezTo>
                    <a:pt x="145" y="60"/>
                    <a:pt x="145" y="60"/>
                    <a:pt x="145" y="60"/>
                  </a:cubicBezTo>
                  <a:cubicBezTo>
                    <a:pt x="145" y="24"/>
                    <a:pt x="145" y="24"/>
                    <a:pt x="145" y="24"/>
                  </a:cubicBezTo>
                  <a:cubicBezTo>
                    <a:pt x="145" y="17"/>
                    <a:pt x="141" y="11"/>
                    <a:pt x="135" y="10"/>
                  </a:cubicBezTo>
                  <a:cubicBezTo>
                    <a:pt x="92" y="0"/>
                    <a:pt x="43" y="11"/>
                    <a:pt x="8" y="3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31" name="Group 95"/>
          <p:cNvGrpSpPr>
            <a:grpSpLocks noChangeAspect="1"/>
          </p:cNvGrpSpPr>
          <p:nvPr/>
        </p:nvGrpSpPr>
        <p:grpSpPr>
          <a:xfrm>
            <a:off x="1052023" y="4270188"/>
            <a:ext cx="755099" cy="546963"/>
            <a:chOff x="5673725" y="3644900"/>
            <a:chExt cx="990600" cy="717550"/>
          </a:xfrm>
          <a:solidFill>
            <a:srgbClr val="FFC000"/>
          </a:solidFill>
        </p:grpSpPr>
        <p:sp>
          <p:nvSpPr>
            <p:cNvPr id="32" name="Freeform 16"/>
            <p:cNvSpPr>
              <a:spLocks noEditPoints="1"/>
            </p:cNvSpPr>
            <p:nvPr/>
          </p:nvSpPr>
          <p:spPr bwMode="auto">
            <a:xfrm>
              <a:off x="5673725" y="3644900"/>
              <a:ext cx="990600" cy="717550"/>
            </a:xfrm>
            <a:custGeom>
              <a:avLst/>
              <a:gdLst/>
              <a:ahLst/>
              <a:cxnLst>
                <a:cxn ang="0">
                  <a:pos x="564" y="20"/>
                </a:cxn>
                <a:cxn ang="0">
                  <a:pos x="558" y="6"/>
                </a:cxn>
                <a:cxn ang="0">
                  <a:pos x="82" y="0"/>
                </a:cxn>
                <a:cxn ang="0">
                  <a:pos x="68" y="6"/>
                </a:cxn>
                <a:cxn ang="0">
                  <a:pos x="62" y="376"/>
                </a:cxn>
                <a:cxn ang="0">
                  <a:pos x="24" y="376"/>
                </a:cxn>
                <a:cxn ang="0">
                  <a:pos x="2" y="394"/>
                </a:cxn>
                <a:cxn ang="0">
                  <a:pos x="0" y="422"/>
                </a:cxn>
                <a:cxn ang="0">
                  <a:pos x="2" y="434"/>
                </a:cxn>
                <a:cxn ang="0">
                  <a:pos x="24" y="450"/>
                </a:cxn>
                <a:cxn ang="0">
                  <a:pos x="594" y="452"/>
                </a:cxn>
                <a:cxn ang="0">
                  <a:pos x="614" y="442"/>
                </a:cxn>
                <a:cxn ang="0">
                  <a:pos x="624" y="422"/>
                </a:cxn>
                <a:cxn ang="0">
                  <a:pos x="622" y="400"/>
                </a:cxn>
                <a:cxn ang="0">
                  <a:pos x="606" y="378"/>
                </a:cxn>
                <a:cxn ang="0">
                  <a:pos x="594" y="376"/>
                </a:cxn>
                <a:cxn ang="0">
                  <a:pos x="80" y="20"/>
                </a:cxn>
                <a:cxn ang="0">
                  <a:pos x="542" y="18"/>
                </a:cxn>
                <a:cxn ang="0">
                  <a:pos x="544" y="380"/>
                </a:cxn>
                <a:cxn ang="0">
                  <a:pos x="82" y="382"/>
                </a:cxn>
                <a:cxn ang="0">
                  <a:pos x="272" y="426"/>
                </a:cxn>
                <a:cxn ang="0">
                  <a:pos x="262" y="422"/>
                </a:cxn>
                <a:cxn ang="0">
                  <a:pos x="260" y="414"/>
                </a:cxn>
                <a:cxn ang="0">
                  <a:pos x="266" y="402"/>
                </a:cxn>
                <a:cxn ang="0">
                  <a:pos x="276" y="402"/>
                </a:cxn>
                <a:cxn ang="0">
                  <a:pos x="284" y="414"/>
                </a:cxn>
                <a:cxn ang="0">
                  <a:pos x="280" y="422"/>
                </a:cxn>
                <a:cxn ang="0">
                  <a:pos x="272" y="426"/>
                </a:cxn>
                <a:cxn ang="0">
                  <a:pos x="306" y="426"/>
                </a:cxn>
                <a:cxn ang="0">
                  <a:pos x="300" y="414"/>
                </a:cxn>
                <a:cxn ang="0">
                  <a:pos x="302" y="406"/>
                </a:cxn>
                <a:cxn ang="0">
                  <a:pos x="312" y="402"/>
                </a:cxn>
                <a:cxn ang="0">
                  <a:pos x="324" y="408"/>
                </a:cxn>
                <a:cxn ang="0">
                  <a:pos x="324" y="418"/>
                </a:cxn>
                <a:cxn ang="0">
                  <a:pos x="312" y="426"/>
                </a:cxn>
                <a:cxn ang="0">
                  <a:pos x="352" y="426"/>
                </a:cxn>
                <a:cxn ang="0">
                  <a:pos x="340" y="418"/>
                </a:cxn>
                <a:cxn ang="0">
                  <a:pos x="340" y="408"/>
                </a:cxn>
                <a:cxn ang="0">
                  <a:pos x="352" y="402"/>
                </a:cxn>
                <a:cxn ang="0">
                  <a:pos x="360" y="406"/>
                </a:cxn>
                <a:cxn ang="0">
                  <a:pos x="364" y="414"/>
                </a:cxn>
                <a:cxn ang="0">
                  <a:pos x="356" y="426"/>
                </a:cxn>
                <a:cxn ang="0">
                  <a:pos x="568" y="426"/>
                </a:cxn>
                <a:cxn ang="0">
                  <a:pos x="568" y="402"/>
                </a:cxn>
              </a:cxnLst>
              <a:rect l="0" t="0" r="r" b="b"/>
              <a:pathLst>
                <a:path w="624" h="452">
                  <a:moveTo>
                    <a:pt x="594" y="376"/>
                  </a:moveTo>
                  <a:lnTo>
                    <a:pt x="564" y="376"/>
                  </a:lnTo>
                  <a:lnTo>
                    <a:pt x="564" y="20"/>
                  </a:lnTo>
                  <a:lnTo>
                    <a:pt x="564" y="20"/>
                  </a:lnTo>
                  <a:lnTo>
                    <a:pt x="562" y="12"/>
                  </a:lnTo>
                  <a:lnTo>
                    <a:pt x="558" y="6"/>
                  </a:lnTo>
                  <a:lnTo>
                    <a:pt x="550" y="2"/>
                  </a:lnTo>
                  <a:lnTo>
                    <a:pt x="542" y="0"/>
                  </a:lnTo>
                  <a:lnTo>
                    <a:pt x="82" y="0"/>
                  </a:lnTo>
                  <a:lnTo>
                    <a:pt x="82" y="0"/>
                  </a:lnTo>
                  <a:lnTo>
                    <a:pt x="74" y="2"/>
                  </a:lnTo>
                  <a:lnTo>
                    <a:pt x="68" y="6"/>
                  </a:lnTo>
                  <a:lnTo>
                    <a:pt x="62" y="12"/>
                  </a:lnTo>
                  <a:lnTo>
                    <a:pt x="62" y="20"/>
                  </a:lnTo>
                  <a:lnTo>
                    <a:pt x="62" y="376"/>
                  </a:lnTo>
                  <a:lnTo>
                    <a:pt x="30" y="376"/>
                  </a:lnTo>
                  <a:lnTo>
                    <a:pt x="30" y="376"/>
                  </a:lnTo>
                  <a:lnTo>
                    <a:pt x="24" y="376"/>
                  </a:lnTo>
                  <a:lnTo>
                    <a:pt x="18" y="378"/>
                  </a:lnTo>
                  <a:lnTo>
                    <a:pt x="8" y="384"/>
                  </a:lnTo>
                  <a:lnTo>
                    <a:pt x="2" y="394"/>
                  </a:lnTo>
                  <a:lnTo>
                    <a:pt x="0" y="400"/>
                  </a:lnTo>
                  <a:lnTo>
                    <a:pt x="0" y="406"/>
                  </a:lnTo>
                  <a:lnTo>
                    <a:pt x="0" y="422"/>
                  </a:lnTo>
                  <a:lnTo>
                    <a:pt x="0" y="422"/>
                  </a:lnTo>
                  <a:lnTo>
                    <a:pt x="0" y="428"/>
                  </a:lnTo>
                  <a:lnTo>
                    <a:pt x="2" y="434"/>
                  </a:lnTo>
                  <a:lnTo>
                    <a:pt x="8" y="442"/>
                  </a:lnTo>
                  <a:lnTo>
                    <a:pt x="18" y="450"/>
                  </a:lnTo>
                  <a:lnTo>
                    <a:pt x="24" y="450"/>
                  </a:lnTo>
                  <a:lnTo>
                    <a:pt x="30" y="452"/>
                  </a:lnTo>
                  <a:lnTo>
                    <a:pt x="594" y="452"/>
                  </a:lnTo>
                  <a:lnTo>
                    <a:pt x="594" y="452"/>
                  </a:lnTo>
                  <a:lnTo>
                    <a:pt x="600" y="450"/>
                  </a:lnTo>
                  <a:lnTo>
                    <a:pt x="606" y="450"/>
                  </a:lnTo>
                  <a:lnTo>
                    <a:pt x="614" y="442"/>
                  </a:lnTo>
                  <a:lnTo>
                    <a:pt x="620" y="434"/>
                  </a:lnTo>
                  <a:lnTo>
                    <a:pt x="622" y="428"/>
                  </a:lnTo>
                  <a:lnTo>
                    <a:pt x="624" y="422"/>
                  </a:lnTo>
                  <a:lnTo>
                    <a:pt x="624" y="406"/>
                  </a:lnTo>
                  <a:lnTo>
                    <a:pt x="624" y="406"/>
                  </a:lnTo>
                  <a:lnTo>
                    <a:pt x="622" y="400"/>
                  </a:lnTo>
                  <a:lnTo>
                    <a:pt x="620" y="394"/>
                  </a:lnTo>
                  <a:lnTo>
                    <a:pt x="614" y="384"/>
                  </a:lnTo>
                  <a:lnTo>
                    <a:pt x="606" y="378"/>
                  </a:lnTo>
                  <a:lnTo>
                    <a:pt x="600" y="376"/>
                  </a:lnTo>
                  <a:lnTo>
                    <a:pt x="594" y="376"/>
                  </a:lnTo>
                  <a:lnTo>
                    <a:pt x="594" y="376"/>
                  </a:lnTo>
                  <a:close/>
                  <a:moveTo>
                    <a:pt x="80" y="380"/>
                  </a:moveTo>
                  <a:lnTo>
                    <a:pt x="80" y="20"/>
                  </a:lnTo>
                  <a:lnTo>
                    <a:pt x="80" y="20"/>
                  </a:lnTo>
                  <a:lnTo>
                    <a:pt x="82" y="18"/>
                  </a:lnTo>
                  <a:lnTo>
                    <a:pt x="542" y="18"/>
                  </a:lnTo>
                  <a:lnTo>
                    <a:pt x="542" y="18"/>
                  </a:lnTo>
                  <a:lnTo>
                    <a:pt x="544" y="20"/>
                  </a:lnTo>
                  <a:lnTo>
                    <a:pt x="544" y="380"/>
                  </a:lnTo>
                  <a:lnTo>
                    <a:pt x="544" y="380"/>
                  </a:lnTo>
                  <a:lnTo>
                    <a:pt x="542" y="382"/>
                  </a:lnTo>
                  <a:lnTo>
                    <a:pt x="82" y="382"/>
                  </a:lnTo>
                  <a:lnTo>
                    <a:pt x="82" y="382"/>
                  </a:lnTo>
                  <a:lnTo>
                    <a:pt x="80" y="380"/>
                  </a:lnTo>
                  <a:lnTo>
                    <a:pt x="80" y="380"/>
                  </a:lnTo>
                  <a:close/>
                  <a:moveTo>
                    <a:pt x="272" y="426"/>
                  </a:moveTo>
                  <a:lnTo>
                    <a:pt x="272" y="426"/>
                  </a:lnTo>
                  <a:lnTo>
                    <a:pt x="266" y="426"/>
                  </a:lnTo>
                  <a:lnTo>
                    <a:pt x="262" y="422"/>
                  </a:lnTo>
                  <a:lnTo>
                    <a:pt x="260" y="418"/>
                  </a:lnTo>
                  <a:lnTo>
                    <a:pt x="260" y="414"/>
                  </a:lnTo>
                  <a:lnTo>
                    <a:pt x="260" y="414"/>
                  </a:lnTo>
                  <a:lnTo>
                    <a:pt x="260" y="408"/>
                  </a:lnTo>
                  <a:lnTo>
                    <a:pt x="262" y="406"/>
                  </a:lnTo>
                  <a:lnTo>
                    <a:pt x="266" y="402"/>
                  </a:lnTo>
                  <a:lnTo>
                    <a:pt x="272" y="402"/>
                  </a:lnTo>
                  <a:lnTo>
                    <a:pt x="272" y="402"/>
                  </a:lnTo>
                  <a:lnTo>
                    <a:pt x="276" y="402"/>
                  </a:lnTo>
                  <a:lnTo>
                    <a:pt x="280" y="406"/>
                  </a:lnTo>
                  <a:lnTo>
                    <a:pt x="284" y="408"/>
                  </a:lnTo>
                  <a:lnTo>
                    <a:pt x="284" y="414"/>
                  </a:lnTo>
                  <a:lnTo>
                    <a:pt x="284" y="414"/>
                  </a:lnTo>
                  <a:lnTo>
                    <a:pt x="284" y="418"/>
                  </a:lnTo>
                  <a:lnTo>
                    <a:pt x="280" y="422"/>
                  </a:lnTo>
                  <a:lnTo>
                    <a:pt x="276" y="426"/>
                  </a:lnTo>
                  <a:lnTo>
                    <a:pt x="272" y="426"/>
                  </a:lnTo>
                  <a:lnTo>
                    <a:pt x="272" y="426"/>
                  </a:lnTo>
                  <a:close/>
                  <a:moveTo>
                    <a:pt x="312" y="426"/>
                  </a:moveTo>
                  <a:lnTo>
                    <a:pt x="312" y="426"/>
                  </a:lnTo>
                  <a:lnTo>
                    <a:pt x="306" y="426"/>
                  </a:lnTo>
                  <a:lnTo>
                    <a:pt x="302" y="422"/>
                  </a:lnTo>
                  <a:lnTo>
                    <a:pt x="300" y="418"/>
                  </a:lnTo>
                  <a:lnTo>
                    <a:pt x="300" y="414"/>
                  </a:lnTo>
                  <a:lnTo>
                    <a:pt x="300" y="414"/>
                  </a:lnTo>
                  <a:lnTo>
                    <a:pt x="300" y="408"/>
                  </a:lnTo>
                  <a:lnTo>
                    <a:pt x="302" y="406"/>
                  </a:lnTo>
                  <a:lnTo>
                    <a:pt x="306" y="402"/>
                  </a:lnTo>
                  <a:lnTo>
                    <a:pt x="312" y="402"/>
                  </a:lnTo>
                  <a:lnTo>
                    <a:pt x="312" y="402"/>
                  </a:lnTo>
                  <a:lnTo>
                    <a:pt x="316" y="402"/>
                  </a:lnTo>
                  <a:lnTo>
                    <a:pt x="320" y="406"/>
                  </a:lnTo>
                  <a:lnTo>
                    <a:pt x="324" y="408"/>
                  </a:lnTo>
                  <a:lnTo>
                    <a:pt x="324" y="414"/>
                  </a:lnTo>
                  <a:lnTo>
                    <a:pt x="324" y="414"/>
                  </a:lnTo>
                  <a:lnTo>
                    <a:pt x="324" y="418"/>
                  </a:lnTo>
                  <a:lnTo>
                    <a:pt x="320" y="422"/>
                  </a:lnTo>
                  <a:lnTo>
                    <a:pt x="316" y="426"/>
                  </a:lnTo>
                  <a:lnTo>
                    <a:pt x="312" y="426"/>
                  </a:lnTo>
                  <a:lnTo>
                    <a:pt x="312" y="426"/>
                  </a:lnTo>
                  <a:close/>
                  <a:moveTo>
                    <a:pt x="352" y="426"/>
                  </a:moveTo>
                  <a:lnTo>
                    <a:pt x="352" y="426"/>
                  </a:lnTo>
                  <a:lnTo>
                    <a:pt x="348" y="426"/>
                  </a:lnTo>
                  <a:lnTo>
                    <a:pt x="344" y="422"/>
                  </a:lnTo>
                  <a:lnTo>
                    <a:pt x="340" y="418"/>
                  </a:lnTo>
                  <a:lnTo>
                    <a:pt x="340" y="414"/>
                  </a:lnTo>
                  <a:lnTo>
                    <a:pt x="340" y="414"/>
                  </a:lnTo>
                  <a:lnTo>
                    <a:pt x="340" y="408"/>
                  </a:lnTo>
                  <a:lnTo>
                    <a:pt x="344" y="406"/>
                  </a:lnTo>
                  <a:lnTo>
                    <a:pt x="348" y="402"/>
                  </a:lnTo>
                  <a:lnTo>
                    <a:pt x="352" y="402"/>
                  </a:lnTo>
                  <a:lnTo>
                    <a:pt x="352" y="402"/>
                  </a:lnTo>
                  <a:lnTo>
                    <a:pt x="356" y="402"/>
                  </a:lnTo>
                  <a:lnTo>
                    <a:pt x="360" y="406"/>
                  </a:lnTo>
                  <a:lnTo>
                    <a:pt x="364" y="408"/>
                  </a:lnTo>
                  <a:lnTo>
                    <a:pt x="364" y="414"/>
                  </a:lnTo>
                  <a:lnTo>
                    <a:pt x="364" y="414"/>
                  </a:lnTo>
                  <a:lnTo>
                    <a:pt x="364" y="418"/>
                  </a:lnTo>
                  <a:lnTo>
                    <a:pt x="360" y="422"/>
                  </a:lnTo>
                  <a:lnTo>
                    <a:pt x="356" y="426"/>
                  </a:lnTo>
                  <a:lnTo>
                    <a:pt x="352" y="426"/>
                  </a:lnTo>
                  <a:lnTo>
                    <a:pt x="352" y="426"/>
                  </a:lnTo>
                  <a:close/>
                  <a:moveTo>
                    <a:pt x="568" y="426"/>
                  </a:moveTo>
                  <a:lnTo>
                    <a:pt x="446" y="426"/>
                  </a:lnTo>
                  <a:lnTo>
                    <a:pt x="446" y="402"/>
                  </a:lnTo>
                  <a:lnTo>
                    <a:pt x="568" y="402"/>
                  </a:lnTo>
                  <a:lnTo>
                    <a:pt x="568" y="42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33" name="Freeform 17"/>
            <p:cNvSpPr>
              <a:spLocks/>
            </p:cNvSpPr>
            <p:nvPr/>
          </p:nvSpPr>
          <p:spPr bwMode="auto">
            <a:xfrm>
              <a:off x="5972175" y="3759200"/>
              <a:ext cx="393700" cy="98425"/>
            </a:xfrm>
            <a:custGeom>
              <a:avLst/>
              <a:gdLst/>
              <a:ahLst/>
              <a:cxnLst>
                <a:cxn ang="0">
                  <a:pos x="0" y="44"/>
                </a:cxn>
                <a:cxn ang="0">
                  <a:pos x="10" y="62"/>
                </a:cxn>
                <a:cxn ang="0">
                  <a:pos x="10" y="62"/>
                </a:cxn>
                <a:cxn ang="0">
                  <a:pos x="22" y="52"/>
                </a:cxn>
                <a:cxn ang="0">
                  <a:pos x="36" y="44"/>
                </a:cxn>
                <a:cxn ang="0">
                  <a:pos x="50" y="36"/>
                </a:cxn>
                <a:cxn ang="0">
                  <a:pos x="64" y="30"/>
                </a:cxn>
                <a:cxn ang="0">
                  <a:pos x="78" y="26"/>
                </a:cxn>
                <a:cxn ang="0">
                  <a:pos x="94" y="22"/>
                </a:cxn>
                <a:cxn ang="0">
                  <a:pos x="108" y="20"/>
                </a:cxn>
                <a:cxn ang="0">
                  <a:pos x="124" y="20"/>
                </a:cxn>
                <a:cxn ang="0">
                  <a:pos x="138" y="20"/>
                </a:cxn>
                <a:cxn ang="0">
                  <a:pos x="154" y="22"/>
                </a:cxn>
                <a:cxn ang="0">
                  <a:pos x="170" y="26"/>
                </a:cxn>
                <a:cxn ang="0">
                  <a:pos x="184" y="30"/>
                </a:cxn>
                <a:cxn ang="0">
                  <a:pos x="198" y="36"/>
                </a:cxn>
                <a:cxn ang="0">
                  <a:pos x="212" y="42"/>
                </a:cxn>
                <a:cxn ang="0">
                  <a:pos x="226" y="50"/>
                </a:cxn>
                <a:cxn ang="0">
                  <a:pos x="238" y="60"/>
                </a:cxn>
                <a:cxn ang="0">
                  <a:pos x="248" y="44"/>
                </a:cxn>
                <a:cxn ang="0">
                  <a:pos x="248" y="44"/>
                </a:cxn>
                <a:cxn ang="0">
                  <a:pos x="234" y="32"/>
                </a:cxn>
                <a:cxn ang="0">
                  <a:pos x="220" y="24"/>
                </a:cxn>
                <a:cxn ang="0">
                  <a:pos x="204" y="16"/>
                </a:cxn>
                <a:cxn ang="0">
                  <a:pos x="188" y="10"/>
                </a:cxn>
                <a:cxn ang="0">
                  <a:pos x="172" y="6"/>
                </a:cxn>
                <a:cxn ang="0">
                  <a:pos x="156" y="2"/>
                </a:cxn>
                <a:cxn ang="0">
                  <a:pos x="140" y="0"/>
                </a:cxn>
                <a:cxn ang="0">
                  <a:pos x="124" y="0"/>
                </a:cxn>
                <a:cxn ang="0">
                  <a:pos x="108" y="0"/>
                </a:cxn>
                <a:cxn ang="0">
                  <a:pos x="90" y="2"/>
                </a:cxn>
                <a:cxn ang="0">
                  <a:pos x="74" y="6"/>
                </a:cxn>
                <a:cxn ang="0">
                  <a:pos x="58" y="10"/>
                </a:cxn>
                <a:cxn ang="0">
                  <a:pos x="42" y="18"/>
                </a:cxn>
                <a:cxn ang="0">
                  <a:pos x="28" y="24"/>
                </a:cxn>
                <a:cxn ang="0">
                  <a:pos x="14" y="34"/>
                </a:cxn>
                <a:cxn ang="0">
                  <a:pos x="0" y="44"/>
                </a:cxn>
                <a:cxn ang="0">
                  <a:pos x="0" y="44"/>
                </a:cxn>
              </a:cxnLst>
              <a:rect l="0" t="0" r="r" b="b"/>
              <a:pathLst>
                <a:path w="248" h="62">
                  <a:moveTo>
                    <a:pt x="0" y="44"/>
                  </a:moveTo>
                  <a:lnTo>
                    <a:pt x="10" y="62"/>
                  </a:lnTo>
                  <a:lnTo>
                    <a:pt x="10" y="62"/>
                  </a:lnTo>
                  <a:lnTo>
                    <a:pt x="22" y="52"/>
                  </a:lnTo>
                  <a:lnTo>
                    <a:pt x="36" y="44"/>
                  </a:lnTo>
                  <a:lnTo>
                    <a:pt x="50" y="36"/>
                  </a:lnTo>
                  <a:lnTo>
                    <a:pt x="64" y="30"/>
                  </a:lnTo>
                  <a:lnTo>
                    <a:pt x="78" y="26"/>
                  </a:lnTo>
                  <a:lnTo>
                    <a:pt x="94" y="22"/>
                  </a:lnTo>
                  <a:lnTo>
                    <a:pt x="108" y="20"/>
                  </a:lnTo>
                  <a:lnTo>
                    <a:pt x="124" y="20"/>
                  </a:lnTo>
                  <a:lnTo>
                    <a:pt x="138" y="20"/>
                  </a:lnTo>
                  <a:lnTo>
                    <a:pt x="154" y="22"/>
                  </a:lnTo>
                  <a:lnTo>
                    <a:pt x="170" y="26"/>
                  </a:lnTo>
                  <a:lnTo>
                    <a:pt x="184" y="30"/>
                  </a:lnTo>
                  <a:lnTo>
                    <a:pt x="198" y="36"/>
                  </a:lnTo>
                  <a:lnTo>
                    <a:pt x="212" y="42"/>
                  </a:lnTo>
                  <a:lnTo>
                    <a:pt x="226" y="50"/>
                  </a:lnTo>
                  <a:lnTo>
                    <a:pt x="238" y="60"/>
                  </a:lnTo>
                  <a:lnTo>
                    <a:pt x="248" y="44"/>
                  </a:lnTo>
                  <a:lnTo>
                    <a:pt x="248" y="44"/>
                  </a:lnTo>
                  <a:lnTo>
                    <a:pt x="234" y="32"/>
                  </a:lnTo>
                  <a:lnTo>
                    <a:pt x="220" y="24"/>
                  </a:lnTo>
                  <a:lnTo>
                    <a:pt x="204" y="16"/>
                  </a:lnTo>
                  <a:lnTo>
                    <a:pt x="188" y="10"/>
                  </a:lnTo>
                  <a:lnTo>
                    <a:pt x="172" y="6"/>
                  </a:lnTo>
                  <a:lnTo>
                    <a:pt x="156" y="2"/>
                  </a:lnTo>
                  <a:lnTo>
                    <a:pt x="140" y="0"/>
                  </a:lnTo>
                  <a:lnTo>
                    <a:pt x="124" y="0"/>
                  </a:lnTo>
                  <a:lnTo>
                    <a:pt x="108" y="0"/>
                  </a:lnTo>
                  <a:lnTo>
                    <a:pt x="90" y="2"/>
                  </a:lnTo>
                  <a:lnTo>
                    <a:pt x="74" y="6"/>
                  </a:lnTo>
                  <a:lnTo>
                    <a:pt x="58" y="10"/>
                  </a:lnTo>
                  <a:lnTo>
                    <a:pt x="42" y="18"/>
                  </a:lnTo>
                  <a:lnTo>
                    <a:pt x="28" y="24"/>
                  </a:lnTo>
                  <a:lnTo>
                    <a:pt x="14" y="34"/>
                  </a:lnTo>
                  <a:lnTo>
                    <a:pt x="0" y="44"/>
                  </a:lnTo>
                  <a:lnTo>
                    <a:pt x="0" y="4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34" name="Freeform 18"/>
            <p:cNvSpPr>
              <a:spLocks/>
            </p:cNvSpPr>
            <p:nvPr/>
          </p:nvSpPr>
          <p:spPr bwMode="auto">
            <a:xfrm>
              <a:off x="6130925" y="4038600"/>
              <a:ext cx="76200" cy="76200"/>
            </a:xfrm>
            <a:custGeom>
              <a:avLst/>
              <a:gdLst/>
              <a:ahLst/>
              <a:cxnLst>
                <a:cxn ang="0">
                  <a:pos x="24" y="0"/>
                </a:cxn>
                <a:cxn ang="0">
                  <a:pos x="24" y="0"/>
                </a:cxn>
                <a:cxn ang="0">
                  <a:pos x="14" y="2"/>
                </a:cxn>
                <a:cxn ang="0">
                  <a:pos x="8" y="6"/>
                </a:cxn>
                <a:cxn ang="0">
                  <a:pos x="2" y="14"/>
                </a:cxn>
                <a:cxn ang="0">
                  <a:pos x="0" y="24"/>
                </a:cxn>
                <a:cxn ang="0">
                  <a:pos x="0" y="24"/>
                </a:cxn>
                <a:cxn ang="0">
                  <a:pos x="2" y="32"/>
                </a:cxn>
                <a:cxn ang="0">
                  <a:pos x="8" y="40"/>
                </a:cxn>
                <a:cxn ang="0">
                  <a:pos x="14" y="46"/>
                </a:cxn>
                <a:cxn ang="0">
                  <a:pos x="24" y="48"/>
                </a:cxn>
                <a:cxn ang="0">
                  <a:pos x="24" y="48"/>
                </a:cxn>
                <a:cxn ang="0">
                  <a:pos x="34" y="46"/>
                </a:cxn>
                <a:cxn ang="0">
                  <a:pos x="42" y="40"/>
                </a:cxn>
                <a:cxn ang="0">
                  <a:pos x="46" y="32"/>
                </a:cxn>
                <a:cxn ang="0">
                  <a:pos x="48" y="24"/>
                </a:cxn>
                <a:cxn ang="0">
                  <a:pos x="48" y="24"/>
                </a:cxn>
                <a:cxn ang="0">
                  <a:pos x="46" y="14"/>
                </a:cxn>
                <a:cxn ang="0">
                  <a:pos x="42" y="6"/>
                </a:cxn>
                <a:cxn ang="0">
                  <a:pos x="34" y="2"/>
                </a:cxn>
                <a:cxn ang="0">
                  <a:pos x="24" y="0"/>
                </a:cxn>
                <a:cxn ang="0">
                  <a:pos x="24" y="0"/>
                </a:cxn>
              </a:cxnLst>
              <a:rect l="0" t="0" r="r" b="b"/>
              <a:pathLst>
                <a:path w="48" h="48">
                  <a:moveTo>
                    <a:pt x="24" y="0"/>
                  </a:moveTo>
                  <a:lnTo>
                    <a:pt x="24" y="0"/>
                  </a:lnTo>
                  <a:lnTo>
                    <a:pt x="14" y="2"/>
                  </a:lnTo>
                  <a:lnTo>
                    <a:pt x="8" y="6"/>
                  </a:lnTo>
                  <a:lnTo>
                    <a:pt x="2" y="14"/>
                  </a:lnTo>
                  <a:lnTo>
                    <a:pt x="0" y="24"/>
                  </a:lnTo>
                  <a:lnTo>
                    <a:pt x="0" y="24"/>
                  </a:lnTo>
                  <a:lnTo>
                    <a:pt x="2" y="32"/>
                  </a:lnTo>
                  <a:lnTo>
                    <a:pt x="8" y="40"/>
                  </a:lnTo>
                  <a:lnTo>
                    <a:pt x="14" y="46"/>
                  </a:lnTo>
                  <a:lnTo>
                    <a:pt x="24" y="48"/>
                  </a:lnTo>
                  <a:lnTo>
                    <a:pt x="24" y="48"/>
                  </a:lnTo>
                  <a:lnTo>
                    <a:pt x="34" y="46"/>
                  </a:lnTo>
                  <a:lnTo>
                    <a:pt x="42" y="40"/>
                  </a:lnTo>
                  <a:lnTo>
                    <a:pt x="46" y="32"/>
                  </a:lnTo>
                  <a:lnTo>
                    <a:pt x="48" y="24"/>
                  </a:lnTo>
                  <a:lnTo>
                    <a:pt x="48" y="24"/>
                  </a:lnTo>
                  <a:lnTo>
                    <a:pt x="46" y="14"/>
                  </a:lnTo>
                  <a:lnTo>
                    <a:pt x="42" y="6"/>
                  </a:lnTo>
                  <a:lnTo>
                    <a:pt x="34" y="2"/>
                  </a:lnTo>
                  <a:lnTo>
                    <a:pt x="24" y="0"/>
                  </a:lnTo>
                  <a:lnTo>
                    <a:pt x="2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35" name="Freeform 19"/>
            <p:cNvSpPr>
              <a:spLocks/>
            </p:cNvSpPr>
            <p:nvPr/>
          </p:nvSpPr>
          <p:spPr bwMode="auto">
            <a:xfrm>
              <a:off x="6067425" y="3946525"/>
              <a:ext cx="203200" cy="82550"/>
            </a:xfrm>
            <a:custGeom>
              <a:avLst/>
              <a:gdLst/>
              <a:ahLst/>
              <a:cxnLst>
                <a:cxn ang="0">
                  <a:pos x="8" y="24"/>
                </a:cxn>
                <a:cxn ang="0">
                  <a:pos x="8" y="24"/>
                </a:cxn>
                <a:cxn ang="0">
                  <a:pos x="0" y="32"/>
                </a:cxn>
                <a:cxn ang="0">
                  <a:pos x="12" y="52"/>
                </a:cxn>
                <a:cxn ang="0">
                  <a:pos x="12" y="52"/>
                </a:cxn>
                <a:cxn ang="0">
                  <a:pos x="16" y="44"/>
                </a:cxn>
                <a:cxn ang="0">
                  <a:pos x="22" y="38"/>
                </a:cxn>
                <a:cxn ang="0">
                  <a:pos x="22" y="38"/>
                </a:cxn>
                <a:cxn ang="0">
                  <a:pos x="32" y="30"/>
                </a:cxn>
                <a:cxn ang="0">
                  <a:pos x="42" y="24"/>
                </a:cxn>
                <a:cxn ang="0">
                  <a:pos x="52" y="22"/>
                </a:cxn>
                <a:cxn ang="0">
                  <a:pos x="64" y="20"/>
                </a:cxn>
                <a:cxn ang="0">
                  <a:pos x="76" y="22"/>
                </a:cxn>
                <a:cxn ang="0">
                  <a:pos x="86" y="24"/>
                </a:cxn>
                <a:cxn ang="0">
                  <a:pos x="98" y="30"/>
                </a:cxn>
                <a:cxn ang="0">
                  <a:pos x="106" y="38"/>
                </a:cxn>
                <a:cxn ang="0">
                  <a:pos x="106" y="38"/>
                </a:cxn>
                <a:cxn ang="0">
                  <a:pos x="116" y="50"/>
                </a:cxn>
                <a:cxn ang="0">
                  <a:pos x="128" y="32"/>
                </a:cxn>
                <a:cxn ang="0">
                  <a:pos x="128" y="32"/>
                </a:cxn>
                <a:cxn ang="0">
                  <a:pos x="120" y="24"/>
                </a:cxn>
                <a:cxn ang="0">
                  <a:pos x="120" y="24"/>
                </a:cxn>
                <a:cxn ang="0">
                  <a:pos x="108" y="14"/>
                </a:cxn>
                <a:cxn ang="0">
                  <a:pos x="94" y="6"/>
                </a:cxn>
                <a:cxn ang="0">
                  <a:pos x="80" y="2"/>
                </a:cxn>
                <a:cxn ang="0">
                  <a:pos x="64" y="0"/>
                </a:cxn>
                <a:cxn ang="0">
                  <a:pos x="50" y="2"/>
                </a:cxn>
                <a:cxn ang="0">
                  <a:pos x="34" y="6"/>
                </a:cxn>
                <a:cxn ang="0">
                  <a:pos x="20" y="14"/>
                </a:cxn>
                <a:cxn ang="0">
                  <a:pos x="8" y="24"/>
                </a:cxn>
                <a:cxn ang="0">
                  <a:pos x="8" y="24"/>
                </a:cxn>
              </a:cxnLst>
              <a:rect l="0" t="0" r="r" b="b"/>
              <a:pathLst>
                <a:path w="128" h="52">
                  <a:moveTo>
                    <a:pt x="8" y="24"/>
                  </a:moveTo>
                  <a:lnTo>
                    <a:pt x="8" y="24"/>
                  </a:lnTo>
                  <a:lnTo>
                    <a:pt x="0" y="32"/>
                  </a:lnTo>
                  <a:lnTo>
                    <a:pt x="12" y="52"/>
                  </a:lnTo>
                  <a:lnTo>
                    <a:pt x="12" y="52"/>
                  </a:lnTo>
                  <a:lnTo>
                    <a:pt x="16" y="44"/>
                  </a:lnTo>
                  <a:lnTo>
                    <a:pt x="22" y="38"/>
                  </a:lnTo>
                  <a:lnTo>
                    <a:pt x="22" y="38"/>
                  </a:lnTo>
                  <a:lnTo>
                    <a:pt x="32" y="30"/>
                  </a:lnTo>
                  <a:lnTo>
                    <a:pt x="42" y="24"/>
                  </a:lnTo>
                  <a:lnTo>
                    <a:pt x="52" y="22"/>
                  </a:lnTo>
                  <a:lnTo>
                    <a:pt x="64" y="20"/>
                  </a:lnTo>
                  <a:lnTo>
                    <a:pt x="76" y="22"/>
                  </a:lnTo>
                  <a:lnTo>
                    <a:pt x="86" y="24"/>
                  </a:lnTo>
                  <a:lnTo>
                    <a:pt x="98" y="30"/>
                  </a:lnTo>
                  <a:lnTo>
                    <a:pt x="106" y="38"/>
                  </a:lnTo>
                  <a:lnTo>
                    <a:pt x="106" y="38"/>
                  </a:lnTo>
                  <a:lnTo>
                    <a:pt x="116" y="50"/>
                  </a:lnTo>
                  <a:lnTo>
                    <a:pt x="128" y="32"/>
                  </a:lnTo>
                  <a:lnTo>
                    <a:pt x="128" y="32"/>
                  </a:lnTo>
                  <a:lnTo>
                    <a:pt x="120" y="24"/>
                  </a:lnTo>
                  <a:lnTo>
                    <a:pt x="120" y="24"/>
                  </a:lnTo>
                  <a:lnTo>
                    <a:pt x="108" y="14"/>
                  </a:lnTo>
                  <a:lnTo>
                    <a:pt x="94" y="6"/>
                  </a:lnTo>
                  <a:lnTo>
                    <a:pt x="80" y="2"/>
                  </a:lnTo>
                  <a:lnTo>
                    <a:pt x="64" y="0"/>
                  </a:lnTo>
                  <a:lnTo>
                    <a:pt x="50" y="2"/>
                  </a:lnTo>
                  <a:lnTo>
                    <a:pt x="34" y="6"/>
                  </a:lnTo>
                  <a:lnTo>
                    <a:pt x="20" y="14"/>
                  </a:lnTo>
                  <a:lnTo>
                    <a:pt x="8" y="24"/>
                  </a:lnTo>
                  <a:lnTo>
                    <a:pt x="8" y="2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36" name="Freeform 20"/>
            <p:cNvSpPr>
              <a:spLocks/>
            </p:cNvSpPr>
            <p:nvPr/>
          </p:nvSpPr>
          <p:spPr bwMode="auto">
            <a:xfrm>
              <a:off x="6019800" y="3854450"/>
              <a:ext cx="298450" cy="85725"/>
            </a:xfrm>
            <a:custGeom>
              <a:avLst/>
              <a:gdLst/>
              <a:ahLst/>
              <a:cxnLst>
                <a:cxn ang="0">
                  <a:pos x="0" y="36"/>
                </a:cxn>
                <a:cxn ang="0">
                  <a:pos x="10" y="54"/>
                </a:cxn>
                <a:cxn ang="0">
                  <a:pos x="10" y="54"/>
                </a:cxn>
                <a:cxn ang="0">
                  <a:pos x="10" y="54"/>
                </a:cxn>
                <a:cxn ang="0">
                  <a:pos x="20" y="46"/>
                </a:cxn>
                <a:cxn ang="0">
                  <a:pos x="28" y="38"/>
                </a:cxn>
                <a:cxn ang="0">
                  <a:pos x="50" y="28"/>
                </a:cxn>
                <a:cxn ang="0">
                  <a:pos x="72" y="22"/>
                </a:cxn>
                <a:cxn ang="0">
                  <a:pos x="94" y="18"/>
                </a:cxn>
                <a:cxn ang="0">
                  <a:pos x="116" y="22"/>
                </a:cxn>
                <a:cxn ang="0">
                  <a:pos x="138" y="28"/>
                </a:cxn>
                <a:cxn ang="0">
                  <a:pos x="160" y="38"/>
                </a:cxn>
                <a:cxn ang="0">
                  <a:pos x="168" y="46"/>
                </a:cxn>
                <a:cxn ang="0">
                  <a:pos x="178" y="54"/>
                </a:cxn>
                <a:cxn ang="0">
                  <a:pos x="188" y="36"/>
                </a:cxn>
                <a:cxn ang="0">
                  <a:pos x="188" y="36"/>
                </a:cxn>
                <a:cxn ang="0">
                  <a:pos x="178" y="26"/>
                </a:cxn>
                <a:cxn ang="0">
                  <a:pos x="166" y="20"/>
                </a:cxn>
                <a:cxn ang="0">
                  <a:pos x="156" y="14"/>
                </a:cxn>
                <a:cxn ang="0">
                  <a:pos x="144" y="8"/>
                </a:cxn>
                <a:cxn ang="0">
                  <a:pos x="118" y="2"/>
                </a:cxn>
                <a:cxn ang="0">
                  <a:pos x="94" y="0"/>
                </a:cxn>
                <a:cxn ang="0">
                  <a:pos x="68" y="2"/>
                </a:cxn>
                <a:cxn ang="0">
                  <a:pos x="44" y="8"/>
                </a:cxn>
                <a:cxn ang="0">
                  <a:pos x="32" y="14"/>
                </a:cxn>
                <a:cxn ang="0">
                  <a:pos x="20" y="20"/>
                </a:cxn>
                <a:cxn ang="0">
                  <a:pos x="10" y="28"/>
                </a:cxn>
                <a:cxn ang="0">
                  <a:pos x="0" y="36"/>
                </a:cxn>
                <a:cxn ang="0">
                  <a:pos x="0" y="36"/>
                </a:cxn>
              </a:cxnLst>
              <a:rect l="0" t="0" r="r" b="b"/>
              <a:pathLst>
                <a:path w="188" h="54">
                  <a:moveTo>
                    <a:pt x="0" y="36"/>
                  </a:moveTo>
                  <a:lnTo>
                    <a:pt x="10" y="54"/>
                  </a:lnTo>
                  <a:lnTo>
                    <a:pt x="10" y="54"/>
                  </a:lnTo>
                  <a:lnTo>
                    <a:pt x="10" y="54"/>
                  </a:lnTo>
                  <a:lnTo>
                    <a:pt x="20" y="46"/>
                  </a:lnTo>
                  <a:lnTo>
                    <a:pt x="28" y="38"/>
                  </a:lnTo>
                  <a:lnTo>
                    <a:pt x="50" y="28"/>
                  </a:lnTo>
                  <a:lnTo>
                    <a:pt x="72" y="22"/>
                  </a:lnTo>
                  <a:lnTo>
                    <a:pt x="94" y="18"/>
                  </a:lnTo>
                  <a:lnTo>
                    <a:pt x="116" y="22"/>
                  </a:lnTo>
                  <a:lnTo>
                    <a:pt x="138" y="28"/>
                  </a:lnTo>
                  <a:lnTo>
                    <a:pt x="160" y="38"/>
                  </a:lnTo>
                  <a:lnTo>
                    <a:pt x="168" y="46"/>
                  </a:lnTo>
                  <a:lnTo>
                    <a:pt x="178" y="54"/>
                  </a:lnTo>
                  <a:lnTo>
                    <a:pt x="188" y="36"/>
                  </a:lnTo>
                  <a:lnTo>
                    <a:pt x="188" y="36"/>
                  </a:lnTo>
                  <a:lnTo>
                    <a:pt x="178" y="26"/>
                  </a:lnTo>
                  <a:lnTo>
                    <a:pt x="166" y="20"/>
                  </a:lnTo>
                  <a:lnTo>
                    <a:pt x="156" y="14"/>
                  </a:lnTo>
                  <a:lnTo>
                    <a:pt x="144" y="8"/>
                  </a:lnTo>
                  <a:lnTo>
                    <a:pt x="118" y="2"/>
                  </a:lnTo>
                  <a:lnTo>
                    <a:pt x="94" y="0"/>
                  </a:lnTo>
                  <a:lnTo>
                    <a:pt x="68" y="2"/>
                  </a:lnTo>
                  <a:lnTo>
                    <a:pt x="44" y="8"/>
                  </a:lnTo>
                  <a:lnTo>
                    <a:pt x="32" y="14"/>
                  </a:lnTo>
                  <a:lnTo>
                    <a:pt x="20" y="20"/>
                  </a:lnTo>
                  <a:lnTo>
                    <a:pt x="10" y="28"/>
                  </a:lnTo>
                  <a:lnTo>
                    <a:pt x="0" y="36"/>
                  </a:lnTo>
                  <a:lnTo>
                    <a:pt x="0" y="3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37" name="Freeform 6"/>
          <p:cNvSpPr>
            <a:spLocks noChangeAspect="1" noEditPoints="1"/>
          </p:cNvSpPr>
          <p:nvPr/>
        </p:nvSpPr>
        <p:spPr bwMode="auto">
          <a:xfrm>
            <a:off x="1092575" y="3379716"/>
            <a:ext cx="673996" cy="737857"/>
          </a:xfrm>
          <a:custGeom>
            <a:avLst/>
            <a:gdLst/>
            <a:ahLst/>
            <a:cxnLst>
              <a:cxn ang="0">
                <a:pos x="42" y="191"/>
              </a:cxn>
              <a:cxn ang="0">
                <a:pos x="42" y="241"/>
              </a:cxn>
              <a:cxn ang="0">
                <a:pos x="92" y="241"/>
              </a:cxn>
              <a:cxn ang="0">
                <a:pos x="92" y="191"/>
              </a:cxn>
              <a:cxn ang="0">
                <a:pos x="248" y="116"/>
              </a:cxn>
              <a:cxn ang="0">
                <a:pos x="231" y="107"/>
              </a:cxn>
              <a:cxn ang="0">
                <a:pos x="205" y="92"/>
              </a:cxn>
              <a:cxn ang="0">
                <a:pos x="191" y="107"/>
              </a:cxn>
              <a:cxn ang="0">
                <a:pos x="77" y="116"/>
              </a:cxn>
              <a:cxn ang="0">
                <a:pos x="223" y="33"/>
              </a:cxn>
              <a:cxn ang="0">
                <a:pos x="240" y="34"/>
              </a:cxn>
              <a:cxn ang="0">
                <a:pos x="248" y="10"/>
              </a:cxn>
              <a:cxn ang="0">
                <a:pos x="225" y="3"/>
              </a:cxn>
              <a:cxn ang="0">
                <a:pos x="215" y="19"/>
              </a:cxn>
              <a:cxn ang="0">
                <a:pos x="46" y="116"/>
              </a:cxn>
              <a:cxn ang="0">
                <a:pos x="0" y="158"/>
              </a:cxn>
              <a:cxn ang="0">
                <a:pos x="42" y="318"/>
              </a:cxn>
              <a:cxn ang="0">
                <a:pos x="290" y="275"/>
              </a:cxn>
              <a:cxn ang="0">
                <a:pos x="248" y="116"/>
              </a:cxn>
              <a:cxn ang="0">
                <a:pos x="67" y="266"/>
              </a:cxn>
              <a:cxn ang="0">
                <a:pos x="17" y="216"/>
              </a:cxn>
              <a:cxn ang="0">
                <a:pos x="67" y="166"/>
              </a:cxn>
              <a:cxn ang="0">
                <a:pos x="117" y="216"/>
              </a:cxn>
              <a:cxn ang="0">
                <a:pos x="257" y="276"/>
              </a:cxn>
              <a:cxn ang="0">
                <a:pos x="129" y="270"/>
              </a:cxn>
              <a:cxn ang="0">
                <a:pos x="257" y="265"/>
              </a:cxn>
              <a:cxn ang="0">
                <a:pos x="257" y="276"/>
              </a:cxn>
              <a:cxn ang="0">
                <a:pos x="134" y="253"/>
              </a:cxn>
              <a:cxn ang="0">
                <a:pos x="134" y="243"/>
              </a:cxn>
              <a:cxn ang="0">
                <a:pos x="262" y="248"/>
              </a:cxn>
              <a:cxn ang="0">
                <a:pos x="257" y="230"/>
              </a:cxn>
              <a:cxn ang="0">
                <a:pos x="129" y="225"/>
              </a:cxn>
              <a:cxn ang="0">
                <a:pos x="257" y="219"/>
              </a:cxn>
              <a:cxn ang="0">
                <a:pos x="257" y="230"/>
              </a:cxn>
              <a:cxn ang="0">
                <a:pos x="134" y="205"/>
              </a:cxn>
              <a:cxn ang="0">
                <a:pos x="134" y="195"/>
              </a:cxn>
              <a:cxn ang="0">
                <a:pos x="262" y="200"/>
              </a:cxn>
              <a:cxn ang="0">
                <a:pos x="257" y="182"/>
              </a:cxn>
              <a:cxn ang="0">
                <a:pos x="129" y="177"/>
              </a:cxn>
              <a:cxn ang="0">
                <a:pos x="257" y="171"/>
              </a:cxn>
              <a:cxn ang="0">
                <a:pos x="257" y="182"/>
              </a:cxn>
            </a:cxnLst>
            <a:rect l="0" t="0" r="r" b="b"/>
            <a:pathLst>
              <a:path w="290" h="318">
                <a:moveTo>
                  <a:pt x="67" y="181"/>
                </a:moveTo>
                <a:cubicBezTo>
                  <a:pt x="57" y="181"/>
                  <a:pt x="48" y="185"/>
                  <a:pt x="42" y="191"/>
                </a:cubicBezTo>
                <a:cubicBezTo>
                  <a:pt x="36" y="197"/>
                  <a:pt x="32" y="206"/>
                  <a:pt x="32" y="216"/>
                </a:cubicBezTo>
                <a:cubicBezTo>
                  <a:pt x="32" y="226"/>
                  <a:pt x="36" y="235"/>
                  <a:pt x="42" y="241"/>
                </a:cubicBezTo>
                <a:cubicBezTo>
                  <a:pt x="48" y="247"/>
                  <a:pt x="57" y="251"/>
                  <a:pt x="67" y="251"/>
                </a:cubicBezTo>
                <a:cubicBezTo>
                  <a:pt x="77" y="251"/>
                  <a:pt x="85" y="247"/>
                  <a:pt x="92" y="241"/>
                </a:cubicBezTo>
                <a:cubicBezTo>
                  <a:pt x="98" y="235"/>
                  <a:pt x="102" y="226"/>
                  <a:pt x="102" y="216"/>
                </a:cubicBezTo>
                <a:cubicBezTo>
                  <a:pt x="102" y="206"/>
                  <a:pt x="98" y="197"/>
                  <a:pt x="92" y="191"/>
                </a:cubicBezTo>
                <a:cubicBezTo>
                  <a:pt x="85" y="185"/>
                  <a:pt x="77" y="181"/>
                  <a:pt x="67" y="181"/>
                </a:cubicBezTo>
                <a:close/>
                <a:moveTo>
                  <a:pt x="248" y="116"/>
                </a:moveTo>
                <a:cubicBezTo>
                  <a:pt x="231" y="116"/>
                  <a:pt x="231" y="116"/>
                  <a:pt x="231" y="116"/>
                </a:cubicBezTo>
                <a:cubicBezTo>
                  <a:pt x="232" y="113"/>
                  <a:pt x="232" y="110"/>
                  <a:pt x="231" y="107"/>
                </a:cubicBezTo>
                <a:cubicBezTo>
                  <a:pt x="231" y="103"/>
                  <a:pt x="229" y="99"/>
                  <a:pt x="226" y="97"/>
                </a:cubicBezTo>
                <a:cubicBezTo>
                  <a:pt x="221" y="91"/>
                  <a:pt x="212" y="89"/>
                  <a:pt x="205" y="92"/>
                </a:cubicBezTo>
                <a:cubicBezTo>
                  <a:pt x="202" y="93"/>
                  <a:pt x="199" y="94"/>
                  <a:pt x="197" y="97"/>
                </a:cubicBezTo>
                <a:cubicBezTo>
                  <a:pt x="194" y="99"/>
                  <a:pt x="192" y="103"/>
                  <a:pt x="191" y="107"/>
                </a:cubicBezTo>
                <a:cubicBezTo>
                  <a:pt x="191" y="110"/>
                  <a:pt x="191" y="113"/>
                  <a:pt x="191" y="116"/>
                </a:cubicBezTo>
                <a:cubicBezTo>
                  <a:pt x="77" y="116"/>
                  <a:pt x="77" y="116"/>
                  <a:pt x="77" y="116"/>
                </a:cubicBezTo>
                <a:cubicBezTo>
                  <a:pt x="218" y="35"/>
                  <a:pt x="218" y="35"/>
                  <a:pt x="218" y="35"/>
                </a:cubicBezTo>
                <a:cubicBezTo>
                  <a:pt x="218" y="35"/>
                  <a:pt x="220" y="34"/>
                  <a:pt x="223" y="33"/>
                </a:cubicBezTo>
                <a:cubicBezTo>
                  <a:pt x="225" y="34"/>
                  <a:pt x="228" y="36"/>
                  <a:pt x="232" y="36"/>
                </a:cubicBezTo>
                <a:cubicBezTo>
                  <a:pt x="235" y="36"/>
                  <a:pt x="237" y="35"/>
                  <a:pt x="240" y="34"/>
                </a:cubicBezTo>
                <a:cubicBezTo>
                  <a:pt x="246" y="31"/>
                  <a:pt x="249" y="26"/>
                  <a:pt x="250" y="20"/>
                </a:cubicBezTo>
                <a:cubicBezTo>
                  <a:pt x="250" y="16"/>
                  <a:pt x="249" y="13"/>
                  <a:pt x="248" y="10"/>
                </a:cubicBezTo>
                <a:cubicBezTo>
                  <a:pt x="247" y="8"/>
                  <a:pt x="245" y="6"/>
                  <a:pt x="242" y="4"/>
                </a:cubicBezTo>
                <a:cubicBezTo>
                  <a:pt x="237" y="0"/>
                  <a:pt x="230" y="0"/>
                  <a:pt x="225" y="3"/>
                </a:cubicBezTo>
                <a:cubicBezTo>
                  <a:pt x="222" y="4"/>
                  <a:pt x="219" y="6"/>
                  <a:pt x="218" y="9"/>
                </a:cubicBezTo>
                <a:cubicBezTo>
                  <a:pt x="216" y="12"/>
                  <a:pt x="215" y="16"/>
                  <a:pt x="215" y="19"/>
                </a:cubicBezTo>
                <a:cubicBezTo>
                  <a:pt x="211" y="21"/>
                  <a:pt x="207" y="23"/>
                  <a:pt x="207" y="23"/>
                </a:cubicBezTo>
                <a:cubicBezTo>
                  <a:pt x="46" y="116"/>
                  <a:pt x="46" y="116"/>
                  <a:pt x="46" y="116"/>
                </a:cubicBezTo>
                <a:cubicBezTo>
                  <a:pt x="42" y="116"/>
                  <a:pt x="42" y="116"/>
                  <a:pt x="42" y="116"/>
                </a:cubicBezTo>
                <a:cubicBezTo>
                  <a:pt x="19" y="116"/>
                  <a:pt x="0" y="135"/>
                  <a:pt x="0" y="158"/>
                </a:cubicBezTo>
                <a:cubicBezTo>
                  <a:pt x="0" y="275"/>
                  <a:pt x="0" y="275"/>
                  <a:pt x="0" y="275"/>
                </a:cubicBezTo>
                <a:cubicBezTo>
                  <a:pt x="0" y="299"/>
                  <a:pt x="19" y="318"/>
                  <a:pt x="42" y="318"/>
                </a:cubicBezTo>
                <a:cubicBezTo>
                  <a:pt x="248" y="318"/>
                  <a:pt x="248" y="318"/>
                  <a:pt x="248" y="318"/>
                </a:cubicBezTo>
                <a:cubicBezTo>
                  <a:pt x="271" y="318"/>
                  <a:pt x="290" y="299"/>
                  <a:pt x="290" y="275"/>
                </a:cubicBezTo>
                <a:cubicBezTo>
                  <a:pt x="290" y="158"/>
                  <a:pt x="290" y="158"/>
                  <a:pt x="290" y="158"/>
                </a:cubicBezTo>
                <a:cubicBezTo>
                  <a:pt x="290" y="135"/>
                  <a:pt x="271" y="116"/>
                  <a:pt x="248" y="116"/>
                </a:cubicBezTo>
                <a:close/>
                <a:moveTo>
                  <a:pt x="102" y="251"/>
                </a:moveTo>
                <a:cubicBezTo>
                  <a:pt x="93" y="260"/>
                  <a:pt x="81" y="266"/>
                  <a:pt x="67" y="266"/>
                </a:cubicBezTo>
                <a:cubicBezTo>
                  <a:pt x="53" y="266"/>
                  <a:pt x="41" y="260"/>
                  <a:pt x="31" y="251"/>
                </a:cubicBezTo>
                <a:cubicBezTo>
                  <a:pt x="22" y="242"/>
                  <a:pt x="17" y="230"/>
                  <a:pt x="17" y="216"/>
                </a:cubicBezTo>
                <a:cubicBezTo>
                  <a:pt x="17" y="202"/>
                  <a:pt x="22" y="190"/>
                  <a:pt x="31" y="180"/>
                </a:cubicBezTo>
                <a:cubicBezTo>
                  <a:pt x="41" y="171"/>
                  <a:pt x="53" y="166"/>
                  <a:pt x="67" y="166"/>
                </a:cubicBezTo>
                <a:cubicBezTo>
                  <a:pt x="81" y="166"/>
                  <a:pt x="93" y="171"/>
                  <a:pt x="102" y="180"/>
                </a:cubicBezTo>
                <a:cubicBezTo>
                  <a:pt x="111" y="190"/>
                  <a:pt x="117" y="202"/>
                  <a:pt x="117" y="216"/>
                </a:cubicBezTo>
                <a:cubicBezTo>
                  <a:pt x="117" y="230"/>
                  <a:pt x="111" y="242"/>
                  <a:pt x="102" y="251"/>
                </a:cubicBezTo>
                <a:close/>
                <a:moveTo>
                  <a:pt x="257" y="276"/>
                </a:moveTo>
                <a:cubicBezTo>
                  <a:pt x="134" y="276"/>
                  <a:pt x="134" y="276"/>
                  <a:pt x="134" y="276"/>
                </a:cubicBezTo>
                <a:cubicBezTo>
                  <a:pt x="131" y="276"/>
                  <a:pt x="129" y="273"/>
                  <a:pt x="129" y="270"/>
                </a:cubicBezTo>
                <a:cubicBezTo>
                  <a:pt x="129" y="268"/>
                  <a:pt x="131" y="265"/>
                  <a:pt x="134" y="265"/>
                </a:cubicBezTo>
                <a:cubicBezTo>
                  <a:pt x="257" y="265"/>
                  <a:pt x="257" y="265"/>
                  <a:pt x="257" y="265"/>
                </a:cubicBezTo>
                <a:cubicBezTo>
                  <a:pt x="260" y="265"/>
                  <a:pt x="262" y="268"/>
                  <a:pt x="262" y="270"/>
                </a:cubicBezTo>
                <a:cubicBezTo>
                  <a:pt x="262" y="273"/>
                  <a:pt x="260" y="276"/>
                  <a:pt x="257" y="276"/>
                </a:cubicBezTo>
                <a:close/>
                <a:moveTo>
                  <a:pt x="257" y="253"/>
                </a:moveTo>
                <a:cubicBezTo>
                  <a:pt x="134" y="253"/>
                  <a:pt x="134" y="253"/>
                  <a:pt x="134" y="253"/>
                </a:cubicBezTo>
                <a:cubicBezTo>
                  <a:pt x="131" y="253"/>
                  <a:pt x="129" y="251"/>
                  <a:pt x="129" y="248"/>
                </a:cubicBezTo>
                <a:cubicBezTo>
                  <a:pt x="129" y="245"/>
                  <a:pt x="131" y="243"/>
                  <a:pt x="134" y="243"/>
                </a:cubicBezTo>
                <a:cubicBezTo>
                  <a:pt x="257" y="243"/>
                  <a:pt x="257" y="243"/>
                  <a:pt x="257" y="243"/>
                </a:cubicBezTo>
                <a:cubicBezTo>
                  <a:pt x="260" y="243"/>
                  <a:pt x="262" y="245"/>
                  <a:pt x="262" y="248"/>
                </a:cubicBezTo>
                <a:cubicBezTo>
                  <a:pt x="262" y="251"/>
                  <a:pt x="260" y="253"/>
                  <a:pt x="257" y="253"/>
                </a:cubicBezTo>
                <a:close/>
                <a:moveTo>
                  <a:pt x="257" y="230"/>
                </a:moveTo>
                <a:cubicBezTo>
                  <a:pt x="134" y="230"/>
                  <a:pt x="134" y="230"/>
                  <a:pt x="134" y="230"/>
                </a:cubicBezTo>
                <a:cubicBezTo>
                  <a:pt x="131" y="230"/>
                  <a:pt x="129" y="228"/>
                  <a:pt x="129" y="225"/>
                </a:cubicBezTo>
                <a:cubicBezTo>
                  <a:pt x="129" y="222"/>
                  <a:pt x="131" y="219"/>
                  <a:pt x="134" y="219"/>
                </a:cubicBezTo>
                <a:cubicBezTo>
                  <a:pt x="257" y="219"/>
                  <a:pt x="257" y="219"/>
                  <a:pt x="257" y="219"/>
                </a:cubicBezTo>
                <a:cubicBezTo>
                  <a:pt x="260" y="219"/>
                  <a:pt x="262" y="222"/>
                  <a:pt x="262" y="225"/>
                </a:cubicBezTo>
                <a:cubicBezTo>
                  <a:pt x="262" y="228"/>
                  <a:pt x="260" y="230"/>
                  <a:pt x="257" y="230"/>
                </a:cubicBezTo>
                <a:close/>
                <a:moveTo>
                  <a:pt x="257" y="205"/>
                </a:moveTo>
                <a:cubicBezTo>
                  <a:pt x="134" y="205"/>
                  <a:pt x="134" y="205"/>
                  <a:pt x="134" y="205"/>
                </a:cubicBezTo>
                <a:cubicBezTo>
                  <a:pt x="131" y="205"/>
                  <a:pt x="129" y="203"/>
                  <a:pt x="129" y="200"/>
                </a:cubicBezTo>
                <a:cubicBezTo>
                  <a:pt x="129" y="197"/>
                  <a:pt x="131" y="195"/>
                  <a:pt x="134" y="195"/>
                </a:cubicBezTo>
                <a:cubicBezTo>
                  <a:pt x="257" y="195"/>
                  <a:pt x="257" y="195"/>
                  <a:pt x="257" y="195"/>
                </a:cubicBezTo>
                <a:cubicBezTo>
                  <a:pt x="260" y="195"/>
                  <a:pt x="262" y="197"/>
                  <a:pt x="262" y="200"/>
                </a:cubicBezTo>
                <a:cubicBezTo>
                  <a:pt x="262" y="203"/>
                  <a:pt x="260" y="205"/>
                  <a:pt x="257" y="205"/>
                </a:cubicBezTo>
                <a:close/>
                <a:moveTo>
                  <a:pt x="257" y="182"/>
                </a:moveTo>
                <a:cubicBezTo>
                  <a:pt x="134" y="182"/>
                  <a:pt x="134" y="182"/>
                  <a:pt x="134" y="182"/>
                </a:cubicBezTo>
                <a:cubicBezTo>
                  <a:pt x="131" y="182"/>
                  <a:pt x="129" y="180"/>
                  <a:pt x="129" y="177"/>
                </a:cubicBezTo>
                <a:cubicBezTo>
                  <a:pt x="129" y="174"/>
                  <a:pt x="131" y="171"/>
                  <a:pt x="134" y="171"/>
                </a:cubicBezTo>
                <a:cubicBezTo>
                  <a:pt x="257" y="171"/>
                  <a:pt x="257" y="171"/>
                  <a:pt x="257" y="171"/>
                </a:cubicBezTo>
                <a:cubicBezTo>
                  <a:pt x="260" y="171"/>
                  <a:pt x="262" y="174"/>
                  <a:pt x="262" y="177"/>
                </a:cubicBezTo>
                <a:cubicBezTo>
                  <a:pt x="262" y="180"/>
                  <a:pt x="260" y="182"/>
                  <a:pt x="257" y="182"/>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38" name="Freeform 9"/>
          <p:cNvSpPr>
            <a:spLocks noChangeAspect="1" noEditPoints="1"/>
          </p:cNvSpPr>
          <p:nvPr/>
        </p:nvSpPr>
        <p:spPr bwMode="auto">
          <a:xfrm>
            <a:off x="1119926" y="4977780"/>
            <a:ext cx="619295" cy="631683"/>
          </a:xfrm>
          <a:custGeom>
            <a:avLst/>
            <a:gdLst/>
            <a:ahLst/>
            <a:cxnLst>
              <a:cxn ang="0">
                <a:pos x="534" y="141"/>
              </a:cxn>
              <a:cxn ang="0">
                <a:pos x="413" y="141"/>
              </a:cxn>
              <a:cxn ang="0">
                <a:pos x="390" y="122"/>
              </a:cxn>
              <a:cxn ang="0">
                <a:pos x="461" y="25"/>
              </a:cxn>
              <a:cxn ang="0">
                <a:pos x="458" y="5"/>
              </a:cxn>
              <a:cxn ang="0">
                <a:pos x="438" y="8"/>
              </a:cxn>
              <a:cxn ang="0">
                <a:pos x="364" y="109"/>
              </a:cxn>
              <a:cxn ang="0">
                <a:pos x="333" y="104"/>
              </a:cxn>
              <a:cxn ang="0">
                <a:pos x="302" y="109"/>
              </a:cxn>
              <a:cxn ang="0">
                <a:pos x="228" y="8"/>
              </a:cxn>
              <a:cxn ang="0">
                <a:pos x="208" y="5"/>
              </a:cxn>
              <a:cxn ang="0">
                <a:pos x="205" y="25"/>
              </a:cxn>
              <a:cxn ang="0">
                <a:pos x="276" y="122"/>
              </a:cxn>
              <a:cxn ang="0">
                <a:pos x="253" y="141"/>
              </a:cxn>
              <a:cxn ang="0">
                <a:pos x="116" y="141"/>
              </a:cxn>
              <a:cxn ang="0">
                <a:pos x="0" y="257"/>
              </a:cxn>
              <a:cxn ang="0">
                <a:pos x="0" y="521"/>
              </a:cxn>
              <a:cxn ang="0">
                <a:pos x="111" y="637"/>
              </a:cxn>
              <a:cxn ang="0">
                <a:pos x="119" y="662"/>
              </a:cxn>
              <a:cxn ang="0">
                <a:pos x="142" y="662"/>
              </a:cxn>
              <a:cxn ang="0">
                <a:pos x="149" y="638"/>
              </a:cxn>
              <a:cxn ang="0">
                <a:pos x="501" y="638"/>
              </a:cxn>
              <a:cxn ang="0">
                <a:pos x="508" y="662"/>
              </a:cxn>
              <a:cxn ang="0">
                <a:pos x="531" y="662"/>
              </a:cxn>
              <a:cxn ang="0">
                <a:pos x="538" y="638"/>
              </a:cxn>
              <a:cxn ang="0">
                <a:pos x="650" y="522"/>
              </a:cxn>
              <a:cxn ang="0">
                <a:pos x="650" y="258"/>
              </a:cxn>
              <a:cxn ang="0">
                <a:pos x="534" y="141"/>
              </a:cxn>
              <a:cxn ang="0">
                <a:pos x="542" y="517"/>
              </a:cxn>
              <a:cxn ang="0">
                <a:pos x="486" y="573"/>
              </a:cxn>
              <a:cxn ang="0">
                <a:pos x="122" y="573"/>
              </a:cxn>
              <a:cxn ang="0">
                <a:pos x="65" y="517"/>
              </a:cxn>
              <a:cxn ang="0">
                <a:pos x="65" y="261"/>
              </a:cxn>
              <a:cxn ang="0">
                <a:pos x="122" y="205"/>
              </a:cxn>
              <a:cxn ang="0">
                <a:pos x="486" y="205"/>
              </a:cxn>
              <a:cxn ang="0">
                <a:pos x="542" y="261"/>
              </a:cxn>
              <a:cxn ang="0">
                <a:pos x="542" y="517"/>
              </a:cxn>
              <a:cxn ang="0">
                <a:pos x="595" y="501"/>
              </a:cxn>
              <a:cxn ang="0">
                <a:pos x="571" y="477"/>
              </a:cxn>
              <a:cxn ang="0">
                <a:pos x="595" y="453"/>
              </a:cxn>
              <a:cxn ang="0">
                <a:pos x="618" y="477"/>
              </a:cxn>
              <a:cxn ang="0">
                <a:pos x="595" y="501"/>
              </a:cxn>
              <a:cxn ang="0">
                <a:pos x="595" y="420"/>
              </a:cxn>
              <a:cxn ang="0">
                <a:pos x="571" y="396"/>
              </a:cxn>
              <a:cxn ang="0">
                <a:pos x="595" y="373"/>
              </a:cxn>
              <a:cxn ang="0">
                <a:pos x="618" y="396"/>
              </a:cxn>
              <a:cxn ang="0">
                <a:pos x="595" y="420"/>
              </a:cxn>
              <a:cxn ang="0">
                <a:pos x="595" y="338"/>
              </a:cxn>
              <a:cxn ang="0">
                <a:pos x="571" y="314"/>
              </a:cxn>
              <a:cxn ang="0">
                <a:pos x="595" y="290"/>
              </a:cxn>
              <a:cxn ang="0">
                <a:pos x="618" y="314"/>
              </a:cxn>
              <a:cxn ang="0">
                <a:pos x="595" y="338"/>
              </a:cxn>
            </a:cxnLst>
            <a:rect l="0" t="0" r="r" b="b"/>
            <a:pathLst>
              <a:path w="650" h="662">
                <a:moveTo>
                  <a:pt x="534" y="141"/>
                </a:moveTo>
                <a:cubicBezTo>
                  <a:pt x="413" y="141"/>
                  <a:pt x="413" y="141"/>
                  <a:pt x="413" y="141"/>
                </a:cubicBezTo>
                <a:cubicBezTo>
                  <a:pt x="406" y="133"/>
                  <a:pt x="399" y="127"/>
                  <a:pt x="390" y="122"/>
                </a:cubicBezTo>
                <a:cubicBezTo>
                  <a:pt x="461" y="25"/>
                  <a:pt x="461" y="25"/>
                  <a:pt x="461" y="25"/>
                </a:cubicBezTo>
                <a:cubicBezTo>
                  <a:pt x="466" y="19"/>
                  <a:pt x="465" y="10"/>
                  <a:pt x="458" y="5"/>
                </a:cubicBezTo>
                <a:cubicBezTo>
                  <a:pt x="452" y="0"/>
                  <a:pt x="443" y="1"/>
                  <a:pt x="438" y="8"/>
                </a:cubicBezTo>
                <a:cubicBezTo>
                  <a:pt x="364" y="109"/>
                  <a:pt x="364" y="109"/>
                  <a:pt x="364" y="109"/>
                </a:cubicBezTo>
                <a:cubicBezTo>
                  <a:pt x="354" y="106"/>
                  <a:pt x="344" y="104"/>
                  <a:pt x="333" y="104"/>
                </a:cubicBezTo>
                <a:cubicBezTo>
                  <a:pt x="322" y="104"/>
                  <a:pt x="312" y="106"/>
                  <a:pt x="302" y="109"/>
                </a:cubicBezTo>
                <a:cubicBezTo>
                  <a:pt x="228" y="8"/>
                  <a:pt x="228" y="8"/>
                  <a:pt x="228" y="8"/>
                </a:cubicBezTo>
                <a:cubicBezTo>
                  <a:pt x="223" y="1"/>
                  <a:pt x="214" y="0"/>
                  <a:pt x="208" y="5"/>
                </a:cubicBezTo>
                <a:cubicBezTo>
                  <a:pt x="201" y="10"/>
                  <a:pt x="200" y="19"/>
                  <a:pt x="205" y="25"/>
                </a:cubicBezTo>
                <a:cubicBezTo>
                  <a:pt x="276" y="122"/>
                  <a:pt x="276" y="122"/>
                  <a:pt x="276" y="122"/>
                </a:cubicBezTo>
                <a:cubicBezTo>
                  <a:pt x="267" y="127"/>
                  <a:pt x="259" y="133"/>
                  <a:pt x="253" y="141"/>
                </a:cubicBezTo>
                <a:cubicBezTo>
                  <a:pt x="116" y="141"/>
                  <a:pt x="116" y="141"/>
                  <a:pt x="116" y="141"/>
                </a:cubicBezTo>
                <a:cubicBezTo>
                  <a:pt x="52" y="141"/>
                  <a:pt x="0" y="193"/>
                  <a:pt x="0" y="257"/>
                </a:cubicBezTo>
                <a:cubicBezTo>
                  <a:pt x="0" y="521"/>
                  <a:pt x="0" y="521"/>
                  <a:pt x="0" y="521"/>
                </a:cubicBezTo>
                <a:cubicBezTo>
                  <a:pt x="0" y="584"/>
                  <a:pt x="49" y="635"/>
                  <a:pt x="111" y="637"/>
                </a:cubicBezTo>
                <a:cubicBezTo>
                  <a:pt x="119" y="662"/>
                  <a:pt x="119" y="662"/>
                  <a:pt x="119" y="662"/>
                </a:cubicBezTo>
                <a:cubicBezTo>
                  <a:pt x="142" y="662"/>
                  <a:pt x="142" y="662"/>
                  <a:pt x="142" y="662"/>
                </a:cubicBezTo>
                <a:cubicBezTo>
                  <a:pt x="149" y="638"/>
                  <a:pt x="149" y="638"/>
                  <a:pt x="149" y="638"/>
                </a:cubicBezTo>
                <a:cubicBezTo>
                  <a:pt x="501" y="638"/>
                  <a:pt x="501" y="638"/>
                  <a:pt x="501" y="638"/>
                </a:cubicBezTo>
                <a:cubicBezTo>
                  <a:pt x="508" y="662"/>
                  <a:pt x="508" y="662"/>
                  <a:pt x="508" y="662"/>
                </a:cubicBezTo>
                <a:cubicBezTo>
                  <a:pt x="531" y="662"/>
                  <a:pt x="531" y="662"/>
                  <a:pt x="531" y="662"/>
                </a:cubicBezTo>
                <a:cubicBezTo>
                  <a:pt x="538" y="638"/>
                  <a:pt x="538" y="638"/>
                  <a:pt x="538" y="638"/>
                </a:cubicBezTo>
                <a:cubicBezTo>
                  <a:pt x="600" y="636"/>
                  <a:pt x="650" y="585"/>
                  <a:pt x="650" y="522"/>
                </a:cubicBezTo>
                <a:cubicBezTo>
                  <a:pt x="650" y="258"/>
                  <a:pt x="650" y="258"/>
                  <a:pt x="650" y="258"/>
                </a:cubicBezTo>
                <a:cubicBezTo>
                  <a:pt x="650" y="193"/>
                  <a:pt x="598" y="141"/>
                  <a:pt x="534" y="141"/>
                </a:cubicBezTo>
                <a:close/>
                <a:moveTo>
                  <a:pt x="542" y="517"/>
                </a:moveTo>
                <a:cubicBezTo>
                  <a:pt x="542" y="548"/>
                  <a:pt x="517" y="573"/>
                  <a:pt x="486" y="573"/>
                </a:cubicBezTo>
                <a:cubicBezTo>
                  <a:pt x="122" y="573"/>
                  <a:pt x="122" y="573"/>
                  <a:pt x="122" y="573"/>
                </a:cubicBezTo>
                <a:cubicBezTo>
                  <a:pt x="91" y="573"/>
                  <a:pt x="65" y="548"/>
                  <a:pt x="65" y="517"/>
                </a:cubicBezTo>
                <a:cubicBezTo>
                  <a:pt x="65" y="261"/>
                  <a:pt x="65" y="261"/>
                  <a:pt x="65" y="261"/>
                </a:cubicBezTo>
                <a:cubicBezTo>
                  <a:pt x="65" y="230"/>
                  <a:pt x="91" y="205"/>
                  <a:pt x="122" y="205"/>
                </a:cubicBezTo>
                <a:cubicBezTo>
                  <a:pt x="486" y="205"/>
                  <a:pt x="486" y="205"/>
                  <a:pt x="486" y="205"/>
                </a:cubicBezTo>
                <a:cubicBezTo>
                  <a:pt x="517" y="205"/>
                  <a:pt x="542" y="230"/>
                  <a:pt x="542" y="261"/>
                </a:cubicBezTo>
                <a:lnTo>
                  <a:pt x="542" y="517"/>
                </a:lnTo>
                <a:close/>
                <a:moveTo>
                  <a:pt x="595" y="501"/>
                </a:moveTo>
                <a:cubicBezTo>
                  <a:pt x="582" y="501"/>
                  <a:pt x="571" y="490"/>
                  <a:pt x="571" y="477"/>
                </a:cubicBezTo>
                <a:cubicBezTo>
                  <a:pt x="571" y="464"/>
                  <a:pt x="582" y="453"/>
                  <a:pt x="595" y="453"/>
                </a:cubicBezTo>
                <a:cubicBezTo>
                  <a:pt x="608" y="453"/>
                  <a:pt x="618" y="464"/>
                  <a:pt x="618" y="477"/>
                </a:cubicBezTo>
                <a:cubicBezTo>
                  <a:pt x="618" y="490"/>
                  <a:pt x="608" y="501"/>
                  <a:pt x="595" y="501"/>
                </a:cubicBezTo>
                <a:close/>
                <a:moveTo>
                  <a:pt x="595" y="420"/>
                </a:moveTo>
                <a:cubicBezTo>
                  <a:pt x="582" y="420"/>
                  <a:pt x="571" y="410"/>
                  <a:pt x="571" y="396"/>
                </a:cubicBezTo>
                <a:cubicBezTo>
                  <a:pt x="571" y="383"/>
                  <a:pt x="582" y="373"/>
                  <a:pt x="595" y="373"/>
                </a:cubicBezTo>
                <a:cubicBezTo>
                  <a:pt x="608" y="373"/>
                  <a:pt x="618" y="383"/>
                  <a:pt x="618" y="396"/>
                </a:cubicBezTo>
                <a:cubicBezTo>
                  <a:pt x="618" y="410"/>
                  <a:pt x="608" y="420"/>
                  <a:pt x="595" y="420"/>
                </a:cubicBezTo>
                <a:close/>
                <a:moveTo>
                  <a:pt x="595" y="338"/>
                </a:moveTo>
                <a:cubicBezTo>
                  <a:pt x="582" y="338"/>
                  <a:pt x="571" y="327"/>
                  <a:pt x="571" y="314"/>
                </a:cubicBezTo>
                <a:cubicBezTo>
                  <a:pt x="571" y="301"/>
                  <a:pt x="582" y="290"/>
                  <a:pt x="595" y="290"/>
                </a:cubicBezTo>
                <a:cubicBezTo>
                  <a:pt x="608" y="290"/>
                  <a:pt x="618" y="301"/>
                  <a:pt x="618" y="314"/>
                </a:cubicBezTo>
                <a:cubicBezTo>
                  <a:pt x="618" y="327"/>
                  <a:pt x="608" y="338"/>
                  <a:pt x="595" y="338"/>
                </a:cubicBezTo>
                <a:close/>
              </a:path>
            </a:pathLst>
          </a:custGeom>
          <a:solidFill>
            <a:srgbClr val="FF5050"/>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aphicFrame>
        <p:nvGraphicFramePr>
          <p:cNvPr id="39" name="Tableau 38"/>
          <p:cNvGraphicFramePr>
            <a:graphicFrameLocks noGrp="1"/>
          </p:cNvGraphicFramePr>
          <p:nvPr>
            <p:extLst/>
          </p:nvPr>
        </p:nvGraphicFramePr>
        <p:xfrm>
          <a:off x="1400529" y="1168556"/>
          <a:ext cx="9558257" cy="406400"/>
        </p:xfrm>
        <a:graphic>
          <a:graphicData uri="http://schemas.openxmlformats.org/drawingml/2006/table">
            <a:tbl>
              <a:tblPr firstRow="1" bandRow="1">
                <a:tableStyleId>{5C22544A-7EE6-4342-B048-85BDC9FD1C3A}</a:tableStyleId>
              </a:tblPr>
              <a:tblGrid>
                <a:gridCol w="9558257">
                  <a:extLst>
                    <a:ext uri="{9D8B030D-6E8A-4147-A177-3AD203B41FA5}">
                      <a16:colId xmlns:a16="http://schemas.microsoft.com/office/drawing/2014/main" val="20000"/>
                    </a:ext>
                  </a:extLst>
                </a:gridCol>
              </a:tblGrid>
              <a:tr h="406400">
                <a:tc>
                  <a:txBody>
                    <a:bodyPr/>
                    <a:lstStyle/>
                    <a:p>
                      <a:pPr algn="ctr"/>
                      <a:r>
                        <a:rPr lang="fr-FR" sz="1900" b="1" dirty="0">
                          <a:solidFill>
                            <a:schemeClr val="bg1"/>
                          </a:solidFill>
                          <a:latin typeface="+mn-lt"/>
                          <a:cs typeface="Helvetica" panose="020B0604020202020204" pitchFamily="34" charset="0"/>
                        </a:rPr>
                        <a:t>ÉVOLUTIONS ST D’ACCORD %</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sp>
        <p:nvSpPr>
          <p:cNvPr id="5" name="Espace réservé du pied de page 4"/>
          <p:cNvSpPr>
            <a:spLocks noGrp="1"/>
          </p:cNvSpPr>
          <p:nvPr>
            <p:ph type="ftr" sz="quarter" idx="15"/>
          </p:nvPr>
        </p:nvSpPr>
        <p:spPr>
          <a:xfrm>
            <a:off x="633684" y="63537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1000592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0033" y="493301"/>
            <a:ext cx="6796568" cy="738792"/>
          </a:xfrm>
        </p:spPr>
        <p:txBody>
          <a:bodyPr/>
          <a:lstStyle/>
          <a:p>
            <a:r>
              <a:rPr lang="fr-FR" sz="2667" dirty="0"/>
              <a:t>La diversité des idées politiques en France </a:t>
            </a:r>
            <a:br>
              <a:rPr lang="fr-FR" sz="2667" dirty="0"/>
            </a:br>
            <a:r>
              <a:rPr lang="fr-FR" sz="2667" dirty="0">
                <a:solidFill>
                  <a:srgbClr val="222223"/>
                </a:solidFill>
              </a:rPr>
              <a:t>- selon l’intention de vote </a:t>
            </a:r>
            <a:r>
              <a:rPr lang="fr-FR" sz="2667" dirty="0"/>
              <a:t>(3/3)</a:t>
            </a:r>
          </a:p>
        </p:txBody>
      </p:sp>
      <p:sp>
        <p:nvSpPr>
          <p:cNvPr id="2" name="Espace réservé du texte 1"/>
          <p:cNvSpPr>
            <a:spLocks noGrp="1"/>
          </p:cNvSpPr>
          <p:nvPr>
            <p:ph type="body" sz="quarter" idx="14"/>
          </p:nvPr>
        </p:nvSpPr>
        <p:spPr>
          <a:xfrm>
            <a:off x="7345681" y="298893"/>
            <a:ext cx="4693920" cy="58453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En France, aujourd’hui, diriez-vous qu’on peut trouver toutes les idées politiques…</a:t>
            </a:r>
          </a:p>
        </p:txBody>
      </p:sp>
      <p:sp>
        <p:nvSpPr>
          <p:cNvPr id="4" name="Espace réservé du texte 3"/>
          <p:cNvSpPr>
            <a:spLocks noGrp="1"/>
          </p:cNvSpPr>
          <p:nvPr>
            <p:ph type="body" sz="quarter" idx="13"/>
          </p:nvPr>
        </p:nvSpPr>
        <p:spPr>
          <a:xfrm>
            <a:off x="290032" y="946"/>
            <a:ext cx="6658144" cy="590215"/>
          </a:xfrm>
        </p:spPr>
        <p:txBody>
          <a:bodyPr anchor="ctr"/>
          <a:lstStyle/>
          <a:p>
            <a:r>
              <a:rPr lang="fr-FR" dirty="0">
                <a:solidFill>
                  <a:schemeClr val="bg1">
                    <a:lumMod val="65000"/>
                  </a:schemeClr>
                </a:solidFill>
              </a:rPr>
              <a:t>Le pluralisme politique dans les médias</a:t>
            </a: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pic>
        <p:nvPicPr>
          <p:cNvPr id="7" name="Image 6"/>
          <p:cNvPicPr>
            <a:picLocks noChangeAspect="1"/>
          </p:cNvPicPr>
          <p:nvPr/>
        </p:nvPicPr>
        <p:blipFill rotWithShape="1">
          <a:blip r:embed="rId3"/>
          <a:srcRect t="1" b="2645"/>
          <a:stretch/>
        </p:blipFill>
        <p:spPr>
          <a:xfrm>
            <a:off x="4653510" y="1279565"/>
            <a:ext cx="644527" cy="748257"/>
          </a:xfrm>
          <a:prstGeom prst="rect">
            <a:avLst/>
          </a:prstGeom>
        </p:spPr>
      </p:pic>
      <p:pic>
        <p:nvPicPr>
          <p:cNvPr id="8" name="Image 7"/>
          <p:cNvPicPr>
            <a:picLocks noChangeAspect="1"/>
          </p:cNvPicPr>
          <p:nvPr/>
        </p:nvPicPr>
        <p:blipFill rotWithShape="1">
          <a:blip r:embed="rId4"/>
          <a:srcRect b="3800"/>
          <a:stretch/>
        </p:blipFill>
        <p:spPr>
          <a:xfrm>
            <a:off x="11028175" y="1257904"/>
            <a:ext cx="671152" cy="769917"/>
          </a:xfrm>
          <a:prstGeom prst="rect">
            <a:avLst/>
          </a:prstGeom>
        </p:spPr>
      </p:pic>
      <p:pic>
        <p:nvPicPr>
          <p:cNvPr id="9" name="Image 8"/>
          <p:cNvPicPr>
            <a:picLocks noChangeAspect="1"/>
          </p:cNvPicPr>
          <p:nvPr/>
        </p:nvPicPr>
        <p:blipFill rotWithShape="1">
          <a:blip r:embed="rId5"/>
          <a:srcRect t="15690" r="7007"/>
          <a:stretch/>
        </p:blipFill>
        <p:spPr>
          <a:xfrm>
            <a:off x="5936888" y="1285402"/>
            <a:ext cx="686697" cy="742420"/>
          </a:xfrm>
          <a:prstGeom prst="rect">
            <a:avLst/>
          </a:prstGeom>
        </p:spPr>
      </p:pic>
      <p:pic>
        <p:nvPicPr>
          <p:cNvPr id="10" name="Image 9"/>
          <p:cNvPicPr>
            <a:picLocks noChangeAspect="1"/>
          </p:cNvPicPr>
          <p:nvPr/>
        </p:nvPicPr>
        <p:blipFill rotWithShape="1">
          <a:blip r:embed="rId6"/>
          <a:srcRect l="6496" b="14002"/>
          <a:stretch/>
        </p:blipFill>
        <p:spPr>
          <a:xfrm>
            <a:off x="7256760" y="1289114"/>
            <a:ext cx="673541" cy="738708"/>
          </a:xfrm>
          <a:prstGeom prst="rect">
            <a:avLst/>
          </a:prstGeom>
        </p:spPr>
      </p:pic>
      <p:pic>
        <p:nvPicPr>
          <p:cNvPr id="11" name="Image 10"/>
          <p:cNvPicPr>
            <a:picLocks noChangeAspect="1"/>
          </p:cNvPicPr>
          <p:nvPr/>
        </p:nvPicPr>
        <p:blipFill rotWithShape="1">
          <a:blip r:embed="rId7"/>
          <a:srcRect b="11070"/>
          <a:stretch/>
        </p:blipFill>
        <p:spPr>
          <a:xfrm>
            <a:off x="8509956" y="1280061"/>
            <a:ext cx="705120" cy="747761"/>
          </a:xfrm>
          <a:prstGeom prst="rect">
            <a:avLst/>
          </a:prstGeom>
        </p:spPr>
      </p:pic>
      <p:graphicFrame>
        <p:nvGraphicFramePr>
          <p:cNvPr id="12" name="Tableau 11"/>
          <p:cNvGraphicFramePr>
            <a:graphicFrameLocks noGrp="1"/>
          </p:cNvGraphicFramePr>
          <p:nvPr>
            <p:extLst/>
          </p:nvPr>
        </p:nvGraphicFramePr>
        <p:xfrm>
          <a:off x="290032" y="2125715"/>
          <a:ext cx="11786016" cy="3960992"/>
        </p:xfrm>
        <a:graphic>
          <a:graphicData uri="http://schemas.openxmlformats.org/drawingml/2006/table">
            <a:tbl>
              <a:tblPr firstRow="1" bandRow="1">
                <a:tableStyleId>{5C22544A-7EE6-4342-B048-85BDC9FD1C3A}</a:tableStyleId>
              </a:tblPr>
              <a:tblGrid>
                <a:gridCol w="2532145">
                  <a:extLst>
                    <a:ext uri="{9D8B030D-6E8A-4147-A177-3AD203B41FA5}">
                      <a16:colId xmlns:a16="http://schemas.microsoft.com/office/drawing/2014/main" val="3224988757"/>
                    </a:ext>
                  </a:extLst>
                </a:gridCol>
                <a:gridCol w="1366099">
                  <a:extLst>
                    <a:ext uri="{9D8B030D-6E8A-4147-A177-3AD203B41FA5}">
                      <a16:colId xmlns:a16="http://schemas.microsoft.com/office/drawing/2014/main" val="2847417737"/>
                    </a:ext>
                  </a:extLst>
                </a:gridCol>
                <a:gridCol w="1440000">
                  <a:extLst>
                    <a:ext uri="{9D8B030D-6E8A-4147-A177-3AD203B41FA5}">
                      <a16:colId xmlns:a16="http://schemas.microsoft.com/office/drawing/2014/main" val="2241043250"/>
                    </a:ext>
                  </a:extLst>
                </a:gridCol>
                <a:gridCol w="1303283">
                  <a:extLst>
                    <a:ext uri="{9D8B030D-6E8A-4147-A177-3AD203B41FA5}">
                      <a16:colId xmlns:a16="http://schemas.microsoft.com/office/drawing/2014/main" val="981846427"/>
                    </a:ext>
                  </a:extLst>
                </a:gridCol>
                <a:gridCol w="1302173">
                  <a:extLst>
                    <a:ext uri="{9D8B030D-6E8A-4147-A177-3AD203B41FA5}">
                      <a16:colId xmlns:a16="http://schemas.microsoft.com/office/drawing/2014/main" val="2752117019"/>
                    </a:ext>
                  </a:extLst>
                </a:gridCol>
                <a:gridCol w="1280772">
                  <a:extLst>
                    <a:ext uri="{9D8B030D-6E8A-4147-A177-3AD203B41FA5}">
                      <a16:colId xmlns:a16="http://schemas.microsoft.com/office/drawing/2014/main" val="3816637277"/>
                    </a:ext>
                  </a:extLst>
                </a:gridCol>
                <a:gridCol w="1280772">
                  <a:extLst>
                    <a:ext uri="{9D8B030D-6E8A-4147-A177-3AD203B41FA5}">
                      <a16:colId xmlns:a16="http://schemas.microsoft.com/office/drawing/2014/main" val="1914460748"/>
                    </a:ext>
                  </a:extLst>
                </a:gridCol>
                <a:gridCol w="1280772">
                  <a:extLst>
                    <a:ext uri="{9D8B030D-6E8A-4147-A177-3AD203B41FA5}">
                      <a16:colId xmlns:a16="http://schemas.microsoft.com/office/drawing/2014/main" val="4197155240"/>
                    </a:ext>
                  </a:extLst>
                </a:gridCol>
              </a:tblGrid>
              <a:tr h="792480">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mn-lt"/>
                          <a:ea typeface="+mn-ea"/>
                          <a:cs typeface="Helvetica" panose="020B0604020202020204" pitchFamily="34" charset="0"/>
                        </a:rPr>
                        <a:t>ST D’ACCORD %</a:t>
                      </a:r>
                      <a:endParaRPr lang="fr-FR" sz="1900" dirty="0">
                        <a:solidFill>
                          <a:schemeClr val="tx2"/>
                        </a:solidFill>
                      </a:endParaRPr>
                    </a:p>
                  </a:txBody>
                  <a:tcPr marL="121920" marR="121920" marT="60960" marB="6096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1600" dirty="0">
                          <a:solidFill>
                            <a:schemeClr val="bg2">
                              <a:lumMod val="50000"/>
                            </a:schemeClr>
                          </a:solidFill>
                        </a:rPr>
                        <a:t>Ensemble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baseline="0" dirty="0">
                          <a:solidFill>
                            <a:schemeClr val="bg2">
                              <a:lumMod val="75000"/>
                            </a:schemeClr>
                          </a:solidFill>
                        </a:rPr>
                        <a:t>Voterait pour</a:t>
                      </a:r>
                    </a:p>
                    <a:p>
                      <a:pPr algn="ctr"/>
                      <a:r>
                        <a:rPr lang="fr-FR" sz="1500" b="0" baseline="0" dirty="0">
                          <a:solidFill>
                            <a:schemeClr val="bg2">
                              <a:lumMod val="75000"/>
                            </a:schemeClr>
                          </a:solidFill>
                        </a:rPr>
                        <a:t>J.-L. Mélenchon</a:t>
                      </a:r>
                      <a:endParaRPr lang="fr-FR" sz="1500" b="0" dirty="0">
                        <a:solidFill>
                          <a:schemeClr val="bg2">
                            <a:lumMod val="75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B. Hamon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baseline="0" dirty="0">
                          <a:solidFill>
                            <a:schemeClr val="bg2">
                              <a:lumMod val="75000"/>
                            </a:schemeClr>
                          </a:solidFill>
                        </a:rPr>
                        <a:t>Voterait pour</a:t>
                      </a:r>
                    </a:p>
                    <a:p>
                      <a:pPr algn="ct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E. Macron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 F. Fillon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mn-lt"/>
                          <a:ea typeface="+mn-ea"/>
                          <a:cs typeface="+mn-cs"/>
                        </a:rPr>
                        <a:t>Voterait pour N. Dupont-Aignan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Voterait pour M. Le Pen</a:t>
                      </a:r>
                    </a:p>
                  </a:txBody>
                  <a:tcPr marL="121920" marR="121920" marT="60960" marB="6096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9786021"/>
                  </a:ext>
                </a:extLst>
              </a:tr>
              <a:tr h="792128">
                <a:tc>
                  <a:txBody>
                    <a:bodyPr/>
                    <a:lstStyle/>
                    <a:p>
                      <a:pPr algn="l" fontAlgn="ctr"/>
                      <a:r>
                        <a:rPr lang="fr-FR" sz="1900" b="0" i="0" u="none" strike="noStrike" dirty="0">
                          <a:solidFill>
                            <a:srgbClr val="00CC99"/>
                          </a:solidFill>
                          <a:effectLst/>
                          <a:latin typeface="calibri" panose="020F0502020204030204" pitchFamily="34" charset="0"/>
                        </a:rPr>
                        <a:t>Dans la presse écrite</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CC99"/>
                          </a:solidFill>
                          <a:effectLst/>
                          <a:latin typeface="calibri" panose="020F0502020204030204" pitchFamily="34" charset="0"/>
                        </a:rPr>
                        <a:t>65</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00CC99"/>
                          </a:solidFill>
                          <a:effectLst/>
                          <a:latin typeface="calibri" panose="020F0502020204030204" pitchFamily="34" charset="0"/>
                        </a:rPr>
                        <a:t>66</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CC99"/>
                          </a:solidFill>
                          <a:effectLst/>
                          <a:latin typeface="calibri" panose="020F0502020204030204" pitchFamily="34" charset="0"/>
                        </a:rPr>
                        <a:t>78</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00CC99"/>
                          </a:solidFill>
                          <a:effectLst/>
                          <a:latin typeface="calibri" panose="020F0502020204030204" pitchFamily="34" charset="0"/>
                        </a:rPr>
                        <a:t>79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CC99"/>
                          </a:solidFill>
                          <a:effectLst/>
                          <a:latin typeface="calibri" panose="020F0502020204030204" pitchFamily="34" charset="0"/>
                        </a:rPr>
                        <a:t>64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00CC99"/>
                          </a:solidFill>
                          <a:effectLst/>
                          <a:latin typeface="calibri" panose="020F0502020204030204" pitchFamily="34" charset="0"/>
                        </a:rPr>
                        <a:t>65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CC99"/>
                          </a:solidFill>
                          <a:effectLst/>
                          <a:latin typeface="calibri" panose="020F0502020204030204" pitchFamily="34" charset="0"/>
                        </a:rPr>
                        <a:t>59</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13338"/>
                  </a:ext>
                </a:extLst>
              </a:tr>
              <a:tr h="792128">
                <a:tc>
                  <a:txBody>
                    <a:bodyPr/>
                    <a:lstStyle/>
                    <a:p>
                      <a:pPr algn="l" fontAlgn="ctr"/>
                      <a:r>
                        <a:rPr lang="fr-FR" sz="1900" b="1" i="0" u="none" strike="noStrike" dirty="0">
                          <a:solidFill>
                            <a:srgbClr val="FF5050"/>
                          </a:solidFill>
                          <a:effectLst/>
                          <a:latin typeface="calibri" panose="020F0502020204030204" pitchFamily="34" charset="0"/>
                        </a:rPr>
                        <a:t>Sur les grandes chaînes de télévision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58</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53</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61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71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53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57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57</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2646852"/>
                  </a:ext>
                </a:extLst>
              </a:tr>
              <a:tr h="792128">
                <a:tc>
                  <a:txBody>
                    <a:bodyPr/>
                    <a:lstStyle/>
                    <a:p>
                      <a:pPr algn="l" fontAlgn="ctr"/>
                      <a:r>
                        <a:rPr lang="fr-FR" sz="1900" b="0" i="0" u="none" strike="noStrike" dirty="0">
                          <a:solidFill>
                            <a:schemeClr val="tx2"/>
                          </a:solidFill>
                          <a:effectLst/>
                          <a:latin typeface="calibri" panose="020F0502020204030204" pitchFamily="34" charset="0"/>
                        </a:rPr>
                        <a:t>A la radio</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58</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60</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72</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72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50</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88807215"/>
                  </a:ext>
                </a:extLst>
              </a:tr>
              <a:tr h="792128">
                <a:tc>
                  <a:txBody>
                    <a:bodyPr/>
                    <a:lstStyle/>
                    <a:p>
                      <a:pPr algn="l" fontAlgn="ctr"/>
                      <a:r>
                        <a:rPr lang="fr-FR" sz="1900" b="1" i="0" u="none" strike="noStrike" dirty="0">
                          <a:solidFill>
                            <a:schemeClr val="accent2"/>
                          </a:solidFill>
                          <a:effectLst/>
                          <a:latin typeface="calibri" panose="020F0502020204030204" pitchFamily="34" charset="0"/>
                        </a:rPr>
                        <a:t>Sur les réseaux sociaux</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solidFill>
                          <a:effectLst/>
                          <a:latin typeface="calibri" panose="020F0502020204030204" pitchFamily="34" charset="0"/>
                        </a:rPr>
                        <a:t>55</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solidFill>
                          <a:effectLst/>
                          <a:latin typeface="calibri" panose="020F0502020204030204" pitchFamily="34" charset="0"/>
                        </a:rPr>
                        <a:t>61</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solidFill>
                          <a:effectLst/>
                          <a:latin typeface="calibri" panose="020F0502020204030204" pitchFamily="34" charset="0"/>
                        </a:rPr>
                        <a:t>57</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solidFill>
                          <a:effectLst/>
                          <a:latin typeface="calibri" panose="020F0502020204030204" pitchFamily="34" charset="0"/>
                        </a:rPr>
                        <a:t>54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solidFill>
                          <a:effectLst/>
                          <a:latin typeface="calibri" panose="020F0502020204030204" pitchFamily="34" charset="0"/>
                        </a:rPr>
                        <a:t>51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solidFill>
                          <a:effectLst/>
                          <a:latin typeface="calibri" panose="020F0502020204030204" pitchFamily="34" charset="0"/>
                        </a:rPr>
                        <a:t>57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solidFill>
                          <a:effectLst/>
                          <a:latin typeface="calibri" panose="020F0502020204030204" pitchFamily="34" charset="0"/>
                        </a:rPr>
                        <a:t>60</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07896005"/>
                  </a:ext>
                </a:extLst>
              </a:tr>
            </a:tbl>
          </a:graphicData>
        </a:graphic>
      </p:graphicFrame>
      <p:pic>
        <p:nvPicPr>
          <p:cNvPr id="14" name="Image 13"/>
          <p:cNvPicPr>
            <a:picLocks noChangeAspect="1"/>
          </p:cNvPicPr>
          <p:nvPr/>
        </p:nvPicPr>
        <p:blipFill>
          <a:blip r:embed="rId8"/>
          <a:stretch>
            <a:fillRect/>
          </a:stretch>
        </p:blipFill>
        <p:spPr>
          <a:xfrm>
            <a:off x="9759175" y="1276187"/>
            <a:ext cx="630312" cy="751635"/>
          </a:xfrm>
          <a:prstGeom prst="rect">
            <a:avLst/>
          </a:prstGeom>
        </p:spPr>
      </p:pic>
    </p:spTree>
    <p:extLst>
      <p:ext uri="{BB962C8B-B14F-4D97-AF65-F5344CB8AC3E}">
        <p14:creationId xmlns:p14="http://schemas.microsoft.com/office/powerpoint/2010/main" val="2409647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0032" y="454757"/>
            <a:ext cx="6030189" cy="664797"/>
          </a:xfrm>
        </p:spPr>
        <p:txBody>
          <a:bodyPr/>
          <a:lstStyle/>
          <a:p>
            <a:r>
              <a:rPr lang="fr-FR" sz="2400" dirty="0"/>
              <a:t>Le traitement médiatique réservé à chaque candidat à la télévision </a:t>
            </a:r>
          </a:p>
        </p:txBody>
      </p:sp>
      <p:sp>
        <p:nvSpPr>
          <p:cNvPr id="2" name="Espace réservé du texte 1"/>
          <p:cNvSpPr>
            <a:spLocks noGrp="1"/>
          </p:cNvSpPr>
          <p:nvPr>
            <p:ph type="body" sz="quarter" idx="14"/>
          </p:nvPr>
        </p:nvSpPr>
        <p:spPr>
          <a:xfrm>
            <a:off x="6922813" y="270307"/>
            <a:ext cx="4876800" cy="712843"/>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Concernant la façon dont la télévision parle de la campagne, diriez-vous pour chacun des candidats suivants que, en général, il ou elle est …</a:t>
            </a:r>
          </a:p>
        </p:txBody>
      </p:sp>
      <p:sp>
        <p:nvSpPr>
          <p:cNvPr id="4" name="Espace réservé du texte 3"/>
          <p:cNvSpPr>
            <a:spLocks noGrp="1"/>
          </p:cNvSpPr>
          <p:nvPr>
            <p:ph type="body" sz="quarter" idx="13"/>
          </p:nvPr>
        </p:nvSpPr>
        <p:spPr>
          <a:xfrm>
            <a:off x="290032" y="946"/>
            <a:ext cx="7385387" cy="590215"/>
          </a:xfrm>
        </p:spPr>
        <p:txBody>
          <a:bodyPr anchor="ctr">
            <a:normAutofit/>
          </a:bodyPr>
          <a:lstStyle/>
          <a:p>
            <a:r>
              <a:rPr lang="fr-FR" dirty="0">
                <a:solidFill>
                  <a:schemeClr val="bg1">
                    <a:lumMod val="65000"/>
                  </a:schemeClr>
                </a:solidFill>
              </a:rPr>
              <a:t>Le pluralisme politique dans les médias</a:t>
            </a:r>
          </a:p>
        </p:txBody>
      </p:sp>
      <p:graphicFrame>
        <p:nvGraphicFramePr>
          <p:cNvPr id="18" name="Tableau 17"/>
          <p:cNvGraphicFramePr>
            <a:graphicFrameLocks noGrp="1"/>
          </p:cNvGraphicFramePr>
          <p:nvPr>
            <p:extLst/>
          </p:nvPr>
        </p:nvGraphicFramePr>
        <p:xfrm>
          <a:off x="688208" y="983150"/>
          <a:ext cx="11264027" cy="5093865"/>
        </p:xfrm>
        <a:graphic>
          <a:graphicData uri="http://schemas.openxmlformats.org/drawingml/2006/table">
            <a:tbl>
              <a:tblPr>
                <a:tableStyleId>{5C22544A-7EE6-4342-B048-85BDC9FD1C3A}</a:tableStyleId>
              </a:tblPr>
              <a:tblGrid>
                <a:gridCol w="2008315">
                  <a:extLst>
                    <a:ext uri="{9D8B030D-6E8A-4147-A177-3AD203B41FA5}">
                      <a16:colId xmlns:a16="http://schemas.microsoft.com/office/drawing/2014/main" val="2908621439"/>
                    </a:ext>
                  </a:extLst>
                </a:gridCol>
                <a:gridCol w="1004157">
                  <a:extLst>
                    <a:ext uri="{9D8B030D-6E8A-4147-A177-3AD203B41FA5}">
                      <a16:colId xmlns:a16="http://schemas.microsoft.com/office/drawing/2014/main" val="684695020"/>
                    </a:ext>
                  </a:extLst>
                </a:gridCol>
                <a:gridCol w="1004157">
                  <a:extLst>
                    <a:ext uri="{9D8B030D-6E8A-4147-A177-3AD203B41FA5}">
                      <a16:colId xmlns:a16="http://schemas.microsoft.com/office/drawing/2014/main" val="217909598"/>
                    </a:ext>
                  </a:extLst>
                </a:gridCol>
                <a:gridCol w="1004157">
                  <a:extLst>
                    <a:ext uri="{9D8B030D-6E8A-4147-A177-3AD203B41FA5}">
                      <a16:colId xmlns:a16="http://schemas.microsoft.com/office/drawing/2014/main" val="2673965320"/>
                    </a:ext>
                  </a:extLst>
                </a:gridCol>
                <a:gridCol w="1004157">
                  <a:extLst>
                    <a:ext uri="{9D8B030D-6E8A-4147-A177-3AD203B41FA5}">
                      <a16:colId xmlns:a16="http://schemas.microsoft.com/office/drawing/2014/main" val="1975577869"/>
                    </a:ext>
                  </a:extLst>
                </a:gridCol>
                <a:gridCol w="654885">
                  <a:extLst>
                    <a:ext uri="{9D8B030D-6E8A-4147-A177-3AD203B41FA5}">
                      <a16:colId xmlns:a16="http://schemas.microsoft.com/office/drawing/2014/main" val="1566557045"/>
                    </a:ext>
                  </a:extLst>
                </a:gridCol>
                <a:gridCol w="654885">
                  <a:extLst>
                    <a:ext uri="{9D8B030D-6E8A-4147-A177-3AD203B41FA5}">
                      <a16:colId xmlns:a16="http://schemas.microsoft.com/office/drawing/2014/main" val="1980777277"/>
                    </a:ext>
                  </a:extLst>
                </a:gridCol>
                <a:gridCol w="654885">
                  <a:extLst>
                    <a:ext uri="{9D8B030D-6E8A-4147-A177-3AD203B41FA5}">
                      <a16:colId xmlns:a16="http://schemas.microsoft.com/office/drawing/2014/main" val="3296696855"/>
                    </a:ext>
                  </a:extLst>
                </a:gridCol>
                <a:gridCol w="654885">
                  <a:extLst>
                    <a:ext uri="{9D8B030D-6E8A-4147-A177-3AD203B41FA5}">
                      <a16:colId xmlns:a16="http://schemas.microsoft.com/office/drawing/2014/main" val="3025338579"/>
                    </a:ext>
                  </a:extLst>
                </a:gridCol>
                <a:gridCol w="654885">
                  <a:extLst>
                    <a:ext uri="{9D8B030D-6E8A-4147-A177-3AD203B41FA5}">
                      <a16:colId xmlns:a16="http://schemas.microsoft.com/office/drawing/2014/main" val="2069671974"/>
                    </a:ext>
                  </a:extLst>
                </a:gridCol>
                <a:gridCol w="654885">
                  <a:extLst>
                    <a:ext uri="{9D8B030D-6E8A-4147-A177-3AD203B41FA5}">
                      <a16:colId xmlns:a16="http://schemas.microsoft.com/office/drawing/2014/main" val="1316240094"/>
                    </a:ext>
                  </a:extLst>
                </a:gridCol>
                <a:gridCol w="654885">
                  <a:extLst>
                    <a:ext uri="{9D8B030D-6E8A-4147-A177-3AD203B41FA5}">
                      <a16:colId xmlns:a16="http://schemas.microsoft.com/office/drawing/2014/main" val="1740047291"/>
                    </a:ext>
                  </a:extLst>
                </a:gridCol>
                <a:gridCol w="654885">
                  <a:extLst>
                    <a:ext uri="{9D8B030D-6E8A-4147-A177-3AD203B41FA5}">
                      <a16:colId xmlns:a16="http://schemas.microsoft.com/office/drawing/2014/main" val="1128458985"/>
                    </a:ext>
                  </a:extLst>
                </a:gridCol>
              </a:tblGrid>
              <a:tr h="993052">
                <a:tc>
                  <a:txBody>
                    <a:bodyPr/>
                    <a:lstStyle/>
                    <a:p>
                      <a:pPr algn="ctr" fontAlgn="ctr"/>
                      <a:r>
                        <a:rPr lang="fr-FR" sz="1900" b="0" i="0" u="none" strike="noStrike" dirty="0">
                          <a:solidFill>
                            <a:schemeClr val="bg2">
                              <a:lumMod val="75000"/>
                            </a:schemeClr>
                          </a:solidFill>
                          <a:effectLst/>
                          <a:latin typeface="calibri" panose="020F0502020204030204" pitchFamily="34" charset="0"/>
                        </a:rPr>
                        <a:t>%</a:t>
                      </a: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200" u="none" strike="noStrike" dirty="0">
                          <a:solidFill>
                            <a:schemeClr val="tx2"/>
                          </a:solidFill>
                          <a:effectLst/>
                        </a:rPr>
                        <a:t>Suffisamment visible et correctement traité</a:t>
                      </a:r>
                      <a:endParaRPr lang="fr-FR" sz="1200" b="0" i="0" u="none" strike="noStrike" dirty="0">
                        <a:solidFill>
                          <a:schemeClr val="tx2"/>
                        </a:solidFill>
                        <a:effectLst/>
                        <a:latin typeface="calibri" panose="020F0502020204030204" pitchFamily="34" charset="0"/>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200" u="none" strike="noStrike" dirty="0">
                          <a:solidFill>
                            <a:schemeClr val="accent2">
                              <a:lumMod val="75000"/>
                            </a:schemeClr>
                          </a:solidFill>
                          <a:effectLst/>
                        </a:rPr>
                        <a:t>Suffisamment visible mais injustement traité</a:t>
                      </a:r>
                      <a:endParaRPr lang="fr-FR" sz="1200" b="0" i="0" u="none" strike="noStrike" dirty="0">
                        <a:solidFill>
                          <a:schemeClr val="accent2">
                            <a:lumMod val="75000"/>
                          </a:schemeClr>
                        </a:solidFill>
                        <a:effectLst/>
                        <a:latin typeface="calibri" panose="020F0502020204030204" pitchFamily="34" charset="0"/>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200" u="none" strike="noStrike" dirty="0">
                          <a:solidFill>
                            <a:schemeClr val="accent1"/>
                          </a:solidFill>
                          <a:effectLst/>
                        </a:rPr>
                        <a:t>Pas suffisamment visible mais correctement traité</a:t>
                      </a:r>
                      <a:endParaRPr lang="fr-FR" sz="1200" b="0" i="0" u="none" strike="noStrike" dirty="0">
                        <a:solidFill>
                          <a:schemeClr val="accent1"/>
                        </a:solidFill>
                        <a:effectLst/>
                        <a:latin typeface="calibri" panose="020F0502020204030204" pitchFamily="34" charset="0"/>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200" u="none" strike="noStrike" dirty="0">
                          <a:solidFill>
                            <a:srgbClr val="C00000"/>
                          </a:solidFill>
                          <a:effectLst/>
                        </a:rPr>
                        <a:t>Pas suffisamment visible et injustement traité </a:t>
                      </a:r>
                      <a:endParaRPr lang="fr-FR" sz="1200" b="0" i="0" u="none" strike="noStrike" dirty="0">
                        <a:solidFill>
                          <a:srgbClr val="C00000"/>
                        </a:solidFill>
                        <a:effectLst/>
                        <a:latin typeface="calibri" panose="020F0502020204030204" pitchFamily="34" charset="0"/>
                      </a:endParaRP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algn="ctr" fontAlgn="ctr"/>
                      <a:r>
                        <a:rPr lang="fr-FR" sz="1400" b="1" u="none" strike="noStrike" dirty="0">
                          <a:solidFill>
                            <a:srgbClr val="1F4391"/>
                          </a:solidFill>
                          <a:effectLst/>
                        </a:rPr>
                        <a:t>ST </a:t>
                      </a:r>
                      <a:r>
                        <a:rPr lang="fr-FR" sz="1400" b="1" i="0" u="none" strike="noStrike" baseline="0" dirty="0">
                          <a:solidFill>
                            <a:srgbClr val="1F4391"/>
                          </a:solidFill>
                          <a:effectLst/>
                          <a:latin typeface="calibri" panose="020F0502020204030204" pitchFamily="34" charset="0"/>
                        </a:rPr>
                        <a:t> </a:t>
                      </a:r>
                    </a:p>
                    <a:p>
                      <a:pPr algn="ctr" fontAlgn="ctr"/>
                      <a:r>
                        <a:rPr lang="fr-FR" sz="1400" b="1" i="0" u="none" strike="noStrike" baseline="0" dirty="0">
                          <a:solidFill>
                            <a:srgbClr val="1F4391"/>
                          </a:solidFill>
                          <a:effectLst/>
                          <a:latin typeface="calibri" panose="020F0502020204030204" pitchFamily="34" charset="0"/>
                        </a:rPr>
                        <a:t>Suffisamment</a:t>
                      </a:r>
                    </a:p>
                    <a:p>
                      <a:pPr algn="ctr" fontAlgn="ctr"/>
                      <a:r>
                        <a:rPr lang="fr-FR" sz="1400" b="1" i="0" u="none" strike="noStrike" baseline="0" dirty="0">
                          <a:solidFill>
                            <a:srgbClr val="1F4391"/>
                          </a:solidFill>
                          <a:effectLst/>
                          <a:latin typeface="calibri" panose="020F0502020204030204" pitchFamily="34" charset="0"/>
                        </a:rPr>
                        <a:t> visible </a:t>
                      </a:r>
                      <a:endParaRPr lang="fr-FR" sz="1400" b="1" u="none" strike="noStrike" dirty="0">
                        <a:solidFill>
                          <a:srgbClr val="1F4391"/>
                        </a:solidFill>
                        <a:effectLst/>
                      </a:endParaRPr>
                    </a:p>
                  </a:txBody>
                  <a:tcPr marL="11548" marR="11548" marT="1154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fontAlgn="ctr"/>
                      <a:endParaRPr lang="fr-FR" sz="1050" b="1" u="none" strike="noStrike" dirty="0">
                        <a:solidFill>
                          <a:srgbClr val="1F4391"/>
                        </a:solidFill>
                        <a:effectLst/>
                      </a:endParaRPr>
                    </a:p>
                  </a:txBody>
                  <a:tcPr marL="8661" marR="8661" marT="8661"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400" b="1" u="none" strike="noStrike" dirty="0">
                          <a:solidFill>
                            <a:srgbClr val="FF0000"/>
                          </a:solidFill>
                          <a:effectLst/>
                        </a:rPr>
                        <a:t>ST </a:t>
                      </a:r>
                      <a:r>
                        <a:rPr lang="fr-FR" sz="1400" b="1" i="0" u="none" strike="noStrike" baseline="0" dirty="0">
                          <a:solidFill>
                            <a:srgbClr val="FF0000"/>
                          </a:solidFill>
                          <a:effectLst/>
                          <a:latin typeface="calibri" panose="020F0502020204030204" pitchFamily="34" charset="0"/>
                        </a:rPr>
                        <a:t> Pas suffisamment visible </a:t>
                      </a:r>
                      <a:endParaRPr lang="fr-FR" sz="1400" b="1" u="none" strike="noStrike" dirty="0">
                        <a:solidFill>
                          <a:srgbClr val="FF0000"/>
                        </a:solidFill>
                        <a:effectLst/>
                      </a:endParaRPr>
                    </a:p>
                  </a:txBody>
                  <a:tcPr marL="11548" marR="11548" marT="1154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lang="fr-FR" sz="1050" b="1" u="none" strike="noStrike" dirty="0">
                        <a:solidFill>
                          <a:srgbClr val="FF0000"/>
                        </a:solidFill>
                        <a:effectLst/>
                      </a:endParaRPr>
                    </a:p>
                  </a:txBody>
                  <a:tcPr marL="8661" marR="8661" marT="8661"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algn="ctr" fontAlgn="ctr"/>
                      <a:r>
                        <a:rPr lang="fr-FR" sz="1400" b="0" i="1" u="none" strike="noStrike" dirty="0">
                          <a:solidFill>
                            <a:schemeClr val="tx2"/>
                          </a:solidFill>
                          <a:effectLst/>
                          <a:latin typeface="calibri" panose="020F0502020204030204" pitchFamily="34" charset="0"/>
                        </a:rPr>
                        <a:t>ST </a:t>
                      </a:r>
                    </a:p>
                    <a:p>
                      <a:pPr algn="ctr" fontAlgn="ctr"/>
                      <a:r>
                        <a:rPr lang="fr-FR" sz="1400" b="0" i="1" u="none" strike="noStrike" dirty="0">
                          <a:solidFill>
                            <a:schemeClr val="tx2"/>
                          </a:solidFill>
                          <a:effectLst/>
                          <a:latin typeface="calibri" panose="020F0502020204030204" pitchFamily="34" charset="0"/>
                        </a:rPr>
                        <a:t>Correctement</a:t>
                      </a:r>
                    </a:p>
                    <a:p>
                      <a:pPr algn="ctr" fontAlgn="ctr"/>
                      <a:r>
                        <a:rPr lang="fr-FR" sz="1400" b="0" i="1" u="none" strike="noStrike" dirty="0">
                          <a:solidFill>
                            <a:schemeClr val="tx2"/>
                          </a:solidFill>
                          <a:effectLst/>
                          <a:latin typeface="calibri" panose="020F0502020204030204" pitchFamily="34" charset="0"/>
                        </a:rPr>
                        <a:t> traité</a:t>
                      </a:r>
                    </a:p>
                  </a:txBody>
                  <a:tcPr marL="11548" marR="11548" marT="1154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fontAlgn="ctr"/>
                      <a:endParaRPr lang="fr-FR" sz="1050" b="0" i="1" u="none" strike="noStrike" dirty="0">
                        <a:solidFill>
                          <a:schemeClr val="tx2"/>
                        </a:solidFill>
                        <a:effectLst/>
                        <a:latin typeface="calibri" panose="020F0502020204030204" pitchFamily="34" charset="0"/>
                      </a:endParaRPr>
                    </a:p>
                  </a:txBody>
                  <a:tcPr marL="8661" marR="8661" marT="8661"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fontAlgn="ctr"/>
                      <a:r>
                        <a:rPr lang="fr-FR" sz="1400" b="0" i="1" u="none" strike="noStrike" dirty="0">
                          <a:solidFill>
                            <a:srgbClr val="C00000"/>
                          </a:solidFill>
                          <a:effectLst/>
                          <a:latin typeface="calibri" panose="020F0502020204030204" pitchFamily="34" charset="0"/>
                        </a:rPr>
                        <a:t>ST </a:t>
                      </a:r>
                    </a:p>
                    <a:p>
                      <a:pPr algn="ctr" fontAlgn="ctr"/>
                      <a:r>
                        <a:rPr lang="fr-FR" sz="1400" b="0" i="1" u="none" strike="noStrike" dirty="0">
                          <a:solidFill>
                            <a:srgbClr val="C00000"/>
                          </a:solidFill>
                          <a:effectLst/>
                          <a:latin typeface="calibri" panose="020F0502020204030204" pitchFamily="34" charset="0"/>
                        </a:rPr>
                        <a:t>Injustement</a:t>
                      </a:r>
                    </a:p>
                    <a:p>
                      <a:pPr algn="ctr" fontAlgn="ctr"/>
                      <a:r>
                        <a:rPr lang="fr-FR" sz="1400" b="0" i="1" u="none" strike="noStrike" dirty="0">
                          <a:solidFill>
                            <a:srgbClr val="C00000"/>
                          </a:solidFill>
                          <a:effectLst/>
                          <a:latin typeface="calibri" panose="020F0502020204030204" pitchFamily="34" charset="0"/>
                        </a:rPr>
                        <a:t> traité</a:t>
                      </a:r>
                    </a:p>
                  </a:txBody>
                  <a:tcPr marL="11548" marR="11548" marT="1154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fontAlgn="ctr"/>
                      <a:endParaRPr lang="fr-FR" sz="1050" b="0" i="1" u="none" strike="noStrike" dirty="0">
                        <a:solidFill>
                          <a:srgbClr val="C00000"/>
                        </a:solidFill>
                        <a:effectLst/>
                        <a:latin typeface="calibri" panose="020F0502020204030204" pitchFamily="34" charset="0"/>
                      </a:endParaRPr>
                    </a:p>
                  </a:txBody>
                  <a:tcPr marL="8661" marR="8661" marT="866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94057829"/>
                  </a:ext>
                </a:extLst>
              </a:tr>
              <a:tr h="661788">
                <a:tc>
                  <a:txBody>
                    <a:bodyPr/>
                    <a:lstStyle/>
                    <a:p>
                      <a:pPr algn="l" fontAlgn="ctr"/>
                      <a:endParaRPr lang="fr-FR" sz="900" b="0" i="0" u="none" strike="noStrike" dirty="0">
                        <a:solidFill>
                          <a:schemeClr val="tx2"/>
                        </a:solidFill>
                        <a:effectLst/>
                        <a:latin typeface="calibri" panose="020F0502020204030204" pitchFamily="34" charset="0"/>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endParaRPr>
                    </a:p>
                  </a:txBody>
                  <a:tcPr marL="11548" marR="11548" marT="115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1F4391"/>
                        </a:solidFill>
                        <a:effectLst/>
                        <a:uLnTx/>
                        <a:uFillTx/>
                        <a:latin typeface="Calibri" panose="020F0502020204030204" pitchFamily="34" charset="0"/>
                        <a:ea typeface="+mn-ea"/>
                        <a:cs typeface="+mn-cs"/>
                      </a:endParaRPr>
                    </a:p>
                  </a:txBody>
                  <a:tcPr marL="11548" marR="11548" marT="11548"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gn="ctr" fontAlgn="b">
                        <a:defRPr/>
                      </a:pPr>
                      <a:r>
                        <a:rPr lang="fr-FR" sz="1100" b="0" i="1" dirty="0">
                          <a:solidFill>
                            <a:schemeClr val="bg2">
                              <a:lumMod val="75000"/>
                            </a:schemeClr>
                          </a:solidFill>
                          <a:latin typeface="Calibri" panose="020F0502020204030204" pitchFamily="34" charset="0"/>
                        </a:rPr>
                        <a:t>Evolution </a:t>
                      </a:r>
                    </a:p>
                    <a:p>
                      <a:pPr lvl="0" algn="ctr" fontAlgn="b">
                        <a:defRPr/>
                      </a:pPr>
                      <a:r>
                        <a:rPr lang="fr-FR" sz="1100" b="0" i="1" dirty="0">
                          <a:solidFill>
                            <a:schemeClr val="bg2">
                              <a:lumMod val="75000"/>
                            </a:schemeClr>
                          </a:solidFill>
                          <a:latin typeface="Calibri" panose="020F0502020204030204" pitchFamily="34" charset="0"/>
                        </a:rPr>
                        <a:t>16-17 avril vs 31 mars-2 avril </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endParaRPr>
                    </a:p>
                  </a:txBody>
                  <a:tcPr marL="11548" marR="11548" marT="11548"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gn="ctr" fontAlgn="b">
                        <a:defRPr/>
                      </a:pPr>
                      <a:r>
                        <a:rPr lang="fr-FR" sz="1100" i="1" dirty="0">
                          <a:solidFill>
                            <a:schemeClr val="bg2">
                              <a:lumMod val="75000"/>
                            </a:schemeClr>
                          </a:solidFill>
                          <a:latin typeface="Calibri" panose="020F0502020204030204" pitchFamily="34" charset="0"/>
                        </a:rPr>
                        <a:t>Evolution </a:t>
                      </a:r>
                    </a:p>
                    <a:p>
                      <a:pPr lvl="0" algn="ctr" fontAlgn="b">
                        <a:defRPr/>
                      </a:pPr>
                      <a:r>
                        <a:rPr lang="fr-FR" sz="1100" i="1" dirty="0">
                          <a:solidFill>
                            <a:schemeClr val="bg2">
                              <a:lumMod val="75000"/>
                            </a:schemeClr>
                          </a:solidFill>
                          <a:latin typeface="Calibri" panose="020F0502020204030204" pitchFamily="34" charset="0"/>
                        </a:rPr>
                        <a:t>16-17 avril vs 31 mars-2 avril </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endParaRPr>
                    </a:p>
                  </a:txBody>
                  <a:tcPr marL="11548" marR="11548" marT="11548"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lgn="ctr" fontAlgn="b">
                        <a:defRPr/>
                      </a:pPr>
                      <a:r>
                        <a:rPr lang="fr-FR" sz="1100" i="1" dirty="0">
                          <a:solidFill>
                            <a:schemeClr val="bg2">
                              <a:lumMod val="75000"/>
                            </a:schemeClr>
                          </a:solidFill>
                          <a:latin typeface="Calibri" panose="020F0502020204030204" pitchFamily="34" charset="0"/>
                        </a:rPr>
                        <a:t>Evolution </a:t>
                      </a:r>
                    </a:p>
                    <a:p>
                      <a:pPr lvl="0" algn="ctr" fontAlgn="b">
                        <a:defRPr/>
                      </a:pPr>
                      <a:r>
                        <a:rPr lang="fr-FR" sz="1100" i="1" dirty="0">
                          <a:solidFill>
                            <a:schemeClr val="bg2">
                              <a:lumMod val="75000"/>
                            </a:schemeClr>
                          </a:solidFill>
                          <a:latin typeface="Calibri" panose="020F0502020204030204" pitchFamily="34" charset="0"/>
                        </a:rPr>
                        <a:t>16-17 avril vs 31 mars-2 avril </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endParaRPr>
                    </a:p>
                  </a:txBody>
                  <a:tcPr marL="11548" marR="11548" marT="11548"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lgn="ctr" fontAlgn="b">
                        <a:defRPr/>
                      </a:pPr>
                      <a:r>
                        <a:rPr lang="fr-FR" sz="1100" i="1" dirty="0">
                          <a:solidFill>
                            <a:schemeClr val="bg2">
                              <a:lumMod val="75000"/>
                            </a:schemeClr>
                          </a:solidFill>
                          <a:latin typeface="Calibri" panose="020F0502020204030204" pitchFamily="34" charset="0"/>
                        </a:rPr>
                        <a:t>Evolution </a:t>
                      </a:r>
                    </a:p>
                    <a:p>
                      <a:pPr lvl="0" algn="ctr" fontAlgn="b">
                        <a:defRPr/>
                      </a:pPr>
                      <a:r>
                        <a:rPr lang="fr-FR" sz="1100" i="1" dirty="0">
                          <a:solidFill>
                            <a:schemeClr val="bg2">
                              <a:lumMod val="75000"/>
                            </a:schemeClr>
                          </a:solidFill>
                          <a:latin typeface="Calibri" panose="020F0502020204030204" pitchFamily="34" charset="0"/>
                        </a:rPr>
                        <a:t>16-17 avril vs 31 mars-2 avril </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5442885"/>
                  </a:ext>
                </a:extLst>
              </a:tr>
              <a:tr h="312639">
                <a:tc>
                  <a:txBody>
                    <a:bodyPr/>
                    <a:lstStyle/>
                    <a:p>
                      <a:pPr algn="l" fontAlgn="ctr"/>
                      <a:r>
                        <a:rPr lang="fr-FR" sz="16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2">
                              <a:lumMod val="75000"/>
                            </a:schemeClr>
                          </a:solidFill>
                          <a:effectLst/>
                          <a:latin typeface="calibri" panose="020F0502020204030204" pitchFamily="34" charset="0"/>
                        </a:rPr>
                        <a:t>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1"/>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1</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95</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94</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+4</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6</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-4</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0843538"/>
                  </a:ext>
                </a:extLst>
              </a:tr>
              <a:tr h="312639">
                <a:tc>
                  <a:txBody>
                    <a:bodyPr/>
                    <a:lstStyle/>
                    <a:p>
                      <a:pPr algn="l" fontAlgn="ctr"/>
                      <a:r>
                        <a:rPr lang="fr-FR" sz="1600" b="0"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77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accent1"/>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C00000"/>
                          </a:solidFill>
                          <a:effectLst/>
                          <a:latin typeface="calibri" panose="020F0502020204030204" pitchFamily="34" charset="0"/>
                        </a:rPr>
                        <a:t>3</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rgbClr val="1B4696"/>
                          </a:solidFill>
                          <a:effectLst/>
                          <a:latin typeface="calibri" panose="020F0502020204030204" pitchFamily="34" charset="0"/>
                        </a:rPr>
                        <a:t>94</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rgbClr val="FF0000"/>
                          </a:solidFill>
                          <a:effectLst/>
                          <a:latin typeface="calibri" panose="020F0502020204030204" pitchFamily="34" charset="0"/>
                        </a:rPr>
                        <a:t>6</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80</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rgbClr val="C00000"/>
                          </a:solidFill>
                          <a:effectLst/>
                          <a:latin typeface="calibri" panose="020F0502020204030204" pitchFamily="34" charset="0"/>
                        </a:rPr>
                        <a:t>20</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0248977"/>
                  </a:ext>
                </a:extLst>
              </a:tr>
              <a:tr h="312639">
                <a:tc>
                  <a:txBody>
                    <a:bodyPr/>
                    <a:lstStyle/>
                    <a:p>
                      <a:pPr algn="l" fontAlgn="ctr"/>
                      <a:r>
                        <a:rPr lang="fr-FR" sz="16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1"/>
                          </a:solidFill>
                          <a:effectLst/>
                          <a:latin typeface="calibri" panose="020F0502020204030204" pitchFamily="34" charset="0"/>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2</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rgbClr val="1B4696"/>
                          </a:solidFill>
                          <a:effectLst/>
                          <a:latin typeface="calibri" panose="020F0502020204030204" pitchFamily="34" charset="0"/>
                        </a:rPr>
                        <a:t>92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8</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86</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14</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9764595"/>
                  </a:ext>
                </a:extLst>
              </a:tr>
              <a:tr h="312639">
                <a:tc>
                  <a:txBody>
                    <a:bodyPr/>
                    <a:lstStyle/>
                    <a:p>
                      <a:pPr algn="l" fontAlgn="ctr"/>
                      <a:r>
                        <a:rPr lang="fr-FR" sz="16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73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1"/>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C00000"/>
                          </a:solidFill>
                          <a:effectLst/>
                          <a:latin typeface="calibri" panose="020F0502020204030204" pitchFamily="34" charset="0"/>
                        </a:rPr>
                        <a:t>4</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rgbClr val="1B4696"/>
                          </a:solidFill>
                          <a:effectLst/>
                          <a:latin typeface="calibri" panose="020F0502020204030204" pitchFamily="34" charset="0"/>
                        </a:rPr>
                        <a:t>92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77</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23</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82886600"/>
                  </a:ext>
                </a:extLst>
              </a:tr>
              <a:tr h="312639">
                <a:tc>
                  <a:txBody>
                    <a:bodyPr/>
                    <a:lstStyle/>
                    <a:p>
                      <a:pPr algn="l" fontAlgn="ctr"/>
                      <a:r>
                        <a:rPr lang="fr-FR" sz="16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1"/>
                          </a:solidFill>
                          <a:effectLst/>
                          <a:latin typeface="calibri" panose="020F0502020204030204" pitchFamily="34" charset="0"/>
                        </a:rPr>
                        <a:t>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3</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rgbClr val="1B4696"/>
                          </a:solidFill>
                          <a:effectLst/>
                          <a:latin typeface="calibri" panose="020F0502020204030204" pitchFamily="34" charset="0"/>
                        </a:rPr>
                        <a:t>88</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82</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18</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87525"/>
                  </a:ext>
                </a:extLst>
              </a:tr>
              <a:tr h="312639">
                <a:tc>
                  <a:txBody>
                    <a:bodyPr/>
                    <a:lstStyle/>
                    <a:p>
                      <a:pPr algn="l" fontAlgn="ctr"/>
                      <a:r>
                        <a:rPr lang="fr-FR" sz="1600" b="0" i="0" u="none" strike="noStrike" dirty="0">
                          <a:solidFill>
                            <a:schemeClr val="tx2"/>
                          </a:solidFill>
                          <a:effectLst/>
                          <a:latin typeface="calibri" panose="020F0502020204030204" pitchFamily="34" charset="0"/>
                        </a:rPr>
                        <a:t>Nicolas Dupont-Aignan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1"/>
                          </a:solidFill>
                          <a:effectLst/>
                          <a:latin typeface="calibri" panose="020F0502020204030204" pitchFamily="34" charset="0"/>
                        </a:rPr>
                        <a:t>27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C00000"/>
                          </a:solidFill>
                          <a:effectLst/>
                          <a:latin typeface="calibri" panose="020F0502020204030204" pitchFamily="34" charset="0"/>
                        </a:rPr>
                        <a:t>10</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rgbClr val="1B4696"/>
                          </a:solidFill>
                          <a:effectLst/>
                          <a:latin typeface="calibri" panose="020F0502020204030204" pitchFamily="34" charset="0"/>
                        </a:rPr>
                        <a:t>63</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+16</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37</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-16</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77</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+11</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23</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-11</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67706724"/>
                  </a:ext>
                </a:extLst>
              </a:tr>
              <a:tr h="312639">
                <a:tc>
                  <a:txBody>
                    <a:bodyPr/>
                    <a:lstStyle/>
                    <a:p>
                      <a:pPr algn="l" fontAlgn="ctr"/>
                      <a:r>
                        <a:rPr lang="fr-FR" sz="1600" b="0" i="0" u="none" strike="noStrike">
                          <a:solidFill>
                            <a:schemeClr val="tx2"/>
                          </a:solidFill>
                          <a:effectLst/>
                          <a:latin typeface="calibri" panose="020F0502020204030204" pitchFamily="34" charset="0"/>
                        </a:rPr>
                        <a:t>Philippe Poutou</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1"/>
                          </a:solidFill>
                          <a:effectLst/>
                          <a:latin typeface="calibri" panose="020F0502020204030204" pitchFamily="34" charset="0"/>
                        </a:rPr>
                        <a:t>30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18</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52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+29</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48</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-29</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70</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+10</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30</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-10</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7713565"/>
                  </a:ext>
                </a:extLst>
              </a:tr>
              <a:tr h="312639">
                <a:tc>
                  <a:txBody>
                    <a:bodyPr/>
                    <a:lstStyle/>
                    <a:p>
                      <a:pPr algn="l" fontAlgn="ctr"/>
                      <a:r>
                        <a:rPr lang="fr-FR" sz="1600" b="0"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41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1"/>
                          </a:solidFill>
                          <a:effectLst/>
                          <a:latin typeface="calibri" panose="020F0502020204030204" pitchFamily="34" charset="0"/>
                        </a:rPr>
                        <a:t>35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C00000"/>
                          </a:solidFill>
                          <a:effectLst/>
                          <a:latin typeface="calibri" panose="020F0502020204030204" pitchFamily="34" charset="0"/>
                        </a:rPr>
                        <a:t>14</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1B4696"/>
                          </a:solidFill>
                          <a:effectLst/>
                          <a:latin typeface="calibri" panose="020F0502020204030204" pitchFamily="34" charset="0"/>
                        </a:rPr>
                        <a:t>51</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+24</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49</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-24</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76</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+11</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24</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-11</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1259714"/>
                  </a:ext>
                </a:extLst>
              </a:tr>
              <a:tr h="312639">
                <a:tc>
                  <a:txBody>
                    <a:bodyPr/>
                    <a:lstStyle/>
                    <a:p>
                      <a:pPr algn="l" fontAlgn="ctr"/>
                      <a:r>
                        <a:rPr lang="fr-FR" sz="16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1"/>
                          </a:solidFill>
                          <a:effectLst/>
                          <a:latin typeface="calibri" panose="020F0502020204030204" pitchFamily="34" charset="0"/>
                        </a:rPr>
                        <a:t>34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16</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50</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+25</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50</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-25</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72</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+11</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28</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-11</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7598490"/>
                  </a:ext>
                </a:extLst>
              </a:tr>
              <a:tr h="312639">
                <a:tc>
                  <a:txBody>
                    <a:bodyPr/>
                    <a:lstStyle/>
                    <a:p>
                      <a:pPr algn="l" fontAlgn="ctr"/>
                      <a:r>
                        <a:rPr lang="fr-FR" sz="1600" b="0" i="0" u="none" strike="noStrike" dirty="0">
                          <a:solidFill>
                            <a:schemeClr val="tx2"/>
                          </a:solidFill>
                          <a:effectLst/>
                          <a:latin typeface="calibri" panose="020F0502020204030204" pitchFamily="34" charset="0"/>
                        </a:rPr>
                        <a:t>François </a:t>
                      </a:r>
                      <a:r>
                        <a:rPr lang="fr-FR" sz="1600" b="0" i="0" u="none" strike="noStrike" dirty="0" err="1">
                          <a:solidFill>
                            <a:schemeClr val="tx2"/>
                          </a:solidFill>
                          <a:effectLst/>
                          <a:latin typeface="calibri" panose="020F0502020204030204" pitchFamily="34" charset="0"/>
                        </a:rPr>
                        <a:t>Asselineau</a:t>
                      </a:r>
                      <a:endParaRPr lang="fr-FR" sz="16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40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1"/>
                          </a:solidFill>
                          <a:effectLst/>
                          <a:latin typeface="calibri" panose="020F0502020204030204" pitchFamily="34" charset="0"/>
                        </a:rPr>
                        <a:t>35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C00000"/>
                          </a:solidFill>
                          <a:effectLst/>
                          <a:latin typeface="calibri" panose="020F0502020204030204" pitchFamily="34" charset="0"/>
                        </a:rPr>
                        <a:t>15</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1B4696"/>
                          </a:solidFill>
                          <a:effectLst/>
                          <a:latin typeface="calibri" panose="020F0502020204030204" pitchFamily="34" charset="0"/>
                        </a:rPr>
                        <a:t>50</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+24</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50</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-24</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75</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+12</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25</a:t>
                      </a:r>
                    </a:p>
                  </a:txBody>
                  <a:tcPr marL="12700" marR="12700" marT="12700" marB="0"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-12</a:t>
                      </a:r>
                    </a:p>
                  </a:txBody>
                  <a:tcPr marL="11548" marR="11548" marT="11548"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3490522"/>
                  </a:ext>
                </a:extLst>
              </a:tr>
              <a:tr h="312639">
                <a:tc>
                  <a:txBody>
                    <a:bodyPr/>
                    <a:lstStyle/>
                    <a:p>
                      <a:pPr algn="l" fontAlgn="ctr"/>
                      <a:r>
                        <a:rPr lang="fr-FR" sz="1600" b="0" i="0" u="none" strike="noStrike" dirty="0">
                          <a:solidFill>
                            <a:schemeClr val="tx2"/>
                          </a:solidFill>
                          <a:effectLst/>
                          <a:latin typeface="calibri" panose="020F0502020204030204" pitchFamily="34" charset="0"/>
                        </a:rPr>
                        <a:t>Nathalie Arthaud</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40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accent1"/>
                          </a:solidFill>
                          <a:effectLst/>
                          <a:latin typeface="calibri" panose="020F0502020204030204" pitchFamily="34" charset="0"/>
                        </a:rPr>
                        <a:t>35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rgbClr val="C00000"/>
                          </a:solidFill>
                          <a:effectLst/>
                          <a:latin typeface="calibri" panose="020F0502020204030204" pitchFamily="34" charset="0"/>
                        </a:rPr>
                        <a:t>16</a:t>
                      </a:r>
                    </a:p>
                  </a:txBody>
                  <a:tcPr marL="12700" marR="12700" marT="12700" marB="0"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1B4696"/>
                          </a:solidFill>
                          <a:effectLst/>
                          <a:latin typeface="calibri" panose="020F0502020204030204" pitchFamily="34" charset="0"/>
                        </a:rPr>
                        <a:t>49</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+26</a:t>
                      </a:r>
                    </a:p>
                  </a:txBody>
                  <a:tcPr marL="11548" marR="11548" marT="11548"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51</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-26</a:t>
                      </a:r>
                    </a:p>
                  </a:txBody>
                  <a:tcPr marL="11548" marR="11548" marT="11548" marB="0" anchor="ctr">
                    <a:lnL w="12700" cmpd="sng">
                      <a:noFill/>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75</a:t>
                      </a:r>
                    </a:p>
                  </a:txBody>
                  <a:tcPr marL="12700" marR="12700" marT="12700" marB="0" anchor="ctr">
                    <a:lnL w="9525" cap="flat" cmpd="sng" algn="ctr">
                      <a:no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+12</a:t>
                      </a:r>
                    </a:p>
                  </a:txBody>
                  <a:tcPr marL="11548" marR="11548" marT="11548"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C00000"/>
                          </a:solidFill>
                          <a:effectLst/>
                          <a:latin typeface="calibri" panose="020F0502020204030204" pitchFamily="34" charset="0"/>
                        </a:rPr>
                        <a:t>25</a:t>
                      </a:r>
                    </a:p>
                  </a:txBody>
                  <a:tcPr marL="12700" marR="12700" marT="12700" marB="0" anchor="ctr">
                    <a:lnL w="9525" cap="flat" cmpd="sng" algn="ctr">
                      <a:no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-12</a:t>
                      </a:r>
                    </a:p>
                  </a:txBody>
                  <a:tcPr marL="11548" marR="11548" marT="11548" marB="0" anchor="ctr">
                    <a:lnL w="12700" cmpd="sng">
                      <a:noFill/>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00429"/>
                  </a:ext>
                </a:extLst>
              </a:tr>
            </a:tbl>
          </a:graphicData>
        </a:graphic>
      </p:graphicFrame>
    </p:spTree>
    <p:extLst>
      <p:ext uri="{BB962C8B-B14F-4D97-AF65-F5344CB8AC3E}">
        <p14:creationId xmlns:p14="http://schemas.microsoft.com/office/powerpoint/2010/main" val="1912210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0031" y="493301"/>
            <a:ext cx="6095845" cy="738792"/>
          </a:xfrm>
        </p:spPr>
        <p:txBody>
          <a:bodyPr/>
          <a:lstStyle/>
          <a:p>
            <a:r>
              <a:rPr lang="fr-FR" sz="2667" dirty="0"/>
              <a:t>L’opinion sur le niveau actuel du débat politique en France (1/2)</a:t>
            </a:r>
          </a:p>
        </p:txBody>
      </p:sp>
      <p:sp>
        <p:nvSpPr>
          <p:cNvPr id="2" name="Espace réservé du texte 1"/>
          <p:cNvSpPr>
            <a:spLocks noGrp="1"/>
          </p:cNvSpPr>
          <p:nvPr>
            <p:ph type="body" sz="quarter" idx="14"/>
          </p:nvPr>
        </p:nvSpPr>
        <p:spPr>
          <a:xfrm>
            <a:off x="6385877" y="377788"/>
            <a:ext cx="4600937" cy="48484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En ce moment, diriez-vous que le débat politique est en train : </a:t>
            </a:r>
          </a:p>
        </p:txBody>
      </p:sp>
      <p:sp>
        <p:nvSpPr>
          <p:cNvPr id="4" name="Espace réservé du texte 3"/>
          <p:cNvSpPr>
            <a:spLocks noGrp="1"/>
          </p:cNvSpPr>
          <p:nvPr>
            <p:ph type="body" sz="quarter" idx="13"/>
          </p:nvPr>
        </p:nvSpPr>
        <p:spPr>
          <a:xfrm>
            <a:off x="290032" y="946"/>
            <a:ext cx="6658144" cy="590215"/>
          </a:xfrm>
        </p:spPr>
        <p:txBody>
          <a:bodyPr anchor="ctr"/>
          <a:lstStyle/>
          <a:p>
            <a:r>
              <a:rPr lang="fr-FR" dirty="0">
                <a:solidFill>
                  <a:schemeClr val="bg1">
                    <a:lumMod val="65000"/>
                  </a:schemeClr>
                </a:solidFill>
              </a:rPr>
              <a:t>Le pluralisme politique dans les médias</a:t>
            </a:r>
          </a:p>
        </p:txBody>
      </p:sp>
      <p:grpSp>
        <p:nvGrpSpPr>
          <p:cNvPr id="6" name="Groupe 5"/>
          <p:cNvGrpSpPr/>
          <p:nvPr/>
        </p:nvGrpSpPr>
        <p:grpSpPr>
          <a:xfrm>
            <a:off x="287994" y="1956805"/>
            <a:ext cx="3095756" cy="995209"/>
            <a:chOff x="403389" y="1650040"/>
            <a:chExt cx="2321817" cy="746407"/>
          </a:xfrm>
        </p:grpSpPr>
        <p:sp>
          <p:nvSpPr>
            <p:cNvPr id="7" name="ZoneTexte 6"/>
            <p:cNvSpPr txBox="1"/>
            <p:nvPr/>
          </p:nvSpPr>
          <p:spPr>
            <a:xfrm>
              <a:off x="403389" y="1650040"/>
              <a:ext cx="2321817" cy="746407"/>
            </a:xfrm>
            <a:prstGeom prst="rect">
              <a:avLst/>
            </a:prstGeom>
            <a:noFill/>
          </p:spPr>
          <p:txBody>
            <a:bodyPr wrap="square" rtlCol="0" anchor="b">
              <a:spAutoFit/>
            </a:bodyPr>
            <a:lstStyle/>
            <a:p>
              <a:pPr defTabSz="1219170"/>
              <a:r>
                <a:rPr lang="fr-FR" sz="5867" b="1" dirty="0">
                  <a:solidFill>
                    <a:srgbClr val="FF0000"/>
                  </a:solidFill>
                  <a:latin typeface="Calibri"/>
                  <a:cs typeface="Helvetica" panose="020B0604020202020204" pitchFamily="34" charset="0"/>
                </a:rPr>
                <a:t>64%</a:t>
              </a:r>
            </a:p>
          </p:txBody>
        </p:sp>
        <p:sp>
          <p:nvSpPr>
            <p:cNvPr id="8" name="Rectangle 7"/>
            <p:cNvSpPr/>
            <p:nvPr/>
          </p:nvSpPr>
          <p:spPr>
            <a:xfrm>
              <a:off x="507080" y="2304606"/>
              <a:ext cx="592989" cy="60572"/>
            </a:xfrm>
            <a:prstGeom prst="rect">
              <a:avLst/>
            </a:prstGeom>
            <a:solidFill>
              <a:srgbClr val="FF0000"/>
            </a:solidFill>
            <a:ln w="25400" cap="flat" cmpd="sng" algn="ctr">
              <a:noFill/>
              <a:prstDash val="solid"/>
            </a:ln>
            <a:effectLst/>
          </p:spPr>
          <p:txBody>
            <a:bodyPr rtlCol="0" anchor="ctr"/>
            <a:lstStyle/>
            <a:p>
              <a:pPr algn="ctr" defTabSz="1219170">
                <a:defRPr/>
              </a:pPr>
              <a:endParaRPr lang="fr-FR" sz="2400" kern="0">
                <a:solidFill>
                  <a:srgbClr val="27346D"/>
                </a:solidFill>
                <a:latin typeface="Calibri"/>
              </a:endParaRPr>
            </a:p>
          </p:txBody>
        </p:sp>
      </p:grpSp>
      <p:grpSp>
        <p:nvGrpSpPr>
          <p:cNvPr id="9" name="Groupe 8"/>
          <p:cNvGrpSpPr/>
          <p:nvPr/>
        </p:nvGrpSpPr>
        <p:grpSpPr>
          <a:xfrm>
            <a:off x="299897" y="3497146"/>
            <a:ext cx="2590767" cy="830997"/>
            <a:chOff x="896782" y="3176823"/>
            <a:chExt cx="1943075" cy="570108"/>
          </a:xfrm>
        </p:grpSpPr>
        <p:sp>
          <p:nvSpPr>
            <p:cNvPr id="10" name="ZoneTexte 9"/>
            <p:cNvSpPr txBox="1"/>
            <p:nvPr/>
          </p:nvSpPr>
          <p:spPr>
            <a:xfrm>
              <a:off x="896782" y="3176823"/>
              <a:ext cx="1943075" cy="570108"/>
            </a:xfrm>
            <a:prstGeom prst="rect">
              <a:avLst/>
            </a:prstGeom>
            <a:noFill/>
          </p:spPr>
          <p:txBody>
            <a:bodyPr wrap="square" rtlCol="0" anchor="b">
              <a:spAutoFit/>
            </a:bodyPr>
            <a:lstStyle/>
            <a:p>
              <a:pPr defTabSz="1219170"/>
              <a:r>
                <a:rPr lang="fr-FR" sz="4800" b="1" dirty="0">
                  <a:solidFill>
                    <a:srgbClr val="1B365D"/>
                  </a:solidFill>
                  <a:latin typeface="Calibri"/>
                  <a:cs typeface="Helvetica" panose="020B0604020202020204" pitchFamily="34" charset="0"/>
                </a:rPr>
                <a:t>12%</a:t>
              </a:r>
            </a:p>
          </p:txBody>
        </p:sp>
        <p:sp>
          <p:nvSpPr>
            <p:cNvPr id="12" name="Rectangle 11"/>
            <p:cNvSpPr/>
            <p:nvPr/>
          </p:nvSpPr>
          <p:spPr>
            <a:xfrm>
              <a:off x="991546" y="3643240"/>
              <a:ext cx="462138" cy="58832"/>
            </a:xfrm>
            <a:prstGeom prst="rect">
              <a:avLst/>
            </a:prstGeom>
            <a:solidFill>
              <a:schemeClr val="tx2"/>
            </a:solidFill>
            <a:ln w="25400" cap="flat" cmpd="sng" algn="ctr">
              <a:noFill/>
              <a:prstDash val="solid"/>
            </a:ln>
            <a:effectLst/>
          </p:spPr>
          <p:txBody>
            <a:bodyPr rtlCol="0" anchor="ctr"/>
            <a:lstStyle/>
            <a:p>
              <a:pPr algn="ctr" defTabSz="1219170">
                <a:defRPr/>
              </a:pPr>
              <a:endParaRPr lang="fr-FR" sz="2400" kern="0">
                <a:solidFill>
                  <a:srgbClr val="D75158"/>
                </a:solidFill>
                <a:latin typeface="Calibri"/>
              </a:endParaRPr>
            </a:p>
          </p:txBody>
        </p:sp>
      </p:grpSp>
      <p:sp>
        <p:nvSpPr>
          <p:cNvPr id="13" name="ZoneTexte 12"/>
          <p:cNvSpPr txBox="1"/>
          <p:nvPr/>
        </p:nvSpPr>
        <p:spPr>
          <a:xfrm>
            <a:off x="253713" y="3147394"/>
            <a:ext cx="6641284" cy="584775"/>
          </a:xfrm>
          <a:prstGeom prst="rect">
            <a:avLst/>
          </a:prstGeom>
          <a:noFill/>
        </p:spPr>
        <p:txBody>
          <a:bodyPr wrap="square" rtlCol="0">
            <a:spAutoFit/>
          </a:bodyPr>
          <a:lstStyle/>
          <a:p>
            <a:pPr defTabSz="1219170"/>
            <a:r>
              <a:rPr lang="fr-FR" sz="3200" dirty="0">
                <a:solidFill>
                  <a:srgbClr val="1B365D"/>
                </a:solidFill>
                <a:latin typeface="Calibri"/>
                <a:cs typeface="Helvetica" panose="020B0604020202020204" pitchFamily="34" charset="0"/>
              </a:rPr>
              <a:t>Plutôt de se renouveler</a:t>
            </a:r>
          </a:p>
        </p:txBody>
      </p:sp>
      <p:sp>
        <p:nvSpPr>
          <p:cNvPr id="14" name="ZoneTexte 13"/>
          <p:cNvSpPr txBox="1"/>
          <p:nvPr/>
        </p:nvSpPr>
        <p:spPr>
          <a:xfrm>
            <a:off x="246143" y="1509055"/>
            <a:ext cx="5066628" cy="584775"/>
          </a:xfrm>
          <a:prstGeom prst="rect">
            <a:avLst/>
          </a:prstGeom>
          <a:noFill/>
        </p:spPr>
        <p:txBody>
          <a:bodyPr wrap="square" rtlCol="0">
            <a:spAutoFit/>
          </a:bodyPr>
          <a:lstStyle/>
          <a:p>
            <a:pPr defTabSz="1219170"/>
            <a:r>
              <a:rPr lang="fr-FR" sz="3200" dirty="0">
                <a:solidFill>
                  <a:srgbClr val="FF0000"/>
                </a:solidFill>
                <a:latin typeface="Calibri"/>
                <a:cs typeface="Helvetica" panose="020B0604020202020204" pitchFamily="34" charset="0"/>
              </a:rPr>
              <a:t>Plutôt de s’appauvrir</a:t>
            </a:r>
          </a:p>
        </p:txBody>
      </p:sp>
      <p:sp>
        <p:nvSpPr>
          <p:cNvPr id="15" name="ZoneTexte 14"/>
          <p:cNvSpPr txBox="1"/>
          <p:nvPr/>
        </p:nvSpPr>
        <p:spPr>
          <a:xfrm>
            <a:off x="256709" y="4558982"/>
            <a:ext cx="3769648" cy="1077218"/>
          </a:xfrm>
          <a:prstGeom prst="rect">
            <a:avLst/>
          </a:prstGeom>
          <a:noFill/>
        </p:spPr>
        <p:txBody>
          <a:bodyPr wrap="square" rtlCol="0">
            <a:spAutoFit/>
          </a:bodyPr>
          <a:lstStyle/>
          <a:p>
            <a:pPr defTabSz="1219170"/>
            <a:r>
              <a:rPr lang="fr-FR" sz="3200" dirty="0">
                <a:solidFill>
                  <a:srgbClr val="F1BE48">
                    <a:lumMod val="75000"/>
                  </a:srgbClr>
                </a:solidFill>
                <a:latin typeface="Calibri"/>
                <a:cs typeface="Helvetica" panose="020B0604020202020204" pitchFamily="34" charset="0"/>
              </a:rPr>
              <a:t>Ni de s’appauvrir, </a:t>
            </a:r>
          </a:p>
          <a:p>
            <a:pPr defTabSz="1219170"/>
            <a:r>
              <a:rPr lang="fr-FR" sz="3200" dirty="0">
                <a:solidFill>
                  <a:srgbClr val="F1BE48">
                    <a:lumMod val="75000"/>
                  </a:srgbClr>
                </a:solidFill>
                <a:latin typeface="Calibri"/>
                <a:cs typeface="Helvetica" panose="020B0604020202020204" pitchFamily="34" charset="0"/>
              </a:rPr>
              <a:t>ni de se renouveler </a:t>
            </a:r>
          </a:p>
        </p:txBody>
      </p:sp>
      <p:grpSp>
        <p:nvGrpSpPr>
          <p:cNvPr id="16" name="Groupe 15"/>
          <p:cNvGrpSpPr/>
          <p:nvPr/>
        </p:nvGrpSpPr>
        <p:grpSpPr>
          <a:xfrm>
            <a:off x="253713" y="5452366"/>
            <a:ext cx="2590767" cy="830997"/>
            <a:chOff x="896782" y="4435761"/>
            <a:chExt cx="1943075" cy="623248"/>
          </a:xfrm>
        </p:grpSpPr>
        <p:sp>
          <p:nvSpPr>
            <p:cNvPr id="17" name="ZoneTexte 16"/>
            <p:cNvSpPr txBox="1"/>
            <p:nvPr/>
          </p:nvSpPr>
          <p:spPr>
            <a:xfrm>
              <a:off x="896782" y="4435761"/>
              <a:ext cx="1943075" cy="623248"/>
            </a:xfrm>
            <a:prstGeom prst="rect">
              <a:avLst/>
            </a:prstGeom>
            <a:noFill/>
          </p:spPr>
          <p:txBody>
            <a:bodyPr wrap="square" rtlCol="0" anchor="b">
              <a:spAutoFit/>
            </a:bodyPr>
            <a:lstStyle/>
            <a:p>
              <a:pPr defTabSz="1219170"/>
              <a:r>
                <a:rPr lang="fr-FR" sz="4800" b="1" dirty="0">
                  <a:solidFill>
                    <a:srgbClr val="F1BE48">
                      <a:lumMod val="75000"/>
                    </a:srgbClr>
                  </a:solidFill>
                  <a:latin typeface="Calibri"/>
                  <a:cs typeface="Helvetica" panose="020B0604020202020204" pitchFamily="34" charset="0"/>
                </a:rPr>
                <a:t>24%</a:t>
              </a:r>
            </a:p>
          </p:txBody>
        </p:sp>
        <p:sp>
          <p:nvSpPr>
            <p:cNvPr id="18" name="Rectangle 17"/>
            <p:cNvSpPr/>
            <p:nvPr/>
          </p:nvSpPr>
          <p:spPr>
            <a:xfrm>
              <a:off x="965184" y="4950722"/>
              <a:ext cx="496776" cy="59883"/>
            </a:xfrm>
            <a:prstGeom prst="rect">
              <a:avLst/>
            </a:prstGeom>
            <a:solidFill>
              <a:schemeClr val="accent2">
                <a:lumMod val="75000"/>
              </a:schemeClr>
            </a:solidFill>
            <a:ln w="25400" cap="flat" cmpd="sng" algn="ctr">
              <a:noFill/>
              <a:prstDash val="solid"/>
            </a:ln>
            <a:effectLst/>
          </p:spPr>
          <p:txBody>
            <a:bodyPr rtlCol="0" anchor="ctr"/>
            <a:lstStyle/>
            <a:p>
              <a:pPr algn="ctr" defTabSz="1219170">
                <a:defRPr/>
              </a:pPr>
              <a:endParaRPr lang="fr-FR" sz="2400" kern="0">
                <a:solidFill>
                  <a:srgbClr val="993366"/>
                </a:solidFill>
                <a:latin typeface="Calibri"/>
              </a:endParaRPr>
            </a:p>
          </p:txBody>
        </p:sp>
      </p:grpSp>
      <p:sp>
        <p:nvSpPr>
          <p:cNvPr id="29" name="Espace réservé du pied de page 28"/>
          <p:cNvSpPr>
            <a:spLocks noGrp="1"/>
          </p:cNvSpPr>
          <p:nvPr>
            <p:ph type="ftr" sz="quarter" idx="15"/>
          </p:nvPr>
        </p:nvSpPr>
        <p:spPr>
          <a:xfrm>
            <a:off x="633684" y="6424107"/>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32" name="Graphique 31"/>
          <p:cNvGraphicFramePr/>
          <p:nvPr>
            <p:extLst/>
          </p:nvPr>
        </p:nvGraphicFramePr>
        <p:xfrm>
          <a:off x="4164612" y="1594897"/>
          <a:ext cx="7787757" cy="4336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Tableau 43"/>
          <p:cNvGraphicFramePr>
            <a:graphicFrameLocks noGrp="1"/>
          </p:cNvGraphicFramePr>
          <p:nvPr>
            <p:extLst/>
          </p:nvPr>
        </p:nvGraphicFramePr>
        <p:xfrm>
          <a:off x="4848773" y="1410431"/>
          <a:ext cx="6992881" cy="406400"/>
        </p:xfrm>
        <a:graphic>
          <a:graphicData uri="http://schemas.openxmlformats.org/drawingml/2006/table">
            <a:tbl>
              <a:tblPr firstRow="1" bandRow="1">
                <a:tableStyleId>{5C22544A-7EE6-4342-B048-85BDC9FD1C3A}</a:tableStyleId>
              </a:tblPr>
              <a:tblGrid>
                <a:gridCol w="6992881">
                  <a:extLst>
                    <a:ext uri="{9D8B030D-6E8A-4147-A177-3AD203B41FA5}">
                      <a16:colId xmlns:a16="http://schemas.microsoft.com/office/drawing/2014/main" val="20000"/>
                    </a:ext>
                  </a:extLst>
                </a:gridCol>
              </a:tblGrid>
              <a:tr h="406400">
                <a:tc>
                  <a:txBody>
                    <a:bodyPr/>
                    <a:lstStyle/>
                    <a:p>
                      <a:pPr algn="ctr"/>
                      <a:r>
                        <a:rPr lang="fr-FR" sz="1900" b="1" dirty="0">
                          <a:solidFill>
                            <a:schemeClr val="bg1"/>
                          </a:solidFill>
                          <a:latin typeface="+mn-lt"/>
                          <a:cs typeface="Helvetica" panose="020B0604020202020204" pitchFamily="34" charset="0"/>
                        </a:rPr>
                        <a:t>ÉVOLUTIONS</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sp>
        <p:nvSpPr>
          <p:cNvPr id="45" name="ZoneTexte 44"/>
          <p:cNvSpPr txBox="1"/>
          <p:nvPr/>
        </p:nvSpPr>
        <p:spPr>
          <a:xfrm>
            <a:off x="10233860" y="4485763"/>
            <a:ext cx="1898293" cy="666977"/>
          </a:xfrm>
          <a:prstGeom prst="rect">
            <a:avLst/>
          </a:prstGeom>
          <a:noFill/>
        </p:spPr>
        <p:txBody>
          <a:bodyPr wrap="square" rtlCol="0">
            <a:spAutoFit/>
          </a:bodyPr>
          <a:lstStyle/>
          <a:p>
            <a:pPr algn="ctr" defTabSz="1219170"/>
            <a:r>
              <a:rPr lang="fr-FR" sz="1867" dirty="0">
                <a:solidFill>
                  <a:srgbClr val="1B365D"/>
                </a:solidFill>
                <a:latin typeface="Calibri"/>
                <a:cs typeface="Helvetica" panose="020B0604020202020204" pitchFamily="34" charset="0"/>
              </a:rPr>
              <a:t>Plutôt de </a:t>
            </a:r>
            <a:br>
              <a:rPr lang="fr-FR" sz="1867" dirty="0">
                <a:solidFill>
                  <a:srgbClr val="1B365D"/>
                </a:solidFill>
                <a:latin typeface="Calibri"/>
                <a:cs typeface="Helvetica" panose="020B0604020202020204" pitchFamily="34" charset="0"/>
              </a:rPr>
            </a:br>
            <a:r>
              <a:rPr lang="fr-FR" sz="1867" dirty="0">
                <a:solidFill>
                  <a:srgbClr val="1B365D"/>
                </a:solidFill>
                <a:latin typeface="Calibri"/>
                <a:cs typeface="Helvetica" panose="020B0604020202020204" pitchFamily="34" charset="0"/>
              </a:rPr>
              <a:t>se renouveler</a:t>
            </a:r>
          </a:p>
        </p:txBody>
      </p:sp>
      <p:sp>
        <p:nvSpPr>
          <p:cNvPr id="46" name="ZoneTexte 45"/>
          <p:cNvSpPr txBox="1"/>
          <p:nvPr/>
        </p:nvSpPr>
        <p:spPr>
          <a:xfrm>
            <a:off x="10291713" y="2083819"/>
            <a:ext cx="1782587" cy="666977"/>
          </a:xfrm>
          <a:prstGeom prst="rect">
            <a:avLst/>
          </a:prstGeom>
          <a:noFill/>
        </p:spPr>
        <p:txBody>
          <a:bodyPr wrap="square" rtlCol="0">
            <a:spAutoFit/>
          </a:bodyPr>
          <a:lstStyle/>
          <a:p>
            <a:pPr algn="ctr" defTabSz="1219170"/>
            <a:r>
              <a:rPr lang="fr-FR" sz="1867" dirty="0">
                <a:solidFill>
                  <a:srgbClr val="FF0000"/>
                </a:solidFill>
                <a:latin typeface="Calibri"/>
                <a:cs typeface="Helvetica" panose="020B0604020202020204" pitchFamily="34" charset="0"/>
              </a:rPr>
              <a:t>Plutôt de s’appauvrir</a:t>
            </a:r>
          </a:p>
        </p:txBody>
      </p:sp>
      <p:sp>
        <p:nvSpPr>
          <p:cNvPr id="47" name="ZoneTexte 46"/>
          <p:cNvSpPr txBox="1"/>
          <p:nvPr/>
        </p:nvSpPr>
        <p:spPr>
          <a:xfrm>
            <a:off x="9977822" y="3110384"/>
            <a:ext cx="2154332" cy="666977"/>
          </a:xfrm>
          <a:prstGeom prst="rect">
            <a:avLst/>
          </a:prstGeom>
          <a:noFill/>
        </p:spPr>
        <p:txBody>
          <a:bodyPr wrap="square" rtlCol="0">
            <a:spAutoFit/>
          </a:bodyPr>
          <a:lstStyle/>
          <a:p>
            <a:pPr algn="ctr" defTabSz="1219170"/>
            <a:r>
              <a:rPr lang="fr-FR" sz="1867" dirty="0">
                <a:solidFill>
                  <a:srgbClr val="F1BE48">
                    <a:lumMod val="75000"/>
                  </a:srgbClr>
                </a:solidFill>
                <a:latin typeface="Calibri"/>
                <a:cs typeface="Helvetica" panose="020B0604020202020204" pitchFamily="34" charset="0"/>
              </a:rPr>
              <a:t>Ni de s’appauvrir, </a:t>
            </a:r>
          </a:p>
          <a:p>
            <a:pPr algn="ctr" defTabSz="1219170"/>
            <a:r>
              <a:rPr lang="fr-FR" sz="1867" dirty="0">
                <a:solidFill>
                  <a:srgbClr val="F1BE48">
                    <a:lumMod val="75000"/>
                  </a:srgbClr>
                </a:solidFill>
                <a:latin typeface="Calibri"/>
                <a:cs typeface="Helvetica" panose="020B0604020202020204" pitchFamily="34" charset="0"/>
              </a:rPr>
              <a:t>ni de se renouveler </a:t>
            </a:r>
          </a:p>
        </p:txBody>
      </p:sp>
    </p:spTree>
    <p:extLst>
      <p:ext uri="{BB962C8B-B14F-4D97-AF65-F5344CB8AC3E}">
        <p14:creationId xmlns:p14="http://schemas.microsoft.com/office/powerpoint/2010/main" val="39553147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0032" y="493301"/>
            <a:ext cx="6772921" cy="738792"/>
          </a:xfrm>
        </p:spPr>
        <p:txBody>
          <a:bodyPr/>
          <a:lstStyle/>
          <a:p>
            <a:r>
              <a:rPr lang="fr-FR" sz="2667" dirty="0"/>
              <a:t>L’opinion sur le niveau actuel du débat politique en France - selon l’intention de vote (2/2) </a:t>
            </a:r>
          </a:p>
        </p:txBody>
      </p:sp>
      <p:sp>
        <p:nvSpPr>
          <p:cNvPr id="2" name="Espace réservé du texte 1"/>
          <p:cNvSpPr>
            <a:spLocks noGrp="1"/>
          </p:cNvSpPr>
          <p:nvPr>
            <p:ph type="body" sz="quarter" idx="14"/>
          </p:nvPr>
        </p:nvSpPr>
        <p:spPr>
          <a:xfrm>
            <a:off x="7399283" y="405231"/>
            <a:ext cx="4624551" cy="48484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En ce moment, diriez-vous que le débat politique est en train : </a:t>
            </a:r>
          </a:p>
        </p:txBody>
      </p:sp>
      <p:sp>
        <p:nvSpPr>
          <p:cNvPr id="4" name="Espace réservé du texte 3"/>
          <p:cNvSpPr>
            <a:spLocks noGrp="1"/>
          </p:cNvSpPr>
          <p:nvPr>
            <p:ph type="body" sz="quarter" idx="13"/>
          </p:nvPr>
        </p:nvSpPr>
        <p:spPr>
          <a:xfrm>
            <a:off x="290032" y="946"/>
            <a:ext cx="6658144" cy="590215"/>
          </a:xfrm>
        </p:spPr>
        <p:txBody>
          <a:bodyPr anchor="ctr"/>
          <a:lstStyle/>
          <a:p>
            <a:r>
              <a:rPr lang="fr-FR" dirty="0">
                <a:solidFill>
                  <a:schemeClr val="bg1">
                    <a:lumMod val="65000"/>
                  </a:schemeClr>
                </a:solidFill>
              </a:rPr>
              <a:t>Le pluralisme politique dans les médias</a:t>
            </a:r>
          </a:p>
        </p:txBody>
      </p:sp>
      <p:sp>
        <p:nvSpPr>
          <p:cNvPr id="29" name="Espace réservé du pied de page 28"/>
          <p:cNvSpPr>
            <a:spLocks noGrp="1"/>
          </p:cNvSpPr>
          <p:nvPr>
            <p:ph type="ftr" sz="quarter" idx="15"/>
          </p:nvPr>
        </p:nvSpPr>
        <p:spPr>
          <a:xfrm>
            <a:off x="633684" y="6424107"/>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pic>
        <p:nvPicPr>
          <p:cNvPr id="7" name="Image 6"/>
          <p:cNvPicPr>
            <a:picLocks noChangeAspect="1"/>
          </p:cNvPicPr>
          <p:nvPr/>
        </p:nvPicPr>
        <p:blipFill rotWithShape="1">
          <a:blip r:embed="rId3"/>
          <a:srcRect t="1" b="2645"/>
          <a:stretch/>
        </p:blipFill>
        <p:spPr>
          <a:xfrm>
            <a:off x="4653510" y="1279565"/>
            <a:ext cx="644527" cy="748257"/>
          </a:xfrm>
          <a:prstGeom prst="rect">
            <a:avLst/>
          </a:prstGeom>
        </p:spPr>
      </p:pic>
      <p:pic>
        <p:nvPicPr>
          <p:cNvPr id="8" name="Image 7"/>
          <p:cNvPicPr>
            <a:picLocks noChangeAspect="1"/>
          </p:cNvPicPr>
          <p:nvPr/>
        </p:nvPicPr>
        <p:blipFill rotWithShape="1">
          <a:blip r:embed="rId4"/>
          <a:srcRect b="3800"/>
          <a:stretch/>
        </p:blipFill>
        <p:spPr>
          <a:xfrm>
            <a:off x="11080603" y="1257904"/>
            <a:ext cx="671152" cy="769917"/>
          </a:xfrm>
          <a:prstGeom prst="rect">
            <a:avLst/>
          </a:prstGeom>
        </p:spPr>
      </p:pic>
      <p:pic>
        <p:nvPicPr>
          <p:cNvPr id="9" name="Image 8"/>
          <p:cNvPicPr>
            <a:picLocks noChangeAspect="1"/>
          </p:cNvPicPr>
          <p:nvPr/>
        </p:nvPicPr>
        <p:blipFill rotWithShape="1">
          <a:blip r:embed="rId5"/>
          <a:srcRect t="15690" r="7007"/>
          <a:stretch/>
        </p:blipFill>
        <p:spPr>
          <a:xfrm>
            <a:off x="5936888" y="1285402"/>
            <a:ext cx="686697" cy="742420"/>
          </a:xfrm>
          <a:prstGeom prst="rect">
            <a:avLst/>
          </a:prstGeom>
        </p:spPr>
      </p:pic>
      <p:pic>
        <p:nvPicPr>
          <p:cNvPr id="10" name="Image 9"/>
          <p:cNvPicPr>
            <a:picLocks noChangeAspect="1"/>
          </p:cNvPicPr>
          <p:nvPr/>
        </p:nvPicPr>
        <p:blipFill rotWithShape="1">
          <a:blip r:embed="rId6"/>
          <a:srcRect l="6496" b="14002"/>
          <a:stretch/>
        </p:blipFill>
        <p:spPr>
          <a:xfrm>
            <a:off x="7256760" y="1289114"/>
            <a:ext cx="673541" cy="738708"/>
          </a:xfrm>
          <a:prstGeom prst="rect">
            <a:avLst/>
          </a:prstGeom>
        </p:spPr>
      </p:pic>
      <p:pic>
        <p:nvPicPr>
          <p:cNvPr id="11" name="Image 10"/>
          <p:cNvPicPr>
            <a:picLocks noChangeAspect="1"/>
          </p:cNvPicPr>
          <p:nvPr/>
        </p:nvPicPr>
        <p:blipFill rotWithShape="1">
          <a:blip r:embed="rId7"/>
          <a:srcRect b="11070"/>
          <a:stretch/>
        </p:blipFill>
        <p:spPr>
          <a:xfrm>
            <a:off x="8509956" y="1280061"/>
            <a:ext cx="705120" cy="747761"/>
          </a:xfrm>
          <a:prstGeom prst="rect">
            <a:avLst/>
          </a:prstGeom>
        </p:spPr>
      </p:pic>
      <p:graphicFrame>
        <p:nvGraphicFramePr>
          <p:cNvPr id="12" name="Tableau 11"/>
          <p:cNvGraphicFramePr>
            <a:graphicFrameLocks noGrp="1"/>
          </p:cNvGraphicFramePr>
          <p:nvPr>
            <p:extLst/>
          </p:nvPr>
        </p:nvGraphicFramePr>
        <p:xfrm>
          <a:off x="196194" y="2125712"/>
          <a:ext cx="11879855" cy="3956504"/>
        </p:xfrm>
        <a:graphic>
          <a:graphicData uri="http://schemas.openxmlformats.org/drawingml/2006/table">
            <a:tbl>
              <a:tblPr firstRow="1" bandRow="1">
                <a:tableStyleId>{5C22544A-7EE6-4342-B048-85BDC9FD1C3A}</a:tableStyleId>
              </a:tblPr>
              <a:tblGrid>
                <a:gridCol w="2625984">
                  <a:extLst>
                    <a:ext uri="{9D8B030D-6E8A-4147-A177-3AD203B41FA5}">
                      <a16:colId xmlns:a16="http://schemas.microsoft.com/office/drawing/2014/main" val="3224988757"/>
                    </a:ext>
                  </a:extLst>
                </a:gridCol>
                <a:gridCol w="1366099">
                  <a:extLst>
                    <a:ext uri="{9D8B030D-6E8A-4147-A177-3AD203B41FA5}">
                      <a16:colId xmlns:a16="http://schemas.microsoft.com/office/drawing/2014/main" val="2847417737"/>
                    </a:ext>
                  </a:extLst>
                </a:gridCol>
                <a:gridCol w="1440000">
                  <a:extLst>
                    <a:ext uri="{9D8B030D-6E8A-4147-A177-3AD203B41FA5}">
                      <a16:colId xmlns:a16="http://schemas.microsoft.com/office/drawing/2014/main" val="2241043250"/>
                    </a:ext>
                  </a:extLst>
                </a:gridCol>
                <a:gridCol w="1303283">
                  <a:extLst>
                    <a:ext uri="{9D8B030D-6E8A-4147-A177-3AD203B41FA5}">
                      <a16:colId xmlns:a16="http://schemas.microsoft.com/office/drawing/2014/main" val="981846427"/>
                    </a:ext>
                  </a:extLst>
                </a:gridCol>
                <a:gridCol w="1302173">
                  <a:extLst>
                    <a:ext uri="{9D8B030D-6E8A-4147-A177-3AD203B41FA5}">
                      <a16:colId xmlns:a16="http://schemas.microsoft.com/office/drawing/2014/main" val="2752117019"/>
                    </a:ext>
                  </a:extLst>
                </a:gridCol>
                <a:gridCol w="1280772">
                  <a:extLst>
                    <a:ext uri="{9D8B030D-6E8A-4147-A177-3AD203B41FA5}">
                      <a16:colId xmlns:a16="http://schemas.microsoft.com/office/drawing/2014/main" val="3816637277"/>
                    </a:ext>
                  </a:extLst>
                </a:gridCol>
                <a:gridCol w="1280772">
                  <a:extLst>
                    <a:ext uri="{9D8B030D-6E8A-4147-A177-3AD203B41FA5}">
                      <a16:colId xmlns:a16="http://schemas.microsoft.com/office/drawing/2014/main" val="1914460748"/>
                    </a:ext>
                  </a:extLst>
                </a:gridCol>
                <a:gridCol w="1280772">
                  <a:extLst>
                    <a:ext uri="{9D8B030D-6E8A-4147-A177-3AD203B41FA5}">
                      <a16:colId xmlns:a16="http://schemas.microsoft.com/office/drawing/2014/main" val="4197155240"/>
                    </a:ext>
                  </a:extLst>
                </a:gridCol>
              </a:tblGrid>
              <a:tr h="829172">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1900" dirty="0">
                          <a:solidFill>
                            <a:schemeClr val="bg2">
                              <a:lumMod val="75000"/>
                            </a:schemeClr>
                          </a:solidFill>
                        </a:rPr>
                        <a:t>%</a:t>
                      </a:r>
                    </a:p>
                  </a:txBody>
                  <a:tcPr marL="121920" marR="121920" marT="60960" marB="6096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1600" dirty="0">
                          <a:solidFill>
                            <a:schemeClr val="bg2">
                              <a:lumMod val="50000"/>
                            </a:schemeClr>
                          </a:solidFill>
                        </a:rPr>
                        <a:t>Ensemble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500" b="0" baseline="0" dirty="0">
                          <a:solidFill>
                            <a:schemeClr val="bg2">
                              <a:lumMod val="75000"/>
                            </a:schemeClr>
                          </a:solidFill>
                        </a:rPr>
                        <a:t>Voterait pour</a:t>
                      </a:r>
                    </a:p>
                    <a:p>
                      <a:pPr algn="ctr"/>
                      <a:r>
                        <a:rPr lang="fr-FR" sz="1500" b="0" baseline="0" dirty="0">
                          <a:solidFill>
                            <a:schemeClr val="bg2">
                              <a:lumMod val="75000"/>
                            </a:schemeClr>
                          </a:solidFill>
                        </a:rPr>
                        <a:t>J.-L. Mélenchon</a:t>
                      </a:r>
                      <a:endParaRPr lang="fr-FR" sz="1500" b="0" dirty="0">
                        <a:solidFill>
                          <a:schemeClr val="bg2">
                            <a:lumMod val="75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B. Hamon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500" b="0" baseline="0" dirty="0">
                          <a:solidFill>
                            <a:schemeClr val="bg2">
                              <a:lumMod val="75000"/>
                            </a:schemeClr>
                          </a:solidFill>
                        </a:rPr>
                        <a:t>Voterait pour</a:t>
                      </a:r>
                    </a:p>
                    <a:p>
                      <a:pPr algn="ct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E. Macron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 F. Fillon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mn-lt"/>
                          <a:ea typeface="+mn-ea"/>
                          <a:cs typeface="+mn-cs"/>
                        </a:rPr>
                        <a:t>Voterait pour N. Dupont-Aignan</a:t>
                      </a:r>
                      <a:endPar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Voterait pour M. Le Pen</a:t>
                      </a:r>
                    </a:p>
                  </a:txBody>
                  <a:tcPr marL="121920" marR="121920" marT="60960" marB="6096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9786021"/>
                  </a:ext>
                </a:extLst>
              </a:tr>
              <a:tr h="1042444">
                <a:tc>
                  <a:txBody>
                    <a:bodyPr/>
                    <a:lstStyle/>
                    <a:p>
                      <a:pPr marL="0" marR="0" lvl="0" indent="0" algn="l" defTabSz="924282" rtl="0" eaLnBrk="1" fontAlgn="b" latinLnBrk="0" hangingPunct="1">
                        <a:lnSpc>
                          <a:spcPct val="100000"/>
                        </a:lnSpc>
                        <a:spcBef>
                          <a:spcPts val="0"/>
                        </a:spcBef>
                        <a:spcAft>
                          <a:spcPts val="0"/>
                        </a:spcAft>
                        <a:buClrTx/>
                        <a:buSzTx/>
                        <a:buFontTx/>
                        <a:buNone/>
                        <a:tabLst/>
                        <a:defRPr/>
                      </a:pPr>
                      <a:r>
                        <a:rPr lang="fr-FR" sz="1900" dirty="0">
                          <a:solidFill>
                            <a:srgbClr val="FF0000"/>
                          </a:solidFill>
                          <a:cs typeface="Helvetica" panose="020B0604020202020204" pitchFamily="34" charset="0"/>
                        </a:rPr>
                        <a:t>Plutôt de s’appauvrir</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FF0000"/>
                          </a:solidFill>
                          <a:effectLst/>
                          <a:uLnTx/>
                          <a:uFillTx/>
                          <a:latin typeface="Calibri"/>
                          <a:ea typeface="+mn-ea"/>
                          <a:cs typeface="+mn-cs"/>
                        </a:rPr>
                        <a:t>64</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2100" b="1" i="0" u="none" strike="noStrike" dirty="0">
                          <a:solidFill>
                            <a:srgbClr val="FF0000"/>
                          </a:solidFill>
                          <a:effectLst/>
                          <a:latin typeface="calibri" panose="020F0502020204030204" pitchFamily="34" charset="0"/>
                        </a:rPr>
                        <a:t>56</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65</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2100" b="1" i="0" u="none" strike="noStrike" dirty="0">
                          <a:solidFill>
                            <a:srgbClr val="FF0000"/>
                          </a:solidFill>
                          <a:effectLst/>
                          <a:latin typeface="calibri" panose="020F0502020204030204" pitchFamily="34" charset="0"/>
                        </a:rPr>
                        <a:t>57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71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2100" b="1" i="0" u="none" strike="noStrike" dirty="0">
                          <a:solidFill>
                            <a:srgbClr val="FF0000"/>
                          </a:solidFill>
                          <a:effectLst/>
                          <a:latin typeface="calibri" panose="020F0502020204030204" pitchFamily="34" charset="0"/>
                        </a:rPr>
                        <a:t>73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68</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13338"/>
                  </a:ext>
                </a:extLst>
              </a:tr>
              <a:tr h="1042444">
                <a:tc>
                  <a:txBody>
                    <a:bodyPr/>
                    <a:lstStyle/>
                    <a:p>
                      <a:pPr algn="l" defTabSz="914400"/>
                      <a:r>
                        <a:rPr lang="fr-FR" sz="1900" dirty="0">
                          <a:solidFill>
                            <a:schemeClr val="accent2">
                              <a:lumMod val="75000"/>
                            </a:schemeClr>
                          </a:solidFill>
                          <a:cs typeface="Helvetica" panose="020B0604020202020204" pitchFamily="34" charset="0"/>
                        </a:rPr>
                        <a:t>Ni de s’appauvrir, </a:t>
                      </a:r>
                    </a:p>
                    <a:p>
                      <a:pPr algn="l" defTabSz="914400"/>
                      <a:r>
                        <a:rPr lang="fr-FR" sz="1900" dirty="0">
                          <a:solidFill>
                            <a:schemeClr val="accent2">
                              <a:lumMod val="75000"/>
                            </a:schemeClr>
                          </a:solidFill>
                          <a:cs typeface="Helvetica" panose="020B0604020202020204" pitchFamily="34" charset="0"/>
                        </a:rPr>
                        <a:t>ni de se renouveler </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accent2">
                              <a:lumMod val="75000"/>
                            </a:schemeClr>
                          </a:solidFill>
                          <a:effectLst/>
                          <a:uLnTx/>
                          <a:uFillTx/>
                          <a:latin typeface="Calibri"/>
                          <a:ea typeface="+mn-ea"/>
                          <a:cs typeface="+mn-cs"/>
                        </a:rPr>
                        <a:t>24</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27</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21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27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20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15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2889057"/>
                  </a:ext>
                </a:extLst>
              </a:tr>
              <a:tr h="1042444">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900" dirty="0">
                          <a:solidFill>
                            <a:schemeClr val="tx2"/>
                          </a:solidFill>
                          <a:cs typeface="Helvetica" panose="020B0604020202020204" pitchFamily="34" charset="0"/>
                        </a:rPr>
                        <a:t>Plutôt de se renouveler</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12</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17</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14</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9</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2663533"/>
                  </a:ext>
                </a:extLst>
              </a:tr>
            </a:tbl>
          </a:graphicData>
        </a:graphic>
      </p:graphicFrame>
      <p:pic>
        <p:nvPicPr>
          <p:cNvPr id="13" name="Image 12"/>
          <p:cNvPicPr>
            <a:picLocks noChangeAspect="1"/>
          </p:cNvPicPr>
          <p:nvPr/>
        </p:nvPicPr>
        <p:blipFill>
          <a:blip r:embed="rId8"/>
          <a:stretch>
            <a:fillRect/>
          </a:stretch>
        </p:blipFill>
        <p:spPr>
          <a:xfrm>
            <a:off x="9772280" y="1276187"/>
            <a:ext cx="630312" cy="751635"/>
          </a:xfrm>
          <a:prstGeom prst="rect">
            <a:avLst/>
          </a:prstGeom>
        </p:spPr>
      </p:pic>
    </p:spTree>
    <p:extLst>
      <p:ext uri="{BB962C8B-B14F-4D97-AF65-F5344CB8AC3E}">
        <p14:creationId xmlns:p14="http://schemas.microsoft.com/office/powerpoint/2010/main" val="158157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0031" y="493301"/>
            <a:ext cx="7193335" cy="369397"/>
          </a:xfrm>
        </p:spPr>
        <p:txBody>
          <a:bodyPr/>
          <a:lstStyle/>
          <a:p>
            <a:r>
              <a:rPr lang="fr-FR" sz="2667" dirty="0"/>
              <a:t>L’intérêt pour l’actualité des partis politiques </a:t>
            </a:r>
          </a:p>
        </p:txBody>
      </p:sp>
      <p:sp>
        <p:nvSpPr>
          <p:cNvPr id="2" name="Espace réservé du texte 1"/>
          <p:cNvSpPr>
            <a:spLocks noGrp="1"/>
          </p:cNvSpPr>
          <p:nvPr>
            <p:ph type="body" sz="quarter" idx="14"/>
          </p:nvPr>
        </p:nvSpPr>
        <p:spPr>
          <a:xfrm>
            <a:off x="8170041" y="302356"/>
            <a:ext cx="3670825" cy="48484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A propos de l’actualité politique, vous vous informez surtout sur :</a:t>
            </a:r>
          </a:p>
        </p:txBody>
      </p:sp>
      <p:sp>
        <p:nvSpPr>
          <p:cNvPr id="4" name="Espace réservé du texte 3"/>
          <p:cNvSpPr>
            <a:spLocks noGrp="1"/>
          </p:cNvSpPr>
          <p:nvPr>
            <p:ph type="body" sz="quarter" idx="13"/>
          </p:nvPr>
        </p:nvSpPr>
        <p:spPr>
          <a:xfrm>
            <a:off x="290032" y="946"/>
            <a:ext cx="6658144" cy="590215"/>
          </a:xfrm>
        </p:spPr>
        <p:txBody>
          <a:bodyPr anchor="ctr"/>
          <a:lstStyle/>
          <a:p>
            <a:r>
              <a:rPr lang="fr-FR" dirty="0">
                <a:solidFill>
                  <a:schemeClr val="bg1">
                    <a:lumMod val="65000"/>
                  </a:schemeClr>
                </a:solidFill>
              </a:rPr>
              <a:t>Le pluralisme politique dans les médias</a:t>
            </a:r>
          </a:p>
        </p:txBody>
      </p:sp>
      <p:graphicFrame>
        <p:nvGraphicFramePr>
          <p:cNvPr id="30" name="Graphique 29"/>
          <p:cNvGraphicFramePr/>
          <p:nvPr>
            <p:extLst/>
          </p:nvPr>
        </p:nvGraphicFramePr>
        <p:xfrm>
          <a:off x="1002068" y="924911"/>
          <a:ext cx="10921003" cy="46628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au 7"/>
          <p:cNvGraphicFramePr>
            <a:graphicFrameLocks noGrp="1"/>
          </p:cNvGraphicFramePr>
          <p:nvPr>
            <p:extLst/>
          </p:nvPr>
        </p:nvGraphicFramePr>
        <p:xfrm>
          <a:off x="1175025" y="1675412"/>
          <a:ext cx="10665840" cy="406400"/>
        </p:xfrm>
        <a:graphic>
          <a:graphicData uri="http://schemas.openxmlformats.org/drawingml/2006/table">
            <a:tbl>
              <a:tblPr firstRow="1" bandRow="1">
                <a:tableStyleId>{5C22544A-7EE6-4342-B048-85BDC9FD1C3A}</a:tableStyleId>
              </a:tblPr>
              <a:tblGrid>
                <a:gridCol w="2133168">
                  <a:extLst>
                    <a:ext uri="{9D8B030D-6E8A-4147-A177-3AD203B41FA5}">
                      <a16:colId xmlns:a16="http://schemas.microsoft.com/office/drawing/2014/main" val="1518074356"/>
                    </a:ext>
                  </a:extLst>
                </a:gridCol>
                <a:gridCol w="2133168">
                  <a:extLst>
                    <a:ext uri="{9D8B030D-6E8A-4147-A177-3AD203B41FA5}">
                      <a16:colId xmlns:a16="http://schemas.microsoft.com/office/drawing/2014/main" val="316194348"/>
                    </a:ext>
                  </a:extLst>
                </a:gridCol>
                <a:gridCol w="2133168">
                  <a:extLst>
                    <a:ext uri="{9D8B030D-6E8A-4147-A177-3AD203B41FA5}">
                      <a16:colId xmlns:a16="http://schemas.microsoft.com/office/drawing/2014/main" val="2087484150"/>
                    </a:ext>
                  </a:extLst>
                </a:gridCol>
                <a:gridCol w="2133168">
                  <a:extLst>
                    <a:ext uri="{9D8B030D-6E8A-4147-A177-3AD203B41FA5}">
                      <a16:colId xmlns:a16="http://schemas.microsoft.com/office/drawing/2014/main" val="1167005522"/>
                    </a:ext>
                  </a:extLst>
                </a:gridCol>
                <a:gridCol w="2133168">
                  <a:extLst>
                    <a:ext uri="{9D8B030D-6E8A-4147-A177-3AD203B41FA5}">
                      <a16:colId xmlns:a16="http://schemas.microsoft.com/office/drawing/2014/main" val="3328967760"/>
                    </a:ext>
                  </a:extLst>
                </a:gridCol>
              </a:tblGrid>
              <a:tr h="406400">
                <a:tc>
                  <a:txBody>
                    <a:bodyPr/>
                    <a:lstStyle/>
                    <a:p>
                      <a:pPr algn="ctr"/>
                      <a:r>
                        <a:rPr lang="fr-FR" sz="1900" b="1" dirty="0">
                          <a:solidFill>
                            <a:schemeClr val="bg2">
                              <a:lumMod val="75000"/>
                            </a:schemeClr>
                          </a:solidFill>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F4391"/>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F4391"/>
                          </a:solidFill>
                          <a:effectLst/>
                          <a:uLnTx/>
                          <a:uFillTx/>
                          <a:latin typeface="Calibri"/>
                          <a:ea typeface="+mn-ea"/>
                          <a:cs typeface="+mn-cs"/>
                        </a:rPr>
                        <a:t>+6</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mn-lt"/>
                          <a:ea typeface="+mn-ea"/>
                          <a:cs typeface="+mn-cs"/>
                        </a:rPr>
                        <a:t>-6</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
        <p:nvSpPr>
          <p:cNvPr id="9" name="ZoneTexte 8"/>
          <p:cNvSpPr txBox="1"/>
          <p:nvPr/>
        </p:nvSpPr>
        <p:spPr>
          <a:xfrm>
            <a:off x="-32285" y="1689113"/>
            <a:ext cx="1207311"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31 mars-2 avril </a:t>
            </a:r>
          </a:p>
        </p:txBody>
      </p:sp>
      <p:sp>
        <p:nvSpPr>
          <p:cNvPr id="6" name="Espace réservé du pied de page 5"/>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675353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Champ de l’enquête</a:t>
            </a:r>
            <a:endParaRPr lang="fr-FR" b="1" dirty="0"/>
          </a:p>
        </p:txBody>
      </p:sp>
      <p:sp>
        <p:nvSpPr>
          <p:cNvPr id="3" name="Espace réservé du contenu 2"/>
          <p:cNvSpPr>
            <a:spLocks noGrp="1"/>
          </p:cNvSpPr>
          <p:nvPr>
            <p:ph idx="1"/>
          </p:nvPr>
        </p:nvSpPr>
        <p:spPr>
          <a:xfrm>
            <a:off x="247650" y="1825624"/>
            <a:ext cx="11106150" cy="4765675"/>
          </a:xfrm>
        </p:spPr>
        <p:txBody>
          <a:bodyPr>
            <a:normAutofit fontScale="70000" lnSpcReduction="20000"/>
          </a:bodyPr>
          <a:lstStyle/>
          <a:p>
            <a:pPr algn="just"/>
            <a:r>
              <a:rPr lang="fr-FR" dirty="0" smtClean="0"/>
              <a:t>Les électeurs </a:t>
            </a:r>
            <a:r>
              <a:rPr lang="fr-FR" dirty="0"/>
              <a:t>en France métropolitaine au moment de la constitution du panel, c’est-à-dire les individus de dix-huit ans et plus inscrits sur les listes électorales et juridiquement éligibles à voter lors des élections régionales de </a:t>
            </a:r>
            <a:r>
              <a:rPr lang="fr-FR" dirty="0" smtClean="0"/>
              <a:t>2015</a:t>
            </a:r>
          </a:p>
          <a:p>
            <a:pPr algn="just"/>
            <a:endParaRPr lang="fr-FR" dirty="0"/>
          </a:p>
          <a:p>
            <a:pPr algn="just"/>
            <a:r>
              <a:rPr lang="fr-FR" dirty="0" smtClean="0"/>
              <a:t>Une vraie innovation : avoir un échantillon de « primo-votants »</a:t>
            </a:r>
          </a:p>
          <a:p>
            <a:pPr marL="0" indent="0" algn="just">
              <a:buNone/>
            </a:pPr>
            <a:endParaRPr lang="fr-FR" dirty="0"/>
          </a:p>
          <a:p>
            <a:pPr algn="just"/>
            <a:r>
              <a:rPr lang="fr-FR" dirty="0" smtClean="0"/>
              <a:t>La population a été définie en utilisant trois </a:t>
            </a:r>
            <a:r>
              <a:rPr lang="fr-FR" dirty="0"/>
              <a:t>sources d’information</a:t>
            </a:r>
            <a:r>
              <a:rPr lang="fr-FR" dirty="0" smtClean="0"/>
              <a:t>:</a:t>
            </a:r>
          </a:p>
          <a:p>
            <a:pPr marL="0" indent="0" algn="just">
              <a:buNone/>
            </a:pPr>
            <a:endParaRPr lang="fr-FR" dirty="0"/>
          </a:p>
          <a:p>
            <a:pPr algn="just">
              <a:buFont typeface="Wingdings" panose="05000000000000000000" pitchFamily="2" charset="2"/>
              <a:buChar char="Ø"/>
            </a:pPr>
            <a:r>
              <a:rPr lang="fr-FR" dirty="0" smtClean="0"/>
              <a:t>Les </a:t>
            </a:r>
            <a:r>
              <a:rPr lang="fr-FR" dirty="0"/>
              <a:t>statistiques du Ministère de l’Intérieur qui permettent de cadrer géographiquement l’échantillon à partir d’une matrice région x habitat sur la base des listes électorales</a:t>
            </a:r>
          </a:p>
          <a:p>
            <a:pPr algn="just">
              <a:buFont typeface="Wingdings" panose="05000000000000000000" pitchFamily="2" charset="2"/>
              <a:buChar char="Ø"/>
            </a:pPr>
            <a:r>
              <a:rPr lang="fr-FR" dirty="0" smtClean="0"/>
              <a:t>Les </a:t>
            </a:r>
            <a:r>
              <a:rPr lang="fr-FR" dirty="0"/>
              <a:t>statistiques de l’INSEE issues du recensement 2011 sur la population de nationalité française résidant en métropole et âgée de 18 ans et plus pour les autres caractéristiques sociodémographiques (sexe, âge, profession de la personne de référence, niveau de diplôme) compte tenu de l’absence de données disponibles sur les personnes inscrites sur les listes électorales.</a:t>
            </a:r>
          </a:p>
          <a:p>
            <a:pPr algn="just">
              <a:buFont typeface="Wingdings" panose="05000000000000000000" pitchFamily="2" charset="2"/>
              <a:buChar char="Ø"/>
            </a:pPr>
            <a:r>
              <a:rPr lang="fr-FR" dirty="0" smtClean="0"/>
              <a:t>Les </a:t>
            </a:r>
            <a:r>
              <a:rPr lang="fr-FR" dirty="0"/>
              <a:t>données issues des enquêtes effectuées par Ipsos sur le profil sociodémographique des personnes inscrites sur les listes </a:t>
            </a:r>
            <a:r>
              <a:rPr lang="fr-FR" dirty="0" smtClean="0"/>
              <a:t>électorales</a:t>
            </a:r>
            <a:endParaRPr lang="fr-FR" dirty="0"/>
          </a:p>
        </p:txBody>
      </p:sp>
    </p:spTree>
    <p:extLst>
      <p:ext uri="{BB962C8B-B14F-4D97-AF65-F5344CB8AC3E}">
        <p14:creationId xmlns:p14="http://schemas.microsoft.com/office/powerpoint/2010/main" val="6475523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255792" y="1870364"/>
            <a:ext cx="6936208" cy="3283213"/>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b="0" dirty="0">
                <a:solidFill>
                  <a:prstClr val="white">
                    <a:lumMod val="65000"/>
                  </a:prstClr>
                </a:solidFill>
                <a:latin typeface="Calibri"/>
              </a:rPr>
              <a:t>MODULE populisme</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066" r="25066"/>
          <a:stretch>
            <a:fillRect/>
          </a:stretch>
        </p:blipFill>
        <p:spPr/>
      </p:pic>
    </p:spTree>
    <p:extLst>
      <p:ext uri="{BB962C8B-B14F-4D97-AF65-F5344CB8AC3E}">
        <p14:creationId xmlns:p14="http://schemas.microsoft.com/office/powerpoint/2010/main" val="14371861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6904" y="557508"/>
            <a:ext cx="6430437" cy="369397"/>
          </a:xfrm>
        </p:spPr>
        <p:txBody>
          <a:bodyPr/>
          <a:lstStyle/>
          <a:p>
            <a:r>
              <a:rPr lang="fr-FR" sz="2667" dirty="0"/>
              <a:t>L’opinion sur les pratiques en politique (1/2)</a:t>
            </a:r>
          </a:p>
        </p:txBody>
      </p:sp>
      <p:sp>
        <p:nvSpPr>
          <p:cNvPr id="2" name="Espace réservé du texte 1"/>
          <p:cNvSpPr>
            <a:spLocks noGrp="1"/>
          </p:cNvSpPr>
          <p:nvPr>
            <p:ph type="body" sz="quarter" idx="14"/>
          </p:nvPr>
        </p:nvSpPr>
        <p:spPr>
          <a:xfrm>
            <a:off x="7008203" y="213997"/>
            <a:ext cx="4967035" cy="712843"/>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Pour chaque phrase pouvez-vous nous dire si vous êtes tout à fait, plutôt, plutôt pas ou pas d’accord du tout ?</a:t>
            </a:r>
          </a:p>
        </p:txBody>
      </p:sp>
      <p:sp>
        <p:nvSpPr>
          <p:cNvPr id="4" name="Espace réservé du texte 3"/>
          <p:cNvSpPr>
            <a:spLocks noGrp="1"/>
          </p:cNvSpPr>
          <p:nvPr>
            <p:ph type="body" sz="quarter" idx="13"/>
          </p:nvPr>
        </p:nvSpPr>
        <p:spPr>
          <a:xfrm>
            <a:off x="206904" y="69779"/>
            <a:ext cx="6658144" cy="590215"/>
          </a:xfrm>
        </p:spPr>
        <p:txBody>
          <a:bodyPr anchor="ctr"/>
          <a:lstStyle/>
          <a:p>
            <a:r>
              <a:rPr lang="fr-FR" dirty="0">
                <a:solidFill>
                  <a:schemeClr val="bg1">
                    <a:lumMod val="65000"/>
                  </a:schemeClr>
                </a:solidFill>
              </a:rPr>
              <a:t>Module populisme</a:t>
            </a:r>
            <a:endParaRPr lang="fr-FR" sz="3200" dirty="0">
              <a:solidFill>
                <a:schemeClr val="bg1">
                  <a:lumMod val="65000"/>
                </a:schemeClr>
              </a:solidFill>
            </a:endParaRP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6" name="Tableau 5"/>
          <p:cNvGraphicFramePr>
            <a:graphicFrameLocks noGrp="1"/>
          </p:cNvGraphicFramePr>
          <p:nvPr>
            <p:extLst/>
          </p:nvPr>
        </p:nvGraphicFramePr>
        <p:xfrm>
          <a:off x="206904" y="1031880"/>
          <a:ext cx="11768333" cy="4983744"/>
        </p:xfrm>
        <a:graphic>
          <a:graphicData uri="http://schemas.openxmlformats.org/drawingml/2006/table">
            <a:tbl>
              <a:tblPr>
                <a:tableStyleId>{5C22544A-7EE6-4342-B048-85BDC9FD1C3A}</a:tableStyleId>
              </a:tblPr>
              <a:tblGrid>
                <a:gridCol w="4176000">
                  <a:extLst>
                    <a:ext uri="{9D8B030D-6E8A-4147-A177-3AD203B41FA5}">
                      <a16:colId xmlns:a16="http://schemas.microsoft.com/office/drawing/2014/main" val="1592806348"/>
                    </a:ext>
                  </a:extLst>
                </a:gridCol>
                <a:gridCol w="816000">
                  <a:extLst>
                    <a:ext uri="{9D8B030D-6E8A-4147-A177-3AD203B41FA5}">
                      <a16:colId xmlns:a16="http://schemas.microsoft.com/office/drawing/2014/main" val="2258948521"/>
                    </a:ext>
                  </a:extLst>
                </a:gridCol>
                <a:gridCol w="703132">
                  <a:extLst>
                    <a:ext uri="{9D8B030D-6E8A-4147-A177-3AD203B41FA5}">
                      <a16:colId xmlns:a16="http://schemas.microsoft.com/office/drawing/2014/main" val="3790921808"/>
                    </a:ext>
                  </a:extLst>
                </a:gridCol>
                <a:gridCol w="928868">
                  <a:extLst>
                    <a:ext uri="{9D8B030D-6E8A-4147-A177-3AD203B41FA5}">
                      <a16:colId xmlns:a16="http://schemas.microsoft.com/office/drawing/2014/main" val="802823712"/>
                    </a:ext>
                  </a:extLst>
                </a:gridCol>
                <a:gridCol w="816000">
                  <a:extLst>
                    <a:ext uri="{9D8B030D-6E8A-4147-A177-3AD203B41FA5}">
                      <a16:colId xmlns:a16="http://schemas.microsoft.com/office/drawing/2014/main" val="185620773"/>
                    </a:ext>
                  </a:extLst>
                </a:gridCol>
                <a:gridCol w="816000">
                  <a:extLst>
                    <a:ext uri="{9D8B030D-6E8A-4147-A177-3AD203B41FA5}">
                      <a16:colId xmlns:a16="http://schemas.microsoft.com/office/drawing/2014/main" val="446427148"/>
                    </a:ext>
                  </a:extLst>
                </a:gridCol>
                <a:gridCol w="816000">
                  <a:extLst>
                    <a:ext uri="{9D8B030D-6E8A-4147-A177-3AD203B41FA5}">
                      <a16:colId xmlns:a16="http://schemas.microsoft.com/office/drawing/2014/main" val="2568779167"/>
                    </a:ext>
                  </a:extLst>
                </a:gridCol>
                <a:gridCol w="816000">
                  <a:extLst>
                    <a:ext uri="{9D8B030D-6E8A-4147-A177-3AD203B41FA5}">
                      <a16:colId xmlns:a16="http://schemas.microsoft.com/office/drawing/2014/main" val="3154089032"/>
                    </a:ext>
                  </a:extLst>
                </a:gridCol>
                <a:gridCol w="667689">
                  <a:extLst>
                    <a:ext uri="{9D8B030D-6E8A-4147-A177-3AD203B41FA5}">
                      <a16:colId xmlns:a16="http://schemas.microsoft.com/office/drawing/2014/main" val="1391652818"/>
                    </a:ext>
                  </a:extLst>
                </a:gridCol>
                <a:gridCol w="1212644">
                  <a:extLst>
                    <a:ext uri="{9D8B030D-6E8A-4147-A177-3AD203B41FA5}">
                      <a16:colId xmlns:a16="http://schemas.microsoft.com/office/drawing/2014/main" val="62822739"/>
                    </a:ext>
                  </a:extLst>
                </a:gridCol>
              </a:tblGrid>
              <a:tr h="1069748">
                <a:tc>
                  <a:txBody>
                    <a:bodyPr/>
                    <a:lstStyle/>
                    <a:p>
                      <a:pPr algn="ctr" fontAlgn="ctr"/>
                      <a:r>
                        <a:rPr lang="fr-FR" sz="2100" b="1" i="0" u="none" strike="noStrike" dirty="0">
                          <a:solidFill>
                            <a:srgbClr val="000000"/>
                          </a:solidFill>
                          <a:effectLst/>
                          <a:latin typeface="+mn-lt"/>
                        </a:rPr>
                        <a:t>%</a:t>
                      </a: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u="none" strike="noStrike" dirty="0">
                          <a:solidFill>
                            <a:srgbClr val="FF0000"/>
                          </a:solidFill>
                          <a:effectLst/>
                          <a:latin typeface="+mn-lt"/>
                        </a:rPr>
                        <a:t>Pas du tout d'accord</a:t>
                      </a:r>
                    </a:p>
                    <a:p>
                      <a:pPr algn="ctr" fontAlgn="ctr"/>
                      <a:r>
                        <a:rPr lang="fr-FR" sz="1400" b="0" i="0" u="none" strike="noStrike" dirty="0">
                          <a:solidFill>
                            <a:srgbClr val="FF0000"/>
                          </a:solidFill>
                          <a:effectLst/>
                          <a:latin typeface="+mn-lt"/>
                        </a:rPr>
                        <a:t>(note 1)</a:t>
                      </a: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u="none" strike="noStrike" dirty="0">
                          <a:solidFill>
                            <a:srgbClr val="C00000"/>
                          </a:solidFill>
                          <a:effectLst/>
                          <a:latin typeface="+mn-lt"/>
                        </a:rPr>
                        <a:t>Plutôt pas d'accord</a:t>
                      </a:r>
                      <a:endParaRPr lang="fr-FR" sz="1400" b="0" i="0" u="none" strike="noStrike" dirty="0">
                        <a:solidFill>
                          <a:srgbClr val="C00000"/>
                        </a:solidFill>
                        <a:effectLst/>
                        <a:latin typeface="+mn-lt"/>
                      </a:endParaRPr>
                    </a:p>
                    <a:p>
                      <a:pPr algn="ctr" fontAlgn="ctr"/>
                      <a:r>
                        <a:rPr lang="fr-FR" sz="1400" b="0" i="0" u="none" strike="noStrike" dirty="0">
                          <a:solidFill>
                            <a:srgbClr val="C00000"/>
                          </a:solidFill>
                          <a:effectLst/>
                          <a:latin typeface="+mn-lt"/>
                        </a:rPr>
                        <a:t>(note</a:t>
                      </a:r>
                      <a:r>
                        <a:rPr lang="fr-FR" sz="1400" b="0" i="0" u="none" strike="noStrike" baseline="0" dirty="0">
                          <a:solidFill>
                            <a:srgbClr val="C00000"/>
                          </a:solidFill>
                          <a:effectLst/>
                          <a:latin typeface="+mn-lt"/>
                        </a:rPr>
                        <a:t> 2)</a:t>
                      </a:r>
                      <a:endParaRPr lang="fr-FR" sz="1400" u="none" strike="noStrike" dirty="0">
                        <a:solidFill>
                          <a:srgbClr val="C00000"/>
                        </a:solidFill>
                        <a:effectLst/>
                        <a:latin typeface="+mn-lt"/>
                      </a:endParaRP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u="none" strike="noStrike" dirty="0">
                          <a:solidFill>
                            <a:srgbClr val="FF0000"/>
                          </a:solidFill>
                          <a:effectLst/>
                          <a:latin typeface="+mn-lt"/>
                        </a:rPr>
                        <a:t>ST Pas d'accord </a:t>
                      </a:r>
                    </a:p>
                    <a:p>
                      <a:pPr algn="ctr" fontAlgn="ctr"/>
                      <a:r>
                        <a:rPr lang="fr-FR" sz="1400" b="1" u="none" strike="noStrike" dirty="0">
                          <a:solidFill>
                            <a:srgbClr val="FF0000"/>
                          </a:solidFill>
                          <a:effectLst/>
                          <a:latin typeface="+mn-lt"/>
                        </a:rPr>
                        <a:t>(1 à 2)</a:t>
                      </a:r>
                      <a:endParaRPr lang="fr-FR" sz="1400" b="1" i="0" u="none" strike="noStrike" dirty="0">
                        <a:solidFill>
                          <a:srgbClr val="FF0000"/>
                        </a:solidFill>
                        <a:effectLst/>
                        <a:latin typeface="+mn-lt"/>
                      </a:endParaRP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u="none" strike="noStrike" dirty="0">
                          <a:solidFill>
                            <a:schemeClr val="accent2"/>
                          </a:solidFill>
                          <a:effectLst/>
                          <a:latin typeface="+mn-lt"/>
                        </a:rPr>
                        <a:t>Ni d'accord, ni pas d'accord</a:t>
                      </a:r>
                    </a:p>
                    <a:p>
                      <a:pPr algn="ctr" fontAlgn="ctr"/>
                      <a:r>
                        <a:rPr lang="fr-FR" sz="1400" b="1" i="0" u="none" strike="noStrike" dirty="0">
                          <a:solidFill>
                            <a:schemeClr val="accent2"/>
                          </a:solidFill>
                          <a:effectLst/>
                          <a:latin typeface="+mn-lt"/>
                        </a:rPr>
                        <a:t>(note 3)</a:t>
                      </a: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u="none" strike="noStrike" dirty="0">
                          <a:solidFill>
                            <a:schemeClr val="accent5">
                              <a:lumMod val="75000"/>
                            </a:schemeClr>
                          </a:solidFill>
                          <a:effectLst/>
                          <a:latin typeface="+mn-lt"/>
                        </a:rPr>
                        <a:t>Plutôt  d'accord</a:t>
                      </a:r>
                    </a:p>
                    <a:p>
                      <a:pPr algn="ctr" fontAlgn="ctr"/>
                      <a:r>
                        <a:rPr lang="fr-FR" sz="1400" b="0" i="0" u="none" strike="noStrike" dirty="0">
                          <a:solidFill>
                            <a:schemeClr val="accent5">
                              <a:lumMod val="75000"/>
                            </a:schemeClr>
                          </a:solidFill>
                          <a:effectLst/>
                          <a:latin typeface="+mn-lt"/>
                        </a:rPr>
                        <a:t>(note 4)</a:t>
                      </a: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u="none" strike="noStrike" dirty="0">
                          <a:solidFill>
                            <a:schemeClr val="tx2"/>
                          </a:solidFill>
                          <a:effectLst/>
                          <a:latin typeface="+mn-lt"/>
                        </a:rPr>
                        <a:t>Tout à fait d'accord</a:t>
                      </a:r>
                    </a:p>
                    <a:p>
                      <a:pPr algn="ctr" fontAlgn="ctr"/>
                      <a:r>
                        <a:rPr lang="fr-FR" sz="1400" b="0" i="0" u="none" strike="noStrike" dirty="0">
                          <a:solidFill>
                            <a:schemeClr val="tx2"/>
                          </a:solidFill>
                          <a:effectLst/>
                          <a:latin typeface="+mn-lt"/>
                        </a:rPr>
                        <a:t>(note 5)</a:t>
                      </a:r>
                    </a:p>
                  </a:txBody>
                  <a:tcPr marL="2948" marR="2948" marT="29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u="none" strike="noStrike" dirty="0">
                          <a:solidFill>
                            <a:schemeClr val="tx2"/>
                          </a:solidFill>
                          <a:effectLst/>
                          <a:latin typeface="+mn-lt"/>
                        </a:rPr>
                        <a:t>ST D'accord </a:t>
                      </a:r>
                    </a:p>
                    <a:p>
                      <a:pPr algn="ctr" fontAlgn="ctr"/>
                      <a:r>
                        <a:rPr lang="fr-FR" sz="1400" b="1" u="none" strike="noStrike" dirty="0">
                          <a:solidFill>
                            <a:schemeClr val="tx2"/>
                          </a:solidFill>
                          <a:effectLst/>
                          <a:latin typeface="+mn-lt"/>
                        </a:rPr>
                        <a:t>(4 à 5)</a:t>
                      </a:r>
                      <a:endParaRPr lang="fr-FR" sz="1400" b="1" i="0" u="none" strike="noStrike" dirty="0">
                        <a:solidFill>
                          <a:schemeClr val="tx2"/>
                        </a:solidFill>
                        <a:effectLst/>
                        <a:latin typeface="+mn-lt"/>
                      </a:endParaRPr>
                    </a:p>
                  </a:txBody>
                  <a:tcPr marL="2948" marR="2948" marT="2948"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2">
                              <a:lumMod val="75000"/>
                            </a:schemeClr>
                          </a:solidFill>
                          <a:effectLst/>
                          <a:latin typeface="calibri"/>
                        </a:rPr>
                        <a:t>NOTE MOY.</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Evolution</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vs 14-15 mars 2017</a:t>
                      </a:r>
                    </a:p>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endParaRP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3491581449"/>
                  </a:ext>
                </a:extLst>
              </a:tr>
              <a:tr h="522493">
                <a:tc>
                  <a:txBody>
                    <a:bodyPr/>
                    <a:lstStyle/>
                    <a:p>
                      <a:pPr algn="r" fontAlgn="ctr"/>
                      <a:r>
                        <a:rPr lang="fr-FR" sz="1600" b="0" i="0" u="none" strike="noStrike" dirty="0">
                          <a:solidFill>
                            <a:schemeClr val="tx2"/>
                          </a:solidFill>
                          <a:effectLst/>
                          <a:latin typeface="calibri" panose="020F0502020204030204" pitchFamily="34" charset="0"/>
                        </a:rPr>
                        <a:t>Les hommes politiques parlent trop et n'agissent pas assez</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C0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solidFill>
                          <a:effectLst/>
                          <a:latin typeface="calibri" panose="020F0502020204030204" pitchFamily="34" charset="0"/>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85</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4,4</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solidFill>
                      <a:schemeClr val="bg1">
                        <a:lumMod val="95000"/>
                      </a:schemeClr>
                    </a:solidFill>
                  </a:tcPr>
                </a:tc>
                <a:tc>
                  <a:txBody>
                    <a:bodyPr/>
                    <a:lstStyle/>
                    <a:p>
                      <a:pPr algn="ctr" fontAlgn="b"/>
                      <a:r>
                        <a:rPr lang="fr-FR" sz="16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2691379"/>
                  </a:ext>
                </a:extLst>
              </a:tr>
              <a:tr h="522493">
                <a:tc>
                  <a:txBody>
                    <a:bodyPr/>
                    <a:lstStyle/>
                    <a:p>
                      <a:pPr algn="r" fontAlgn="ctr"/>
                      <a:r>
                        <a:rPr lang="fr-FR" sz="1600" b="0" i="0" u="none" strike="noStrike" dirty="0">
                          <a:solidFill>
                            <a:schemeClr val="tx2"/>
                          </a:solidFill>
                          <a:effectLst/>
                          <a:latin typeface="calibri" panose="020F0502020204030204" pitchFamily="34" charset="0"/>
                        </a:rPr>
                        <a:t>Les hommes politiques à l'Assemblée nationale doivent suivre la volonté du peuple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solidFill>
                          <a:effectLst/>
                          <a:uLnTx/>
                          <a:uFillTx/>
                          <a:latin typeface="calibri" panose="020F0502020204030204" pitchFamily="34" charset="0"/>
                          <a:ea typeface="+mn-ea"/>
                          <a:cs typeface="+mn-cs"/>
                        </a:rPr>
                        <a:t>15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71B2C9">
                              <a:lumMod val="75000"/>
                            </a:srgbClr>
                          </a:solidFill>
                          <a:effectLst/>
                          <a:uLnTx/>
                          <a:uFillTx/>
                          <a:latin typeface="calibri" panose="020F0502020204030204" pitchFamily="34" charset="0"/>
                          <a:ea typeface="+mn-ea"/>
                          <a:cs typeface="+mn-cs"/>
                        </a:rPr>
                        <a:t>32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82</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4,3</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noFill/>
                  </a:tcPr>
                </a:tc>
                <a:tc>
                  <a:txBody>
                    <a:bodyPr/>
                    <a:lstStyle/>
                    <a:p>
                      <a:pPr algn="ctr" fontAlgn="b"/>
                      <a:r>
                        <a:rPr lang="fr-FR" sz="16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267199752"/>
                  </a:ext>
                </a:extLst>
              </a:tr>
              <a:tr h="782172">
                <a:tc>
                  <a:txBody>
                    <a:bodyPr/>
                    <a:lstStyle/>
                    <a:p>
                      <a:pPr algn="r" fontAlgn="ctr"/>
                      <a:r>
                        <a:rPr lang="fr-FR" sz="1600" b="0" i="0" u="none" strike="noStrike" dirty="0">
                          <a:solidFill>
                            <a:schemeClr val="tx2"/>
                          </a:solidFill>
                          <a:effectLst/>
                          <a:latin typeface="calibri" panose="020F0502020204030204" pitchFamily="34" charset="0"/>
                        </a:rPr>
                        <a:t>Les différences politiques entre les citoyens ordinaires et les élites sont plus grandes que les différences entre citoyens</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solidFill>
                          <a:effectLst/>
                          <a:uLnTx/>
                          <a:uFillTx/>
                          <a:latin typeface="calibri" panose="020F0502020204030204" pitchFamily="34" charset="0"/>
                          <a:ea typeface="+mn-ea"/>
                          <a:cs typeface="+mn-cs"/>
                        </a:rPr>
                        <a:t>22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71B2C9">
                              <a:lumMod val="75000"/>
                            </a:srgbClr>
                          </a:solidFill>
                          <a:effectLst/>
                          <a:uLnTx/>
                          <a:uFillTx/>
                          <a:latin typeface="calibri" panose="020F0502020204030204" pitchFamily="34" charset="0"/>
                          <a:ea typeface="+mn-ea"/>
                          <a:cs typeface="+mn-cs"/>
                        </a:rPr>
                        <a:t>28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72</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4,1</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solidFill>
                      <a:schemeClr val="bg1">
                        <a:lumMod val="95000"/>
                      </a:schemeClr>
                    </a:solidFill>
                  </a:tcPr>
                </a:tc>
                <a:tc>
                  <a:txBody>
                    <a:bodyPr/>
                    <a:lstStyle/>
                    <a:p>
                      <a:pPr algn="ctr" fontAlgn="b"/>
                      <a:r>
                        <a:rPr lang="fr-FR" sz="16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69571724"/>
                  </a:ext>
                </a:extLst>
              </a:tr>
              <a:tr h="782172">
                <a:tc>
                  <a:txBody>
                    <a:bodyPr/>
                    <a:lstStyle/>
                    <a:p>
                      <a:pPr algn="r" fontAlgn="ctr"/>
                      <a:r>
                        <a:rPr lang="fr-FR" sz="1600" b="0" i="0" u="none" strike="noStrike" dirty="0">
                          <a:solidFill>
                            <a:schemeClr val="tx2"/>
                          </a:solidFill>
                          <a:effectLst/>
                          <a:latin typeface="calibri" panose="020F0502020204030204" pitchFamily="34" charset="0"/>
                        </a:rPr>
                        <a:t>Les décisions politiques les plus importantes devraient être prises par le peuple et non pas par les hommes politiques</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13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solidFill>
                          <a:effectLst/>
                          <a:uLnTx/>
                          <a:uFillTx/>
                          <a:latin typeface="calibri" panose="020F0502020204030204" pitchFamily="34" charset="0"/>
                          <a:ea typeface="+mn-ea"/>
                          <a:cs typeface="+mn-cs"/>
                        </a:rPr>
                        <a:t>28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71B2C9">
                              <a:lumMod val="75000"/>
                            </a:srgbClr>
                          </a:solidFill>
                          <a:effectLst/>
                          <a:uLnTx/>
                          <a:uFillTx/>
                          <a:latin typeface="calibri" panose="020F0502020204030204" pitchFamily="34" charset="0"/>
                          <a:ea typeface="+mn-ea"/>
                          <a:cs typeface="+mn-cs"/>
                        </a:rPr>
                        <a:t>25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34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59</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solidFill>
                          <a:effectLst/>
                          <a:latin typeface="calibri" panose="020F0502020204030204" pitchFamily="34" charset="0"/>
                        </a:rPr>
                        <a:t>3,8</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noFill/>
                  </a:tcPr>
                </a:tc>
                <a:tc>
                  <a:txBody>
                    <a:bodyPr/>
                    <a:lstStyle/>
                    <a:p>
                      <a:pPr algn="ctr" fontAlgn="b"/>
                      <a:r>
                        <a:rPr lang="fr-FR" sz="16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3107969876"/>
                  </a:ext>
                </a:extLst>
              </a:tr>
              <a:tr h="782172">
                <a:tc>
                  <a:txBody>
                    <a:bodyPr/>
                    <a:lstStyle/>
                    <a:p>
                      <a:pPr algn="r" fontAlgn="ctr"/>
                      <a:r>
                        <a:rPr lang="fr-FR" sz="1600" b="0" i="0" u="none" strike="noStrike" dirty="0">
                          <a:solidFill>
                            <a:schemeClr val="tx2"/>
                          </a:solidFill>
                          <a:effectLst/>
                          <a:latin typeface="calibri" panose="020F0502020204030204" pitchFamily="34" charset="0"/>
                        </a:rPr>
                        <a:t>Je préfèrerais être représenté(e) par un citoyen ordinaire plutôt que par un politicien professionnel</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18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solidFill>
                          <a:effectLst/>
                          <a:uLnTx/>
                          <a:uFillTx/>
                          <a:latin typeface="calibri" panose="020F0502020204030204" pitchFamily="34" charset="0"/>
                          <a:ea typeface="+mn-ea"/>
                          <a:cs typeface="+mn-cs"/>
                        </a:rPr>
                        <a:t>30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71B2C9">
                              <a:lumMod val="75000"/>
                            </a:srgbClr>
                          </a:solidFill>
                          <a:effectLst/>
                          <a:uLnTx/>
                          <a:uFillTx/>
                          <a:latin typeface="calibri" panose="020F0502020204030204" pitchFamily="34" charset="0"/>
                          <a:ea typeface="+mn-ea"/>
                          <a:cs typeface="+mn-cs"/>
                        </a:rPr>
                        <a:t>25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27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52</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solidFill>
                          <a:effectLst/>
                          <a:latin typeface="calibri" panose="020F0502020204030204" pitchFamily="34" charset="0"/>
                        </a:rPr>
                        <a:t>3,6</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solidFill>
                      <a:schemeClr val="bg1">
                        <a:lumMod val="95000"/>
                      </a:schemeClr>
                    </a:solidFill>
                  </a:tcPr>
                </a:tc>
                <a:tc>
                  <a:txBody>
                    <a:bodyPr/>
                    <a:lstStyle/>
                    <a:p>
                      <a:pPr algn="ctr" fontAlgn="b"/>
                      <a:r>
                        <a:rPr lang="fr-FR" sz="1600" b="1" i="0" u="none" strike="noStrike" dirty="0">
                          <a:solidFill>
                            <a:srgbClr val="FF0000"/>
                          </a:solidFill>
                          <a:effectLst/>
                          <a:latin typeface="calibri" panose="020F0502020204030204" pitchFamily="34" charset="0"/>
                        </a:rPr>
                        <a:t>- 0,1</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389249846"/>
                  </a:ext>
                </a:extLst>
              </a:tr>
              <a:tr h="522493">
                <a:tc>
                  <a:txBody>
                    <a:bodyPr/>
                    <a:lstStyle/>
                    <a:p>
                      <a:pPr algn="r" fontAlgn="ctr"/>
                      <a:r>
                        <a:rPr lang="fr-FR" sz="1600" b="0" i="0" u="none" strike="noStrike" dirty="0">
                          <a:solidFill>
                            <a:schemeClr val="tx2"/>
                          </a:solidFill>
                          <a:effectLst/>
                          <a:latin typeface="calibri" panose="020F0502020204030204" pitchFamily="34" charset="0"/>
                        </a:rPr>
                        <a:t>En politique, lorsqu'on parle de compromis, c'est qu'on renonce en réalité à ses principes</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19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solidFill>
                          <a:effectLst/>
                          <a:uLnTx/>
                          <a:uFillTx/>
                          <a:latin typeface="calibri" panose="020F0502020204030204" pitchFamily="34" charset="0"/>
                          <a:ea typeface="+mn-ea"/>
                          <a:cs typeface="+mn-cs"/>
                        </a:rPr>
                        <a:t>34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71B2C9">
                              <a:lumMod val="75000"/>
                            </a:srgbClr>
                          </a:solidFill>
                          <a:effectLst/>
                          <a:uLnTx/>
                          <a:uFillTx/>
                          <a:latin typeface="calibri" panose="020F0502020204030204" pitchFamily="34" charset="0"/>
                          <a:ea typeface="+mn-ea"/>
                          <a:cs typeface="+mn-cs"/>
                        </a:rPr>
                        <a:t>26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21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47</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2"/>
                          </a:solidFill>
                          <a:effectLst/>
                          <a:latin typeface="calibri" panose="020F0502020204030204" pitchFamily="34" charset="0"/>
                        </a:rPr>
                        <a:t>3,4</a:t>
                      </a:r>
                    </a:p>
                  </a:txBody>
                  <a:tcPr marL="12700" marR="12700" marT="12700" marB="0" anchor="ctr">
                    <a:lnL w="12700" cap="flat" cmpd="sng" algn="ctr">
                      <a:solidFill>
                        <a:schemeClr val="bg1">
                          <a:lumMod val="50000"/>
                        </a:schemeClr>
                      </a:solidFill>
                      <a:prstDash val="solid"/>
                      <a:round/>
                      <a:headEnd type="none" w="med" len="med"/>
                      <a:tailEnd type="none" w="med" len="med"/>
                    </a:lnL>
                    <a:lnR w="12700" cmpd="sng">
                      <a:noFill/>
                    </a:lnR>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fr-FR" sz="1600" b="1" i="0" u="none" strike="noStrike" dirty="0">
                          <a:solidFill>
                            <a:srgbClr val="FF0000"/>
                          </a:solidFill>
                          <a:effectLst/>
                          <a:latin typeface="calibri" panose="020F0502020204030204" pitchFamily="34" charset="0"/>
                        </a:rPr>
                        <a:t>- 0,1</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9399969"/>
                  </a:ext>
                </a:extLst>
              </a:tr>
            </a:tbl>
          </a:graphicData>
        </a:graphic>
      </p:graphicFrame>
    </p:spTree>
    <p:extLst>
      <p:ext uri="{BB962C8B-B14F-4D97-AF65-F5344CB8AC3E}">
        <p14:creationId xmlns:p14="http://schemas.microsoft.com/office/powerpoint/2010/main" val="5602379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4026" y="369323"/>
            <a:ext cx="6430437" cy="738792"/>
          </a:xfrm>
        </p:spPr>
        <p:txBody>
          <a:bodyPr/>
          <a:lstStyle/>
          <a:p>
            <a:r>
              <a:rPr lang="fr-FR" sz="2667" dirty="0"/>
              <a:t>L’opinion sur les pratiques en politique </a:t>
            </a:r>
            <a:r>
              <a:rPr lang="fr-FR" sz="2667" dirty="0">
                <a:solidFill>
                  <a:srgbClr val="222223"/>
                </a:solidFill>
              </a:rPr>
              <a:t>– selon l’intention de vote </a:t>
            </a:r>
            <a:r>
              <a:rPr lang="fr-FR" sz="2667" dirty="0"/>
              <a:t>(2/2)</a:t>
            </a:r>
          </a:p>
        </p:txBody>
      </p:sp>
      <p:sp>
        <p:nvSpPr>
          <p:cNvPr id="2" name="Espace réservé du texte 1"/>
          <p:cNvSpPr>
            <a:spLocks noGrp="1"/>
          </p:cNvSpPr>
          <p:nvPr>
            <p:ph type="body" sz="quarter" idx="14"/>
          </p:nvPr>
        </p:nvSpPr>
        <p:spPr>
          <a:xfrm>
            <a:off x="6862715" y="76351"/>
            <a:ext cx="5019503" cy="712843"/>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Pour chaque phrase pouvez-vous nous dire si vous êtes tout à fait, plutôt, plutôt pas ou pas d’accord du tout ?</a:t>
            </a:r>
          </a:p>
        </p:txBody>
      </p:sp>
      <p:sp>
        <p:nvSpPr>
          <p:cNvPr id="4" name="Espace réservé du texte 3"/>
          <p:cNvSpPr>
            <a:spLocks noGrp="1"/>
          </p:cNvSpPr>
          <p:nvPr>
            <p:ph type="body" sz="quarter" idx="13"/>
          </p:nvPr>
        </p:nvSpPr>
        <p:spPr>
          <a:xfrm>
            <a:off x="229072" y="-60014"/>
            <a:ext cx="6658144" cy="590215"/>
          </a:xfrm>
        </p:spPr>
        <p:txBody>
          <a:bodyPr anchor="ctr"/>
          <a:lstStyle/>
          <a:p>
            <a:r>
              <a:rPr lang="fr-FR" dirty="0">
                <a:solidFill>
                  <a:schemeClr val="bg1">
                    <a:lumMod val="65000"/>
                  </a:schemeClr>
                </a:solidFill>
              </a:rPr>
              <a:t>Module populisme</a:t>
            </a:r>
            <a:endParaRPr lang="fr-FR" sz="3200" dirty="0">
              <a:solidFill>
                <a:schemeClr val="bg1">
                  <a:lumMod val="65000"/>
                </a:schemeClr>
              </a:solidFill>
            </a:endParaRP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pic>
        <p:nvPicPr>
          <p:cNvPr id="7" name="Image 6"/>
          <p:cNvPicPr>
            <a:picLocks noChangeAspect="1"/>
          </p:cNvPicPr>
          <p:nvPr/>
        </p:nvPicPr>
        <p:blipFill rotWithShape="1">
          <a:blip r:embed="rId3"/>
          <a:srcRect t="1" b="2645"/>
          <a:stretch/>
        </p:blipFill>
        <p:spPr>
          <a:xfrm>
            <a:off x="5401441" y="780246"/>
            <a:ext cx="644527" cy="748257"/>
          </a:xfrm>
          <a:prstGeom prst="rect">
            <a:avLst/>
          </a:prstGeom>
        </p:spPr>
      </p:pic>
      <p:pic>
        <p:nvPicPr>
          <p:cNvPr id="8" name="Image 7"/>
          <p:cNvPicPr>
            <a:picLocks noChangeAspect="1"/>
          </p:cNvPicPr>
          <p:nvPr/>
        </p:nvPicPr>
        <p:blipFill rotWithShape="1">
          <a:blip r:embed="rId4"/>
          <a:srcRect b="3800"/>
          <a:stretch/>
        </p:blipFill>
        <p:spPr>
          <a:xfrm>
            <a:off x="11120937" y="758586"/>
            <a:ext cx="671152" cy="769917"/>
          </a:xfrm>
          <a:prstGeom prst="rect">
            <a:avLst/>
          </a:prstGeom>
        </p:spPr>
      </p:pic>
      <p:pic>
        <p:nvPicPr>
          <p:cNvPr id="9" name="Image 8"/>
          <p:cNvPicPr>
            <a:picLocks noChangeAspect="1"/>
          </p:cNvPicPr>
          <p:nvPr/>
        </p:nvPicPr>
        <p:blipFill rotWithShape="1">
          <a:blip r:embed="rId5"/>
          <a:srcRect t="15690" r="7007"/>
          <a:stretch/>
        </p:blipFill>
        <p:spPr>
          <a:xfrm>
            <a:off x="6700500" y="786083"/>
            <a:ext cx="686697" cy="742420"/>
          </a:xfrm>
          <a:prstGeom prst="rect">
            <a:avLst/>
          </a:prstGeom>
        </p:spPr>
      </p:pic>
      <p:pic>
        <p:nvPicPr>
          <p:cNvPr id="10" name="Image 9"/>
          <p:cNvPicPr>
            <a:picLocks noChangeAspect="1"/>
          </p:cNvPicPr>
          <p:nvPr/>
        </p:nvPicPr>
        <p:blipFill rotWithShape="1">
          <a:blip r:embed="rId6"/>
          <a:srcRect l="6496" b="14002"/>
          <a:stretch/>
        </p:blipFill>
        <p:spPr>
          <a:xfrm>
            <a:off x="7945248" y="789795"/>
            <a:ext cx="673541" cy="738708"/>
          </a:xfrm>
          <a:prstGeom prst="rect">
            <a:avLst/>
          </a:prstGeom>
        </p:spPr>
      </p:pic>
      <p:pic>
        <p:nvPicPr>
          <p:cNvPr id="12" name="Image 11"/>
          <p:cNvPicPr>
            <a:picLocks noChangeAspect="1"/>
          </p:cNvPicPr>
          <p:nvPr/>
        </p:nvPicPr>
        <p:blipFill rotWithShape="1">
          <a:blip r:embed="rId7"/>
          <a:srcRect b="11070"/>
          <a:stretch/>
        </p:blipFill>
        <p:spPr>
          <a:xfrm>
            <a:off x="9005600" y="780742"/>
            <a:ext cx="705120" cy="747761"/>
          </a:xfrm>
          <a:prstGeom prst="rect">
            <a:avLst/>
          </a:prstGeom>
        </p:spPr>
      </p:pic>
      <p:graphicFrame>
        <p:nvGraphicFramePr>
          <p:cNvPr id="13" name="Tableau 12"/>
          <p:cNvGraphicFramePr>
            <a:graphicFrameLocks noGrp="1"/>
          </p:cNvGraphicFramePr>
          <p:nvPr>
            <p:extLst/>
          </p:nvPr>
        </p:nvGraphicFramePr>
        <p:xfrm>
          <a:off x="104887" y="1631849"/>
          <a:ext cx="12000000" cy="4540619"/>
        </p:xfrm>
        <a:graphic>
          <a:graphicData uri="http://schemas.openxmlformats.org/drawingml/2006/table">
            <a:tbl>
              <a:tblPr firstRow="1" bandRow="1">
                <a:tableStyleId>{5C22544A-7EE6-4342-B048-85BDC9FD1C3A}</a:tableStyleId>
              </a:tblPr>
              <a:tblGrid>
                <a:gridCol w="3790948">
                  <a:extLst>
                    <a:ext uri="{9D8B030D-6E8A-4147-A177-3AD203B41FA5}">
                      <a16:colId xmlns:a16="http://schemas.microsoft.com/office/drawing/2014/main" val="3224988757"/>
                    </a:ext>
                  </a:extLst>
                </a:gridCol>
                <a:gridCol w="1135117">
                  <a:extLst>
                    <a:ext uri="{9D8B030D-6E8A-4147-A177-3AD203B41FA5}">
                      <a16:colId xmlns:a16="http://schemas.microsoft.com/office/drawing/2014/main" val="2847417737"/>
                    </a:ext>
                  </a:extLst>
                </a:gridCol>
                <a:gridCol w="1415393">
                  <a:extLst>
                    <a:ext uri="{9D8B030D-6E8A-4147-A177-3AD203B41FA5}">
                      <a16:colId xmlns:a16="http://schemas.microsoft.com/office/drawing/2014/main" val="2241043250"/>
                    </a:ext>
                  </a:extLst>
                </a:gridCol>
                <a:gridCol w="1191172">
                  <a:extLst>
                    <a:ext uri="{9D8B030D-6E8A-4147-A177-3AD203B41FA5}">
                      <a16:colId xmlns:a16="http://schemas.microsoft.com/office/drawing/2014/main" val="981846427"/>
                    </a:ext>
                  </a:extLst>
                </a:gridCol>
                <a:gridCol w="1191172">
                  <a:extLst>
                    <a:ext uri="{9D8B030D-6E8A-4147-A177-3AD203B41FA5}">
                      <a16:colId xmlns:a16="http://schemas.microsoft.com/office/drawing/2014/main" val="2752117019"/>
                    </a:ext>
                  </a:extLst>
                </a:gridCol>
                <a:gridCol w="980965">
                  <a:extLst>
                    <a:ext uri="{9D8B030D-6E8A-4147-A177-3AD203B41FA5}">
                      <a16:colId xmlns:a16="http://schemas.microsoft.com/office/drawing/2014/main" val="3816637277"/>
                    </a:ext>
                  </a:extLst>
                </a:gridCol>
                <a:gridCol w="1215584">
                  <a:extLst>
                    <a:ext uri="{9D8B030D-6E8A-4147-A177-3AD203B41FA5}">
                      <a16:colId xmlns:a16="http://schemas.microsoft.com/office/drawing/2014/main" val="1914460748"/>
                    </a:ext>
                  </a:extLst>
                </a:gridCol>
                <a:gridCol w="1079648">
                  <a:extLst>
                    <a:ext uri="{9D8B030D-6E8A-4147-A177-3AD203B41FA5}">
                      <a16:colId xmlns:a16="http://schemas.microsoft.com/office/drawing/2014/main" val="4197155240"/>
                    </a:ext>
                  </a:extLst>
                </a:gridCol>
              </a:tblGrid>
              <a:tr h="762000">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1900" dirty="0">
                          <a:solidFill>
                            <a:schemeClr val="tx2"/>
                          </a:solidFill>
                        </a:rPr>
                        <a:t>ST D’ACCORD %</a:t>
                      </a:r>
                    </a:p>
                  </a:txBody>
                  <a:tcPr marL="121920" marR="121920" marT="60960" marB="6096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1600" dirty="0">
                          <a:solidFill>
                            <a:schemeClr val="bg2">
                              <a:lumMod val="50000"/>
                            </a:schemeClr>
                          </a:solidFill>
                        </a:rPr>
                        <a:t>Ensemble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400" b="0" baseline="0" dirty="0">
                          <a:solidFill>
                            <a:schemeClr val="bg2">
                              <a:lumMod val="75000"/>
                            </a:schemeClr>
                          </a:solidFill>
                        </a:rPr>
                        <a:t>Voterait pour</a:t>
                      </a:r>
                    </a:p>
                    <a:p>
                      <a:pPr algn="ctr"/>
                      <a:r>
                        <a:rPr lang="fr-FR" sz="1400" b="0" baseline="0" dirty="0">
                          <a:solidFill>
                            <a:schemeClr val="bg2">
                              <a:lumMod val="75000"/>
                            </a:schemeClr>
                          </a:solidFill>
                        </a:rPr>
                        <a:t>J.-L. Mélenchon</a:t>
                      </a:r>
                      <a:endParaRPr lang="fr-FR" sz="1400" b="0" dirty="0">
                        <a:solidFill>
                          <a:schemeClr val="bg2">
                            <a:lumMod val="75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2">
                              <a:lumMod val="75000"/>
                            </a:schemeClr>
                          </a:solidFill>
                          <a:effectLst/>
                          <a:uLnTx/>
                          <a:uFillTx/>
                          <a:latin typeface="Calibri"/>
                          <a:ea typeface="+mn-ea"/>
                          <a:cs typeface="+mn-cs"/>
                        </a:rPr>
                        <a:t>B. Hamon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400" b="0" baseline="0" dirty="0">
                          <a:solidFill>
                            <a:schemeClr val="bg2">
                              <a:lumMod val="75000"/>
                            </a:schemeClr>
                          </a:solidFill>
                        </a:rPr>
                        <a:t>Voterait pour</a:t>
                      </a:r>
                    </a:p>
                    <a:p>
                      <a:pPr algn="ctr"/>
                      <a:r>
                        <a:rPr kumimoji="0" lang="fr-FR" sz="1400" b="0" i="0" u="none" strike="noStrike" kern="1200" cap="none" spc="0" normalizeH="0" baseline="0" noProof="0" dirty="0">
                          <a:ln>
                            <a:noFill/>
                          </a:ln>
                          <a:solidFill>
                            <a:schemeClr val="bg2">
                              <a:lumMod val="75000"/>
                            </a:schemeClr>
                          </a:solidFill>
                          <a:effectLst/>
                          <a:uLnTx/>
                          <a:uFillTx/>
                          <a:latin typeface="Calibri"/>
                          <a:ea typeface="+mn-ea"/>
                          <a:cs typeface="+mn-cs"/>
                        </a:rPr>
                        <a:t>E. Macron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2">
                              <a:lumMod val="75000"/>
                            </a:schemeClr>
                          </a:solidFill>
                          <a:effectLst/>
                          <a:uLnTx/>
                          <a:uFillTx/>
                          <a:latin typeface="Calibri"/>
                          <a:ea typeface="+mn-ea"/>
                          <a:cs typeface="+mn-cs"/>
                        </a:rPr>
                        <a:t> F. Fillon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4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2">
                              <a:lumMod val="75000"/>
                            </a:schemeClr>
                          </a:solidFill>
                          <a:effectLst/>
                          <a:uLnTx/>
                          <a:uFillTx/>
                          <a:latin typeface="+mn-lt"/>
                          <a:ea typeface="+mn-ea"/>
                          <a:cs typeface="+mn-cs"/>
                        </a:rPr>
                        <a:t>N. Dupont-Aignan</a:t>
                      </a:r>
                      <a:endParaRPr kumimoji="0" lang="fr-FR" sz="1400" b="0" i="0" u="none" strike="noStrike" kern="1200" cap="none" spc="0" normalizeH="0" baseline="0" noProof="0" dirty="0">
                        <a:ln>
                          <a:noFill/>
                        </a:ln>
                        <a:solidFill>
                          <a:schemeClr val="bg2">
                            <a:lumMod val="75000"/>
                          </a:schemeClr>
                        </a:solidFill>
                        <a:effectLst/>
                        <a:uLnTx/>
                        <a:uFillTx/>
                        <a:latin typeface="Calibri"/>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2">
                              <a:lumMod val="75000"/>
                            </a:schemeClr>
                          </a:solidFill>
                          <a:effectLst/>
                          <a:uLnTx/>
                          <a:uFillTx/>
                          <a:latin typeface="Calibri"/>
                          <a:ea typeface="+mn-ea"/>
                          <a:cs typeface="+mn-cs"/>
                        </a:rPr>
                        <a:t>Voterait pour M. Le Pen</a:t>
                      </a:r>
                    </a:p>
                  </a:txBody>
                  <a:tcPr marL="121920" marR="121920" marT="60960" marB="6096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9786021"/>
                  </a:ext>
                </a:extLst>
              </a:tr>
              <a:tr h="500380">
                <a:tc>
                  <a:txBody>
                    <a:bodyPr/>
                    <a:lstStyle/>
                    <a:p>
                      <a:pPr algn="r" fontAlgn="ctr"/>
                      <a:r>
                        <a:rPr lang="fr-FR" sz="1600" b="0" i="0" u="none" strike="noStrike" dirty="0">
                          <a:solidFill>
                            <a:schemeClr val="tx2"/>
                          </a:solidFill>
                          <a:effectLst/>
                          <a:latin typeface="calibri" panose="020F0502020204030204" pitchFamily="34" charset="0"/>
                        </a:rPr>
                        <a:t>Les hommes politiques parlent trop et n'agissent pas assez</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a:ea typeface="+mn-ea"/>
                          <a:cs typeface="+mn-cs"/>
                        </a:rPr>
                        <a:t>85</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84</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79</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95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94</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13338"/>
                  </a:ext>
                </a:extLst>
              </a:tr>
              <a:tr h="522789">
                <a:tc>
                  <a:txBody>
                    <a:bodyPr/>
                    <a:lstStyle/>
                    <a:p>
                      <a:pPr algn="r" fontAlgn="ctr"/>
                      <a:r>
                        <a:rPr lang="fr-FR" sz="1600" b="0" i="0" u="none" strike="noStrike" dirty="0">
                          <a:solidFill>
                            <a:schemeClr val="tx2"/>
                          </a:solidFill>
                          <a:effectLst/>
                          <a:latin typeface="calibri" panose="020F0502020204030204" pitchFamily="34" charset="0"/>
                        </a:rPr>
                        <a:t>Les hommes politiques à l'Assemblée nationale doivent suivre la volonté du peuple</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82</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89</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83</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90</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65669921"/>
                  </a:ext>
                </a:extLst>
              </a:tr>
              <a:tr h="744220">
                <a:tc>
                  <a:txBody>
                    <a:bodyPr/>
                    <a:lstStyle/>
                    <a:p>
                      <a:pPr algn="r" fontAlgn="ctr"/>
                      <a:r>
                        <a:rPr lang="fr-FR" sz="1600" b="0" i="0" u="none" strike="noStrike" dirty="0">
                          <a:solidFill>
                            <a:schemeClr val="tx2"/>
                          </a:solidFill>
                          <a:effectLst/>
                          <a:latin typeface="calibri" panose="020F0502020204030204" pitchFamily="34" charset="0"/>
                        </a:rPr>
                        <a:t>Les différences politiques entre les citoyens ordinaires et les élites sont plus grandes que les différences entre citoyens</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72</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73</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63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82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75</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7919273"/>
                  </a:ext>
                </a:extLst>
              </a:tr>
              <a:tr h="744220">
                <a:tc>
                  <a:txBody>
                    <a:bodyPr/>
                    <a:lstStyle/>
                    <a:p>
                      <a:pPr algn="r" fontAlgn="ctr"/>
                      <a:r>
                        <a:rPr lang="fr-FR" sz="1600" b="0" i="0" u="none" strike="noStrike" dirty="0">
                          <a:solidFill>
                            <a:schemeClr val="tx2"/>
                          </a:solidFill>
                          <a:effectLst/>
                          <a:latin typeface="calibri" panose="020F0502020204030204" pitchFamily="34" charset="0"/>
                        </a:rPr>
                        <a:t>Les décisions politiques les plus importantes devraient être prises par le peuple et non pas par les hommes politiques</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59</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70</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59</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44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41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79</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03436634"/>
                  </a:ext>
                </a:extLst>
              </a:tr>
              <a:tr h="744220">
                <a:tc>
                  <a:txBody>
                    <a:bodyPr/>
                    <a:lstStyle/>
                    <a:p>
                      <a:pPr algn="r" fontAlgn="ctr"/>
                      <a:r>
                        <a:rPr lang="fr-FR" sz="1600" b="0" i="0" u="none" strike="noStrike" dirty="0">
                          <a:solidFill>
                            <a:schemeClr val="tx2"/>
                          </a:solidFill>
                          <a:effectLst/>
                          <a:latin typeface="calibri" panose="020F0502020204030204" pitchFamily="34" charset="0"/>
                        </a:rPr>
                        <a:t>Je préfèrerais être représenté(e) par un citoyen ordinaire plutôt que par un politicien professionnel</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52</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65</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53</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47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28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59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61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12646852"/>
                  </a:ext>
                </a:extLst>
              </a:tr>
              <a:tr h="522789">
                <a:tc>
                  <a:txBody>
                    <a:bodyPr/>
                    <a:lstStyle/>
                    <a:p>
                      <a:pPr algn="r" fontAlgn="ctr"/>
                      <a:r>
                        <a:rPr lang="fr-FR" sz="1600" b="0" i="0" u="none" strike="noStrike" dirty="0">
                          <a:solidFill>
                            <a:schemeClr val="tx2"/>
                          </a:solidFill>
                          <a:effectLst/>
                          <a:latin typeface="calibri" panose="020F0502020204030204" pitchFamily="34" charset="0"/>
                        </a:rPr>
                        <a:t>En politique, lorsqu'on parle de compromis, c'est qu'on renonce en réalité à ses principes</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47</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51</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37</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36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48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55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64</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88807215"/>
                  </a:ext>
                </a:extLst>
              </a:tr>
            </a:tbl>
          </a:graphicData>
        </a:graphic>
      </p:graphicFrame>
      <p:pic>
        <p:nvPicPr>
          <p:cNvPr id="14" name="Image 13"/>
          <p:cNvPicPr>
            <a:picLocks noChangeAspect="1"/>
          </p:cNvPicPr>
          <p:nvPr/>
        </p:nvPicPr>
        <p:blipFill>
          <a:blip r:embed="rId8"/>
          <a:stretch>
            <a:fillRect/>
          </a:stretch>
        </p:blipFill>
        <p:spPr>
          <a:xfrm>
            <a:off x="9967879" y="776868"/>
            <a:ext cx="630312" cy="751635"/>
          </a:xfrm>
          <a:prstGeom prst="rect">
            <a:avLst/>
          </a:prstGeom>
        </p:spPr>
      </p:pic>
    </p:spTree>
    <p:extLst>
      <p:ext uri="{BB962C8B-B14F-4D97-AF65-F5344CB8AC3E}">
        <p14:creationId xmlns:p14="http://schemas.microsoft.com/office/powerpoint/2010/main" val="39707962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255792" y="1870364"/>
            <a:ext cx="6936208" cy="3283213"/>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b="0" dirty="0">
                <a:solidFill>
                  <a:prstClr val="white">
                    <a:lumMod val="65000"/>
                  </a:prstClr>
                </a:solidFill>
                <a:latin typeface="Calibri"/>
              </a:rPr>
              <a:t>MODULE PROCURATION</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066" r="25066"/>
          <a:stretch>
            <a:fillRect/>
          </a:stretch>
        </p:blipFill>
        <p:spPr/>
      </p:pic>
    </p:spTree>
    <p:extLst>
      <p:ext uri="{BB962C8B-B14F-4D97-AF65-F5344CB8AC3E}">
        <p14:creationId xmlns:p14="http://schemas.microsoft.com/office/powerpoint/2010/main" val="28096433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6903" y="557508"/>
            <a:ext cx="5945151" cy="738792"/>
          </a:xfrm>
        </p:spPr>
        <p:txBody>
          <a:bodyPr/>
          <a:lstStyle/>
          <a:p>
            <a:r>
              <a:rPr lang="fr-FR" sz="2667" dirty="0"/>
              <a:t>Le vote par procuration pour le premier tour de l’élection présidentielle (1/2)</a:t>
            </a:r>
          </a:p>
        </p:txBody>
      </p:sp>
      <p:sp>
        <p:nvSpPr>
          <p:cNvPr id="2" name="Espace réservé du texte 1"/>
          <p:cNvSpPr>
            <a:spLocks noGrp="1"/>
          </p:cNvSpPr>
          <p:nvPr>
            <p:ph type="body" sz="quarter" idx="14"/>
          </p:nvPr>
        </p:nvSpPr>
        <p:spPr>
          <a:xfrm>
            <a:off x="5991395" y="210205"/>
            <a:ext cx="6102508" cy="128927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Certaines personnes ne peuvent pas se déplacer ou être présentes dans leur commune le jour de l’élection et choisissent de voter par procuration en confiant un mandat à un autre électeur inscrit dans la même commune. Pour le premier tour de l’élection présidentielle, laquelle des phrases suivantes correspond le mieux à votre situation personnelle ?</a:t>
            </a:r>
          </a:p>
        </p:txBody>
      </p:sp>
      <p:sp>
        <p:nvSpPr>
          <p:cNvPr id="4" name="Espace réservé du texte 3"/>
          <p:cNvSpPr>
            <a:spLocks noGrp="1"/>
          </p:cNvSpPr>
          <p:nvPr>
            <p:ph type="body" sz="quarter" idx="13"/>
          </p:nvPr>
        </p:nvSpPr>
        <p:spPr>
          <a:xfrm>
            <a:off x="206904" y="69779"/>
            <a:ext cx="6658144" cy="590215"/>
          </a:xfrm>
        </p:spPr>
        <p:txBody>
          <a:bodyPr anchor="ctr"/>
          <a:lstStyle/>
          <a:p>
            <a:r>
              <a:rPr lang="fr-FR" dirty="0">
                <a:solidFill>
                  <a:schemeClr val="bg1">
                    <a:lumMod val="65000"/>
                  </a:schemeClr>
                </a:solidFill>
              </a:rPr>
              <a:t>MODULE PROCURATION</a:t>
            </a: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7" name="Freeform 5"/>
          <p:cNvSpPr>
            <a:spLocks noEditPoints="1"/>
          </p:cNvSpPr>
          <p:nvPr/>
        </p:nvSpPr>
        <p:spPr bwMode="auto">
          <a:xfrm>
            <a:off x="440894" y="2466724"/>
            <a:ext cx="840317" cy="838200"/>
          </a:xfrm>
          <a:custGeom>
            <a:avLst/>
            <a:gdLst>
              <a:gd name="T0" fmla="*/ 209 w 301"/>
              <a:gd name="T1" fmla="*/ 1 h 302"/>
              <a:gd name="T2" fmla="*/ 177 w 301"/>
              <a:gd name="T3" fmla="*/ 35 h 302"/>
              <a:gd name="T4" fmla="*/ 179 w 301"/>
              <a:gd name="T5" fmla="*/ 44 h 302"/>
              <a:gd name="T6" fmla="*/ 84 w 301"/>
              <a:gd name="T7" fmla="*/ 87 h 302"/>
              <a:gd name="T8" fmla="*/ 57 w 301"/>
              <a:gd name="T9" fmla="*/ 160 h 302"/>
              <a:gd name="T10" fmla="*/ 31 w 301"/>
              <a:gd name="T11" fmla="*/ 164 h 302"/>
              <a:gd name="T12" fmla="*/ 25 w 301"/>
              <a:gd name="T13" fmla="*/ 290 h 302"/>
              <a:gd name="T14" fmla="*/ 0 w 301"/>
              <a:gd name="T15" fmla="*/ 296 h 302"/>
              <a:gd name="T16" fmla="*/ 219 w 301"/>
              <a:gd name="T17" fmla="*/ 302 h 302"/>
              <a:gd name="T18" fmla="*/ 219 w 301"/>
              <a:gd name="T19" fmla="*/ 290 h 302"/>
              <a:gd name="T20" fmla="*/ 200 w 301"/>
              <a:gd name="T21" fmla="*/ 202 h 302"/>
              <a:gd name="T22" fmla="*/ 237 w 301"/>
              <a:gd name="T23" fmla="*/ 161 h 302"/>
              <a:gd name="T24" fmla="*/ 274 w 301"/>
              <a:gd name="T25" fmla="*/ 91 h 302"/>
              <a:gd name="T26" fmla="*/ 292 w 301"/>
              <a:gd name="T27" fmla="*/ 91 h 302"/>
              <a:gd name="T28" fmla="*/ 301 w 301"/>
              <a:gd name="T29" fmla="*/ 45 h 302"/>
              <a:gd name="T30" fmla="*/ 188 w 301"/>
              <a:gd name="T31" fmla="*/ 290 h 302"/>
              <a:gd name="T32" fmla="*/ 37 w 301"/>
              <a:gd name="T33" fmla="*/ 177 h 302"/>
              <a:gd name="T34" fmla="*/ 69 w 301"/>
              <a:gd name="T35" fmla="*/ 177 h 302"/>
              <a:gd name="T36" fmla="*/ 98 w 301"/>
              <a:gd name="T37" fmla="*/ 190 h 302"/>
              <a:gd name="T38" fmla="*/ 89 w 301"/>
              <a:gd name="T39" fmla="*/ 231 h 302"/>
              <a:gd name="T40" fmla="*/ 128 w 301"/>
              <a:gd name="T41" fmla="*/ 240 h 302"/>
              <a:gd name="T42" fmla="*/ 188 w 301"/>
              <a:gd name="T43" fmla="*/ 208 h 302"/>
              <a:gd name="T44" fmla="*/ 105 w 301"/>
              <a:gd name="T45" fmla="*/ 148 h 302"/>
              <a:gd name="T46" fmla="*/ 156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4 w 301"/>
              <a:gd name="T59" fmla="*/ 177 h 302"/>
              <a:gd name="T60" fmla="*/ 174 w 301"/>
              <a:gd name="T61" fmla="*/ 137 h 302"/>
              <a:gd name="T62" fmla="*/ 169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4 w 301"/>
              <a:gd name="T75" fmla="*/ 85 h 302"/>
              <a:gd name="T76" fmla="*/ 262 w 301"/>
              <a:gd name="T77" fmla="*/ 85 h 302"/>
              <a:gd name="T78" fmla="*/ 288 w 301"/>
              <a:gd name="T79" fmla="*/ 75 h 302"/>
              <a:gd name="T80" fmla="*/ 279 w 301"/>
              <a:gd name="T81" fmla="*/ 80 h 302"/>
              <a:gd name="T82" fmla="*/ 209 w 301"/>
              <a:gd name="T83" fmla="*/ 15 h 302"/>
              <a:gd name="T84" fmla="*/ 288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7" y="39"/>
                </a:moveTo>
                <a:cubicBezTo>
                  <a:pt x="209" y="1"/>
                  <a:pt x="209" y="1"/>
                  <a:pt x="209" y="1"/>
                </a:cubicBezTo>
                <a:cubicBezTo>
                  <a:pt x="207" y="0"/>
                  <a:pt x="204" y="1"/>
                  <a:pt x="202" y="3"/>
                </a:cubicBezTo>
                <a:cubicBezTo>
                  <a:pt x="177" y="35"/>
                  <a:pt x="177" y="35"/>
                  <a:pt x="177" y="35"/>
                </a:cubicBezTo>
                <a:cubicBezTo>
                  <a:pt x="176" y="36"/>
                  <a:pt x="175" y="38"/>
                  <a:pt x="175" y="40"/>
                </a:cubicBezTo>
                <a:cubicBezTo>
                  <a:pt x="176" y="42"/>
                  <a:pt x="177" y="43"/>
                  <a:pt x="179" y="44"/>
                </a:cubicBezTo>
                <a:cubicBezTo>
                  <a:pt x="100" y="73"/>
                  <a:pt x="100" y="73"/>
                  <a:pt x="100" y="73"/>
                </a:cubicBezTo>
                <a:cubicBezTo>
                  <a:pt x="93" y="76"/>
                  <a:pt x="87" y="81"/>
                  <a:pt x="84" y="87"/>
                </a:cubicBezTo>
                <a:cubicBezTo>
                  <a:pt x="58" y="130"/>
                  <a:pt x="58" y="130"/>
                  <a:pt x="58" y="130"/>
                </a:cubicBezTo>
                <a:cubicBezTo>
                  <a:pt x="52" y="139"/>
                  <a:pt x="52" y="151"/>
                  <a:pt x="57" y="160"/>
                </a:cubicBezTo>
                <a:cubicBezTo>
                  <a:pt x="58" y="164"/>
                  <a:pt x="58" y="164"/>
                  <a:pt x="58" y="164"/>
                </a:cubicBezTo>
                <a:cubicBezTo>
                  <a:pt x="31" y="164"/>
                  <a:pt x="31" y="164"/>
                  <a:pt x="31" y="164"/>
                </a:cubicBezTo>
                <a:cubicBezTo>
                  <a:pt x="28" y="164"/>
                  <a:pt x="25" y="167"/>
                  <a:pt x="25" y="170"/>
                </a:cubicBezTo>
                <a:cubicBezTo>
                  <a:pt x="25" y="290"/>
                  <a:pt x="25" y="290"/>
                  <a:pt x="25" y="290"/>
                </a:cubicBezTo>
                <a:cubicBezTo>
                  <a:pt x="6" y="290"/>
                  <a:pt x="6" y="290"/>
                  <a:pt x="6" y="290"/>
                </a:cubicBezTo>
                <a:cubicBezTo>
                  <a:pt x="2" y="290"/>
                  <a:pt x="0" y="292"/>
                  <a:pt x="0" y="296"/>
                </a:cubicBezTo>
                <a:cubicBezTo>
                  <a:pt x="0" y="299"/>
                  <a:pt x="2" y="302"/>
                  <a:pt x="6" y="302"/>
                </a:cubicBezTo>
                <a:cubicBezTo>
                  <a:pt x="219" y="302"/>
                  <a:pt x="219" y="302"/>
                  <a:pt x="219" y="302"/>
                </a:cubicBezTo>
                <a:cubicBezTo>
                  <a:pt x="223" y="302"/>
                  <a:pt x="226" y="299"/>
                  <a:pt x="226" y="296"/>
                </a:cubicBezTo>
                <a:cubicBezTo>
                  <a:pt x="226" y="292"/>
                  <a:pt x="223" y="290"/>
                  <a:pt x="219" y="290"/>
                </a:cubicBezTo>
                <a:cubicBezTo>
                  <a:pt x="200" y="290"/>
                  <a:pt x="200" y="290"/>
                  <a:pt x="200" y="290"/>
                </a:cubicBezTo>
                <a:cubicBezTo>
                  <a:pt x="200" y="202"/>
                  <a:pt x="200" y="202"/>
                  <a:pt x="200" y="202"/>
                </a:cubicBezTo>
                <a:cubicBezTo>
                  <a:pt x="200" y="201"/>
                  <a:pt x="200" y="201"/>
                  <a:pt x="200" y="200"/>
                </a:cubicBezTo>
                <a:cubicBezTo>
                  <a:pt x="212" y="192"/>
                  <a:pt x="225" y="180"/>
                  <a:pt x="237" y="161"/>
                </a:cubicBezTo>
                <a:cubicBezTo>
                  <a:pt x="257" y="129"/>
                  <a:pt x="268" y="103"/>
                  <a:pt x="273" y="91"/>
                </a:cubicBezTo>
                <a:cubicBezTo>
                  <a:pt x="274" y="91"/>
                  <a:pt x="274" y="91"/>
                  <a:pt x="274" y="91"/>
                </a:cubicBezTo>
                <a:cubicBezTo>
                  <a:pt x="276" y="93"/>
                  <a:pt x="279" y="93"/>
                  <a:pt x="282" y="93"/>
                </a:cubicBezTo>
                <a:cubicBezTo>
                  <a:pt x="285" y="93"/>
                  <a:pt x="289" y="93"/>
                  <a:pt x="292" y="91"/>
                </a:cubicBezTo>
                <a:cubicBezTo>
                  <a:pt x="298" y="87"/>
                  <a:pt x="301" y="81"/>
                  <a:pt x="301" y="75"/>
                </a:cubicBezTo>
                <a:cubicBezTo>
                  <a:pt x="301" y="45"/>
                  <a:pt x="301" y="45"/>
                  <a:pt x="301" y="45"/>
                </a:cubicBezTo>
                <a:cubicBezTo>
                  <a:pt x="301" y="42"/>
                  <a:pt x="299" y="40"/>
                  <a:pt x="297" y="39"/>
                </a:cubicBezTo>
                <a:close/>
                <a:moveTo>
                  <a:pt x="188" y="290"/>
                </a:moveTo>
                <a:cubicBezTo>
                  <a:pt x="37" y="290"/>
                  <a:pt x="37" y="290"/>
                  <a:pt x="37" y="290"/>
                </a:cubicBezTo>
                <a:cubicBezTo>
                  <a:pt x="37" y="177"/>
                  <a:pt x="37" y="177"/>
                  <a:pt x="37" y="177"/>
                </a:cubicBezTo>
                <a:cubicBezTo>
                  <a:pt x="69" y="177"/>
                  <a:pt x="69" y="177"/>
                  <a:pt x="69" y="177"/>
                </a:cubicBezTo>
                <a:cubicBezTo>
                  <a:pt x="69" y="177"/>
                  <a:pt x="69" y="177"/>
                  <a:pt x="69" y="177"/>
                </a:cubicBezTo>
                <a:cubicBezTo>
                  <a:pt x="119" y="177"/>
                  <a:pt x="119" y="177"/>
                  <a:pt x="119" y="177"/>
                </a:cubicBezTo>
                <a:cubicBezTo>
                  <a:pt x="113" y="180"/>
                  <a:pt x="106" y="184"/>
                  <a:pt x="98" y="190"/>
                </a:cubicBezTo>
                <a:cubicBezTo>
                  <a:pt x="91" y="194"/>
                  <a:pt x="86" y="201"/>
                  <a:pt x="85" y="209"/>
                </a:cubicBezTo>
                <a:cubicBezTo>
                  <a:pt x="83" y="216"/>
                  <a:pt x="85" y="224"/>
                  <a:pt x="89" y="231"/>
                </a:cubicBezTo>
                <a:cubicBezTo>
                  <a:pt x="95" y="239"/>
                  <a:pt x="104" y="244"/>
                  <a:pt x="113" y="244"/>
                </a:cubicBezTo>
                <a:cubicBezTo>
                  <a:pt x="118" y="244"/>
                  <a:pt x="124" y="243"/>
                  <a:pt x="128" y="240"/>
                </a:cubicBezTo>
                <a:cubicBezTo>
                  <a:pt x="171" y="214"/>
                  <a:pt x="171" y="214"/>
                  <a:pt x="171" y="214"/>
                </a:cubicBezTo>
                <a:cubicBezTo>
                  <a:pt x="174" y="213"/>
                  <a:pt x="180" y="211"/>
                  <a:pt x="188" y="208"/>
                </a:cubicBezTo>
                <a:lnTo>
                  <a:pt x="188" y="290"/>
                </a:lnTo>
                <a:close/>
                <a:moveTo>
                  <a:pt x="105" y="148"/>
                </a:moveTo>
                <a:cubicBezTo>
                  <a:pt x="114" y="144"/>
                  <a:pt x="127" y="137"/>
                  <a:pt x="134" y="129"/>
                </a:cubicBezTo>
                <a:cubicBezTo>
                  <a:pt x="139" y="132"/>
                  <a:pt x="146" y="136"/>
                  <a:pt x="156" y="138"/>
                </a:cubicBezTo>
                <a:cubicBezTo>
                  <a:pt x="149" y="146"/>
                  <a:pt x="142" y="157"/>
                  <a:pt x="139" y="164"/>
                </a:cubicBezTo>
                <a:cubicBezTo>
                  <a:pt x="139" y="164"/>
                  <a:pt x="138" y="164"/>
                  <a:pt x="138" y="164"/>
                </a:cubicBezTo>
                <a:cubicBezTo>
                  <a:pt x="112" y="164"/>
                  <a:pt x="112" y="164"/>
                  <a:pt x="112" y="164"/>
                </a:cubicBezTo>
                <a:cubicBezTo>
                  <a:pt x="111" y="158"/>
                  <a:pt x="107" y="152"/>
                  <a:pt x="105" y="148"/>
                </a:cubicBezTo>
                <a:close/>
                <a:moveTo>
                  <a:pt x="227" y="154"/>
                </a:moveTo>
                <a:cubicBezTo>
                  <a:pt x="202" y="194"/>
                  <a:pt x="168" y="202"/>
                  <a:pt x="168" y="202"/>
                </a:cubicBezTo>
                <a:cubicBezTo>
                  <a:pt x="167" y="202"/>
                  <a:pt x="166" y="202"/>
                  <a:pt x="166" y="203"/>
                </a:cubicBezTo>
                <a:cubicBezTo>
                  <a:pt x="122" y="229"/>
                  <a:pt x="122" y="229"/>
                  <a:pt x="122" y="229"/>
                </a:cubicBezTo>
                <a:cubicBezTo>
                  <a:pt x="114" y="234"/>
                  <a:pt x="104" y="231"/>
                  <a:pt x="99" y="224"/>
                </a:cubicBezTo>
                <a:cubicBezTo>
                  <a:pt x="97" y="220"/>
                  <a:pt x="96" y="216"/>
                  <a:pt x="97" y="211"/>
                </a:cubicBezTo>
                <a:cubicBezTo>
                  <a:pt x="98" y="207"/>
                  <a:pt x="100" y="203"/>
                  <a:pt x="104" y="201"/>
                </a:cubicBezTo>
                <a:cubicBezTo>
                  <a:pt x="138" y="179"/>
                  <a:pt x="144" y="177"/>
                  <a:pt x="144" y="177"/>
                </a:cubicBezTo>
                <a:cubicBezTo>
                  <a:pt x="147" y="177"/>
                  <a:pt x="150" y="174"/>
                  <a:pt x="150" y="171"/>
                </a:cubicBezTo>
                <a:cubicBezTo>
                  <a:pt x="151" y="167"/>
                  <a:pt x="162" y="148"/>
                  <a:pt x="174" y="137"/>
                </a:cubicBezTo>
                <a:cubicBezTo>
                  <a:pt x="175" y="135"/>
                  <a:pt x="176" y="133"/>
                  <a:pt x="175" y="130"/>
                </a:cubicBezTo>
                <a:cubicBezTo>
                  <a:pt x="174" y="128"/>
                  <a:pt x="172" y="126"/>
                  <a:pt x="169" y="126"/>
                </a:cubicBezTo>
                <a:cubicBezTo>
                  <a:pt x="150" y="126"/>
                  <a:pt x="136" y="115"/>
                  <a:pt x="135" y="115"/>
                </a:cubicBezTo>
                <a:cubicBezTo>
                  <a:pt x="133" y="114"/>
                  <a:pt x="131" y="113"/>
                  <a:pt x="129" y="114"/>
                </a:cubicBezTo>
                <a:cubicBezTo>
                  <a:pt x="127" y="115"/>
                  <a:pt x="125" y="117"/>
                  <a:pt x="125" y="119"/>
                </a:cubicBezTo>
                <a:cubicBezTo>
                  <a:pt x="123" y="125"/>
                  <a:pt x="99" y="138"/>
                  <a:pt x="94" y="139"/>
                </a:cubicBezTo>
                <a:cubicBezTo>
                  <a:pt x="91" y="139"/>
                  <a:pt x="89" y="140"/>
                  <a:pt x="88" y="143"/>
                </a:cubicBezTo>
                <a:cubicBezTo>
                  <a:pt x="87" y="145"/>
                  <a:pt x="88" y="148"/>
                  <a:pt x="90" y="150"/>
                </a:cubicBezTo>
                <a:cubicBezTo>
                  <a:pt x="90" y="150"/>
                  <a:pt x="96" y="156"/>
                  <a:pt x="99" y="164"/>
                </a:cubicBezTo>
                <a:cubicBezTo>
                  <a:pt x="73" y="164"/>
                  <a:pt x="73" y="164"/>
                  <a:pt x="73" y="164"/>
                </a:cubicBezTo>
                <a:cubicBezTo>
                  <a:pt x="68" y="155"/>
                  <a:pt x="68" y="155"/>
                  <a:pt x="68" y="155"/>
                </a:cubicBezTo>
                <a:cubicBezTo>
                  <a:pt x="65" y="149"/>
                  <a:pt x="65" y="142"/>
                  <a:pt x="69" y="137"/>
                </a:cubicBezTo>
                <a:cubicBezTo>
                  <a:pt x="95" y="93"/>
                  <a:pt x="95" y="93"/>
                  <a:pt x="95" y="93"/>
                </a:cubicBezTo>
                <a:cubicBezTo>
                  <a:pt x="97" y="90"/>
                  <a:pt x="100" y="87"/>
                  <a:pt x="104" y="85"/>
                </a:cubicBezTo>
                <a:cubicBezTo>
                  <a:pt x="194" y="52"/>
                  <a:pt x="194" y="52"/>
                  <a:pt x="194" y="52"/>
                </a:cubicBezTo>
                <a:cubicBezTo>
                  <a:pt x="262" y="85"/>
                  <a:pt x="262" y="85"/>
                  <a:pt x="262" y="85"/>
                </a:cubicBezTo>
                <a:cubicBezTo>
                  <a:pt x="257" y="96"/>
                  <a:pt x="246" y="122"/>
                  <a:pt x="227" y="154"/>
                </a:cubicBezTo>
                <a:close/>
                <a:moveTo>
                  <a:pt x="288" y="75"/>
                </a:moveTo>
                <a:cubicBezTo>
                  <a:pt x="288" y="78"/>
                  <a:pt x="286" y="79"/>
                  <a:pt x="285" y="80"/>
                </a:cubicBezTo>
                <a:cubicBezTo>
                  <a:pt x="284" y="81"/>
                  <a:pt x="282" y="82"/>
                  <a:pt x="279" y="80"/>
                </a:cubicBezTo>
                <a:cubicBezTo>
                  <a:pt x="191" y="36"/>
                  <a:pt x="191" y="36"/>
                  <a:pt x="191" y="36"/>
                </a:cubicBezTo>
                <a:cubicBezTo>
                  <a:pt x="209" y="15"/>
                  <a:pt x="209" y="15"/>
                  <a:pt x="209" y="15"/>
                </a:cubicBezTo>
                <a:cubicBezTo>
                  <a:pt x="288" y="49"/>
                  <a:pt x="288" y="49"/>
                  <a:pt x="288" y="49"/>
                </a:cubicBezTo>
                <a:lnTo>
                  <a:pt x="288" y="75"/>
                </a:lnTo>
                <a:close/>
              </a:path>
            </a:pathLst>
          </a:custGeom>
          <a:solidFill>
            <a:srgbClr val="1B4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8" name="Freeform 30"/>
          <p:cNvSpPr>
            <a:spLocks noEditPoints="1"/>
          </p:cNvSpPr>
          <p:nvPr/>
        </p:nvSpPr>
        <p:spPr bwMode="auto">
          <a:xfrm>
            <a:off x="1250297" y="2326703"/>
            <a:ext cx="825151" cy="978221"/>
          </a:xfrm>
          <a:custGeom>
            <a:avLst/>
            <a:gdLst>
              <a:gd name="T0" fmla="*/ 0 w 263"/>
              <a:gd name="T1" fmla="*/ 312 h 312"/>
              <a:gd name="T2" fmla="*/ 10 w 263"/>
              <a:gd name="T3" fmla="*/ 237 h 312"/>
              <a:gd name="T4" fmla="*/ 37 w 263"/>
              <a:gd name="T5" fmla="*/ 204 h 312"/>
              <a:gd name="T6" fmla="*/ 96 w 263"/>
              <a:gd name="T7" fmla="*/ 177 h 312"/>
              <a:gd name="T8" fmla="*/ 63 w 263"/>
              <a:gd name="T9" fmla="*/ 73 h 312"/>
              <a:gd name="T10" fmla="*/ 126 w 263"/>
              <a:gd name="T11" fmla="*/ 1 h 312"/>
              <a:gd name="T12" fmla="*/ 193 w 263"/>
              <a:gd name="T13" fmla="*/ 29 h 312"/>
              <a:gd name="T14" fmla="*/ 201 w 263"/>
              <a:gd name="T15" fmla="*/ 96 h 312"/>
              <a:gd name="T16" fmla="*/ 172 w 263"/>
              <a:gd name="T17" fmla="*/ 159 h 312"/>
              <a:gd name="T18" fmla="*/ 187 w 263"/>
              <a:gd name="T19" fmla="*/ 189 h 312"/>
              <a:gd name="T20" fmla="*/ 242 w 263"/>
              <a:gd name="T21" fmla="*/ 217 h 312"/>
              <a:gd name="T22" fmla="*/ 263 w 263"/>
              <a:gd name="T23" fmla="*/ 308 h 312"/>
              <a:gd name="T24" fmla="*/ 42 w 263"/>
              <a:gd name="T25" fmla="*/ 301 h 312"/>
              <a:gd name="T26" fmla="*/ 220 w 263"/>
              <a:gd name="T27" fmla="*/ 299 h 312"/>
              <a:gd name="T28" fmla="*/ 217 w 263"/>
              <a:gd name="T29" fmla="*/ 213 h 312"/>
              <a:gd name="T30" fmla="*/ 182 w 263"/>
              <a:gd name="T31" fmla="*/ 199 h 312"/>
              <a:gd name="T32" fmla="*/ 152 w 263"/>
              <a:gd name="T33" fmla="*/ 237 h 312"/>
              <a:gd name="T34" fmla="*/ 134 w 263"/>
              <a:gd name="T35" fmla="*/ 208 h 312"/>
              <a:gd name="T36" fmla="*/ 114 w 263"/>
              <a:gd name="T37" fmla="*/ 232 h 312"/>
              <a:gd name="T38" fmla="*/ 81 w 263"/>
              <a:gd name="T39" fmla="*/ 199 h 312"/>
              <a:gd name="T40" fmla="*/ 42 w 263"/>
              <a:gd name="T41" fmla="*/ 218 h 312"/>
              <a:gd name="T42" fmla="*/ 42 w 263"/>
              <a:gd name="T43" fmla="*/ 301 h 312"/>
              <a:gd name="T44" fmla="*/ 176 w 263"/>
              <a:gd name="T45" fmla="*/ 63 h 312"/>
              <a:gd name="T46" fmla="*/ 98 w 263"/>
              <a:gd name="T47" fmla="*/ 65 h 312"/>
              <a:gd name="T48" fmla="*/ 76 w 263"/>
              <a:gd name="T49" fmla="*/ 100 h 312"/>
              <a:gd name="T50" fmla="*/ 134 w 263"/>
              <a:gd name="T51" fmla="*/ 167 h 312"/>
              <a:gd name="T52" fmla="*/ 194 w 263"/>
              <a:gd name="T53" fmla="*/ 74 h 312"/>
              <a:gd name="T54" fmla="*/ 183 w 263"/>
              <a:gd name="T55" fmla="*/ 35 h 312"/>
              <a:gd name="T56" fmla="*/ 131 w 263"/>
              <a:gd name="T57" fmla="*/ 12 h 312"/>
              <a:gd name="T58" fmla="*/ 75 w 263"/>
              <a:gd name="T59" fmla="*/ 66 h 312"/>
              <a:gd name="T60" fmla="*/ 99 w 263"/>
              <a:gd name="T61" fmla="*/ 53 h 312"/>
              <a:gd name="T62" fmla="*/ 183 w 263"/>
              <a:gd name="T63" fmla="*/ 54 h 312"/>
              <a:gd name="T64" fmla="*/ 194 w 263"/>
              <a:gd name="T65" fmla="*/ 74 h 312"/>
              <a:gd name="T66" fmla="*/ 31 w 263"/>
              <a:gd name="T67" fmla="*/ 223 h 312"/>
              <a:gd name="T68" fmla="*/ 31 w 263"/>
              <a:gd name="T69" fmla="*/ 301 h 312"/>
              <a:gd name="T70" fmla="*/ 232 w 263"/>
              <a:gd name="T71" fmla="*/ 223 h 312"/>
              <a:gd name="T72" fmla="*/ 251 w 263"/>
              <a:gd name="T73" fmla="*/ 301 h 312"/>
              <a:gd name="T74" fmla="*/ 107 w 263"/>
              <a:gd name="T75" fmla="*/ 179 h 312"/>
              <a:gd name="T76" fmla="*/ 159 w 263"/>
              <a:gd name="T77" fmla="*/ 184 h 312"/>
              <a:gd name="T78" fmla="*/ 159 w 263"/>
              <a:gd name="T79" fmla="*/ 170 h 312"/>
              <a:gd name="T80" fmla="*/ 128 w 263"/>
              <a:gd name="T81" fmla="*/ 178 h 312"/>
              <a:gd name="T82" fmla="*/ 118 w 263"/>
              <a:gd name="T83" fmla="*/ 203 h 312"/>
              <a:gd name="T84" fmla="*/ 92 w 263"/>
              <a:gd name="T85" fmla="*/ 195 h 312"/>
              <a:gd name="T86" fmla="*/ 118 w 263"/>
              <a:gd name="T87" fmla="*/ 203 h 312"/>
              <a:gd name="T88" fmla="*/ 170 w 263"/>
              <a:gd name="T89" fmla="*/ 193 h 312"/>
              <a:gd name="T90" fmla="*/ 145 w 263"/>
              <a:gd name="T91" fmla="*/ 205 h 312"/>
              <a:gd name="T92" fmla="*/ 171 w 263"/>
              <a:gd name="T93" fmla="*/ 19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 h="312">
                <a:moveTo>
                  <a:pt x="262" y="312"/>
                </a:moveTo>
                <a:cubicBezTo>
                  <a:pt x="175" y="312"/>
                  <a:pt x="88" y="312"/>
                  <a:pt x="0" y="312"/>
                </a:cubicBezTo>
                <a:cubicBezTo>
                  <a:pt x="0" y="311"/>
                  <a:pt x="0" y="311"/>
                  <a:pt x="0" y="310"/>
                </a:cubicBezTo>
                <a:cubicBezTo>
                  <a:pt x="0" y="285"/>
                  <a:pt x="1" y="261"/>
                  <a:pt x="10" y="237"/>
                </a:cubicBezTo>
                <a:cubicBezTo>
                  <a:pt x="12" y="231"/>
                  <a:pt x="15" y="225"/>
                  <a:pt x="19" y="220"/>
                </a:cubicBezTo>
                <a:cubicBezTo>
                  <a:pt x="23" y="212"/>
                  <a:pt x="29" y="207"/>
                  <a:pt x="37" y="204"/>
                </a:cubicBezTo>
                <a:cubicBezTo>
                  <a:pt x="55" y="197"/>
                  <a:pt x="73" y="189"/>
                  <a:pt x="91" y="182"/>
                </a:cubicBezTo>
                <a:cubicBezTo>
                  <a:pt x="94" y="181"/>
                  <a:pt x="95" y="180"/>
                  <a:pt x="96" y="177"/>
                </a:cubicBezTo>
                <a:cubicBezTo>
                  <a:pt x="99" y="168"/>
                  <a:pt x="97" y="161"/>
                  <a:pt x="90" y="154"/>
                </a:cubicBezTo>
                <a:cubicBezTo>
                  <a:pt x="69" y="131"/>
                  <a:pt x="61" y="103"/>
                  <a:pt x="63" y="73"/>
                </a:cubicBezTo>
                <a:cubicBezTo>
                  <a:pt x="64" y="62"/>
                  <a:pt x="67" y="51"/>
                  <a:pt x="71" y="40"/>
                </a:cubicBezTo>
                <a:cubicBezTo>
                  <a:pt x="81" y="16"/>
                  <a:pt x="100" y="4"/>
                  <a:pt x="126" y="1"/>
                </a:cubicBezTo>
                <a:cubicBezTo>
                  <a:pt x="138" y="0"/>
                  <a:pt x="151" y="0"/>
                  <a:pt x="163" y="4"/>
                </a:cubicBezTo>
                <a:cubicBezTo>
                  <a:pt x="176" y="8"/>
                  <a:pt x="186" y="17"/>
                  <a:pt x="193" y="29"/>
                </a:cubicBezTo>
                <a:cubicBezTo>
                  <a:pt x="196" y="37"/>
                  <a:pt x="201" y="45"/>
                  <a:pt x="204" y="53"/>
                </a:cubicBezTo>
                <a:cubicBezTo>
                  <a:pt x="209" y="68"/>
                  <a:pt x="206" y="82"/>
                  <a:pt x="201" y="96"/>
                </a:cubicBezTo>
                <a:cubicBezTo>
                  <a:pt x="199" y="102"/>
                  <a:pt x="198" y="109"/>
                  <a:pt x="197" y="115"/>
                </a:cubicBezTo>
                <a:cubicBezTo>
                  <a:pt x="194" y="133"/>
                  <a:pt x="186" y="148"/>
                  <a:pt x="172" y="159"/>
                </a:cubicBezTo>
                <a:cubicBezTo>
                  <a:pt x="170" y="161"/>
                  <a:pt x="169" y="163"/>
                  <a:pt x="169" y="166"/>
                </a:cubicBezTo>
                <a:cubicBezTo>
                  <a:pt x="169" y="179"/>
                  <a:pt x="175" y="185"/>
                  <a:pt x="187" y="189"/>
                </a:cubicBezTo>
                <a:cubicBezTo>
                  <a:pt x="201" y="193"/>
                  <a:pt x="213" y="200"/>
                  <a:pt x="226" y="205"/>
                </a:cubicBezTo>
                <a:cubicBezTo>
                  <a:pt x="233" y="207"/>
                  <a:pt x="238" y="212"/>
                  <a:pt x="242" y="217"/>
                </a:cubicBezTo>
                <a:cubicBezTo>
                  <a:pt x="252" y="231"/>
                  <a:pt x="257" y="246"/>
                  <a:pt x="259" y="262"/>
                </a:cubicBezTo>
                <a:cubicBezTo>
                  <a:pt x="261" y="277"/>
                  <a:pt x="262" y="293"/>
                  <a:pt x="263" y="308"/>
                </a:cubicBezTo>
                <a:cubicBezTo>
                  <a:pt x="263" y="309"/>
                  <a:pt x="263" y="310"/>
                  <a:pt x="262" y="312"/>
                </a:cubicBezTo>
                <a:close/>
                <a:moveTo>
                  <a:pt x="42" y="301"/>
                </a:moveTo>
                <a:cubicBezTo>
                  <a:pt x="102" y="301"/>
                  <a:pt x="161" y="301"/>
                  <a:pt x="220" y="301"/>
                </a:cubicBezTo>
                <a:cubicBezTo>
                  <a:pt x="220" y="300"/>
                  <a:pt x="220" y="300"/>
                  <a:pt x="220" y="299"/>
                </a:cubicBezTo>
                <a:cubicBezTo>
                  <a:pt x="220" y="272"/>
                  <a:pt x="220" y="244"/>
                  <a:pt x="220" y="217"/>
                </a:cubicBezTo>
                <a:cubicBezTo>
                  <a:pt x="220" y="216"/>
                  <a:pt x="218" y="214"/>
                  <a:pt x="217" y="213"/>
                </a:cubicBezTo>
                <a:cubicBezTo>
                  <a:pt x="210" y="210"/>
                  <a:pt x="203" y="207"/>
                  <a:pt x="196" y="204"/>
                </a:cubicBezTo>
                <a:cubicBezTo>
                  <a:pt x="191" y="202"/>
                  <a:pt x="186" y="198"/>
                  <a:pt x="182" y="199"/>
                </a:cubicBezTo>
                <a:cubicBezTo>
                  <a:pt x="178" y="201"/>
                  <a:pt x="176" y="206"/>
                  <a:pt x="173" y="210"/>
                </a:cubicBezTo>
                <a:cubicBezTo>
                  <a:pt x="166" y="219"/>
                  <a:pt x="159" y="228"/>
                  <a:pt x="152" y="237"/>
                </a:cubicBezTo>
                <a:cubicBezTo>
                  <a:pt x="150" y="236"/>
                  <a:pt x="150" y="234"/>
                  <a:pt x="149" y="233"/>
                </a:cubicBezTo>
                <a:cubicBezTo>
                  <a:pt x="144" y="225"/>
                  <a:pt x="139" y="217"/>
                  <a:pt x="134" y="208"/>
                </a:cubicBezTo>
                <a:cubicBezTo>
                  <a:pt x="132" y="205"/>
                  <a:pt x="130" y="205"/>
                  <a:pt x="128" y="209"/>
                </a:cubicBezTo>
                <a:cubicBezTo>
                  <a:pt x="123" y="216"/>
                  <a:pt x="119" y="224"/>
                  <a:pt x="114" y="232"/>
                </a:cubicBezTo>
                <a:cubicBezTo>
                  <a:pt x="113" y="234"/>
                  <a:pt x="112" y="236"/>
                  <a:pt x="111" y="237"/>
                </a:cubicBezTo>
                <a:cubicBezTo>
                  <a:pt x="100" y="224"/>
                  <a:pt x="90" y="211"/>
                  <a:pt x="81" y="199"/>
                </a:cubicBezTo>
                <a:cubicBezTo>
                  <a:pt x="69" y="203"/>
                  <a:pt x="58" y="208"/>
                  <a:pt x="46" y="212"/>
                </a:cubicBezTo>
                <a:cubicBezTo>
                  <a:pt x="43" y="214"/>
                  <a:pt x="42" y="215"/>
                  <a:pt x="42" y="218"/>
                </a:cubicBezTo>
                <a:cubicBezTo>
                  <a:pt x="42" y="241"/>
                  <a:pt x="42" y="264"/>
                  <a:pt x="42" y="287"/>
                </a:cubicBezTo>
                <a:cubicBezTo>
                  <a:pt x="42" y="292"/>
                  <a:pt x="42" y="296"/>
                  <a:pt x="42" y="301"/>
                </a:cubicBezTo>
                <a:close/>
                <a:moveTo>
                  <a:pt x="187" y="99"/>
                </a:moveTo>
                <a:cubicBezTo>
                  <a:pt x="186" y="88"/>
                  <a:pt x="185" y="74"/>
                  <a:pt x="176" y="63"/>
                </a:cubicBezTo>
                <a:cubicBezTo>
                  <a:pt x="174" y="60"/>
                  <a:pt x="172" y="60"/>
                  <a:pt x="169" y="61"/>
                </a:cubicBezTo>
                <a:cubicBezTo>
                  <a:pt x="146" y="69"/>
                  <a:pt x="122" y="70"/>
                  <a:pt x="98" y="65"/>
                </a:cubicBezTo>
                <a:cubicBezTo>
                  <a:pt x="97" y="64"/>
                  <a:pt x="94" y="65"/>
                  <a:pt x="93" y="65"/>
                </a:cubicBezTo>
                <a:cubicBezTo>
                  <a:pt x="82" y="74"/>
                  <a:pt x="75" y="87"/>
                  <a:pt x="76" y="100"/>
                </a:cubicBezTo>
                <a:cubicBezTo>
                  <a:pt x="80" y="132"/>
                  <a:pt x="98" y="155"/>
                  <a:pt x="128" y="167"/>
                </a:cubicBezTo>
                <a:cubicBezTo>
                  <a:pt x="130" y="167"/>
                  <a:pt x="132" y="168"/>
                  <a:pt x="134" y="167"/>
                </a:cubicBezTo>
                <a:cubicBezTo>
                  <a:pt x="163" y="159"/>
                  <a:pt x="186" y="138"/>
                  <a:pt x="187" y="99"/>
                </a:cubicBezTo>
                <a:close/>
                <a:moveTo>
                  <a:pt x="194" y="74"/>
                </a:moveTo>
                <a:cubicBezTo>
                  <a:pt x="196" y="61"/>
                  <a:pt x="193" y="50"/>
                  <a:pt x="186" y="39"/>
                </a:cubicBezTo>
                <a:cubicBezTo>
                  <a:pt x="185" y="38"/>
                  <a:pt x="184" y="37"/>
                  <a:pt x="183" y="35"/>
                </a:cubicBezTo>
                <a:cubicBezTo>
                  <a:pt x="179" y="26"/>
                  <a:pt x="171" y="19"/>
                  <a:pt x="162" y="16"/>
                </a:cubicBezTo>
                <a:cubicBezTo>
                  <a:pt x="152" y="12"/>
                  <a:pt x="142" y="11"/>
                  <a:pt x="131" y="12"/>
                </a:cubicBezTo>
                <a:cubicBezTo>
                  <a:pt x="102" y="14"/>
                  <a:pt x="84" y="28"/>
                  <a:pt x="77" y="56"/>
                </a:cubicBezTo>
                <a:cubicBezTo>
                  <a:pt x="76" y="59"/>
                  <a:pt x="76" y="63"/>
                  <a:pt x="75" y="66"/>
                </a:cubicBezTo>
                <a:cubicBezTo>
                  <a:pt x="80" y="62"/>
                  <a:pt x="84" y="58"/>
                  <a:pt x="89" y="55"/>
                </a:cubicBezTo>
                <a:cubicBezTo>
                  <a:pt x="92" y="53"/>
                  <a:pt x="96" y="53"/>
                  <a:pt x="99" y="53"/>
                </a:cubicBezTo>
                <a:cubicBezTo>
                  <a:pt x="122" y="59"/>
                  <a:pt x="145" y="58"/>
                  <a:pt x="166" y="50"/>
                </a:cubicBezTo>
                <a:cubicBezTo>
                  <a:pt x="174" y="47"/>
                  <a:pt x="179" y="49"/>
                  <a:pt x="183" y="54"/>
                </a:cubicBezTo>
                <a:cubicBezTo>
                  <a:pt x="187" y="59"/>
                  <a:pt x="190" y="65"/>
                  <a:pt x="193" y="70"/>
                </a:cubicBezTo>
                <a:cubicBezTo>
                  <a:pt x="193" y="71"/>
                  <a:pt x="194" y="72"/>
                  <a:pt x="194" y="74"/>
                </a:cubicBezTo>
                <a:close/>
                <a:moveTo>
                  <a:pt x="31" y="301"/>
                </a:moveTo>
                <a:cubicBezTo>
                  <a:pt x="31" y="274"/>
                  <a:pt x="31" y="249"/>
                  <a:pt x="31" y="223"/>
                </a:cubicBezTo>
                <a:cubicBezTo>
                  <a:pt x="14" y="246"/>
                  <a:pt x="12" y="273"/>
                  <a:pt x="11" y="301"/>
                </a:cubicBezTo>
                <a:cubicBezTo>
                  <a:pt x="18" y="301"/>
                  <a:pt x="24" y="301"/>
                  <a:pt x="31" y="301"/>
                </a:cubicBezTo>
                <a:close/>
                <a:moveTo>
                  <a:pt x="251" y="301"/>
                </a:moveTo>
                <a:cubicBezTo>
                  <a:pt x="254" y="275"/>
                  <a:pt x="242" y="231"/>
                  <a:pt x="232" y="223"/>
                </a:cubicBezTo>
                <a:cubicBezTo>
                  <a:pt x="232" y="249"/>
                  <a:pt x="232" y="275"/>
                  <a:pt x="232" y="301"/>
                </a:cubicBezTo>
                <a:cubicBezTo>
                  <a:pt x="238" y="301"/>
                  <a:pt x="245" y="301"/>
                  <a:pt x="251" y="301"/>
                </a:cubicBezTo>
                <a:close/>
                <a:moveTo>
                  <a:pt x="108" y="170"/>
                </a:moveTo>
                <a:cubicBezTo>
                  <a:pt x="108" y="173"/>
                  <a:pt x="107" y="176"/>
                  <a:pt x="107" y="179"/>
                </a:cubicBezTo>
                <a:cubicBezTo>
                  <a:pt x="107" y="181"/>
                  <a:pt x="107" y="183"/>
                  <a:pt x="108" y="184"/>
                </a:cubicBezTo>
                <a:cubicBezTo>
                  <a:pt x="125" y="198"/>
                  <a:pt x="143" y="198"/>
                  <a:pt x="159" y="184"/>
                </a:cubicBezTo>
                <a:cubicBezTo>
                  <a:pt x="160" y="183"/>
                  <a:pt x="161" y="181"/>
                  <a:pt x="160" y="180"/>
                </a:cubicBezTo>
                <a:cubicBezTo>
                  <a:pt x="160" y="176"/>
                  <a:pt x="159" y="173"/>
                  <a:pt x="159" y="170"/>
                </a:cubicBezTo>
                <a:cubicBezTo>
                  <a:pt x="150" y="173"/>
                  <a:pt x="142" y="176"/>
                  <a:pt x="134" y="179"/>
                </a:cubicBezTo>
                <a:cubicBezTo>
                  <a:pt x="132" y="179"/>
                  <a:pt x="130" y="179"/>
                  <a:pt x="128" y="178"/>
                </a:cubicBezTo>
                <a:cubicBezTo>
                  <a:pt x="121" y="176"/>
                  <a:pt x="115" y="173"/>
                  <a:pt x="108" y="170"/>
                </a:cubicBezTo>
                <a:close/>
                <a:moveTo>
                  <a:pt x="118" y="203"/>
                </a:moveTo>
                <a:cubicBezTo>
                  <a:pt x="113" y="200"/>
                  <a:pt x="108" y="198"/>
                  <a:pt x="104" y="194"/>
                </a:cubicBezTo>
                <a:cubicBezTo>
                  <a:pt x="100" y="191"/>
                  <a:pt x="96" y="191"/>
                  <a:pt x="92" y="195"/>
                </a:cubicBezTo>
                <a:cubicBezTo>
                  <a:pt x="97" y="202"/>
                  <a:pt x="103" y="210"/>
                  <a:pt x="110" y="218"/>
                </a:cubicBezTo>
                <a:cubicBezTo>
                  <a:pt x="113" y="212"/>
                  <a:pt x="115" y="208"/>
                  <a:pt x="118" y="203"/>
                </a:cubicBezTo>
                <a:close/>
                <a:moveTo>
                  <a:pt x="171" y="195"/>
                </a:moveTo>
                <a:cubicBezTo>
                  <a:pt x="171" y="194"/>
                  <a:pt x="170" y="194"/>
                  <a:pt x="170" y="193"/>
                </a:cubicBezTo>
                <a:cubicBezTo>
                  <a:pt x="169" y="193"/>
                  <a:pt x="167" y="193"/>
                  <a:pt x="165" y="193"/>
                </a:cubicBezTo>
                <a:cubicBezTo>
                  <a:pt x="159" y="197"/>
                  <a:pt x="152" y="201"/>
                  <a:pt x="145" y="205"/>
                </a:cubicBezTo>
                <a:cubicBezTo>
                  <a:pt x="147" y="209"/>
                  <a:pt x="150" y="213"/>
                  <a:pt x="153" y="218"/>
                </a:cubicBezTo>
                <a:cubicBezTo>
                  <a:pt x="159" y="210"/>
                  <a:pt x="165" y="202"/>
                  <a:pt x="171" y="195"/>
                </a:cubicBezTo>
                <a:close/>
              </a:path>
            </a:pathLst>
          </a:custGeom>
          <a:solidFill>
            <a:srgbClr val="1B4696"/>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 name="Flèche : droite 4"/>
          <p:cNvSpPr/>
          <p:nvPr/>
        </p:nvSpPr>
        <p:spPr>
          <a:xfrm>
            <a:off x="2175381" y="2754396"/>
            <a:ext cx="881217" cy="550528"/>
          </a:xfrm>
          <a:prstGeom prst="rightArrow">
            <a:avLst/>
          </a:prstGeom>
          <a:solidFill>
            <a:srgbClr val="1B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9" name="Rectangle 8"/>
          <p:cNvSpPr/>
          <p:nvPr/>
        </p:nvSpPr>
        <p:spPr>
          <a:xfrm>
            <a:off x="4673284" y="3363778"/>
            <a:ext cx="4383528" cy="1405449"/>
          </a:xfrm>
          <a:prstGeom prst="rect">
            <a:avLst/>
          </a:prstGeom>
        </p:spPr>
        <p:txBody>
          <a:bodyPr wrap="square">
            <a:spAutoFit/>
          </a:bodyPr>
          <a:lstStyle/>
          <a:p>
            <a:pPr defTabSz="1232345"/>
            <a:r>
              <a:rPr lang="fr-FR" sz="2133" b="1" dirty="0">
                <a:solidFill>
                  <a:srgbClr val="1F497D"/>
                </a:solidFill>
                <a:latin typeface="Calibri"/>
                <a:ea typeface="HGMinchoB"/>
                <a:cs typeface="Times New Roman" panose="02020603050405020304" pitchFamily="18" charset="0"/>
              </a:rPr>
              <a:t>J'ai reçu </a:t>
            </a:r>
            <a:r>
              <a:rPr lang="fr-FR" sz="2133" dirty="0">
                <a:solidFill>
                  <a:srgbClr val="1F497D"/>
                </a:solidFill>
                <a:latin typeface="Calibri"/>
                <a:ea typeface="HGMinchoB"/>
                <a:cs typeface="Times New Roman" panose="02020603050405020304" pitchFamily="18" charset="0"/>
              </a:rPr>
              <a:t>la procuration d'un proche et je vais voter en son nom</a:t>
            </a:r>
          </a:p>
          <a:p>
            <a:pPr algn="ctr" defTabSz="1232345"/>
            <a:r>
              <a:rPr lang="fr-FR" sz="4267" b="1" dirty="0">
                <a:solidFill>
                  <a:srgbClr val="1F497D"/>
                </a:solidFill>
                <a:latin typeface="Calibri"/>
                <a:ea typeface="HGMinchoB"/>
                <a:cs typeface="Times New Roman" panose="02020603050405020304" pitchFamily="18" charset="0"/>
              </a:rPr>
              <a:t>7%</a:t>
            </a:r>
            <a:endParaRPr lang="fr-FR" sz="5333" b="1" dirty="0">
              <a:solidFill>
                <a:srgbClr val="222223"/>
              </a:solidFill>
              <a:latin typeface="Calibri"/>
              <a:ea typeface="HGMinchoB"/>
              <a:cs typeface="Times New Roman" panose="02020603050405020304" pitchFamily="18" charset="0"/>
            </a:endParaRPr>
          </a:p>
        </p:txBody>
      </p:sp>
      <p:sp>
        <p:nvSpPr>
          <p:cNvPr id="12" name="Freeform 30"/>
          <p:cNvSpPr>
            <a:spLocks noEditPoints="1"/>
          </p:cNvSpPr>
          <p:nvPr/>
        </p:nvSpPr>
        <p:spPr bwMode="auto">
          <a:xfrm>
            <a:off x="3186871" y="2326703"/>
            <a:ext cx="825151" cy="978221"/>
          </a:xfrm>
          <a:custGeom>
            <a:avLst/>
            <a:gdLst>
              <a:gd name="T0" fmla="*/ 0 w 263"/>
              <a:gd name="T1" fmla="*/ 312 h 312"/>
              <a:gd name="T2" fmla="*/ 10 w 263"/>
              <a:gd name="T3" fmla="*/ 237 h 312"/>
              <a:gd name="T4" fmla="*/ 37 w 263"/>
              <a:gd name="T5" fmla="*/ 204 h 312"/>
              <a:gd name="T6" fmla="*/ 96 w 263"/>
              <a:gd name="T7" fmla="*/ 177 h 312"/>
              <a:gd name="T8" fmla="*/ 63 w 263"/>
              <a:gd name="T9" fmla="*/ 73 h 312"/>
              <a:gd name="T10" fmla="*/ 126 w 263"/>
              <a:gd name="T11" fmla="*/ 1 h 312"/>
              <a:gd name="T12" fmla="*/ 193 w 263"/>
              <a:gd name="T13" fmla="*/ 29 h 312"/>
              <a:gd name="T14" fmla="*/ 201 w 263"/>
              <a:gd name="T15" fmla="*/ 96 h 312"/>
              <a:gd name="T16" fmla="*/ 172 w 263"/>
              <a:gd name="T17" fmla="*/ 159 h 312"/>
              <a:gd name="T18" fmla="*/ 187 w 263"/>
              <a:gd name="T19" fmla="*/ 189 h 312"/>
              <a:gd name="T20" fmla="*/ 242 w 263"/>
              <a:gd name="T21" fmla="*/ 217 h 312"/>
              <a:gd name="T22" fmla="*/ 263 w 263"/>
              <a:gd name="T23" fmla="*/ 308 h 312"/>
              <a:gd name="T24" fmla="*/ 42 w 263"/>
              <a:gd name="T25" fmla="*/ 301 h 312"/>
              <a:gd name="T26" fmla="*/ 220 w 263"/>
              <a:gd name="T27" fmla="*/ 299 h 312"/>
              <a:gd name="T28" fmla="*/ 217 w 263"/>
              <a:gd name="T29" fmla="*/ 213 h 312"/>
              <a:gd name="T30" fmla="*/ 182 w 263"/>
              <a:gd name="T31" fmla="*/ 199 h 312"/>
              <a:gd name="T32" fmla="*/ 152 w 263"/>
              <a:gd name="T33" fmla="*/ 237 h 312"/>
              <a:gd name="T34" fmla="*/ 134 w 263"/>
              <a:gd name="T35" fmla="*/ 208 h 312"/>
              <a:gd name="T36" fmla="*/ 114 w 263"/>
              <a:gd name="T37" fmla="*/ 232 h 312"/>
              <a:gd name="T38" fmla="*/ 81 w 263"/>
              <a:gd name="T39" fmla="*/ 199 h 312"/>
              <a:gd name="T40" fmla="*/ 42 w 263"/>
              <a:gd name="T41" fmla="*/ 218 h 312"/>
              <a:gd name="T42" fmla="*/ 42 w 263"/>
              <a:gd name="T43" fmla="*/ 301 h 312"/>
              <a:gd name="T44" fmla="*/ 176 w 263"/>
              <a:gd name="T45" fmla="*/ 63 h 312"/>
              <a:gd name="T46" fmla="*/ 98 w 263"/>
              <a:gd name="T47" fmla="*/ 65 h 312"/>
              <a:gd name="T48" fmla="*/ 76 w 263"/>
              <a:gd name="T49" fmla="*/ 100 h 312"/>
              <a:gd name="T50" fmla="*/ 134 w 263"/>
              <a:gd name="T51" fmla="*/ 167 h 312"/>
              <a:gd name="T52" fmla="*/ 194 w 263"/>
              <a:gd name="T53" fmla="*/ 74 h 312"/>
              <a:gd name="T54" fmla="*/ 183 w 263"/>
              <a:gd name="T55" fmla="*/ 35 h 312"/>
              <a:gd name="T56" fmla="*/ 131 w 263"/>
              <a:gd name="T57" fmla="*/ 12 h 312"/>
              <a:gd name="T58" fmla="*/ 75 w 263"/>
              <a:gd name="T59" fmla="*/ 66 h 312"/>
              <a:gd name="T60" fmla="*/ 99 w 263"/>
              <a:gd name="T61" fmla="*/ 53 h 312"/>
              <a:gd name="T62" fmla="*/ 183 w 263"/>
              <a:gd name="T63" fmla="*/ 54 h 312"/>
              <a:gd name="T64" fmla="*/ 194 w 263"/>
              <a:gd name="T65" fmla="*/ 74 h 312"/>
              <a:gd name="T66" fmla="*/ 31 w 263"/>
              <a:gd name="T67" fmla="*/ 223 h 312"/>
              <a:gd name="T68" fmla="*/ 31 w 263"/>
              <a:gd name="T69" fmla="*/ 301 h 312"/>
              <a:gd name="T70" fmla="*/ 232 w 263"/>
              <a:gd name="T71" fmla="*/ 223 h 312"/>
              <a:gd name="T72" fmla="*/ 251 w 263"/>
              <a:gd name="T73" fmla="*/ 301 h 312"/>
              <a:gd name="T74" fmla="*/ 107 w 263"/>
              <a:gd name="T75" fmla="*/ 179 h 312"/>
              <a:gd name="T76" fmla="*/ 159 w 263"/>
              <a:gd name="T77" fmla="*/ 184 h 312"/>
              <a:gd name="T78" fmla="*/ 159 w 263"/>
              <a:gd name="T79" fmla="*/ 170 h 312"/>
              <a:gd name="T80" fmla="*/ 128 w 263"/>
              <a:gd name="T81" fmla="*/ 178 h 312"/>
              <a:gd name="T82" fmla="*/ 118 w 263"/>
              <a:gd name="T83" fmla="*/ 203 h 312"/>
              <a:gd name="T84" fmla="*/ 92 w 263"/>
              <a:gd name="T85" fmla="*/ 195 h 312"/>
              <a:gd name="T86" fmla="*/ 118 w 263"/>
              <a:gd name="T87" fmla="*/ 203 h 312"/>
              <a:gd name="T88" fmla="*/ 170 w 263"/>
              <a:gd name="T89" fmla="*/ 193 h 312"/>
              <a:gd name="T90" fmla="*/ 145 w 263"/>
              <a:gd name="T91" fmla="*/ 205 h 312"/>
              <a:gd name="T92" fmla="*/ 171 w 263"/>
              <a:gd name="T93" fmla="*/ 19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 h="312">
                <a:moveTo>
                  <a:pt x="262" y="312"/>
                </a:moveTo>
                <a:cubicBezTo>
                  <a:pt x="175" y="312"/>
                  <a:pt x="88" y="312"/>
                  <a:pt x="0" y="312"/>
                </a:cubicBezTo>
                <a:cubicBezTo>
                  <a:pt x="0" y="311"/>
                  <a:pt x="0" y="311"/>
                  <a:pt x="0" y="310"/>
                </a:cubicBezTo>
                <a:cubicBezTo>
                  <a:pt x="0" y="285"/>
                  <a:pt x="1" y="261"/>
                  <a:pt x="10" y="237"/>
                </a:cubicBezTo>
                <a:cubicBezTo>
                  <a:pt x="12" y="231"/>
                  <a:pt x="15" y="225"/>
                  <a:pt x="19" y="220"/>
                </a:cubicBezTo>
                <a:cubicBezTo>
                  <a:pt x="23" y="212"/>
                  <a:pt x="29" y="207"/>
                  <a:pt x="37" y="204"/>
                </a:cubicBezTo>
                <a:cubicBezTo>
                  <a:pt x="55" y="197"/>
                  <a:pt x="73" y="189"/>
                  <a:pt x="91" y="182"/>
                </a:cubicBezTo>
                <a:cubicBezTo>
                  <a:pt x="94" y="181"/>
                  <a:pt x="95" y="180"/>
                  <a:pt x="96" y="177"/>
                </a:cubicBezTo>
                <a:cubicBezTo>
                  <a:pt x="99" y="168"/>
                  <a:pt x="97" y="161"/>
                  <a:pt x="90" y="154"/>
                </a:cubicBezTo>
                <a:cubicBezTo>
                  <a:pt x="69" y="131"/>
                  <a:pt x="61" y="103"/>
                  <a:pt x="63" y="73"/>
                </a:cubicBezTo>
                <a:cubicBezTo>
                  <a:pt x="64" y="62"/>
                  <a:pt x="67" y="51"/>
                  <a:pt x="71" y="40"/>
                </a:cubicBezTo>
                <a:cubicBezTo>
                  <a:pt x="81" y="16"/>
                  <a:pt x="100" y="4"/>
                  <a:pt x="126" y="1"/>
                </a:cubicBezTo>
                <a:cubicBezTo>
                  <a:pt x="138" y="0"/>
                  <a:pt x="151" y="0"/>
                  <a:pt x="163" y="4"/>
                </a:cubicBezTo>
                <a:cubicBezTo>
                  <a:pt x="176" y="8"/>
                  <a:pt x="186" y="17"/>
                  <a:pt x="193" y="29"/>
                </a:cubicBezTo>
                <a:cubicBezTo>
                  <a:pt x="196" y="37"/>
                  <a:pt x="201" y="45"/>
                  <a:pt x="204" y="53"/>
                </a:cubicBezTo>
                <a:cubicBezTo>
                  <a:pt x="209" y="68"/>
                  <a:pt x="206" y="82"/>
                  <a:pt x="201" y="96"/>
                </a:cubicBezTo>
                <a:cubicBezTo>
                  <a:pt x="199" y="102"/>
                  <a:pt x="198" y="109"/>
                  <a:pt x="197" y="115"/>
                </a:cubicBezTo>
                <a:cubicBezTo>
                  <a:pt x="194" y="133"/>
                  <a:pt x="186" y="148"/>
                  <a:pt x="172" y="159"/>
                </a:cubicBezTo>
                <a:cubicBezTo>
                  <a:pt x="170" y="161"/>
                  <a:pt x="169" y="163"/>
                  <a:pt x="169" y="166"/>
                </a:cubicBezTo>
                <a:cubicBezTo>
                  <a:pt x="169" y="179"/>
                  <a:pt x="175" y="185"/>
                  <a:pt x="187" y="189"/>
                </a:cubicBezTo>
                <a:cubicBezTo>
                  <a:pt x="201" y="193"/>
                  <a:pt x="213" y="200"/>
                  <a:pt x="226" y="205"/>
                </a:cubicBezTo>
                <a:cubicBezTo>
                  <a:pt x="233" y="207"/>
                  <a:pt x="238" y="212"/>
                  <a:pt x="242" y="217"/>
                </a:cubicBezTo>
                <a:cubicBezTo>
                  <a:pt x="252" y="231"/>
                  <a:pt x="257" y="246"/>
                  <a:pt x="259" y="262"/>
                </a:cubicBezTo>
                <a:cubicBezTo>
                  <a:pt x="261" y="277"/>
                  <a:pt x="262" y="293"/>
                  <a:pt x="263" y="308"/>
                </a:cubicBezTo>
                <a:cubicBezTo>
                  <a:pt x="263" y="309"/>
                  <a:pt x="263" y="310"/>
                  <a:pt x="262" y="312"/>
                </a:cubicBezTo>
                <a:close/>
                <a:moveTo>
                  <a:pt x="42" y="301"/>
                </a:moveTo>
                <a:cubicBezTo>
                  <a:pt x="102" y="301"/>
                  <a:pt x="161" y="301"/>
                  <a:pt x="220" y="301"/>
                </a:cubicBezTo>
                <a:cubicBezTo>
                  <a:pt x="220" y="300"/>
                  <a:pt x="220" y="300"/>
                  <a:pt x="220" y="299"/>
                </a:cubicBezTo>
                <a:cubicBezTo>
                  <a:pt x="220" y="272"/>
                  <a:pt x="220" y="244"/>
                  <a:pt x="220" y="217"/>
                </a:cubicBezTo>
                <a:cubicBezTo>
                  <a:pt x="220" y="216"/>
                  <a:pt x="218" y="214"/>
                  <a:pt x="217" y="213"/>
                </a:cubicBezTo>
                <a:cubicBezTo>
                  <a:pt x="210" y="210"/>
                  <a:pt x="203" y="207"/>
                  <a:pt x="196" y="204"/>
                </a:cubicBezTo>
                <a:cubicBezTo>
                  <a:pt x="191" y="202"/>
                  <a:pt x="186" y="198"/>
                  <a:pt x="182" y="199"/>
                </a:cubicBezTo>
                <a:cubicBezTo>
                  <a:pt x="178" y="201"/>
                  <a:pt x="176" y="206"/>
                  <a:pt x="173" y="210"/>
                </a:cubicBezTo>
                <a:cubicBezTo>
                  <a:pt x="166" y="219"/>
                  <a:pt x="159" y="228"/>
                  <a:pt x="152" y="237"/>
                </a:cubicBezTo>
                <a:cubicBezTo>
                  <a:pt x="150" y="236"/>
                  <a:pt x="150" y="234"/>
                  <a:pt x="149" y="233"/>
                </a:cubicBezTo>
                <a:cubicBezTo>
                  <a:pt x="144" y="225"/>
                  <a:pt x="139" y="217"/>
                  <a:pt x="134" y="208"/>
                </a:cubicBezTo>
                <a:cubicBezTo>
                  <a:pt x="132" y="205"/>
                  <a:pt x="130" y="205"/>
                  <a:pt x="128" y="209"/>
                </a:cubicBezTo>
                <a:cubicBezTo>
                  <a:pt x="123" y="216"/>
                  <a:pt x="119" y="224"/>
                  <a:pt x="114" y="232"/>
                </a:cubicBezTo>
                <a:cubicBezTo>
                  <a:pt x="113" y="234"/>
                  <a:pt x="112" y="236"/>
                  <a:pt x="111" y="237"/>
                </a:cubicBezTo>
                <a:cubicBezTo>
                  <a:pt x="100" y="224"/>
                  <a:pt x="90" y="211"/>
                  <a:pt x="81" y="199"/>
                </a:cubicBezTo>
                <a:cubicBezTo>
                  <a:pt x="69" y="203"/>
                  <a:pt x="58" y="208"/>
                  <a:pt x="46" y="212"/>
                </a:cubicBezTo>
                <a:cubicBezTo>
                  <a:pt x="43" y="214"/>
                  <a:pt x="42" y="215"/>
                  <a:pt x="42" y="218"/>
                </a:cubicBezTo>
                <a:cubicBezTo>
                  <a:pt x="42" y="241"/>
                  <a:pt x="42" y="264"/>
                  <a:pt x="42" y="287"/>
                </a:cubicBezTo>
                <a:cubicBezTo>
                  <a:pt x="42" y="292"/>
                  <a:pt x="42" y="296"/>
                  <a:pt x="42" y="301"/>
                </a:cubicBezTo>
                <a:close/>
                <a:moveTo>
                  <a:pt x="187" y="99"/>
                </a:moveTo>
                <a:cubicBezTo>
                  <a:pt x="186" y="88"/>
                  <a:pt x="185" y="74"/>
                  <a:pt x="176" y="63"/>
                </a:cubicBezTo>
                <a:cubicBezTo>
                  <a:pt x="174" y="60"/>
                  <a:pt x="172" y="60"/>
                  <a:pt x="169" y="61"/>
                </a:cubicBezTo>
                <a:cubicBezTo>
                  <a:pt x="146" y="69"/>
                  <a:pt x="122" y="70"/>
                  <a:pt x="98" y="65"/>
                </a:cubicBezTo>
                <a:cubicBezTo>
                  <a:pt x="97" y="64"/>
                  <a:pt x="94" y="65"/>
                  <a:pt x="93" y="65"/>
                </a:cubicBezTo>
                <a:cubicBezTo>
                  <a:pt x="82" y="74"/>
                  <a:pt x="75" y="87"/>
                  <a:pt x="76" y="100"/>
                </a:cubicBezTo>
                <a:cubicBezTo>
                  <a:pt x="80" y="132"/>
                  <a:pt x="98" y="155"/>
                  <a:pt x="128" y="167"/>
                </a:cubicBezTo>
                <a:cubicBezTo>
                  <a:pt x="130" y="167"/>
                  <a:pt x="132" y="168"/>
                  <a:pt x="134" y="167"/>
                </a:cubicBezTo>
                <a:cubicBezTo>
                  <a:pt x="163" y="159"/>
                  <a:pt x="186" y="138"/>
                  <a:pt x="187" y="99"/>
                </a:cubicBezTo>
                <a:close/>
                <a:moveTo>
                  <a:pt x="194" y="74"/>
                </a:moveTo>
                <a:cubicBezTo>
                  <a:pt x="196" y="61"/>
                  <a:pt x="193" y="50"/>
                  <a:pt x="186" y="39"/>
                </a:cubicBezTo>
                <a:cubicBezTo>
                  <a:pt x="185" y="38"/>
                  <a:pt x="184" y="37"/>
                  <a:pt x="183" y="35"/>
                </a:cubicBezTo>
                <a:cubicBezTo>
                  <a:pt x="179" y="26"/>
                  <a:pt x="171" y="19"/>
                  <a:pt x="162" y="16"/>
                </a:cubicBezTo>
                <a:cubicBezTo>
                  <a:pt x="152" y="12"/>
                  <a:pt x="142" y="11"/>
                  <a:pt x="131" y="12"/>
                </a:cubicBezTo>
                <a:cubicBezTo>
                  <a:pt x="102" y="14"/>
                  <a:pt x="84" y="28"/>
                  <a:pt x="77" y="56"/>
                </a:cubicBezTo>
                <a:cubicBezTo>
                  <a:pt x="76" y="59"/>
                  <a:pt x="76" y="63"/>
                  <a:pt x="75" y="66"/>
                </a:cubicBezTo>
                <a:cubicBezTo>
                  <a:pt x="80" y="62"/>
                  <a:pt x="84" y="58"/>
                  <a:pt x="89" y="55"/>
                </a:cubicBezTo>
                <a:cubicBezTo>
                  <a:pt x="92" y="53"/>
                  <a:pt x="96" y="53"/>
                  <a:pt x="99" y="53"/>
                </a:cubicBezTo>
                <a:cubicBezTo>
                  <a:pt x="122" y="59"/>
                  <a:pt x="145" y="58"/>
                  <a:pt x="166" y="50"/>
                </a:cubicBezTo>
                <a:cubicBezTo>
                  <a:pt x="174" y="47"/>
                  <a:pt x="179" y="49"/>
                  <a:pt x="183" y="54"/>
                </a:cubicBezTo>
                <a:cubicBezTo>
                  <a:pt x="187" y="59"/>
                  <a:pt x="190" y="65"/>
                  <a:pt x="193" y="70"/>
                </a:cubicBezTo>
                <a:cubicBezTo>
                  <a:pt x="193" y="71"/>
                  <a:pt x="194" y="72"/>
                  <a:pt x="194" y="74"/>
                </a:cubicBezTo>
                <a:close/>
                <a:moveTo>
                  <a:pt x="31" y="301"/>
                </a:moveTo>
                <a:cubicBezTo>
                  <a:pt x="31" y="274"/>
                  <a:pt x="31" y="249"/>
                  <a:pt x="31" y="223"/>
                </a:cubicBezTo>
                <a:cubicBezTo>
                  <a:pt x="14" y="246"/>
                  <a:pt x="12" y="273"/>
                  <a:pt x="11" y="301"/>
                </a:cubicBezTo>
                <a:cubicBezTo>
                  <a:pt x="18" y="301"/>
                  <a:pt x="24" y="301"/>
                  <a:pt x="31" y="301"/>
                </a:cubicBezTo>
                <a:close/>
                <a:moveTo>
                  <a:pt x="251" y="301"/>
                </a:moveTo>
                <a:cubicBezTo>
                  <a:pt x="254" y="275"/>
                  <a:pt x="242" y="231"/>
                  <a:pt x="232" y="223"/>
                </a:cubicBezTo>
                <a:cubicBezTo>
                  <a:pt x="232" y="249"/>
                  <a:pt x="232" y="275"/>
                  <a:pt x="232" y="301"/>
                </a:cubicBezTo>
                <a:cubicBezTo>
                  <a:pt x="238" y="301"/>
                  <a:pt x="245" y="301"/>
                  <a:pt x="251" y="301"/>
                </a:cubicBezTo>
                <a:close/>
                <a:moveTo>
                  <a:pt x="108" y="170"/>
                </a:moveTo>
                <a:cubicBezTo>
                  <a:pt x="108" y="173"/>
                  <a:pt x="107" y="176"/>
                  <a:pt x="107" y="179"/>
                </a:cubicBezTo>
                <a:cubicBezTo>
                  <a:pt x="107" y="181"/>
                  <a:pt x="107" y="183"/>
                  <a:pt x="108" y="184"/>
                </a:cubicBezTo>
                <a:cubicBezTo>
                  <a:pt x="125" y="198"/>
                  <a:pt x="143" y="198"/>
                  <a:pt x="159" y="184"/>
                </a:cubicBezTo>
                <a:cubicBezTo>
                  <a:pt x="160" y="183"/>
                  <a:pt x="161" y="181"/>
                  <a:pt x="160" y="180"/>
                </a:cubicBezTo>
                <a:cubicBezTo>
                  <a:pt x="160" y="176"/>
                  <a:pt x="159" y="173"/>
                  <a:pt x="159" y="170"/>
                </a:cubicBezTo>
                <a:cubicBezTo>
                  <a:pt x="150" y="173"/>
                  <a:pt x="142" y="176"/>
                  <a:pt x="134" y="179"/>
                </a:cubicBezTo>
                <a:cubicBezTo>
                  <a:pt x="132" y="179"/>
                  <a:pt x="130" y="179"/>
                  <a:pt x="128" y="178"/>
                </a:cubicBezTo>
                <a:cubicBezTo>
                  <a:pt x="121" y="176"/>
                  <a:pt x="115" y="173"/>
                  <a:pt x="108" y="170"/>
                </a:cubicBezTo>
                <a:close/>
                <a:moveTo>
                  <a:pt x="118" y="203"/>
                </a:moveTo>
                <a:cubicBezTo>
                  <a:pt x="113" y="200"/>
                  <a:pt x="108" y="198"/>
                  <a:pt x="104" y="194"/>
                </a:cubicBezTo>
                <a:cubicBezTo>
                  <a:pt x="100" y="191"/>
                  <a:pt x="96" y="191"/>
                  <a:pt x="92" y="195"/>
                </a:cubicBezTo>
                <a:cubicBezTo>
                  <a:pt x="97" y="202"/>
                  <a:pt x="103" y="210"/>
                  <a:pt x="110" y="218"/>
                </a:cubicBezTo>
                <a:cubicBezTo>
                  <a:pt x="113" y="212"/>
                  <a:pt x="115" y="208"/>
                  <a:pt x="118" y="203"/>
                </a:cubicBezTo>
                <a:close/>
                <a:moveTo>
                  <a:pt x="171" y="195"/>
                </a:moveTo>
                <a:cubicBezTo>
                  <a:pt x="171" y="194"/>
                  <a:pt x="170" y="194"/>
                  <a:pt x="170" y="193"/>
                </a:cubicBezTo>
                <a:cubicBezTo>
                  <a:pt x="169" y="193"/>
                  <a:pt x="167" y="193"/>
                  <a:pt x="165" y="193"/>
                </a:cubicBezTo>
                <a:cubicBezTo>
                  <a:pt x="159" y="197"/>
                  <a:pt x="152" y="201"/>
                  <a:pt x="145" y="205"/>
                </a:cubicBezTo>
                <a:cubicBezTo>
                  <a:pt x="147" y="209"/>
                  <a:pt x="150" y="213"/>
                  <a:pt x="153" y="218"/>
                </a:cubicBezTo>
                <a:cubicBezTo>
                  <a:pt x="159" y="210"/>
                  <a:pt x="165" y="202"/>
                  <a:pt x="171" y="195"/>
                </a:cubicBezTo>
                <a:close/>
              </a:path>
            </a:pathLst>
          </a:custGeom>
          <a:solidFill>
            <a:schemeClr val="bg1">
              <a:lumMod val="65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3" name="Rectangle 12"/>
          <p:cNvSpPr/>
          <p:nvPr/>
        </p:nvSpPr>
        <p:spPr>
          <a:xfrm>
            <a:off x="418464" y="3363778"/>
            <a:ext cx="3830779" cy="1405449"/>
          </a:xfrm>
          <a:prstGeom prst="rect">
            <a:avLst/>
          </a:prstGeom>
        </p:spPr>
        <p:txBody>
          <a:bodyPr wrap="square">
            <a:spAutoFit/>
          </a:bodyPr>
          <a:lstStyle/>
          <a:p>
            <a:pPr defTabSz="1232345"/>
            <a:r>
              <a:rPr lang="fr-FR" sz="2133" b="1" dirty="0">
                <a:solidFill>
                  <a:srgbClr val="1F497D"/>
                </a:solidFill>
                <a:latin typeface="Calibri"/>
                <a:ea typeface="HGMinchoB"/>
                <a:cs typeface="Times New Roman" panose="02020603050405020304" pitchFamily="18" charset="0"/>
              </a:rPr>
              <a:t>J'ai établi </a:t>
            </a:r>
            <a:r>
              <a:rPr lang="fr-FR" sz="2133" dirty="0">
                <a:solidFill>
                  <a:srgbClr val="1F497D"/>
                </a:solidFill>
                <a:latin typeface="Calibri"/>
                <a:ea typeface="HGMinchoB"/>
                <a:cs typeface="Times New Roman" panose="02020603050405020304" pitchFamily="18" charset="0"/>
              </a:rPr>
              <a:t>une procuration car je ne peux pas voter en personne</a:t>
            </a:r>
          </a:p>
          <a:p>
            <a:pPr algn="ctr" defTabSz="1232345"/>
            <a:r>
              <a:rPr lang="fr-FR" sz="4267" b="1" dirty="0">
                <a:solidFill>
                  <a:srgbClr val="1F497D"/>
                </a:solidFill>
                <a:latin typeface="Calibri"/>
                <a:ea typeface="HGMinchoB"/>
                <a:cs typeface="Times New Roman" panose="02020603050405020304" pitchFamily="18" charset="0"/>
              </a:rPr>
              <a:t>4%</a:t>
            </a:r>
            <a:endParaRPr lang="fr-FR" sz="5333" b="1" dirty="0">
              <a:solidFill>
                <a:srgbClr val="222223"/>
              </a:solidFill>
              <a:latin typeface="Calibri"/>
              <a:ea typeface="HGMinchoB"/>
              <a:cs typeface="Times New Roman" panose="02020603050405020304" pitchFamily="18" charset="0"/>
            </a:endParaRPr>
          </a:p>
        </p:txBody>
      </p:sp>
      <p:sp>
        <p:nvSpPr>
          <p:cNvPr id="14" name="Freeform 30"/>
          <p:cNvSpPr>
            <a:spLocks noEditPoints="1"/>
          </p:cNvSpPr>
          <p:nvPr/>
        </p:nvSpPr>
        <p:spPr bwMode="auto">
          <a:xfrm>
            <a:off x="5072150" y="2326703"/>
            <a:ext cx="825151" cy="978221"/>
          </a:xfrm>
          <a:custGeom>
            <a:avLst/>
            <a:gdLst>
              <a:gd name="T0" fmla="*/ 0 w 263"/>
              <a:gd name="T1" fmla="*/ 312 h 312"/>
              <a:gd name="T2" fmla="*/ 10 w 263"/>
              <a:gd name="T3" fmla="*/ 237 h 312"/>
              <a:gd name="T4" fmla="*/ 37 w 263"/>
              <a:gd name="T5" fmla="*/ 204 h 312"/>
              <a:gd name="T6" fmla="*/ 96 w 263"/>
              <a:gd name="T7" fmla="*/ 177 h 312"/>
              <a:gd name="T8" fmla="*/ 63 w 263"/>
              <a:gd name="T9" fmla="*/ 73 h 312"/>
              <a:gd name="T10" fmla="*/ 126 w 263"/>
              <a:gd name="T11" fmla="*/ 1 h 312"/>
              <a:gd name="T12" fmla="*/ 193 w 263"/>
              <a:gd name="T13" fmla="*/ 29 h 312"/>
              <a:gd name="T14" fmla="*/ 201 w 263"/>
              <a:gd name="T15" fmla="*/ 96 h 312"/>
              <a:gd name="T16" fmla="*/ 172 w 263"/>
              <a:gd name="T17" fmla="*/ 159 h 312"/>
              <a:gd name="T18" fmla="*/ 187 w 263"/>
              <a:gd name="T19" fmla="*/ 189 h 312"/>
              <a:gd name="T20" fmla="*/ 242 w 263"/>
              <a:gd name="T21" fmla="*/ 217 h 312"/>
              <a:gd name="T22" fmla="*/ 263 w 263"/>
              <a:gd name="T23" fmla="*/ 308 h 312"/>
              <a:gd name="T24" fmla="*/ 42 w 263"/>
              <a:gd name="T25" fmla="*/ 301 h 312"/>
              <a:gd name="T26" fmla="*/ 220 w 263"/>
              <a:gd name="T27" fmla="*/ 299 h 312"/>
              <a:gd name="T28" fmla="*/ 217 w 263"/>
              <a:gd name="T29" fmla="*/ 213 h 312"/>
              <a:gd name="T30" fmla="*/ 182 w 263"/>
              <a:gd name="T31" fmla="*/ 199 h 312"/>
              <a:gd name="T32" fmla="*/ 152 w 263"/>
              <a:gd name="T33" fmla="*/ 237 h 312"/>
              <a:gd name="T34" fmla="*/ 134 w 263"/>
              <a:gd name="T35" fmla="*/ 208 h 312"/>
              <a:gd name="T36" fmla="*/ 114 w 263"/>
              <a:gd name="T37" fmla="*/ 232 h 312"/>
              <a:gd name="T38" fmla="*/ 81 w 263"/>
              <a:gd name="T39" fmla="*/ 199 h 312"/>
              <a:gd name="T40" fmla="*/ 42 w 263"/>
              <a:gd name="T41" fmla="*/ 218 h 312"/>
              <a:gd name="T42" fmla="*/ 42 w 263"/>
              <a:gd name="T43" fmla="*/ 301 h 312"/>
              <a:gd name="T44" fmla="*/ 176 w 263"/>
              <a:gd name="T45" fmla="*/ 63 h 312"/>
              <a:gd name="T46" fmla="*/ 98 w 263"/>
              <a:gd name="T47" fmla="*/ 65 h 312"/>
              <a:gd name="T48" fmla="*/ 76 w 263"/>
              <a:gd name="T49" fmla="*/ 100 h 312"/>
              <a:gd name="T50" fmla="*/ 134 w 263"/>
              <a:gd name="T51" fmla="*/ 167 h 312"/>
              <a:gd name="T52" fmla="*/ 194 w 263"/>
              <a:gd name="T53" fmla="*/ 74 h 312"/>
              <a:gd name="T54" fmla="*/ 183 w 263"/>
              <a:gd name="T55" fmla="*/ 35 h 312"/>
              <a:gd name="T56" fmla="*/ 131 w 263"/>
              <a:gd name="T57" fmla="*/ 12 h 312"/>
              <a:gd name="T58" fmla="*/ 75 w 263"/>
              <a:gd name="T59" fmla="*/ 66 h 312"/>
              <a:gd name="T60" fmla="*/ 99 w 263"/>
              <a:gd name="T61" fmla="*/ 53 h 312"/>
              <a:gd name="T62" fmla="*/ 183 w 263"/>
              <a:gd name="T63" fmla="*/ 54 h 312"/>
              <a:gd name="T64" fmla="*/ 194 w 263"/>
              <a:gd name="T65" fmla="*/ 74 h 312"/>
              <a:gd name="T66" fmla="*/ 31 w 263"/>
              <a:gd name="T67" fmla="*/ 223 h 312"/>
              <a:gd name="T68" fmla="*/ 31 w 263"/>
              <a:gd name="T69" fmla="*/ 301 h 312"/>
              <a:gd name="T70" fmla="*/ 232 w 263"/>
              <a:gd name="T71" fmla="*/ 223 h 312"/>
              <a:gd name="T72" fmla="*/ 251 w 263"/>
              <a:gd name="T73" fmla="*/ 301 h 312"/>
              <a:gd name="T74" fmla="*/ 107 w 263"/>
              <a:gd name="T75" fmla="*/ 179 h 312"/>
              <a:gd name="T76" fmla="*/ 159 w 263"/>
              <a:gd name="T77" fmla="*/ 184 h 312"/>
              <a:gd name="T78" fmla="*/ 159 w 263"/>
              <a:gd name="T79" fmla="*/ 170 h 312"/>
              <a:gd name="T80" fmla="*/ 128 w 263"/>
              <a:gd name="T81" fmla="*/ 178 h 312"/>
              <a:gd name="T82" fmla="*/ 118 w 263"/>
              <a:gd name="T83" fmla="*/ 203 h 312"/>
              <a:gd name="T84" fmla="*/ 92 w 263"/>
              <a:gd name="T85" fmla="*/ 195 h 312"/>
              <a:gd name="T86" fmla="*/ 118 w 263"/>
              <a:gd name="T87" fmla="*/ 203 h 312"/>
              <a:gd name="T88" fmla="*/ 170 w 263"/>
              <a:gd name="T89" fmla="*/ 193 h 312"/>
              <a:gd name="T90" fmla="*/ 145 w 263"/>
              <a:gd name="T91" fmla="*/ 205 h 312"/>
              <a:gd name="T92" fmla="*/ 171 w 263"/>
              <a:gd name="T93" fmla="*/ 19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 h="312">
                <a:moveTo>
                  <a:pt x="262" y="312"/>
                </a:moveTo>
                <a:cubicBezTo>
                  <a:pt x="175" y="312"/>
                  <a:pt x="88" y="312"/>
                  <a:pt x="0" y="312"/>
                </a:cubicBezTo>
                <a:cubicBezTo>
                  <a:pt x="0" y="311"/>
                  <a:pt x="0" y="311"/>
                  <a:pt x="0" y="310"/>
                </a:cubicBezTo>
                <a:cubicBezTo>
                  <a:pt x="0" y="285"/>
                  <a:pt x="1" y="261"/>
                  <a:pt x="10" y="237"/>
                </a:cubicBezTo>
                <a:cubicBezTo>
                  <a:pt x="12" y="231"/>
                  <a:pt x="15" y="225"/>
                  <a:pt x="19" y="220"/>
                </a:cubicBezTo>
                <a:cubicBezTo>
                  <a:pt x="23" y="212"/>
                  <a:pt x="29" y="207"/>
                  <a:pt x="37" y="204"/>
                </a:cubicBezTo>
                <a:cubicBezTo>
                  <a:pt x="55" y="197"/>
                  <a:pt x="73" y="189"/>
                  <a:pt x="91" y="182"/>
                </a:cubicBezTo>
                <a:cubicBezTo>
                  <a:pt x="94" y="181"/>
                  <a:pt x="95" y="180"/>
                  <a:pt x="96" y="177"/>
                </a:cubicBezTo>
                <a:cubicBezTo>
                  <a:pt x="99" y="168"/>
                  <a:pt x="97" y="161"/>
                  <a:pt x="90" y="154"/>
                </a:cubicBezTo>
                <a:cubicBezTo>
                  <a:pt x="69" y="131"/>
                  <a:pt x="61" y="103"/>
                  <a:pt x="63" y="73"/>
                </a:cubicBezTo>
                <a:cubicBezTo>
                  <a:pt x="64" y="62"/>
                  <a:pt x="67" y="51"/>
                  <a:pt x="71" y="40"/>
                </a:cubicBezTo>
                <a:cubicBezTo>
                  <a:pt x="81" y="16"/>
                  <a:pt x="100" y="4"/>
                  <a:pt x="126" y="1"/>
                </a:cubicBezTo>
                <a:cubicBezTo>
                  <a:pt x="138" y="0"/>
                  <a:pt x="151" y="0"/>
                  <a:pt x="163" y="4"/>
                </a:cubicBezTo>
                <a:cubicBezTo>
                  <a:pt x="176" y="8"/>
                  <a:pt x="186" y="17"/>
                  <a:pt x="193" y="29"/>
                </a:cubicBezTo>
                <a:cubicBezTo>
                  <a:pt x="196" y="37"/>
                  <a:pt x="201" y="45"/>
                  <a:pt x="204" y="53"/>
                </a:cubicBezTo>
                <a:cubicBezTo>
                  <a:pt x="209" y="68"/>
                  <a:pt x="206" y="82"/>
                  <a:pt x="201" y="96"/>
                </a:cubicBezTo>
                <a:cubicBezTo>
                  <a:pt x="199" y="102"/>
                  <a:pt x="198" y="109"/>
                  <a:pt x="197" y="115"/>
                </a:cubicBezTo>
                <a:cubicBezTo>
                  <a:pt x="194" y="133"/>
                  <a:pt x="186" y="148"/>
                  <a:pt x="172" y="159"/>
                </a:cubicBezTo>
                <a:cubicBezTo>
                  <a:pt x="170" y="161"/>
                  <a:pt x="169" y="163"/>
                  <a:pt x="169" y="166"/>
                </a:cubicBezTo>
                <a:cubicBezTo>
                  <a:pt x="169" y="179"/>
                  <a:pt x="175" y="185"/>
                  <a:pt x="187" y="189"/>
                </a:cubicBezTo>
                <a:cubicBezTo>
                  <a:pt x="201" y="193"/>
                  <a:pt x="213" y="200"/>
                  <a:pt x="226" y="205"/>
                </a:cubicBezTo>
                <a:cubicBezTo>
                  <a:pt x="233" y="207"/>
                  <a:pt x="238" y="212"/>
                  <a:pt x="242" y="217"/>
                </a:cubicBezTo>
                <a:cubicBezTo>
                  <a:pt x="252" y="231"/>
                  <a:pt x="257" y="246"/>
                  <a:pt x="259" y="262"/>
                </a:cubicBezTo>
                <a:cubicBezTo>
                  <a:pt x="261" y="277"/>
                  <a:pt x="262" y="293"/>
                  <a:pt x="263" y="308"/>
                </a:cubicBezTo>
                <a:cubicBezTo>
                  <a:pt x="263" y="309"/>
                  <a:pt x="263" y="310"/>
                  <a:pt x="262" y="312"/>
                </a:cubicBezTo>
                <a:close/>
                <a:moveTo>
                  <a:pt x="42" y="301"/>
                </a:moveTo>
                <a:cubicBezTo>
                  <a:pt x="102" y="301"/>
                  <a:pt x="161" y="301"/>
                  <a:pt x="220" y="301"/>
                </a:cubicBezTo>
                <a:cubicBezTo>
                  <a:pt x="220" y="300"/>
                  <a:pt x="220" y="300"/>
                  <a:pt x="220" y="299"/>
                </a:cubicBezTo>
                <a:cubicBezTo>
                  <a:pt x="220" y="272"/>
                  <a:pt x="220" y="244"/>
                  <a:pt x="220" y="217"/>
                </a:cubicBezTo>
                <a:cubicBezTo>
                  <a:pt x="220" y="216"/>
                  <a:pt x="218" y="214"/>
                  <a:pt x="217" y="213"/>
                </a:cubicBezTo>
                <a:cubicBezTo>
                  <a:pt x="210" y="210"/>
                  <a:pt x="203" y="207"/>
                  <a:pt x="196" y="204"/>
                </a:cubicBezTo>
                <a:cubicBezTo>
                  <a:pt x="191" y="202"/>
                  <a:pt x="186" y="198"/>
                  <a:pt x="182" y="199"/>
                </a:cubicBezTo>
                <a:cubicBezTo>
                  <a:pt x="178" y="201"/>
                  <a:pt x="176" y="206"/>
                  <a:pt x="173" y="210"/>
                </a:cubicBezTo>
                <a:cubicBezTo>
                  <a:pt x="166" y="219"/>
                  <a:pt x="159" y="228"/>
                  <a:pt x="152" y="237"/>
                </a:cubicBezTo>
                <a:cubicBezTo>
                  <a:pt x="150" y="236"/>
                  <a:pt x="150" y="234"/>
                  <a:pt x="149" y="233"/>
                </a:cubicBezTo>
                <a:cubicBezTo>
                  <a:pt x="144" y="225"/>
                  <a:pt x="139" y="217"/>
                  <a:pt x="134" y="208"/>
                </a:cubicBezTo>
                <a:cubicBezTo>
                  <a:pt x="132" y="205"/>
                  <a:pt x="130" y="205"/>
                  <a:pt x="128" y="209"/>
                </a:cubicBezTo>
                <a:cubicBezTo>
                  <a:pt x="123" y="216"/>
                  <a:pt x="119" y="224"/>
                  <a:pt x="114" y="232"/>
                </a:cubicBezTo>
                <a:cubicBezTo>
                  <a:pt x="113" y="234"/>
                  <a:pt x="112" y="236"/>
                  <a:pt x="111" y="237"/>
                </a:cubicBezTo>
                <a:cubicBezTo>
                  <a:pt x="100" y="224"/>
                  <a:pt x="90" y="211"/>
                  <a:pt x="81" y="199"/>
                </a:cubicBezTo>
                <a:cubicBezTo>
                  <a:pt x="69" y="203"/>
                  <a:pt x="58" y="208"/>
                  <a:pt x="46" y="212"/>
                </a:cubicBezTo>
                <a:cubicBezTo>
                  <a:pt x="43" y="214"/>
                  <a:pt x="42" y="215"/>
                  <a:pt x="42" y="218"/>
                </a:cubicBezTo>
                <a:cubicBezTo>
                  <a:pt x="42" y="241"/>
                  <a:pt x="42" y="264"/>
                  <a:pt x="42" y="287"/>
                </a:cubicBezTo>
                <a:cubicBezTo>
                  <a:pt x="42" y="292"/>
                  <a:pt x="42" y="296"/>
                  <a:pt x="42" y="301"/>
                </a:cubicBezTo>
                <a:close/>
                <a:moveTo>
                  <a:pt x="187" y="99"/>
                </a:moveTo>
                <a:cubicBezTo>
                  <a:pt x="186" y="88"/>
                  <a:pt x="185" y="74"/>
                  <a:pt x="176" y="63"/>
                </a:cubicBezTo>
                <a:cubicBezTo>
                  <a:pt x="174" y="60"/>
                  <a:pt x="172" y="60"/>
                  <a:pt x="169" y="61"/>
                </a:cubicBezTo>
                <a:cubicBezTo>
                  <a:pt x="146" y="69"/>
                  <a:pt x="122" y="70"/>
                  <a:pt x="98" y="65"/>
                </a:cubicBezTo>
                <a:cubicBezTo>
                  <a:pt x="97" y="64"/>
                  <a:pt x="94" y="65"/>
                  <a:pt x="93" y="65"/>
                </a:cubicBezTo>
                <a:cubicBezTo>
                  <a:pt x="82" y="74"/>
                  <a:pt x="75" y="87"/>
                  <a:pt x="76" y="100"/>
                </a:cubicBezTo>
                <a:cubicBezTo>
                  <a:pt x="80" y="132"/>
                  <a:pt x="98" y="155"/>
                  <a:pt x="128" y="167"/>
                </a:cubicBezTo>
                <a:cubicBezTo>
                  <a:pt x="130" y="167"/>
                  <a:pt x="132" y="168"/>
                  <a:pt x="134" y="167"/>
                </a:cubicBezTo>
                <a:cubicBezTo>
                  <a:pt x="163" y="159"/>
                  <a:pt x="186" y="138"/>
                  <a:pt x="187" y="99"/>
                </a:cubicBezTo>
                <a:close/>
                <a:moveTo>
                  <a:pt x="194" y="74"/>
                </a:moveTo>
                <a:cubicBezTo>
                  <a:pt x="196" y="61"/>
                  <a:pt x="193" y="50"/>
                  <a:pt x="186" y="39"/>
                </a:cubicBezTo>
                <a:cubicBezTo>
                  <a:pt x="185" y="38"/>
                  <a:pt x="184" y="37"/>
                  <a:pt x="183" y="35"/>
                </a:cubicBezTo>
                <a:cubicBezTo>
                  <a:pt x="179" y="26"/>
                  <a:pt x="171" y="19"/>
                  <a:pt x="162" y="16"/>
                </a:cubicBezTo>
                <a:cubicBezTo>
                  <a:pt x="152" y="12"/>
                  <a:pt x="142" y="11"/>
                  <a:pt x="131" y="12"/>
                </a:cubicBezTo>
                <a:cubicBezTo>
                  <a:pt x="102" y="14"/>
                  <a:pt x="84" y="28"/>
                  <a:pt x="77" y="56"/>
                </a:cubicBezTo>
                <a:cubicBezTo>
                  <a:pt x="76" y="59"/>
                  <a:pt x="76" y="63"/>
                  <a:pt x="75" y="66"/>
                </a:cubicBezTo>
                <a:cubicBezTo>
                  <a:pt x="80" y="62"/>
                  <a:pt x="84" y="58"/>
                  <a:pt x="89" y="55"/>
                </a:cubicBezTo>
                <a:cubicBezTo>
                  <a:pt x="92" y="53"/>
                  <a:pt x="96" y="53"/>
                  <a:pt x="99" y="53"/>
                </a:cubicBezTo>
                <a:cubicBezTo>
                  <a:pt x="122" y="59"/>
                  <a:pt x="145" y="58"/>
                  <a:pt x="166" y="50"/>
                </a:cubicBezTo>
                <a:cubicBezTo>
                  <a:pt x="174" y="47"/>
                  <a:pt x="179" y="49"/>
                  <a:pt x="183" y="54"/>
                </a:cubicBezTo>
                <a:cubicBezTo>
                  <a:pt x="187" y="59"/>
                  <a:pt x="190" y="65"/>
                  <a:pt x="193" y="70"/>
                </a:cubicBezTo>
                <a:cubicBezTo>
                  <a:pt x="193" y="71"/>
                  <a:pt x="194" y="72"/>
                  <a:pt x="194" y="74"/>
                </a:cubicBezTo>
                <a:close/>
                <a:moveTo>
                  <a:pt x="31" y="301"/>
                </a:moveTo>
                <a:cubicBezTo>
                  <a:pt x="31" y="274"/>
                  <a:pt x="31" y="249"/>
                  <a:pt x="31" y="223"/>
                </a:cubicBezTo>
                <a:cubicBezTo>
                  <a:pt x="14" y="246"/>
                  <a:pt x="12" y="273"/>
                  <a:pt x="11" y="301"/>
                </a:cubicBezTo>
                <a:cubicBezTo>
                  <a:pt x="18" y="301"/>
                  <a:pt x="24" y="301"/>
                  <a:pt x="31" y="301"/>
                </a:cubicBezTo>
                <a:close/>
                <a:moveTo>
                  <a:pt x="251" y="301"/>
                </a:moveTo>
                <a:cubicBezTo>
                  <a:pt x="254" y="275"/>
                  <a:pt x="242" y="231"/>
                  <a:pt x="232" y="223"/>
                </a:cubicBezTo>
                <a:cubicBezTo>
                  <a:pt x="232" y="249"/>
                  <a:pt x="232" y="275"/>
                  <a:pt x="232" y="301"/>
                </a:cubicBezTo>
                <a:cubicBezTo>
                  <a:pt x="238" y="301"/>
                  <a:pt x="245" y="301"/>
                  <a:pt x="251" y="301"/>
                </a:cubicBezTo>
                <a:close/>
                <a:moveTo>
                  <a:pt x="108" y="170"/>
                </a:moveTo>
                <a:cubicBezTo>
                  <a:pt x="108" y="173"/>
                  <a:pt x="107" y="176"/>
                  <a:pt x="107" y="179"/>
                </a:cubicBezTo>
                <a:cubicBezTo>
                  <a:pt x="107" y="181"/>
                  <a:pt x="107" y="183"/>
                  <a:pt x="108" y="184"/>
                </a:cubicBezTo>
                <a:cubicBezTo>
                  <a:pt x="125" y="198"/>
                  <a:pt x="143" y="198"/>
                  <a:pt x="159" y="184"/>
                </a:cubicBezTo>
                <a:cubicBezTo>
                  <a:pt x="160" y="183"/>
                  <a:pt x="161" y="181"/>
                  <a:pt x="160" y="180"/>
                </a:cubicBezTo>
                <a:cubicBezTo>
                  <a:pt x="160" y="176"/>
                  <a:pt x="159" y="173"/>
                  <a:pt x="159" y="170"/>
                </a:cubicBezTo>
                <a:cubicBezTo>
                  <a:pt x="150" y="173"/>
                  <a:pt x="142" y="176"/>
                  <a:pt x="134" y="179"/>
                </a:cubicBezTo>
                <a:cubicBezTo>
                  <a:pt x="132" y="179"/>
                  <a:pt x="130" y="179"/>
                  <a:pt x="128" y="178"/>
                </a:cubicBezTo>
                <a:cubicBezTo>
                  <a:pt x="121" y="176"/>
                  <a:pt x="115" y="173"/>
                  <a:pt x="108" y="170"/>
                </a:cubicBezTo>
                <a:close/>
                <a:moveTo>
                  <a:pt x="118" y="203"/>
                </a:moveTo>
                <a:cubicBezTo>
                  <a:pt x="113" y="200"/>
                  <a:pt x="108" y="198"/>
                  <a:pt x="104" y="194"/>
                </a:cubicBezTo>
                <a:cubicBezTo>
                  <a:pt x="100" y="191"/>
                  <a:pt x="96" y="191"/>
                  <a:pt x="92" y="195"/>
                </a:cubicBezTo>
                <a:cubicBezTo>
                  <a:pt x="97" y="202"/>
                  <a:pt x="103" y="210"/>
                  <a:pt x="110" y="218"/>
                </a:cubicBezTo>
                <a:cubicBezTo>
                  <a:pt x="113" y="212"/>
                  <a:pt x="115" y="208"/>
                  <a:pt x="118" y="203"/>
                </a:cubicBezTo>
                <a:close/>
                <a:moveTo>
                  <a:pt x="171" y="195"/>
                </a:moveTo>
                <a:cubicBezTo>
                  <a:pt x="171" y="194"/>
                  <a:pt x="170" y="194"/>
                  <a:pt x="170" y="193"/>
                </a:cubicBezTo>
                <a:cubicBezTo>
                  <a:pt x="169" y="193"/>
                  <a:pt x="167" y="193"/>
                  <a:pt x="165" y="193"/>
                </a:cubicBezTo>
                <a:cubicBezTo>
                  <a:pt x="159" y="197"/>
                  <a:pt x="152" y="201"/>
                  <a:pt x="145" y="205"/>
                </a:cubicBezTo>
                <a:cubicBezTo>
                  <a:pt x="147" y="209"/>
                  <a:pt x="150" y="213"/>
                  <a:pt x="153" y="218"/>
                </a:cubicBezTo>
                <a:cubicBezTo>
                  <a:pt x="159" y="210"/>
                  <a:pt x="165" y="202"/>
                  <a:pt x="171" y="195"/>
                </a:cubicBezTo>
                <a:close/>
              </a:path>
            </a:pathLst>
          </a:custGeom>
          <a:solidFill>
            <a:schemeClr val="bg1">
              <a:lumMod val="65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5" name="Flèche : droite 14"/>
          <p:cNvSpPr/>
          <p:nvPr/>
        </p:nvSpPr>
        <p:spPr>
          <a:xfrm>
            <a:off x="5991396" y="2754396"/>
            <a:ext cx="881217" cy="550528"/>
          </a:xfrm>
          <a:prstGeom prst="rightArrow">
            <a:avLst/>
          </a:prstGeom>
          <a:solidFill>
            <a:srgbClr val="1B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6" name="Freeform 30"/>
          <p:cNvSpPr>
            <a:spLocks noEditPoints="1"/>
          </p:cNvSpPr>
          <p:nvPr/>
        </p:nvSpPr>
        <p:spPr bwMode="auto">
          <a:xfrm>
            <a:off x="7020898" y="2326703"/>
            <a:ext cx="825151" cy="978221"/>
          </a:xfrm>
          <a:custGeom>
            <a:avLst/>
            <a:gdLst>
              <a:gd name="T0" fmla="*/ 0 w 263"/>
              <a:gd name="T1" fmla="*/ 312 h 312"/>
              <a:gd name="T2" fmla="*/ 10 w 263"/>
              <a:gd name="T3" fmla="*/ 237 h 312"/>
              <a:gd name="T4" fmla="*/ 37 w 263"/>
              <a:gd name="T5" fmla="*/ 204 h 312"/>
              <a:gd name="T6" fmla="*/ 96 w 263"/>
              <a:gd name="T7" fmla="*/ 177 h 312"/>
              <a:gd name="T8" fmla="*/ 63 w 263"/>
              <a:gd name="T9" fmla="*/ 73 h 312"/>
              <a:gd name="T10" fmla="*/ 126 w 263"/>
              <a:gd name="T11" fmla="*/ 1 h 312"/>
              <a:gd name="T12" fmla="*/ 193 w 263"/>
              <a:gd name="T13" fmla="*/ 29 h 312"/>
              <a:gd name="T14" fmla="*/ 201 w 263"/>
              <a:gd name="T15" fmla="*/ 96 h 312"/>
              <a:gd name="T16" fmla="*/ 172 w 263"/>
              <a:gd name="T17" fmla="*/ 159 h 312"/>
              <a:gd name="T18" fmla="*/ 187 w 263"/>
              <a:gd name="T19" fmla="*/ 189 h 312"/>
              <a:gd name="T20" fmla="*/ 242 w 263"/>
              <a:gd name="T21" fmla="*/ 217 h 312"/>
              <a:gd name="T22" fmla="*/ 263 w 263"/>
              <a:gd name="T23" fmla="*/ 308 h 312"/>
              <a:gd name="T24" fmla="*/ 42 w 263"/>
              <a:gd name="T25" fmla="*/ 301 h 312"/>
              <a:gd name="T26" fmla="*/ 220 w 263"/>
              <a:gd name="T27" fmla="*/ 299 h 312"/>
              <a:gd name="T28" fmla="*/ 217 w 263"/>
              <a:gd name="T29" fmla="*/ 213 h 312"/>
              <a:gd name="T30" fmla="*/ 182 w 263"/>
              <a:gd name="T31" fmla="*/ 199 h 312"/>
              <a:gd name="T32" fmla="*/ 152 w 263"/>
              <a:gd name="T33" fmla="*/ 237 h 312"/>
              <a:gd name="T34" fmla="*/ 134 w 263"/>
              <a:gd name="T35" fmla="*/ 208 h 312"/>
              <a:gd name="T36" fmla="*/ 114 w 263"/>
              <a:gd name="T37" fmla="*/ 232 h 312"/>
              <a:gd name="T38" fmla="*/ 81 w 263"/>
              <a:gd name="T39" fmla="*/ 199 h 312"/>
              <a:gd name="T40" fmla="*/ 42 w 263"/>
              <a:gd name="T41" fmla="*/ 218 h 312"/>
              <a:gd name="T42" fmla="*/ 42 w 263"/>
              <a:gd name="T43" fmla="*/ 301 h 312"/>
              <a:gd name="T44" fmla="*/ 176 w 263"/>
              <a:gd name="T45" fmla="*/ 63 h 312"/>
              <a:gd name="T46" fmla="*/ 98 w 263"/>
              <a:gd name="T47" fmla="*/ 65 h 312"/>
              <a:gd name="T48" fmla="*/ 76 w 263"/>
              <a:gd name="T49" fmla="*/ 100 h 312"/>
              <a:gd name="T50" fmla="*/ 134 w 263"/>
              <a:gd name="T51" fmla="*/ 167 h 312"/>
              <a:gd name="T52" fmla="*/ 194 w 263"/>
              <a:gd name="T53" fmla="*/ 74 h 312"/>
              <a:gd name="T54" fmla="*/ 183 w 263"/>
              <a:gd name="T55" fmla="*/ 35 h 312"/>
              <a:gd name="T56" fmla="*/ 131 w 263"/>
              <a:gd name="T57" fmla="*/ 12 h 312"/>
              <a:gd name="T58" fmla="*/ 75 w 263"/>
              <a:gd name="T59" fmla="*/ 66 h 312"/>
              <a:gd name="T60" fmla="*/ 99 w 263"/>
              <a:gd name="T61" fmla="*/ 53 h 312"/>
              <a:gd name="T62" fmla="*/ 183 w 263"/>
              <a:gd name="T63" fmla="*/ 54 h 312"/>
              <a:gd name="T64" fmla="*/ 194 w 263"/>
              <a:gd name="T65" fmla="*/ 74 h 312"/>
              <a:gd name="T66" fmla="*/ 31 w 263"/>
              <a:gd name="T67" fmla="*/ 223 h 312"/>
              <a:gd name="T68" fmla="*/ 31 w 263"/>
              <a:gd name="T69" fmla="*/ 301 h 312"/>
              <a:gd name="T70" fmla="*/ 232 w 263"/>
              <a:gd name="T71" fmla="*/ 223 h 312"/>
              <a:gd name="T72" fmla="*/ 251 w 263"/>
              <a:gd name="T73" fmla="*/ 301 h 312"/>
              <a:gd name="T74" fmla="*/ 107 w 263"/>
              <a:gd name="T75" fmla="*/ 179 h 312"/>
              <a:gd name="T76" fmla="*/ 159 w 263"/>
              <a:gd name="T77" fmla="*/ 184 h 312"/>
              <a:gd name="T78" fmla="*/ 159 w 263"/>
              <a:gd name="T79" fmla="*/ 170 h 312"/>
              <a:gd name="T80" fmla="*/ 128 w 263"/>
              <a:gd name="T81" fmla="*/ 178 h 312"/>
              <a:gd name="T82" fmla="*/ 118 w 263"/>
              <a:gd name="T83" fmla="*/ 203 h 312"/>
              <a:gd name="T84" fmla="*/ 92 w 263"/>
              <a:gd name="T85" fmla="*/ 195 h 312"/>
              <a:gd name="T86" fmla="*/ 118 w 263"/>
              <a:gd name="T87" fmla="*/ 203 h 312"/>
              <a:gd name="T88" fmla="*/ 170 w 263"/>
              <a:gd name="T89" fmla="*/ 193 h 312"/>
              <a:gd name="T90" fmla="*/ 145 w 263"/>
              <a:gd name="T91" fmla="*/ 205 h 312"/>
              <a:gd name="T92" fmla="*/ 171 w 263"/>
              <a:gd name="T93" fmla="*/ 19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 h="312">
                <a:moveTo>
                  <a:pt x="262" y="312"/>
                </a:moveTo>
                <a:cubicBezTo>
                  <a:pt x="175" y="312"/>
                  <a:pt x="88" y="312"/>
                  <a:pt x="0" y="312"/>
                </a:cubicBezTo>
                <a:cubicBezTo>
                  <a:pt x="0" y="311"/>
                  <a:pt x="0" y="311"/>
                  <a:pt x="0" y="310"/>
                </a:cubicBezTo>
                <a:cubicBezTo>
                  <a:pt x="0" y="285"/>
                  <a:pt x="1" y="261"/>
                  <a:pt x="10" y="237"/>
                </a:cubicBezTo>
                <a:cubicBezTo>
                  <a:pt x="12" y="231"/>
                  <a:pt x="15" y="225"/>
                  <a:pt x="19" y="220"/>
                </a:cubicBezTo>
                <a:cubicBezTo>
                  <a:pt x="23" y="212"/>
                  <a:pt x="29" y="207"/>
                  <a:pt x="37" y="204"/>
                </a:cubicBezTo>
                <a:cubicBezTo>
                  <a:pt x="55" y="197"/>
                  <a:pt x="73" y="189"/>
                  <a:pt x="91" y="182"/>
                </a:cubicBezTo>
                <a:cubicBezTo>
                  <a:pt x="94" y="181"/>
                  <a:pt x="95" y="180"/>
                  <a:pt x="96" y="177"/>
                </a:cubicBezTo>
                <a:cubicBezTo>
                  <a:pt x="99" y="168"/>
                  <a:pt x="97" y="161"/>
                  <a:pt x="90" y="154"/>
                </a:cubicBezTo>
                <a:cubicBezTo>
                  <a:pt x="69" y="131"/>
                  <a:pt x="61" y="103"/>
                  <a:pt x="63" y="73"/>
                </a:cubicBezTo>
                <a:cubicBezTo>
                  <a:pt x="64" y="62"/>
                  <a:pt x="67" y="51"/>
                  <a:pt x="71" y="40"/>
                </a:cubicBezTo>
                <a:cubicBezTo>
                  <a:pt x="81" y="16"/>
                  <a:pt x="100" y="4"/>
                  <a:pt x="126" y="1"/>
                </a:cubicBezTo>
                <a:cubicBezTo>
                  <a:pt x="138" y="0"/>
                  <a:pt x="151" y="0"/>
                  <a:pt x="163" y="4"/>
                </a:cubicBezTo>
                <a:cubicBezTo>
                  <a:pt x="176" y="8"/>
                  <a:pt x="186" y="17"/>
                  <a:pt x="193" y="29"/>
                </a:cubicBezTo>
                <a:cubicBezTo>
                  <a:pt x="196" y="37"/>
                  <a:pt x="201" y="45"/>
                  <a:pt x="204" y="53"/>
                </a:cubicBezTo>
                <a:cubicBezTo>
                  <a:pt x="209" y="68"/>
                  <a:pt x="206" y="82"/>
                  <a:pt x="201" y="96"/>
                </a:cubicBezTo>
                <a:cubicBezTo>
                  <a:pt x="199" y="102"/>
                  <a:pt x="198" y="109"/>
                  <a:pt x="197" y="115"/>
                </a:cubicBezTo>
                <a:cubicBezTo>
                  <a:pt x="194" y="133"/>
                  <a:pt x="186" y="148"/>
                  <a:pt x="172" y="159"/>
                </a:cubicBezTo>
                <a:cubicBezTo>
                  <a:pt x="170" y="161"/>
                  <a:pt x="169" y="163"/>
                  <a:pt x="169" y="166"/>
                </a:cubicBezTo>
                <a:cubicBezTo>
                  <a:pt x="169" y="179"/>
                  <a:pt x="175" y="185"/>
                  <a:pt x="187" y="189"/>
                </a:cubicBezTo>
                <a:cubicBezTo>
                  <a:pt x="201" y="193"/>
                  <a:pt x="213" y="200"/>
                  <a:pt x="226" y="205"/>
                </a:cubicBezTo>
                <a:cubicBezTo>
                  <a:pt x="233" y="207"/>
                  <a:pt x="238" y="212"/>
                  <a:pt x="242" y="217"/>
                </a:cubicBezTo>
                <a:cubicBezTo>
                  <a:pt x="252" y="231"/>
                  <a:pt x="257" y="246"/>
                  <a:pt x="259" y="262"/>
                </a:cubicBezTo>
                <a:cubicBezTo>
                  <a:pt x="261" y="277"/>
                  <a:pt x="262" y="293"/>
                  <a:pt x="263" y="308"/>
                </a:cubicBezTo>
                <a:cubicBezTo>
                  <a:pt x="263" y="309"/>
                  <a:pt x="263" y="310"/>
                  <a:pt x="262" y="312"/>
                </a:cubicBezTo>
                <a:close/>
                <a:moveTo>
                  <a:pt x="42" y="301"/>
                </a:moveTo>
                <a:cubicBezTo>
                  <a:pt x="102" y="301"/>
                  <a:pt x="161" y="301"/>
                  <a:pt x="220" y="301"/>
                </a:cubicBezTo>
                <a:cubicBezTo>
                  <a:pt x="220" y="300"/>
                  <a:pt x="220" y="300"/>
                  <a:pt x="220" y="299"/>
                </a:cubicBezTo>
                <a:cubicBezTo>
                  <a:pt x="220" y="272"/>
                  <a:pt x="220" y="244"/>
                  <a:pt x="220" y="217"/>
                </a:cubicBezTo>
                <a:cubicBezTo>
                  <a:pt x="220" y="216"/>
                  <a:pt x="218" y="214"/>
                  <a:pt x="217" y="213"/>
                </a:cubicBezTo>
                <a:cubicBezTo>
                  <a:pt x="210" y="210"/>
                  <a:pt x="203" y="207"/>
                  <a:pt x="196" y="204"/>
                </a:cubicBezTo>
                <a:cubicBezTo>
                  <a:pt x="191" y="202"/>
                  <a:pt x="186" y="198"/>
                  <a:pt x="182" y="199"/>
                </a:cubicBezTo>
                <a:cubicBezTo>
                  <a:pt x="178" y="201"/>
                  <a:pt x="176" y="206"/>
                  <a:pt x="173" y="210"/>
                </a:cubicBezTo>
                <a:cubicBezTo>
                  <a:pt x="166" y="219"/>
                  <a:pt x="159" y="228"/>
                  <a:pt x="152" y="237"/>
                </a:cubicBezTo>
                <a:cubicBezTo>
                  <a:pt x="150" y="236"/>
                  <a:pt x="150" y="234"/>
                  <a:pt x="149" y="233"/>
                </a:cubicBezTo>
                <a:cubicBezTo>
                  <a:pt x="144" y="225"/>
                  <a:pt x="139" y="217"/>
                  <a:pt x="134" y="208"/>
                </a:cubicBezTo>
                <a:cubicBezTo>
                  <a:pt x="132" y="205"/>
                  <a:pt x="130" y="205"/>
                  <a:pt x="128" y="209"/>
                </a:cubicBezTo>
                <a:cubicBezTo>
                  <a:pt x="123" y="216"/>
                  <a:pt x="119" y="224"/>
                  <a:pt x="114" y="232"/>
                </a:cubicBezTo>
                <a:cubicBezTo>
                  <a:pt x="113" y="234"/>
                  <a:pt x="112" y="236"/>
                  <a:pt x="111" y="237"/>
                </a:cubicBezTo>
                <a:cubicBezTo>
                  <a:pt x="100" y="224"/>
                  <a:pt x="90" y="211"/>
                  <a:pt x="81" y="199"/>
                </a:cubicBezTo>
                <a:cubicBezTo>
                  <a:pt x="69" y="203"/>
                  <a:pt x="58" y="208"/>
                  <a:pt x="46" y="212"/>
                </a:cubicBezTo>
                <a:cubicBezTo>
                  <a:pt x="43" y="214"/>
                  <a:pt x="42" y="215"/>
                  <a:pt x="42" y="218"/>
                </a:cubicBezTo>
                <a:cubicBezTo>
                  <a:pt x="42" y="241"/>
                  <a:pt x="42" y="264"/>
                  <a:pt x="42" y="287"/>
                </a:cubicBezTo>
                <a:cubicBezTo>
                  <a:pt x="42" y="292"/>
                  <a:pt x="42" y="296"/>
                  <a:pt x="42" y="301"/>
                </a:cubicBezTo>
                <a:close/>
                <a:moveTo>
                  <a:pt x="187" y="99"/>
                </a:moveTo>
                <a:cubicBezTo>
                  <a:pt x="186" y="88"/>
                  <a:pt x="185" y="74"/>
                  <a:pt x="176" y="63"/>
                </a:cubicBezTo>
                <a:cubicBezTo>
                  <a:pt x="174" y="60"/>
                  <a:pt x="172" y="60"/>
                  <a:pt x="169" y="61"/>
                </a:cubicBezTo>
                <a:cubicBezTo>
                  <a:pt x="146" y="69"/>
                  <a:pt x="122" y="70"/>
                  <a:pt x="98" y="65"/>
                </a:cubicBezTo>
                <a:cubicBezTo>
                  <a:pt x="97" y="64"/>
                  <a:pt x="94" y="65"/>
                  <a:pt x="93" y="65"/>
                </a:cubicBezTo>
                <a:cubicBezTo>
                  <a:pt x="82" y="74"/>
                  <a:pt x="75" y="87"/>
                  <a:pt x="76" y="100"/>
                </a:cubicBezTo>
                <a:cubicBezTo>
                  <a:pt x="80" y="132"/>
                  <a:pt x="98" y="155"/>
                  <a:pt x="128" y="167"/>
                </a:cubicBezTo>
                <a:cubicBezTo>
                  <a:pt x="130" y="167"/>
                  <a:pt x="132" y="168"/>
                  <a:pt x="134" y="167"/>
                </a:cubicBezTo>
                <a:cubicBezTo>
                  <a:pt x="163" y="159"/>
                  <a:pt x="186" y="138"/>
                  <a:pt x="187" y="99"/>
                </a:cubicBezTo>
                <a:close/>
                <a:moveTo>
                  <a:pt x="194" y="74"/>
                </a:moveTo>
                <a:cubicBezTo>
                  <a:pt x="196" y="61"/>
                  <a:pt x="193" y="50"/>
                  <a:pt x="186" y="39"/>
                </a:cubicBezTo>
                <a:cubicBezTo>
                  <a:pt x="185" y="38"/>
                  <a:pt x="184" y="37"/>
                  <a:pt x="183" y="35"/>
                </a:cubicBezTo>
                <a:cubicBezTo>
                  <a:pt x="179" y="26"/>
                  <a:pt x="171" y="19"/>
                  <a:pt x="162" y="16"/>
                </a:cubicBezTo>
                <a:cubicBezTo>
                  <a:pt x="152" y="12"/>
                  <a:pt x="142" y="11"/>
                  <a:pt x="131" y="12"/>
                </a:cubicBezTo>
                <a:cubicBezTo>
                  <a:pt x="102" y="14"/>
                  <a:pt x="84" y="28"/>
                  <a:pt x="77" y="56"/>
                </a:cubicBezTo>
                <a:cubicBezTo>
                  <a:pt x="76" y="59"/>
                  <a:pt x="76" y="63"/>
                  <a:pt x="75" y="66"/>
                </a:cubicBezTo>
                <a:cubicBezTo>
                  <a:pt x="80" y="62"/>
                  <a:pt x="84" y="58"/>
                  <a:pt x="89" y="55"/>
                </a:cubicBezTo>
                <a:cubicBezTo>
                  <a:pt x="92" y="53"/>
                  <a:pt x="96" y="53"/>
                  <a:pt x="99" y="53"/>
                </a:cubicBezTo>
                <a:cubicBezTo>
                  <a:pt x="122" y="59"/>
                  <a:pt x="145" y="58"/>
                  <a:pt x="166" y="50"/>
                </a:cubicBezTo>
                <a:cubicBezTo>
                  <a:pt x="174" y="47"/>
                  <a:pt x="179" y="49"/>
                  <a:pt x="183" y="54"/>
                </a:cubicBezTo>
                <a:cubicBezTo>
                  <a:pt x="187" y="59"/>
                  <a:pt x="190" y="65"/>
                  <a:pt x="193" y="70"/>
                </a:cubicBezTo>
                <a:cubicBezTo>
                  <a:pt x="193" y="71"/>
                  <a:pt x="194" y="72"/>
                  <a:pt x="194" y="74"/>
                </a:cubicBezTo>
                <a:close/>
                <a:moveTo>
                  <a:pt x="31" y="301"/>
                </a:moveTo>
                <a:cubicBezTo>
                  <a:pt x="31" y="274"/>
                  <a:pt x="31" y="249"/>
                  <a:pt x="31" y="223"/>
                </a:cubicBezTo>
                <a:cubicBezTo>
                  <a:pt x="14" y="246"/>
                  <a:pt x="12" y="273"/>
                  <a:pt x="11" y="301"/>
                </a:cubicBezTo>
                <a:cubicBezTo>
                  <a:pt x="18" y="301"/>
                  <a:pt x="24" y="301"/>
                  <a:pt x="31" y="301"/>
                </a:cubicBezTo>
                <a:close/>
                <a:moveTo>
                  <a:pt x="251" y="301"/>
                </a:moveTo>
                <a:cubicBezTo>
                  <a:pt x="254" y="275"/>
                  <a:pt x="242" y="231"/>
                  <a:pt x="232" y="223"/>
                </a:cubicBezTo>
                <a:cubicBezTo>
                  <a:pt x="232" y="249"/>
                  <a:pt x="232" y="275"/>
                  <a:pt x="232" y="301"/>
                </a:cubicBezTo>
                <a:cubicBezTo>
                  <a:pt x="238" y="301"/>
                  <a:pt x="245" y="301"/>
                  <a:pt x="251" y="301"/>
                </a:cubicBezTo>
                <a:close/>
                <a:moveTo>
                  <a:pt x="108" y="170"/>
                </a:moveTo>
                <a:cubicBezTo>
                  <a:pt x="108" y="173"/>
                  <a:pt x="107" y="176"/>
                  <a:pt x="107" y="179"/>
                </a:cubicBezTo>
                <a:cubicBezTo>
                  <a:pt x="107" y="181"/>
                  <a:pt x="107" y="183"/>
                  <a:pt x="108" y="184"/>
                </a:cubicBezTo>
                <a:cubicBezTo>
                  <a:pt x="125" y="198"/>
                  <a:pt x="143" y="198"/>
                  <a:pt x="159" y="184"/>
                </a:cubicBezTo>
                <a:cubicBezTo>
                  <a:pt x="160" y="183"/>
                  <a:pt x="161" y="181"/>
                  <a:pt x="160" y="180"/>
                </a:cubicBezTo>
                <a:cubicBezTo>
                  <a:pt x="160" y="176"/>
                  <a:pt x="159" y="173"/>
                  <a:pt x="159" y="170"/>
                </a:cubicBezTo>
                <a:cubicBezTo>
                  <a:pt x="150" y="173"/>
                  <a:pt x="142" y="176"/>
                  <a:pt x="134" y="179"/>
                </a:cubicBezTo>
                <a:cubicBezTo>
                  <a:pt x="132" y="179"/>
                  <a:pt x="130" y="179"/>
                  <a:pt x="128" y="178"/>
                </a:cubicBezTo>
                <a:cubicBezTo>
                  <a:pt x="121" y="176"/>
                  <a:pt x="115" y="173"/>
                  <a:pt x="108" y="170"/>
                </a:cubicBezTo>
                <a:close/>
                <a:moveTo>
                  <a:pt x="118" y="203"/>
                </a:moveTo>
                <a:cubicBezTo>
                  <a:pt x="113" y="200"/>
                  <a:pt x="108" y="198"/>
                  <a:pt x="104" y="194"/>
                </a:cubicBezTo>
                <a:cubicBezTo>
                  <a:pt x="100" y="191"/>
                  <a:pt x="96" y="191"/>
                  <a:pt x="92" y="195"/>
                </a:cubicBezTo>
                <a:cubicBezTo>
                  <a:pt x="97" y="202"/>
                  <a:pt x="103" y="210"/>
                  <a:pt x="110" y="218"/>
                </a:cubicBezTo>
                <a:cubicBezTo>
                  <a:pt x="113" y="212"/>
                  <a:pt x="115" y="208"/>
                  <a:pt x="118" y="203"/>
                </a:cubicBezTo>
                <a:close/>
                <a:moveTo>
                  <a:pt x="171" y="195"/>
                </a:moveTo>
                <a:cubicBezTo>
                  <a:pt x="171" y="194"/>
                  <a:pt x="170" y="194"/>
                  <a:pt x="170" y="193"/>
                </a:cubicBezTo>
                <a:cubicBezTo>
                  <a:pt x="169" y="193"/>
                  <a:pt x="167" y="193"/>
                  <a:pt x="165" y="193"/>
                </a:cubicBezTo>
                <a:cubicBezTo>
                  <a:pt x="159" y="197"/>
                  <a:pt x="152" y="201"/>
                  <a:pt x="145" y="205"/>
                </a:cubicBezTo>
                <a:cubicBezTo>
                  <a:pt x="147" y="209"/>
                  <a:pt x="150" y="213"/>
                  <a:pt x="153" y="218"/>
                </a:cubicBezTo>
                <a:cubicBezTo>
                  <a:pt x="159" y="210"/>
                  <a:pt x="165" y="202"/>
                  <a:pt x="171" y="195"/>
                </a:cubicBezTo>
                <a:close/>
              </a:path>
            </a:pathLst>
          </a:custGeom>
          <a:solidFill>
            <a:srgbClr val="1B4696"/>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7" name="Freeform 5"/>
          <p:cNvSpPr>
            <a:spLocks noEditPoints="1"/>
          </p:cNvSpPr>
          <p:nvPr/>
        </p:nvSpPr>
        <p:spPr bwMode="auto">
          <a:xfrm>
            <a:off x="7994334" y="2466724"/>
            <a:ext cx="840317" cy="838200"/>
          </a:xfrm>
          <a:custGeom>
            <a:avLst/>
            <a:gdLst>
              <a:gd name="T0" fmla="*/ 209 w 301"/>
              <a:gd name="T1" fmla="*/ 1 h 302"/>
              <a:gd name="T2" fmla="*/ 177 w 301"/>
              <a:gd name="T3" fmla="*/ 35 h 302"/>
              <a:gd name="T4" fmla="*/ 179 w 301"/>
              <a:gd name="T5" fmla="*/ 44 h 302"/>
              <a:gd name="T6" fmla="*/ 84 w 301"/>
              <a:gd name="T7" fmla="*/ 87 h 302"/>
              <a:gd name="T8" fmla="*/ 57 w 301"/>
              <a:gd name="T9" fmla="*/ 160 h 302"/>
              <a:gd name="T10" fmla="*/ 31 w 301"/>
              <a:gd name="T11" fmla="*/ 164 h 302"/>
              <a:gd name="T12" fmla="*/ 25 w 301"/>
              <a:gd name="T13" fmla="*/ 290 h 302"/>
              <a:gd name="T14" fmla="*/ 0 w 301"/>
              <a:gd name="T15" fmla="*/ 296 h 302"/>
              <a:gd name="T16" fmla="*/ 219 w 301"/>
              <a:gd name="T17" fmla="*/ 302 h 302"/>
              <a:gd name="T18" fmla="*/ 219 w 301"/>
              <a:gd name="T19" fmla="*/ 290 h 302"/>
              <a:gd name="T20" fmla="*/ 200 w 301"/>
              <a:gd name="T21" fmla="*/ 202 h 302"/>
              <a:gd name="T22" fmla="*/ 237 w 301"/>
              <a:gd name="T23" fmla="*/ 161 h 302"/>
              <a:gd name="T24" fmla="*/ 274 w 301"/>
              <a:gd name="T25" fmla="*/ 91 h 302"/>
              <a:gd name="T26" fmla="*/ 292 w 301"/>
              <a:gd name="T27" fmla="*/ 91 h 302"/>
              <a:gd name="T28" fmla="*/ 301 w 301"/>
              <a:gd name="T29" fmla="*/ 45 h 302"/>
              <a:gd name="T30" fmla="*/ 188 w 301"/>
              <a:gd name="T31" fmla="*/ 290 h 302"/>
              <a:gd name="T32" fmla="*/ 37 w 301"/>
              <a:gd name="T33" fmla="*/ 177 h 302"/>
              <a:gd name="T34" fmla="*/ 69 w 301"/>
              <a:gd name="T35" fmla="*/ 177 h 302"/>
              <a:gd name="T36" fmla="*/ 98 w 301"/>
              <a:gd name="T37" fmla="*/ 190 h 302"/>
              <a:gd name="T38" fmla="*/ 89 w 301"/>
              <a:gd name="T39" fmla="*/ 231 h 302"/>
              <a:gd name="T40" fmla="*/ 128 w 301"/>
              <a:gd name="T41" fmla="*/ 240 h 302"/>
              <a:gd name="T42" fmla="*/ 188 w 301"/>
              <a:gd name="T43" fmla="*/ 208 h 302"/>
              <a:gd name="T44" fmla="*/ 105 w 301"/>
              <a:gd name="T45" fmla="*/ 148 h 302"/>
              <a:gd name="T46" fmla="*/ 156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4 w 301"/>
              <a:gd name="T59" fmla="*/ 177 h 302"/>
              <a:gd name="T60" fmla="*/ 174 w 301"/>
              <a:gd name="T61" fmla="*/ 137 h 302"/>
              <a:gd name="T62" fmla="*/ 169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4 w 301"/>
              <a:gd name="T75" fmla="*/ 85 h 302"/>
              <a:gd name="T76" fmla="*/ 262 w 301"/>
              <a:gd name="T77" fmla="*/ 85 h 302"/>
              <a:gd name="T78" fmla="*/ 288 w 301"/>
              <a:gd name="T79" fmla="*/ 75 h 302"/>
              <a:gd name="T80" fmla="*/ 279 w 301"/>
              <a:gd name="T81" fmla="*/ 80 h 302"/>
              <a:gd name="T82" fmla="*/ 209 w 301"/>
              <a:gd name="T83" fmla="*/ 15 h 302"/>
              <a:gd name="T84" fmla="*/ 288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7" y="39"/>
                </a:moveTo>
                <a:cubicBezTo>
                  <a:pt x="209" y="1"/>
                  <a:pt x="209" y="1"/>
                  <a:pt x="209" y="1"/>
                </a:cubicBezTo>
                <a:cubicBezTo>
                  <a:pt x="207" y="0"/>
                  <a:pt x="204" y="1"/>
                  <a:pt x="202" y="3"/>
                </a:cubicBezTo>
                <a:cubicBezTo>
                  <a:pt x="177" y="35"/>
                  <a:pt x="177" y="35"/>
                  <a:pt x="177" y="35"/>
                </a:cubicBezTo>
                <a:cubicBezTo>
                  <a:pt x="176" y="36"/>
                  <a:pt x="175" y="38"/>
                  <a:pt x="175" y="40"/>
                </a:cubicBezTo>
                <a:cubicBezTo>
                  <a:pt x="176" y="42"/>
                  <a:pt x="177" y="43"/>
                  <a:pt x="179" y="44"/>
                </a:cubicBezTo>
                <a:cubicBezTo>
                  <a:pt x="100" y="73"/>
                  <a:pt x="100" y="73"/>
                  <a:pt x="100" y="73"/>
                </a:cubicBezTo>
                <a:cubicBezTo>
                  <a:pt x="93" y="76"/>
                  <a:pt x="87" y="81"/>
                  <a:pt x="84" y="87"/>
                </a:cubicBezTo>
                <a:cubicBezTo>
                  <a:pt x="58" y="130"/>
                  <a:pt x="58" y="130"/>
                  <a:pt x="58" y="130"/>
                </a:cubicBezTo>
                <a:cubicBezTo>
                  <a:pt x="52" y="139"/>
                  <a:pt x="52" y="151"/>
                  <a:pt x="57" y="160"/>
                </a:cubicBezTo>
                <a:cubicBezTo>
                  <a:pt x="58" y="164"/>
                  <a:pt x="58" y="164"/>
                  <a:pt x="58" y="164"/>
                </a:cubicBezTo>
                <a:cubicBezTo>
                  <a:pt x="31" y="164"/>
                  <a:pt x="31" y="164"/>
                  <a:pt x="31" y="164"/>
                </a:cubicBezTo>
                <a:cubicBezTo>
                  <a:pt x="28" y="164"/>
                  <a:pt x="25" y="167"/>
                  <a:pt x="25" y="170"/>
                </a:cubicBezTo>
                <a:cubicBezTo>
                  <a:pt x="25" y="290"/>
                  <a:pt x="25" y="290"/>
                  <a:pt x="25" y="290"/>
                </a:cubicBezTo>
                <a:cubicBezTo>
                  <a:pt x="6" y="290"/>
                  <a:pt x="6" y="290"/>
                  <a:pt x="6" y="290"/>
                </a:cubicBezTo>
                <a:cubicBezTo>
                  <a:pt x="2" y="290"/>
                  <a:pt x="0" y="292"/>
                  <a:pt x="0" y="296"/>
                </a:cubicBezTo>
                <a:cubicBezTo>
                  <a:pt x="0" y="299"/>
                  <a:pt x="2" y="302"/>
                  <a:pt x="6" y="302"/>
                </a:cubicBezTo>
                <a:cubicBezTo>
                  <a:pt x="219" y="302"/>
                  <a:pt x="219" y="302"/>
                  <a:pt x="219" y="302"/>
                </a:cubicBezTo>
                <a:cubicBezTo>
                  <a:pt x="223" y="302"/>
                  <a:pt x="226" y="299"/>
                  <a:pt x="226" y="296"/>
                </a:cubicBezTo>
                <a:cubicBezTo>
                  <a:pt x="226" y="292"/>
                  <a:pt x="223" y="290"/>
                  <a:pt x="219" y="290"/>
                </a:cubicBezTo>
                <a:cubicBezTo>
                  <a:pt x="200" y="290"/>
                  <a:pt x="200" y="290"/>
                  <a:pt x="200" y="290"/>
                </a:cubicBezTo>
                <a:cubicBezTo>
                  <a:pt x="200" y="202"/>
                  <a:pt x="200" y="202"/>
                  <a:pt x="200" y="202"/>
                </a:cubicBezTo>
                <a:cubicBezTo>
                  <a:pt x="200" y="201"/>
                  <a:pt x="200" y="201"/>
                  <a:pt x="200" y="200"/>
                </a:cubicBezTo>
                <a:cubicBezTo>
                  <a:pt x="212" y="192"/>
                  <a:pt x="225" y="180"/>
                  <a:pt x="237" y="161"/>
                </a:cubicBezTo>
                <a:cubicBezTo>
                  <a:pt x="257" y="129"/>
                  <a:pt x="268" y="103"/>
                  <a:pt x="273" y="91"/>
                </a:cubicBezTo>
                <a:cubicBezTo>
                  <a:pt x="274" y="91"/>
                  <a:pt x="274" y="91"/>
                  <a:pt x="274" y="91"/>
                </a:cubicBezTo>
                <a:cubicBezTo>
                  <a:pt x="276" y="93"/>
                  <a:pt x="279" y="93"/>
                  <a:pt x="282" y="93"/>
                </a:cubicBezTo>
                <a:cubicBezTo>
                  <a:pt x="285" y="93"/>
                  <a:pt x="289" y="93"/>
                  <a:pt x="292" y="91"/>
                </a:cubicBezTo>
                <a:cubicBezTo>
                  <a:pt x="298" y="87"/>
                  <a:pt x="301" y="81"/>
                  <a:pt x="301" y="75"/>
                </a:cubicBezTo>
                <a:cubicBezTo>
                  <a:pt x="301" y="45"/>
                  <a:pt x="301" y="45"/>
                  <a:pt x="301" y="45"/>
                </a:cubicBezTo>
                <a:cubicBezTo>
                  <a:pt x="301" y="42"/>
                  <a:pt x="299" y="40"/>
                  <a:pt x="297" y="39"/>
                </a:cubicBezTo>
                <a:close/>
                <a:moveTo>
                  <a:pt x="188" y="290"/>
                </a:moveTo>
                <a:cubicBezTo>
                  <a:pt x="37" y="290"/>
                  <a:pt x="37" y="290"/>
                  <a:pt x="37" y="290"/>
                </a:cubicBezTo>
                <a:cubicBezTo>
                  <a:pt x="37" y="177"/>
                  <a:pt x="37" y="177"/>
                  <a:pt x="37" y="177"/>
                </a:cubicBezTo>
                <a:cubicBezTo>
                  <a:pt x="69" y="177"/>
                  <a:pt x="69" y="177"/>
                  <a:pt x="69" y="177"/>
                </a:cubicBezTo>
                <a:cubicBezTo>
                  <a:pt x="69" y="177"/>
                  <a:pt x="69" y="177"/>
                  <a:pt x="69" y="177"/>
                </a:cubicBezTo>
                <a:cubicBezTo>
                  <a:pt x="119" y="177"/>
                  <a:pt x="119" y="177"/>
                  <a:pt x="119" y="177"/>
                </a:cubicBezTo>
                <a:cubicBezTo>
                  <a:pt x="113" y="180"/>
                  <a:pt x="106" y="184"/>
                  <a:pt x="98" y="190"/>
                </a:cubicBezTo>
                <a:cubicBezTo>
                  <a:pt x="91" y="194"/>
                  <a:pt x="86" y="201"/>
                  <a:pt x="85" y="209"/>
                </a:cubicBezTo>
                <a:cubicBezTo>
                  <a:pt x="83" y="216"/>
                  <a:pt x="85" y="224"/>
                  <a:pt x="89" y="231"/>
                </a:cubicBezTo>
                <a:cubicBezTo>
                  <a:pt x="95" y="239"/>
                  <a:pt x="104" y="244"/>
                  <a:pt x="113" y="244"/>
                </a:cubicBezTo>
                <a:cubicBezTo>
                  <a:pt x="118" y="244"/>
                  <a:pt x="124" y="243"/>
                  <a:pt x="128" y="240"/>
                </a:cubicBezTo>
                <a:cubicBezTo>
                  <a:pt x="171" y="214"/>
                  <a:pt x="171" y="214"/>
                  <a:pt x="171" y="214"/>
                </a:cubicBezTo>
                <a:cubicBezTo>
                  <a:pt x="174" y="213"/>
                  <a:pt x="180" y="211"/>
                  <a:pt x="188" y="208"/>
                </a:cubicBezTo>
                <a:lnTo>
                  <a:pt x="188" y="290"/>
                </a:lnTo>
                <a:close/>
                <a:moveTo>
                  <a:pt x="105" y="148"/>
                </a:moveTo>
                <a:cubicBezTo>
                  <a:pt x="114" y="144"/>
                  <a:pt x="127" y="137"/>
                  <a:pt x="134" y="129"/>
                </a:cubicBezTo>
                <a:cubicBezTo>
                  <a:pt x="139" y="132"/>
                  <a:pt x="146" y="136"/>
                  <a:pt x="156" y="138"/>
                </a:cubicBezTo>
                <a:cubicBezTo>
                  <a:pt x="149" y="146"/>
                  <a:pt x="142" y="157"/>
                  <a:pt x="139" y="164"/>
                </a:cubicBezTo>
                <a:cubicBezTo>
                  <a:pt x="139" y="164"/>
                  <a:pt x="138" y="164"/>
                  <a:pt x="138" y="164"/>
                </a:cubicBezTo>
                <a:cubicBezTo>
                  <a:pt x="112" y="164"/>
                  <a:pt x="112" y="164"/>
                  <a:pt x="112" y="164"/>
                </a:cubicBezTo>
                <a:cubicBezTo>
                  <a:pt x="111" y="158"/>
                  <a:pt x="107" y="152"/>
                  <a:pt x="105" y="148"/>
                </a:cubicBezTo>
                <a:close/>
                <a:moveTo>
                  <a:pt x="227" y="154"/>
                </a:moveTo>
                <a:cubicBezTo>
                  <a:pt x="202" y="194"/>
                  <a:pt x="168" y="202"/>
                  <a:pt x="168" y="202"/>
                </a:cubicBezTo>
                <a:cubicBezTo>
                  <a:pt x="167" y="202"/>
                  <a:pt x="166" y="202"/>
                  <a:pt x="166" y="203"/>
                </a:cubicBezTo>
                <a:cubicBezTo>
                  <a:pt x="122" y="229"/>
                  <a:pt x="122" y="229"/>
                  <a:pt x="122" y="229"/>
                </a:cubicBezTo>
                <a:cubicBezTo>
                  <a:pt x="114" y="234"/>
                  <a:pt x="104" y="231"/>
                  <a:pt x="99" y="224"/>
                </a:cubicBezTo>
                <a:cubicBezTo>
                  <a:pt x="97" y="220"/>
                  <a:pt x="96" y="216"/>
                  <a:pt x="97" y="211"/>
                </a:cubicBezTo>
                <a:cubicBezTo>
                  <a:pt x="98" y="207"/>
                  <a:pt x="100" y="203"/>
                  <a:pt x="104" y="201"/>
                </a:cubicBezTo>
                <a:cubicBezTo>
                  <a:pt x="138" y="179"/>
                  <a:pt x="144" y="177"/>
                  <a:pt x="144" y="177"/>
                </a:cubicBezTo>
                <a:cubicBezTo>
                  <a:pt x="147" y="177"/>
                  <a:pt x="150" y="174"/>
                  <a:pt x="150" y="171"/>
                </a:cubicBezTo>
                <a:cubicBezTo>
                  <a:pt x="151" y="167"/>
                  <a:pt x="162" y="148"/>
                  <a:pt x="174" y="137"/>
                </a:cubicBezTo>
                <a:cubicBezTo>
                  <a:pt x="175" y="135"/>
                  <a:pt x="176" y="133"/>
                  <a:pt x="175" y="130"/>
                </a:cubicBezTo>
                <a:cubicBezTo>
                  <a:pt x="174" y="128"/>
                  <a:pt x="172" y="126"/>
                  <a:pt x="169" y="126"/>
                </a:cubicBezTo>
                <a:cubicBezTo>
                  <a:pt x="150" y="126"/>
                  <a:pt x="136" y="115"/>
                  <a:pt x="135" y="115"/>
                </a:cubicBezTo>
                <a:cubicBezTo>
                  <a:pt x="133" y="114"/>
                  <a:pt x="131" y="113"/>
                  <a:pt x="129" y="114"/>
                </a:cubicBezTo>
                <a:cubicBezTo>
                  <a:pt x="127" y="115"/>
                  <a:pt x="125" y="117"/>
                  <a:pt x="125" y="119"/>
                </a:cubicBezTo>
                <a:cubicBezTo>
                  <a:pt x="123" y="125"/>
                  <a:pt x="99" y="138"/>
                  <a:pt x="94" y="139"/>
                </a:cubicBezTo>
                <a:cubicBezTo>
                  <a:pt x="91" y="139"/>
                  <a:pt x="89" y="140"/>
                  <a:pt x="88" y="143"/>
                </a:cubicBezTo>
                <a:cubicBezTo>
                  <a:pt x="87" y="145"/>
                  <a:pt x="88" y="148"/>
                  <a:pt x="90" y="150"/>
                </a:cubicBezTo>
                <a:cubicBezTo>
                  <a:pt x="90" y="150"/>
                  <a:pt x="96" y="156"/>
                  <a:pt x="99" y="164"/>
                </a:cubicBezTo>
                <a:cubicBezTo>
                  <a:pt x="73" y="164"/>
                  <a:pt x="73" y="164"/>
                  <a:pt x="73" y="164"/>
                </a:cubicBezTo>
                <a:cubicBezTo>
                  <a:pt x="68" y="155"/>
                  <a:pt x="68" y="155"/>
                  <a:pt x="68" y="155"/>
                </a:cubicBezTo>
                <a:cubicBezTo>
                  <a:pt x="65" y="149"/>
                  <a:pt x="65" y="142"/>
                  <a:pt x="69" y="137"/>
                </a:cubicBezTo>
                <a:cubicBezTo>
                  <a:pt x="95" y="93"/>
                  <a:pt x="95" y="93"/>
                  <a:pt x="95" y="93"/>
                </a:cubicBezTo>
                <a:cubicBezTo>
                  <a:pt x="97" y="90"/>
                  <a:pt x="100" y="87"/>
                  <a:pt x="104" y="85"/>
                </a:cubicBezTo>
                <a:cubicBezTo>
                  <a:pt x="194" y="52"/>
                  <a:pt x="194" y="52"/>
                  <a:pt x="194" y="52"/>
                </a:cubicBezTo>
                <a:cubicBezTo>
                  <a:pt x="262" y="85"/>
                  <a:pt x="262" y="85"/>
                  <a:pt x="262" y="85"/>
                </a:cubicBezTo>
                <a:cubicBezTo>
                  <a:pt x="257" y="96"/>
                  <a:pt x="246" y="122"/>
                  <a:pt x="227" y="154"/>
                </a:cubicBezTo>
                <a:close/>
                <a:moveTo>
                  <a:pt x="288" y="75"/>
                </a:moveTo>
                <a:cubicBezTo>
                  <a:pt x="288" y="78"/>
                  <a:pt x="286" y="79"/>
                  <a:pt x="285" y="80"/>
                </a:cubicBezTo>
                <a:cubicBezTo>
                  <a:pt x="284" y="81"/>
                  <a:pt x="282" y="82"/>
                  <a:pt x="279" y="80"/>
                </a:cubicBezTo>
                <a:cubicBezTo>
                  <a:pt x="191" y="36"/>
                  <a:pt x="191" y="36"/>
                  <a:pt x="191" y="36"/>
                </a:cubicBezTo>
                <a:cubicBezTo>
                  <a:pt x="209" y="15"/>
                  <a:pt x="209" y="15"/>
                  <a:pt x="209" y="15"/>
                </a:cubicBezTo>
                <a:cubicBezTo>
                  <a:pt x="288" y="49"/>
                  <a:pt x="288" y="49"/>
                  <a:pt x="288" y="49"/>
                </a:cubicBezTo>
                <a:lnTo>
                  <a:pt x="288" y="75"/>
                </a:lnTo>
                <a:close/>
              </a:path>
            </a:pathLst>
          </a:custGeom>
          <a:solidFill>
            <a:srgbClr val="1B4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8" name="Rectangle 17"/>
          <p:cNvSpPr/>
          <p:nvPr/>
        </p:nvSpPr>
        <p:spPr>
          <a:xfrm>
            <a:off x="9154910" y="3363778"/>
            <a:ext cx="2322388" cy="1077218"/>
          </a:xfrm>
          <a:prstGeom prst="rect">
            <a:avLst/>
          </a:prstGeom>
        </p:spPr>
        <p:txBody>
          <a:bodyPr wrap="square">
            <a:spAutoFit/>
          </a:bodyPr>
          <a:lstStyle/>
          <a:p>
            <a:pPr algn="ctr" defTabSz="1232345"/>
            <a:r>
              <a:rPr lang="fr-FR" sz="2133" dirty="0">
                <a:solidFill>
                  <a:srgbClr val="993366"/>
                </a:solidFill>
                <a:latin typeface="Calibri"/>
                <a:ea typeface="HGMinchoB"/>
                <a:cs typeface="Times New Roman" panose="02020603050405020304" pitchFamily="18" charset="0"/>
              </a:rPr>
              <a:t>Ni l'un, ni l'autre</a:t>
            </a:r>
          </a:p>
          <a:p>
            <a:pPr algn="ctr" defTabSz="1232345"/>
            <a:r>
              <a:rPr lang="fr-FR" sz="4267" b="1" dirty="0">
                <a:solidFill>
                  <a:srgbClr val="993366"/>
                </a:solidFill>
                <a:latin typeface="Calibri"/>
                <a:ea typeface="HGMinchoB"/>
                <a:cs typeface="Times New Roman" panose="02020603050405020304" pitchFamily="18" charset="0"/>
              </a:rPr>
              <a:t>89%</a:t>
            </a:r>
            <a:r>
              <a:rPr lang="fr-FR" sz="2133" dirty="0">
                <a:solidFill>
                  <a:srgbClr val="993366"/>
                </a:solidFill>
                <a:latin typeface="Calibri"/>
                <a:ea typeface="HGMinchoB"/>
                <a:cs typeface="Times New Roman" panose="02020603050405020304" pitchFamily="18" charset="0"/>
              </a:rPr>
              <a:t> </a:t>
            </a:r>
            <a:endParaRPr lang="fr-FR" sz="2667" dirty="0">
              <a:solidFill>
                <a:srgbClr val="993366"/>
              </a:solidFill>
              <a:latin typeface="Calibri"/>
              <a:ea typeface="HGMinchoB"/>
              <a:cs typeface="Times New Roman" panose="02020603050405020304" pitchFamily="18" charset="0"/>
            </a:endParaRPr>
          </a:p>
        </p:txBody>
      </p:sp>
    </p:spTree>
    <p:extLst>
      <p:ext uri="{BB962C8B-B14F-4D97-AF65-F5344CB8AC3E}">
        <p14:creationId xmlns:p14="http://schemas.microsoft.com/office/powerpoint/2010/main" val="9546849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6904" y="431389"/>
            <a:ext cx="8986144" cy="738792"/>
          </a:xfrm>
        </p:spPr>
        <p:txBody>
          <a:bodyPr/>
          <a:lstStyle/>
          <a:p>
            <a:r>
              <a:rPr lang="fr-FR" sz="2667" dirty="0"/>
              <a:t>Le vote par procuration pour le premier tour de l’élection présidentielle- selon l’âge et la catégorie d’agglomération (2/2)</a:t>
            </a:r>
          </a:p>
        </p:txBody>
      </p:sp>
      <p:sp>
        <p:nvSpPr>
          <p:cNvPr id="4" name="Espace réservé du texte 3"/>
          <p:cNvSpPr>
            <a:spLocks noGrp="1"/>
          </p:cNvSpPr>
          <p:nvPr>
            <p:ph type="body" sz="quarter" idx="13"/>
          </p:nvPr>
        </p:nvSpPr>
        <p:spPr>
          <a:xfrm>
            <a:off x="206904" y="-56341"/>
            <a:ext cx="6658144" cy="590215"/>
          </a:xfrm>
        </p:spPr>
        <p:txBody>
          <a:bodyPr anchor="ctr"/>
          <a:lstStyle/>
          <a:p>
            <a:r>
              <a:rPr lang="fr-FR" dirty="0">
                <a:solidFill>
                  <a:schemeClr val="bg1">
                    <a:lumMod val="65000"/>
                  </a:schemeClr>
                </a:solidFill>
              </a:rPr>
              <a:t>MODULE PROCURATION</a:t>
            </a: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9" name="Tableau 18"/>
          <p:cNvGraphicFramePr>
            <a:graphicFrameLocks noGrp="1"/>
          </p:cNvGraphicFramePr>
          <p:nvPr>
            <p:extLst/>
          </p:nvPr>
        </p:nvGraphicFramePr>
        <p:xfrm>
          <a:off x="206904" y="1997194"/>
          <a:ext cx="11863416" cy="4388697"/>
        </p:xfrm>
        <a:graphic>
          <a:graphicData uri="http://schemas.openxmlformats.org/drawingml/2006/table">
            <a:tbl>
              <a:tblPr firstRow="1" bandRow="1">
                <a:tableStyleId>{5C22544A-7EE6-4342-B048-85BDC9FD1C3A}</a:tableStyleId>
              </a:tblPr>
              <a:tblGrid>
                <a:gridCol w="3319416">
                  <a:extLst>
                    <a:ext uri="{9D8B030D-6E8A-4147-A177-3AD203B41FA5}">
                      <a16:colId xmlns:a16="http://schemas.microsoft.com/office/drawing/2014/main" val="20000"/>
                    </a:ext>
                  </a:extLst>
                </a:gridCol>
                <a:gridCol w="3312000">
                  <a:extLst>
                    <a:ext uri="{9D8B030D-6E8A-4147-A177-3AD203B41FA5}">
                      <a16:colId xmlns:a16="http://schemas.microsoft.com/office/drawing/2014/main" val="20001"/>
                    </a:ext>
                  </a:extLst>
                </a:gridCol>
                <a:gridCol w="3504000">
                  <a:extLst>
                    <a:ext uri="{9D8B030D-6E8A-4147-A177-3AD203B41FA5}">
                      <a16:colId xmlns:a16="http://schemas.microsoft.com/office/drawing/2014/main" val="20002"/>
                    </a:ext>
                  </a:extLst>
                </a:gridCol>
                <a:gridCol w="1728000">
                  <a:extLst>
                    <a:ext uri="{9D8B030D-6E8A-4147-A177-3AD203B41FA5}">
                      <a16:colId xmlns:a16="http://schemas.microsoft.com/office/drawing/2014/main" val="20003"/>
                    </a:ext>
                  </a:extLst>
                </a:gridCol>
              </a:tblGrid>
              <a:tr h="672677">
                <a:tc>
                  <a:txBody>
                    <a:bodyPr/>
                    <a:lstStyle/>
                    <a:p>
                      <a:pPr algn="ctr" fontAlgn="ctr"/>
                      <a:r>
                        <a:rPr lang="fr-FR" sz="2100" b="1" i="0" u="none" strike="noStrike" dirty="0">
                          <a:solidFill>
                            <a:schemeClr val="tx2"/>
                          </a:solidFill>
                          <a:effectLst/>
                          <a:latin typeface="calibri"/>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F497D"/>
                          </a:solidFill>
                          <a:effectLst/>
                          <a:uLnTx/>
                          <a:uFillTx/>
                          <a:latin typeface="+mn-lt"/>
                          <a:ea typeface="HGMinchoB"/>
                          <a:cs typeface="Times New Roman" panose="02020603050405020304" pitchFamily="18" charset="0"/>
                        </a:rPr>
                        <a:t>J'ai établi </a:t>
                      </a:r>
                      <a:r>
                        <a:rPr kumimoji="0" lang="fr-FR" sz="1900" b="0" i="0" u="none" strike="noStrike" kern="1200" cap="none" spc="0" normalizeH="0" baseline="0" noProof="0" dirty="0">
                          <a:ln>
                            <a:noFill/>
                          </a:ln>
                          <a:solidFill>
                            <a:srgbClr val="1F497D"/>
                          </a:solidFill>
                          <a:effectLst/>
                          <a:uLnTx/>
                          <a:uFillTx/>
                          <a:latin typeface="+mn-lt"/>
                          <a:ea typeface="HGMinchoB"/>
                          <a:cs typeface="Times New Roman" panose="02020603050405020304" pitchFamily="18" charset="0"/>
                        </a:rPr>
                        <a:t>une procuration car je ne peux pas voter en personne</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F497D"/>
                          </a:solidFill>
                          <a:effectLst/>
                          <a:uLnTx/>
                          <a:uFillTx/>
                          <a:latin typeface="+mn-lt"/>
                          <a:ea typeface="HGMinchoB"/>
                          <a:cs typeface="Times New Roman" panose="02020603050405020304" pitchFamily="18" charset="0"/>
                        </a:rPr>
                        <a:t>J'ai reçu </a:t>
                      </a:r>
                      <a:r>
                        <a:rPr kumimoji="0" lang="fr-FR" sz="1900" b="0" i="0" u="none" strike="noStrike" kern="1200" cap="none" spc="0" normalizeH="0" baseline="0" noProof="0" dirty="0">
                          <a:ln>
                            <a:noFill/>
                          </a:ln>
                          <a:solidFill>
                            <a:srgbClr val="1F497D"/>
                          </a:solidFill>
                          <a:effectLst/>
                          <a:uLnTx/>
                          <a:uFillTx/>
                          <a:latin typeface="+mn-lt"/>
                          <a:ea typeface="HGMinchoB"/>
                          <a:cs typeface="Times New Roman" panose="02020603050405020304" pitchFamily="18" charset="0"/>
                        </a:rPr>
                        <a:t>la procuration d'un proche et je vais voter en son nom</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mn-lt"/>
                          <a:ea typeface="HGMinchoB"/>
                          <a:cs typeface="Times New Roman" panose="02020603050405020304" pitchFamily="18" charset="0"/>
                        </a:rPr>
                        <a:t>Ni l'un, ni l'autre</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7180">
                <a:tc>
                  <a:txBody>
                    <a:bodyPr/>
                    <a:lstStyle/>
                    <a:p>
                      <a:pPr algn="l" fontAlgn="ctr"/>
                      <a:r>
                        <a:rPr lang="fr-FR" sz="1900" b="1" i="0" u="none" strike="noStrike" dirty="0">
                          <a:solidFill>
                            <a:schemeClr val="tx2"/>
                          </a:solidFill>
                          <a:effectLst/>
                          <a:latin typeface="calibri"/>
                        </a:rPr>
                        <a:t>ENSEMBLE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89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78898602"/>
                  </a:ext>
                </a:extLst>
              </a:tr>
              <a:tr h="500380">
                <a:tc>
                  <a:txBody>
                    <a:bodyPr/>
                    <a:lstStyle/>
                    <a:p>
                      <a:pPr algn="l" fontAlgn="ctr"/>
                      <a:r>
                        <a:rPr lang="fr-FR" sz="1900" b="1" i="0" u="none" strike="noStrike" dirty="0">
                          <a:solidFill>
                            <a:schemeClr val="tx2"/>
                          </a:solidFill>
                          <a:effectLst/>
                          <a:latin typeface="calibri"/>
                        </a:rPr>
                        <a:t>ÂGE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320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97180">
                <a:tc>
                  <a:txBody>
                    <a:bodyPr/>
                    <a:lstStyle/>
                    <a:p>
                      <a:pPr algn="l" fontAlgn="ctr"/>
                      <a:r>
                        <a:rPr lang="fr-FR" sz="1900" b="0" i="0" u="none" strike="noStrike" dirty="0">
                          <a:solidFill>
                            <a:schemeClr val="tx2"/>
                          </a:solidFill>
                          <a:effectLst/>
                          <a:latin typeface="calibri"/>
                        </a:rPr>
                        <a:t>Moins d</a:t>
                      </a:r>
                      <a:r>
                        <a:rPr lang="fr-FR" sz="1900" b="0" i="0" u="none" strike="noStrike" baseline="0" dirty="0">
                          <a:solidFill>
                            <a:schemeClr val="tx2"/>
                          </a:solidFill>
                          <a:effectLst/>
                          <a:latin typeface="calibri"/>
                        </a:rPr>
                        <a:t>e 35 ans</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86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7180">
                <a:tc>
                  <a:txBody>
                    <a:bodyPr/>
                    <a:lstStyle/>
                    <a:p>
                      <a:pPr algn="l" fontAlgn="ctr"/>
                      <a:r>
                        <a:rPr lang="fr-FR" sz="1900" b="0" i="0" u="none" strike="noStrike" dirty="0">
                          <a:solidFill>
                            <a:schemeClr val="tx2"/>
                          </a:solidFill>
                          <a:effectLst/>
                          <a:latin typeface="calibri"/>
                        </a:rPr>
                        <a:t>De</a:t>
                      </a:r>
                      <a:r>
                        <a:rPr lang="fr-FR" sz="1900" b="0" i="0" u="none" strike="noStrike" baseline="0" dirty="0">
                          <a:solidFill>
                            <a:schemeClr val="tx2"/>
                          </a:solidFill>
                          <a:effectLst/>
                          <a:latin typeface="calibri"/>
                        </a:rPr>
                        <a:t> 35 à 64 ans </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90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7180">
                <a:tc>
                  <a:txBody>
                    <a:bodyPr/>
                    <a:lstStyle/>
                    <a:p>
                      <a:pPr algn="l" fontAlgn="ctr"/>
                      <a:r>
                        <a:rPr lang="fr-FR" sz="1900" b="0" i="0" u="none" strike="noStrike" dirty="0">
                          <a:solidFill>
                            <a:schemeClr val="tx2"/>
                          </a:solidFill>
                          <a:effectLst/>
                          <a:latin typeface="calibri"/>
                        </a:rPr>
                        <a:t>65 ans et plus</a:t>
                      </a:r>
                      <a:r>
                        <a:rPr lang="fr-FR" sz="1900" b="0" i="0" u="none" strike="noStrike" baseline="0" dirty="0">
                          <a:solidFill>
                            <a:schemeClr val="tx2"/>
                          </a:solidFill>
                          <a:effectLst/>
                          <a:latin typeface="calibri"/>
                        </a:rPr>
                        <a:t> </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89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03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a:ea typeface="+mn-ea"/>
                          <a:cs typeface="+mn-cs"/>
                        </a:rPr>
                        <a:t>CATÉGORIE D’AGGLOMÉRATION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97180">
                <a:tc>
                  <a:txBody>
                    <a:bodyPr/>
                    <a:lstStyle/>
                    <a:p>
                      <a:pPr algn="l" fontAlgn="ctr"/>
                      <a:r>
                        <a:rPr lang="fr-FR" sz="1900" b="0" i="0" u="none" strike="noStrike" dirty="0">
                          <a:solidFill>
                            <a:schemeClr val="tx2"/>
                          </a:solidFill>
                          <a:effectLst/>
                          <a:latin typeface="calibri"/>
                        </a:rPr>
                        <a:t>Rural (Moins de 2 000 habitants)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90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672628"/>
                  </a:ext>
                </a:extLst>
              </a:tr>
              <a:tr h="2971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2 000 à 9 999 habitants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91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0583380"/>
                  </a:ext>
                </a:extLst>
              </a:tr>
              <a:tr h="2971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10 000 à 49 999 habitants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88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71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50 000 à 199 999 habitants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89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58166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a:ea typeface="+mn-ea"/>
                          <a:cs typeface="+mn-cs"/>
                        </a:rPr>
                        <a:t>200 000 habitants et plus ou agglomération parisienne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993366"/>
                          </a:solidFill>
                          <a:effectLst/>
                          <a:uLnTx/>
                          <a:uFillTx/>
                          <a:latin typeface="calibri" panose="020F0502020204030204" pitchFamily="34" charset="0"/>
                          <a:ea typeface="+mn-ea"/>
                          <a:cs typeface="+mn-cs"/>
                        </a:rPr>
                        <a:t>88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pic>
        <p:nvPicPr>
          <p:cNvPr id="20" name="Image 19"/>
          <p:cNvPicPr>
            <a:picLocks noChangeAspect="1"/>
          </p:cNvPicPr>
          <p:nvPr/>
        </p:nvPicPr>
        <p:blipFill>
          <a:blip r:embed="rId3"/>
          <a:stretch>
            <a:fillRect/>
          </a:stretch>
        </p:blipFill>
        <p:spPr>
          <a:xfrm>
            <a:off x="3933595" y="1326516"/>
            <a:ext cx="2446963" cy="672915"/>
          </a:xfrm>
          <a:prstGeom prst="rect">
            <a:avLst/>
          </a:prstGeom>
        </p:spPr>
      </p:pic>
      <p:pic>
        <p:nvPicPr>
          <p:cNvPr id="21" name="Image 20"/>
          <p:cNvPicPr>
            <a:picLocks noChangeAspect="1"/>
          </p:cNvPicPr>
          <p:nvPr/>
        </p:nvPicPr>
        <p:blipFill>
          <a:blip r:embed="rId4"/>
          <a:stretch>
            <a:fillRect/>
          </a:stretch>
        </p:blipFill>
        <p:spPr>
          <a:xfrm>
            <a:off x="7409350" y="1331015"/>
            <a:ext cx="2540444" cy="663917"/>
          </a:xfrm>
          <a:prstGeom prst="rect">
            <a:avLst/>
          </a:prstGeom>
        </p:spPr>
      </p:pic>
    </p:spTree>
    <p:extLst>
      <p:ext uri="{BB962C8B-B14F-4D97-AF65-F5344CB8AC3E}">
        <p14:creationId xmlns:p14="http://schemas.microsoft.com/office/powerpoint/2010/main" val="5402755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68" y="237068"/>
            <a:ext cx="2544233" cy="10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5"/>
          <p:cNvSpPr>
            <a:spLocks noChangeArrowheads="1"/>
          </p:cNvSpPr>
          <p:nvPr/>
        </p:nvSpPr>
        <p:spPr bwMode="auto">
          <a:xfrm>
            <a:off x="588434" y="2823634"/>
            <a:ext cx="100647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b="1">
                <a:solidFill>
                  <a:srgbClr val="E6142D"/>
                </a:solidFill>
              </a:rPr>
              <a:t>L'ENQUÊTE ÉLECTORALE FRANÇAISE : </a:t>
            </a:r>
          </a:p>
          <a:p>
            <a:pPr defTabSz="1232345"/>
            <a:r>
              <a:rPr lang="fr-FR" altLang="fr-FR" b="1">
                <a:solidFill>
                  <a:srgbClr val="E6142D"/>
                </a:solidFill>
              </a:rPr>
              <a:t>COMPRENDRE 2017</a:t>
            </a:r>
          </a:p>
        </p:txBody>
      </p:sp>
      <p:pic>
        <p:nvPicPr>
          <p:cNvPr id="30723" name="Image 6" descr="CEVIPOF2017EL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901" y="2774951"/>
            <a:ext cx="2563284" cy="2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7"/>
          <p:cNvSpPr>
            <a:spLocks noChangeArrowheads="1"/>
          </p:cNvSpPr>
          <p:nvPr/>
        </p:nvSpPr>
        <p:spPr bwMode="auto">
          <a:xfrm>
            <a:off x="588434" y="4053418"/>
            <a:ext cx="3003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sz="1600" dirty="0">
                <a:solidFill>
                  <a:srgbClr val="000000"/>
                </a:solidFill>
              </a:rPr>
              <a:t>Vague </a:t>
            </a:r>
            <a:r>
              <a:rPr lang="fr-FR" altLang="fr-FR" sz="1600" dirty="0">
                <a:solidFill>
                  <a:srgbClr val="000000"/>
                </a:solidFill>
              </a:rPr>
              <a:t>13 / avril 2017</a:t>
            </a:r>
            <a:endParaRPr lang="fr-FR" altLang="fr-FR" sz="1600" dirty="0">
              <a:solidFill>
                <a:srgbClr val="000000"/>
              </a:solidFill>
            </a:endParaRPr>
          </a:p>
        </p:txBody>
      </p:sp>
      <p:sp>
        <p:nvSpPr>
          <p:cNvPr id="2" name="Rectangle 1"/>
          <p:cNvSpPr/>
          <p:nvPr/>
        </p:nvSpPr>
        <p:spPr>
          <a:xfrm>
            <a:off x="6976534" y="5452534"/>
            <a:ext cx="5253567" cy="141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2345">
              <a:defRPr/>
            </a:pPr>
            <a:endParaRPr lang="fr-FR" sz="2400">
              <a:solidFill>
                <a:srgbClr val="FFFFFF"/>
              </a:solidFill>
              <a:latin typeface="Calibri"/>
              <a:ea typeface="ＭＳ Ｐゴシック" charset="0"/>
              <a:cs typeface="Arial" charset="0"/>
            </a:endParaRPr>
          </a:p>
        </p:txBody>
      </p:sp>
      <p:sp>
        <p:nvSpPr>
          <p:cNvPr id="30726" name="Rectangle 9"/>
          <p:cNvSpPr>
            <a:spLocks noChangeArrowheads="1"/>
          </p:cNvSpPr>
          <p:nvPr/>
        </p:nvSpPr>
        <p:spPr bwMode="auto">
          <a:xfrm>
            <a:off x="588434" y="4838700"/>
            <a:ext cx="81491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a:solidFill>
                  <a:srgbClr val="000000"/>
                </a:solidFill>
              </a:rPr>
              <a:t>Contact : </a:t>
            </a:r>
          </a:p>
          <a:p>
            <a:pPr defTabSz="1232345"/>
            <a:r>
              <a:rPr lang="fr-FR" altLang="fr-FR">
                <a:solidFill>
                  <a:srgbClr val="000000"/>
                </a:solidFill>
              </a:rPr>
              <a:t>Martial Foucault – </a:t>
            </a:r>
            <a:r>
              <a:rPr lang="fr-FR" altLang="fr-FR">
                <a:solidFill>
                  <a:srgbClr val="FF0000"/>
                </a:solidFill>
                <a:hlinkClick r:id="rId4"/>
              </a:rPr>
              <a:t>martial.foucault@sciencespo.fr</a:t>
            </a:r>
            <a:endParaRPr lang="fr-FR" altLang="fr-FR">
              <a:solidFill>
                <a:srgbClr val="FF0000"/>
              </a:solidFill>
            </a:endParaRPr>
          </a:p>
          <a:p>
            <a:pPr defTabSz="1232345"/>
            <a:r>
              <a:rPr lang="fr-FR" altLang="fr-FR">
                <a:solidFill>
                  <a:srgbClr val="000000"/>
                </a:solidFill>
              </a:rPr>
              <a:t>Madani Cheurfa – </a:t>
            </a:r>
            <a:r>
              <a:rPr lang="fr-FR" altLang="fr-FR">
                <a:solidFill>
                  <a:srgbClr val="000000"/>
                </a:solidFill>
                <a:hlinkClick r:id="rId5"/>
              </a:rPr>
              <a:t>madani.cheurfa@sciencespo.fr</a:t>
            </a:r>
            <a:r>
              <a:rPr lang="fr-FR" altLang="fr-FR">
                <a:solidFill>
                  <a:srgbClr val="000000"/>
                </a:solidFill>
              </a:rPr>
              <a:t> </a:t>
            </a:r>
          </a:p>
        </p:txBody>
      </p:sp>
      <p:sp>
        <p:nvSpPr>
          <p:cNvPr id="30727" name="Rectangle 10"/>
          <p:cNvSpPr>
            <a:spLocks noChangeArrowheads="1"/>
          </p:cNvSpPr>
          <p:nvPr/>
        </p:nvSpPr>
        <p:spPr bwMode="auto">
          <a:xfrm>
            <a:off x="10145185" y="6223000"/>
            <a:ext cx="22034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algn="ctr" defTabSz="1232345"/>
            <a:r>
              <a:rPr lang="fr-FR" altLang="fr-FR" sz="1600" b="1">
                <a:solidFill>
                  <a:srgbClr val="E6142D"/>
                </a:solidFill>
              </a:rPr>
              <a:t>www.enef.fr</a:t>
            </a:r>
          </a:p>
        </p:txBody>
      </p:sp>
    </p:spTree>
    <p:extLst>
      <p:ext uri="{BB962C8B-B14F-4D97-AF65-F5344CB8AC3E}">
        <p14:creationId xmlns:p14="http://schemas.microsoft.com/office/powerpoint/2010/main" val="17673389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68" y="237068"/>
            <a:ext cx="2544233" cy="10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5"/>
          <p:cNvSpPr>
            <a:spLocks noChangeArrowheads="1"/>
          </p:cNvSpPr>
          <p:nvPr/>
        </p:nvSpPr>
        <p:spPr bwMode="auto">
          <a:xfrm>
            <a:off x="588434" y="2823634"/>
            <a:ext cx="100647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b="1">
                <a:solidFill>
                  <a:srgbClr val="E6142D"/>
                </a:solidFill>
              </a:rPr>
              <a:t>L'ENQUÊTE ÉLECTORALE FRANÇAISE : </a:t>
            </a:r>
          </a:p>
          <a:p>
            <a:pPr defTabSz="1232345"/>
            <a:r>
              <a:rPr lang="fr-FR" altLang="fr-FR" b="1">
                <a:solidFill>
                  <a:srgbClr val="E6142D"/>
                </a:solidFill>
              </a:rPr>
              <a:t>COMPRENDRE 2017</a:t>
            </a:r>
          </a:p>
        </p:txBody>
      </p:sp>
      <p:pic>
        <p:nvPicPr>
          <p:cNvPr id="29699" name="Image 6" descr="CEVIPOF2017EL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901" y="2774951"/>
            <a:ext cx="2563284" cy="2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7"/>
          <p:cNvSpPr>
            <a:spLocks noChangeArrowheads="1"/>
          </p:cNvSpPr>
          <p:nvPr/>
        </p:nvSpPr>
        <p:spPr bwMode="auto">
          <a:xfrm>
            <a:off x="588434" y="4053418"/>
            <a:ext cx="3003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sz="1600" dirty="0">
                <a:solidFill>
                  <a:srgbClr val="000000"/>
                </a:solidFill>
              </a:rPr>
              <a:t>Vague </a:t>
            </a:r>
            <a:r>
              <a:rPr lang="fr-FR" altLang="fr-FR" sz="1600" dirty="0">
                <a:solidFill>
                  <a:srgbClr val="000000"/>
                </a:solidFill>
              </a:rPr>
              <a:t>13 / avril 2017</a:t>
            </a:r>
            <a:endParaRPr lang="fr-FR" altLang="fr-FR" sz="1600" dirty="0">
              <a:solidFill>
                <a:srgbClr val="000000"/>
              </a:solidFill>
            </a:endParaRPr>
          </a:p>
        </p:txBody>
      </p:sp>
      <p:sp>
        <p:nvSpPr>
          <p:cNvPr id="2" name="Rectangle 1"/>
          <p:cNvSpPr/>
          <p:nvPr/>
        </p:nvSpPr>
        <p:spPr>
          <a:xfrm>
            <a:off x="6976534" y="5452534"/>
            <a:ext cx="5253567" cy="141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2345">
              <a:defRPr/>
            </a:pPr>
            <a:endParaRPr lang="fr-FR" sz="2400">
              <a:solidFill>
                <a:srgbClr val="FFFFFF"/>
              </a:solidFill>
              <a:latin typeface="Calibri"/>
              <a:ea typeface="ＭＳ Ｐゴシック" charset="0"/>
              <a:cs typeface="Arial" charset="0"/>
            </a:endParaRPr>
          </a:p>
        </p:txBody>
      </p:sp>
      <p:sp>
        <p:nvSpPr>
          <p:cNvPr id="29702" name="Rectangle 10"/>
          <p:cNvSpPr>
            <a:spLocks noChangeArrowheads="1"/>
          </p:cNvSpPr>
          <p:nvPr/>
        </p:nvSpPr>
        <p:spPr bwMode="auto">
          <a:xfrm>
            <a:off x="10145185" y="6223000"/>
            <a:ext cx="22034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algn="ctr" defTabSz="1232345"/>
            <a:r>
              <a:rPr lang="fr-FR" altLang="fr-FR" sz="1600" b="1">
                <a:solidFill>
                  <a:srgbClr val="E6142D"/>
                </a:solidFill>
              </a:rPr>
              <a:t>www.enef.fr</a:t>
            </a:r>
          </a:p>
        </p:txBody>
      </p:sp>
      <p:sp>
        <p:nvSpPr>
          <p:cNvPr id="29703" name="Rectangle 11"/>
          <p:cNvSpPr>
            <a:spLocks noChangeArrowheads="1"/>
          </p:cNvSpPr>
          <p:nvPr/>
        </p:nvSpPr>
        <p:spPr bwMode="auto">
          <a:xfrm>
            <a:off x="400875" y="4537049"/>
            <a:ext cx="88320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dirty="0">
                <a:solidFill>
                  <a:srgbClr val="000000"/>
                </a:solidFill>
              </a:rPr>
              <a:t>L’action </a:t>
            </a:r>
            <a:r>
              <a:rPr lang="fr-FR" altLang="fr-FR" dirty="0">
                <a:solidFill>
                  <a:srgbClr val="000000"/>
                </a:solidFill>
              </a:rPr>
              <a:t>du Président de la République, </a:t>
            </a:r>
            <a:r>
              <a:rPr lang="fr-FR" altLang="fr-FR" dirty="0">
                <a:solidFill>
                  <a:srgbClr val="000000"/>
                </a:solidFill>
              </a:rPr>
              <a:t>l’élection </a:t>
            </a:r>
            <a:r>
              <a:rPr lang="fr-FR" altLang="fr-FR" dirty="0">
                <a:solidFill>
                  <a:srgbClr val="000000"/>
                </a:solidFill>
              </a:rPr>
              <a:t>présidentielle, </a:t>
            </a:r>
            <a:r>
              <a:rPr lang="fr-FR" altLang="fr-FR" dirty="0">
                <a:solidFill>
                  <a:srgbClr val="000000"/>
                </a:solidFill>
              </a:rPr>
              <a:t>focus sur les « changeurs »,</a:t>
            </a:r>
            <a:r>
              <a:rPr lang="fr-FR" altLang="fr-FR" dirty="0">
                <a:solidFill>
                  <a:srgbClr val="222223"/>
                </a:solidFill>
              </a:rPr>
              <a:t> l’i</a:t>
            </a:r>
            <a:r>
              <a:rPr lang="fr-FR" dirty="0">
                <a:solidFill>
                  <a:srgbClr val="222223"/>
                </a:solidFill>
              </a:rPr>
              <a:t>mage des principaux candidats, le souhait de </a:t>
            </a:r>
            <a:r>
              <a:rPr lang="fr-FR" dirty="0">
                <a:solidFill>
                  <a:srgbClr val="222223"/>
                </a:solidFill>
              </a:rPr>
              <a:t>victoire </a:t>
            </a:r>
            <a:r>
              <a:rPr lang="fr-FR" dirty="0">
                <a:solidFill>
                  <a:srgbClr val="222223"/>
                </a:solidFill>
              </a:rPr>
              <a:t>et le potentiel </a:t>
            </a:r>
            <a:r>
              <a:rPr lang="fr-FR" dirty="0">
                <a:solidFill>
                  <a:srgbClr val="222223"/>
                </a:solidFill>
              </a:rPr>
              <a:t>électoral </a:t>
            </a:r>
            <a:r>
              <a:rPr lang="fr-FR" dirty="0">
                <a:solidFill>
                  <a:srgbClr val="222223"/>
                </a:solidFill>
              </a:rPr>
              <a:t>des partis, le vote stratégique, les sondages, le pluralisme politique dans les médias, le module populisme, le module procuration.</a:t>
            </a:r>
            <a:endParaRPr lang="fr-FR" altLang="fr-FR" dirty="0">
              <a:solidFill>
                <a:srgbClr val="000000"/>
              </a:solidFill>
            </a:endParaRPr>
          </a:p>
        </p:txBody>
      </p:sp>
    </p:spTree>
    <p:extLst>
      <p:ext uri="{BB962C8B-B14F-4D97-AF65-F5344CB8AC3E}">
        <p14:creationId xmlns:p14="http://schemas.microsoft.com/office/powerpoint/2010/main" val="11162073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68" y="237068"/>
            <a:ext cx="2544233" cy="10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5"/>
          <p:cNvSpPr>
            <a:spLocks noChangeArrowheads="1"/>
          </p:cNvSpPr>
          <p:nvPr/>
        </p:nvSpPr>
        <p:spPr bwMode="auto">
          <a:xfrm>
            <a:off x="588434" y="2823634"/>
            <a:ext cx="100647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b="1">
                <a:solidFill>
                  <a:srgbClr val="E6142D"/>
                </a:solidFill>
              </a:rPr>
              <a:t>L'ENQUÊTE ÉLECTORALE FRANÇAISE : </a:t>
            </a:r>
          </a:p>
          <a:p>
            <a:pPr defTabSz="1232345"/>
            <a:r>
              <a:rPr lang="fr-FR" altLang="fr-FR" b="1">
                <a:solidFill>
                  <a:srgbClr val="E6142D"/>
                </a:solidFill>
              </a:rPr>
              <a:t>COMPRENDRE 2017</a:t>
            </a:r>
          </a:p>
        </p:txBody>
      </p:sp>
      <p:pic>
        <p:nvPicPr>
          <p:cNvPr id="30723" name="Image 6" descr="CEVIPOF2017EL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901" y="2774951"/>
            <a:ext cx="2563284" cy="2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7"/>
          <p:cNvSpPr>
            <a:spLocks noChangeArrowheads="1"/>
          </p:cNvSpPr>
          <p:nvPr/>
        </p:nvSpPr>
        <p:spPr bwMode="auto">
          <a:xfrm>
            <a:off x="588434" y="4053418"/>
            <a:ext cx="3003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sz="1600" dirty="0">
                <a:solidFill>
                  <a:srgbClr val="000000"/>
                </a:solidFill>
              </a:rPr>
              <a:t>Vague </a:t>
            </a:r>
            <a:r>
              <a:rPr lang="fr-FR" altLang="fr-FR" sz="1600" dirty="0">
                <a:solidFill>
                  <a:srgbClr val="000000"/>
                </a:solidFill>
              </a:rPr>
              <a:t>13 / avril </a:t>
            </a:r>
            <a:r>
              <a:rPr lang="fr-FR" altLang="fr-FR" sz="1600" dirty="0">
                <a:solidFill>
                  <a:srgbClr val="000000"/>
                </a:solidFill>
              </a:rPr>
              <a:t>2017</a:t>
            </a:r>
          </a:p>
        </p:txBody>
      </p:sp>
      <p:sp>
        <p:nvSpPr>
          <p:cNvPr id="2" name="Rectangle 1"/>
          <p:cNvSpPr/>
          <p:nvPr/>
        </p:nvSpPr>
        <p:spPr>
          <a:xfrm>
            <a:off x="6976534" y="5452534"/>
            <a:ext cx="5253567" cy="141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2345">
              <a:defRPr/>
            </a:pPr>
            <a:endParaRPr lang="fr-FR" sz="2400">
              <a:solidFill>
                <a:srgbClr val="FFFFFF"/>
              </a:solidFill>
              <a:latin typeface="Calibri"/>
              <a:ea typeface="ＭＳ Ｐゴシック" charset="0"/>
              <a:cs typeface="Arial" charset="0"/>
            </a:endParaRPr>
          </a:p>
        </p:txBody>
      </p:sp>
      <p:sp>
        <p:nvSpPr>
          <p:cNvPr id="30726" name="Rectangle 9"/>
          <p:cNvSpPr>
            <a:spLocks noChangeArrowheads="1"/>
          </p:cNvSpPr>
          <p:nvPr/>
        </p:nvSpPr>
        <p:spPr bwMode="auto">
          <a:xfrm>
            <a:off x="588434" y="4838700"/>
            <a:ext cx="81491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defTabSz="1232345"/>
            <a:r>
              <a:rPr lang="fr-FR" altLang="fr-FR">
                <a:solidFill>
                  <a:srgbClr val="000000"/>
                </a:solidFill>
              </a:rPr>
              <a:t>Contact : </a:t>
            </a:r>
          </a:p>
          <a:p>
            <a:pPr defTabSz="1232345"/>
            <a:r>
              <a:rPr lang="fr-FR" altLang="fr-FR">
                <a:solidFill>
                  <a:srgbClr val="000000"/>
                </a:solidFill>
              </a:rPr>
              <a:t>Martial Foucault – </a:t>
            </a:r>
            <a:r>
              <a:rPr lang="fr-FR" altLang="fr-FR">
                <a:solidFill>
                  <a:srgbClr val="FF0000"/>
                </a:solidFill>
                <a:hlinkClick r:id="rId4"/>
              </a:rPr>
              <a:t>martial.foucault@sciencespo.fr</a:t>
            </a:r>
            <a:endParaRPr lang="fr-FR" altLang="fr-FR">
              <a:solidFill>
                <a:srgbClr val="FF0000"/>
              </a:solidFill>
            </a:endParaRPr>
          </a:p>
          <a:p>
            <a:pPr defTabSz="1232345"/>
            <a:r>
              <a:rPr lang="fr-FR" altLang="fr-FR">
                <a:solidFill>
                  <a:srgbClr val="000000"/>
                </a:solidFill>
              </a:rPr>
              <a:t>Madani Cheurfa – </a:t>
            </a:r>
            <a:r>
              <a:rPr lang="fr-FR" altLang="fr-FR">
                <a:solidFill>
                  <a:srgbClr val="000000"/>
                </a:solidFill>
                <a:hlinkClick r:id="rId5"/>
              </a:rPr>
              <a:t>madani.cheurfa@sciencespo.fr</a:t>
            </a:r>
            <a:r>
              <a:rPr lang="fr-FR" altLang="fr-FR">
                <a:solidFill>
                  <a:srgbClr val="000000"/>
                </a:solidFill>
              </a:rPr>
              <a:t> </a:t>
            </a:r>
          </a:p>
        </p:txBody>
      </p:sp>
      <p:sp>
        <p:nvSpPr>
          <p:cNvPr id="30727" name="Rectangle 10"/>
          <p:cNvSpPr>
            <a:spLocks noChangeArrowheads="1"/>
          </p:cNvSpPr>
          <p:nvPr/>
        </p:nvSpPr>
        <p:spPr bwMode="auto">
          <a:xfrm>
            <a:off x="10145185" y="6223000"/>
            <a:ext cx="22034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algn="ctr" defTabSz="1232345"/>
            <a:r>
              <a:rPr lang="fr-FR" altLang="fr-FR" sz="1600" b="1">
                <a:solidFill>
                  <a:srgbClr val="E6142D"/>
                </a:solidFill>
              </a:rPr>
              <a:t>www.enef.fr</a:t>
            </a:r>
          </a:p>
        </p:txBody>
      </p:sp>
    </p:spTree>
    <p:extLst>
      <p:ext uri="{BB962C8B-B14F-4D97-AF65-F5344CB8AC3E}">
        <p14:creationId xmlns:p14="http://schemas.microsoft.com/office/powerpoint/2010/main" val="1859723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4" y="-72846"/>
            <a:ext cx="8947195" cy="590215"/>
          </a:xfrm>
        </p:spPr>
        <p:txBody>
          <a:bodyPr anchor="ctr"/>
          <a:lstStyle/>
          <a:p>
            <a:r>
              <a:rPr lang="fr-FR" dirty="0">
                <a:solidFill>
                  <a:schemeClr val="bg1">
                    <a:lumMod val="65000"/>
                  </a:schemeClr>
                </a:solidFill>
              </a:rPr>
              <a:t>Module image</a:t>
            </a:r>
          </a:p>
        </p:txBody>
      </p:sp>
      <p:sp>
        <p:nvSpPr>
          <p:cNvPr id="3" name="Titre 2"/>
          <p:cNvSpPr>
            <a:spLocks noGrp="1"/>
          </p:cNvSpPr>
          <p:nvPr>
            <p:ph type="title"/>
          </p:nvPr>
        </p:nvSpPr>
        <p:spPr>
          <a:xfrm>
            <a:off x="244365" y="430819"/>
            <a:ext cx="7827580" cy="369397"/>
          </a:xfrm>
        </p:spPr>
        <p:txBody>
          <a:bodyPr anchor="ctr"/>
          <a:lstStyle/>
          <a:p>
            <a:r>
              <a:rPr lang="fr-FR" sz="2667" dirty="0"/>
              <a:t>L’image des personnalités politiques - évolutions (2/3)</a:t>
            </a:r>
          </a:p>
        </p:txBody>
      </p:sp>
      <p:sp>
        <p:nvSpPr>
          <p:cNvPr id="7" name="Espace réservé du pied de page 9"/>
          <p:cNvSpPr>
            <a:spLocks noGrp="1"/>
          </p:cNvSpPr>
          <p:nvPr>
            <p:ph type="ftr" sz="quarter" idx="15"/>
          </p:nvPr>
        </p:nvSpPr>
        <p:spPr>
          <a:xfrm>
            <a:off x="493984" y="6384975"/>
            <a:ext cx="3860800" cy="366183"/>
          </a:xfrm>
        </p:spPr>
        <p:txBody>
          <a:bodyPr/>
          <a:lstStyle/>
          <a:p>
            <a:pPr defTabSz="1232345"/>
            <a:r>
              <a:rPr lang="fr-FR" dirty="0">
                <a:solidFill>
                  <a:srgbClr val="888B8D"/>
                </a:solidFill>
                <a:latin typeface="Calibri"/>
              </a:rPr>
              <a:t>©Ipsos  CEVIPOF LE MONDE – EEF 2017 -  Juillet 2017</a:t>
            </a:r>
          </a:p>
        </p:txBody>
      </p:sp>
      <p:graphicFrame>
        <p:nvGraphicFramePr>
          <p:cNvPr id="8" name="Graphique 7"/>
          <p:cNvGraphicFramePr/>
          <p:nvPr>
            <p:extLst/>
          </p:nvPr>
        </p:nvGraphicFramePr>
        <p:xfrm>
          <a:off x="800059" y="1303881"/>
          <a:ext cx="10639348" cy="500792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 9"/>
          <p:cNvPicPr>
            <a:picLocks noChangeAspect="1"/>
          </p:cNvPicPr>
          <p:nvPr/>
        </p:nvPicPr>
        <p:blipFill rotWithShape="1">
          <a:blip r:embed="rId4"/>
          <a:srcRect b="3800"/>
          <a:stretch/>
        </p:blipFill>
        <p:spPr>
          <a:xfrm>
            <a:off x="10540301" y="4901756"/>
            <a:ext cx="620335" cy="711621"/>
          </a:xfrm>
          <a:prstGeom prst="rect">
            <a:avLst/>
          </a:prstGeom>
        </p:spPr>
      </p:pic>
      <p:pic>
        <p:nvPicPr>
          <p:cNvPr id="11" name="Image 10"/>
          <p:cNvPicPr>
            <a:picLocks noChangeAspect="1"/>
          </p:cNvPicPr>
          <p:nvPr/>
        </p:nvPicPr>
        <p:blipFill rotWithShape="1">
          <a:blip r:embed="rId5"/>
          <a:srcRect l="6496" b="14002"/>
          <a:stretch/>
        </p:blipFill>
        <p:spPr>
          <a:xfrm>
            <a:off x="10472658" y="1703725"/>
            <a:ext cx="755620" cy="828728"/>
          </a:xfrm>
          <a:prstGeom prst="rect">
            <a:avLst/>
          </a:prstGeom>
        </p:spPr>
      </p:pic>
      <p:pic>
        <p:nvPicPr>
          <p:cNvPr id="13" name="Image 12"/>
          <p:cNvPicPr>
            <a:picLocks noChangeAspect="1"/>
          </p:cNvPicPr>
          <p:nvPr/>
        </p:nvPicPr>
        <p:blipFill rotWithShape="1">
          <a:blip r:embed="rId6"/>
          <a:srcRect t="1" b="2645"/>
          <a:stretch/>
        </p:blipFill>
        <p:spPr>
          <a:xfrm>
            <a:off x="10534572" y="4168284"/>
            <a:ext cx="631793" cy="733473"/>
          </a:xfrm>
          <a:prstGeom prst="rect">
            <a:avLst/>
          </a:prstGeom>
        </p:spPr>
      </p:pic>
      <p:graphicFrame>
        <p:nvGraphicFramePr>
          <p:cNvPr id="15" name="Tableau 14"/>
          <p:cNvGraphicFramePr>
            <a:graphicFrameLocks noGrp="1"/>
          </p:cNvGraphicFramePr>
          <p:nvPr>
            <p:extLst/>
          </p:nvPr>
        </p:nvGraphicFramePr>
        <p:xfrm>
          <a:off x="1975947" y="1067044"/>
          <a:ext cx="8296165" cy="411480"/>
        </p:xfrm>
        <a:graphic>
          <a:graphicData uri="http://schemas.openxmlformats.org/drawingml/2006/table">
            <a:tbl>
              <a:tblPr firstRow="1" bandRow="1">
                <a:tableStyleId>{5C22544A-7EE6-4342-B048-85BDC9FD1C3A}</a:tableStyleId>
              </a:tblPr>
              <a:tblGrid>
                <a:gridCol w="8296165">
                  <a:extLst>
                    <a:ext uri="{9D8B030D-6E8A-4147-A177-3AD203B41FA5}">
                      <a16:colId xmlns:a16="http://schemas.microsoft.com/office/drawing/2014/main" val="20000"/>
                    </a:ext>
                  </a:extLst>
                </a:gridCol>
              </a:tblGrid>
              <a:tr h="406400">
                <a:tc>
                  <a:txBody>
                    <a:bodyPr/>
                    <a:lstStyle/>
                    <a:p>
                      <a:pPr algn="ctr"/>
                      <a:r>
                        <a:rPr lang="fr-FR" sz="1900" b="1" dirty="0">
                          <a:solidFill>
                            <a:schemeClr val="bg1"/>
                          </a:solidFill>
                          <a:latin typeface="+mn-lt"/>
                          <a:cs typeface="Helvetica" panose="020B0604020202020204" pitchFamily="34" charset="0"/>
                        </a:rPr>
                        <a:t>ÉVOLUTIONS ST AIME (NOTE DE 7</a:t>
                      </a:r>
                      <a:r>
                        <a:rPr lang="fr-FR" sz="1900" b="1" baseline="0" dirty="0">
                          <a:solidFill>
                            <a:schemeClr val="bg1"/>
                          </a:solidFill>
                          <a:latin typeface="+mn-lt"/>
                          <a:cs typeface="Helvetica" panose="020B0604020202020204" pitchFamily="34" charset="0"/>
                        </a:rPr>
                        <a:t> à </a:t>
                      </a:r>
                      <a:r>
                        <a:rPr lang="fr-FR" sz="1900" b="1" dirty="0">
                          <a:solidFill>
                            <a:schemeClr val="bg1"/>
                          </a:solidFill>
                          <a:latin typeface="+mn-lt"/>
                          <a:cs typeface="Helvetica" panose="020B0604020202020204" pitchFamily="34" charset="0"/>
                        </a:rPr>
                        <a:t>10) %</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spTree>
    <p:extLst>
      <p:ext uri="{BB962C8B-B14F-4D97-AF65-F5344CB8AC3E}">
        <p14:creationId xmlns:p14="http://schemas.microsoft.com/office/powerpoint/2010/main" val="1821490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Echantillon et base de sondage</a:t>
            </a:r>
            <a:endParaRPr lang="fr-FR" b="1" dirty="0"/>
          </a:p>
        </p:txBody>
      </p:sp>
      <p:sp>
        <p:nvSpPr>
          <p:cNvPr id="3" name="Espace réservé du contenu 2"/>
          <p:cNvSpPr>
            <a:spLocks noGrp="1"/>
          </p:cNvSpPr>
          <p:nvPr>
            <p:ph idx="1"/>
          </p:nvPr>
        </p:nvSpPr>
        <p:spPr/>
        <p:txBody>
          <a:bodyPr>
            <a:normAutofit fontScale="55000" lnSpcReduction="20000"/>
          </a:bodyPr>
          <a:lstStyle/>
          <a:p>
            <a:pPr algn="just"/>
            <a:r>
              <a:rPr lang="fr-FR" dirty="0" smtClean="0"/>
              <a:t>Stratification </a:t>
            </a:r>
            <a:r>
              <a:rPr lang="fr-FR" dirty="0" err="1" smtClean="0"/>
              <a:t>region</a:t>
            </a:r>
            <a:r>
              <a:rPr lang="fr-FR" dirty="0" smtClean="0"/>
              <a:t> x habitat</a:t>
            </a:r>
          </a:p>
          <a:p>
            <a:pPr algn="just"/>
            <a:endParaRPr lang="fr-FR" dirty="0"/>
          </a:p>
          <a:p>
            <a:pPr algn="just"/>
            <a:r>
              <a:rPr lang="fr-FR" dirty="0" smtClean="0"/>
              <a:t>Base de sondage : </a:t>
            </a:r>
            <a:r>
              <a:rPr lang="fr-FR" i="1" dirty="0" smtClean="0"/>
              <a:t>plusieurs solutions étaient possibles </a:t>
            </a:r>
          </a:p>
          <a:p>
            <a:pPr marL="0" indent="0" algn="just">
              <a:buNone/>
            </a:pPr>
            <a:endParaRPr lang="fr-FR" dirty="0" smtClean="0"/>
          </a:p>
          <a:p>
            <a:pPr algn="just">
              <a:buFont typeface="Wingdings" panose="05000000000000000000" pitchFamily="2" charset="2"/>
              <a:buChar char="Ø"/>
            </a:pPr>
            <a:r>
              <a:rPr lang="fr-FR" dirty="0"/>
              <a:t>Un panel dédié recruté par téléphone ou en face à </a:t>
            </a:r>
            <a:r>
              <a:rPr lang="fr-FR" dirty="0" smtClean="0"/>
              <a:t>face</a:t>
            </a:r>
            <a:endParaRPr lang="fr-FR" dirty="0"/>
          </a:p>
          <a:p>
            <a:pPr algn="just">
              <a:buFont typeface="Wingdings" panose="05000000000000000000" pitchFamily="2" charset="2"/>
              <a:buChar char="Ø"/>
            </a:pPr>
            <a:r>
              <a:rPr lang="fr-FR" dirty="0" smtClean="0"/>
              <a:t>Un </a:t>
            </a:r>
            <a:r>
              <a:rPr lang="fr-FR" dirty="0"/>
              <a:t>panel construit à partir d’une Méga base online ou d’un </a:t>
            </a:r>
            <a:r>
              <a:rPr lang="fr-FR" dirty="0" err="1"/>
              <a:t>blend</a:t>
            </a:r>
            <a:r>
              <a:rPr lang="fr-FR" dirty="0"/>
              <a:t> de Méga bases online</a:t>
            </a:r>
          </a:p>
          <a:p>
            <a:pPr algn="just">
              <a:buFont typeface="Wingdings" panose="05000000000000000000" pitchFamily="2" charset="2"/>
              <a:buChar char="Ø"/>
            </a:pPr>
            <a:r>
              <a:rPr lang="fr-FR" dirty="0" smtClean="0"/>
              <a:t>Un </a:t>
            </a:r>
            <a:r>
              <a:rPr lang="fr-FR" dirty="0"/>
              <a:t>Access Panel</a:t>
            </a:r>
          </a:p>
          <a:p>
            <a:pPr marL="0" indent="0" algn="just">
              <a:buNone/>
            </a:pPr>
            <a:r>
              <a:rPr lang="fr-FR" dirty="0"/>
              <a:t> </a:t>
            </a:r>
            <a:r>
              <a:rPr lang="fr-FR" dirty="0" smtClean="0"/>
              <a:t>C’est la solution Access panel IPSOS qui a </a:t>
            </a:r>
            <a:r>
              <a:rPr lang="fr-FR" dirty="0"/>
              <a:t>été retenue. </a:t>
            </a:r>
            <a:endParaRPr lang="fr-FR" dirty="0" smtClean="0"/>
          </a:p>
          <a:p>
            <a:pPr marL="0" indent="0" algn="just">
              <a:buNone/>
            </a:pPr>
            <a:r>
              <a:rPr lang="fr-FR" dirty="0" smtClean="0"/>
              <a:t>En </a:t>
            </a:r>
            <a:r>
              <a:rPr lang="fr-FR" dirty="0"/>
              <a:t>termes de recrutement, le téléphone ou le face à face sont les méthodes qui assurent la meilleure couverture (non internautes) et la </a:t>
            </a:r>
            <a:r>
              <a:rPr lang="fr-FR" dirty="0" smtClean="0"/>
              <a:t>meilleure </a:t>
            </a:r>
            <a:r>
              <a:rPr lang="fr-FR" dirty="0"/>
              <a:t>dispersion des profils. Ce sont les seules méthodes qui permettent un mode de recrutement probabiliste. </a:t>
            </a:r>
            <a:endParaRPr lang="fr-FR" dirty="0" smtClean="0"/>
          </a:p>
          <a:p>
            <a:pPr marL="0" indent="0" algn="just">
              <a:buNone/>
            </a:pPr>
            <a:endParaRPr lang="fr-FR" dirty="0"/>
          </a:p>
          <a:p>
            <a:pPr marL="0" indent="0" algn="just">
              <a:buNone/>
            </a:pPr>
            <a:r>
              <a:rPr lang="fr-FR" dirty="0" smtClean="0"/>
              <a:t>Mais ! recruter </a:t>
            </a:r>
            <a:r>
              <a:rPr lang="fr-FR" dirty="0"/>
              <a:t>un panel avec un dispositif comme celui mis en </a:t>
            </a:r>
            <a:r>
              <a:rPr lang="fr-FR" dirty="0" err="1"/>
              <a:t>oeuvre</a:t>
            </a:r>
            <a:r>
              <a:rPr lang="fr-FR" dirty="0"/>
              <a:t> </a:t>
            </a:r>
            <a:r>
              <a:rPr lang="fr-FR" dirty="0" smtClean="0"/>
              <a:t>dans </a:t>
            </a:r>
            <a:r>
              <a:rPr lang="fr-FR" dirty="0"/>
              <a:t>le cadre du projet ELIPSS dont Sciences -Po est partenaire (recrutement en face à face de 2700 panélistes à partir d’un tirage aléatoire de 10000 adresses) </a:t>
            </a:r>
            <a:r>
              <a:rPr lang="fr-FR" dirty="0" smtClean="0"/>
              <a:t>n‘était pas </a:t>
            </a:r>
            <a:r>
              <a:rPr lang="fr-FR" dirty="0" err="1" smtClean="0"/>
              <a:t>envisageablepour</a:t>
            </a:r>
            <a:r>
              <a:rPr lang="fr-FR" dirty="0" smtClean="0"/>
              <a:t> </a:t>
            </a:r>
            <a:r>
              <a:rPr lang="fr-FR" dirty="0"/>
              <a:t>ses couts de recrutement et d'administration prohibitifs, en particulier pour les non internautes. A titre d’exemple, le budget du seul recrutement du panel ELIPSS était de l’ordre de 800 000€ HT pour 2700 </a:t>
            </a:r>
            <a:r>
              <a:rPr lang="fr-FR" dirty="0" smtClean="0"/>
              <a:t>panélistes….</a:t>
            </a:r>
            <a:endParaRPr lang="fr-FR" dirty="0"/>
          </a:p>
        </p:txBody>
      </p:sp>
    </p:spTree>
    <p:extLst>
      <p:ext uri="{BB962C8B-B14F-4D97-AF65-F5344CB8AC3E}">
        <p14:creationId xmlns:p14="http://schemas.microsoft.com/office/powerpoint/2010/main" val="16708181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2295250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Avantage comparatif de l’Access Panel</a:t>
            </a:r>
            <a:endParaRPr lang="fr-FR" b="1" dirty="0"/>
          </a:p>
        </p:txBody>
      </p:sp>
      <p:sp>
        <p:nvSpPr>
          <p:cNvPr id="3" name="Espace réservé du contenu 2"/>
          <p:cNvSpPr>
            <a:spLocks noGrp="1"/>
          </p:cNvSpPr>
          <p:nvPr>
            <p:ph idx="1"/>
          </p:nvPr>
        </p:nvSpPr>
        <p:spPr/>
        <p:txBody>
          <a:bodyPr>
            <a:normAutofit lnSpcReduction="10000"/>
          </a:bodyPr>
          <a:lstStyle/>
          <a:p>
            <a:r>
              <a:rPr lang="fr-FR" dirty="0" smtClean="0"/>
              <a:t>La </a:t>
            </a:r>
            <a:r>
              <a:rPr lang="fr-FR" dirty="0"/>
              <a:t>charge de sollicitation des panélistes est </a:t>
            </a:r>
            <a:r>
              <a:rPr lang="fr-FR" dirty="0" smtClean="0"/>
              <a:t>limitée</a:t>
            </a:r>
            <a:endParaRPr lang="fr-FR" dirty="0"/>
          </a:p>
          <a:p>
            <a:r>
              <a:rPr lang="fr-FR" dirty="0" smtClean="0"/>
              <a:t>On </a:t>
            </a:r>
            <a:r>
              <a:rPr lang="fr-FR" dirty="0"/>
              <a:t>connaît leur passé (la « qualité » des panélistes)</a:t>
            </a:r>
          </a:p>
          <a:p>
            <a:r>
              <a:rPr lang="fr-FR" dirty="0" smtClean="0"/>
              <a:t>On </a:t>
            </a:r>
            <a:r>
              <a:rPr lang="fr-FR" dirty="0"/>
              <a:t>connaît leur vie de panéliste pendant le dispositif</a:t>
            </a:r>
          </a:p>
          <a:p>
            <a:r>
              <a:rPr lang="fr-FR" dirty="0" smtClean="0"/>
              <a:t>Ils </a:t>
            </a:r>
            <a:r>
              <a:rPr lang="fr-FR" dirty="0"/>
              <a:t>ont l’habitude de répondre à des questionnaires d’une durée conséquente</a:t>
            </a:r>
          </a:p>
          <a:p>
            <a:r>
              <a:rPr lang="fr-FR" dirty="0" smtClean="0"/>
              <a:t>On </a:t>
            </a:r>
            <a:r>
              <a:rPr lang="fr-FR" dirty="0"/>
              <a:t>sait les fidéliser</a:t>
            </a:r>
          </a:p>
          <a:p>
            <a:r>
              <a:rPr lang="fr-FR" dirty="0" smtClean="0"/>
              <a:t>Un </a:t>
            </a:r>
            <a:r>
              <a:rPr lang="fr-FR" dirty="0"/>
              <a:t>argument important tient au sujet : les individus de ces panels étant souvent sollicités sur des sujets 'grande consommation', un sujet politique est particulièrement bien </a:t>
            </a:r>
            <a:r>
              <a:rPr lang="fr-FR" dirty="0" smtClean="0"/>
              <a:t>répondu (expérience précédente </a:t>
            </a:r>
            <a:r>
              <a:rPr lang="fr-FR" dirty="0" err="1" smtClean="0"/>
              <a:t>Présidoscopie</a:t>
            </a:r>
            <a:r>
              <a:rPr lang="fr-FR" dirty="0" smtClean="0"/>
              <a:t> </a:t>
            </a:r>
            <a:r>
              <a:rPr lang="fr-FR" dirty="0"/>
              <a:t>2012)</a:t>
            </a:r>
          </a:p>
        </p:txBody>
      </p:sp>
    </p:spTree>
    <p:extLst>
      <p:ext uri="{BB962C8B-B14F-4D97-AF65-F5344CB8AC3E}">
        <p14:creationId xmlns:p14="http://schemas.microsoft.com/office/powerpoint/2010/main" val="1770081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La présentation de ces avantages comparatifs par le sondeur (IPSOS)</a:t>
            </a:r>
            <a:endParaRPr lang="fr-FR" b="1" dirty="0"/>
          </a:p>
        </p:txBody>
      </p:sp>
      <p:pic>
        <p:nvPicPr>
          <p:cNvPr id="4" name="Espace réservé du contenu 3"/>
          <p:cNvPicPr>
            <a:picLocks noGrp="1" noChangeAspect="1"/>
          </p:cNvPicPr>
          <p:nvPr>
            <p:ph idx="1"/>
          </p:nvPr>
        </p:nvPicPr>
        <p:blipFill>
          <a:blip r:embed="rId2"/>
          <a:stretch>
            <a:fillRect/>
          </a:stretch>
        </p:blipFill>
        <p:spPr>
          <a:xfrm>
            <a:off x="1149531" y="1825625"/>
            <a:ext cx="9779726" cy="4351338"/>
          </a:xfrm>
          <a:prstGeom prst="rect">
            <a:avLst/>
          </a:prstGeom>
        </p:spPr>
      </p:pic>
    </p:spTree>
    <p:extLst>
      <p:ext uri="{BB962C8B-B14F-4D97-AF65-F5344CB8AC3E}">
        <p14:creationId xmlns:p14="http://schemas.microsoft.com/office/powerpoint/2010/main" val="1702034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présentation de ces avantages comparatifs par le sondeur (IPSOS)</a:t>
            </a:r>
          </a:p>
        </p:txBody>
      </p:sp>
      <p:pic>
        <p:nvPicPr>
          <p:cNvPr id="4" name="Espace réservé du contenu 3"/>
          <p:cNvPicPr>
            <a:picLocks noGrp="1" noChangeAspect="1"/>
          </p:cNvPicPr>
          <p:nvPr>
            <p:ph idx="1"/>
          </p:nvPr>
        </p:nvPicPr>
        <p:blipFill>
          <a:blip r:embed="rId2"/>
          <a:stretch>
            <a:fillRect/>
          </a:stretch>
        </p:blipFill>
        <p:spPr>
          <a:xfrm>
            <a:off x="838200" y="1825625"/>
            <a:ext cx="9847217" cy="4351338"/>
          </a:xfrm>
          <a:prstGeom prst="rect">
            <a:avLst/>
          </a:prstGeom>
        </p:spPr>
      </p:pic>
    </p:spTree>
    <p:extLst>
      <p:ext uri="{BB962C8B-B14F-4D97-AF65-F5344CB8AC3E}">
        <p14:creationId xmlns:p14="http://schemas.microsoft.com/office/powerpoint/2010/main" val="3887417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Vague 3….incroyable, non…? </a:t>
            </a:r>
            <a:endParaRPr lang="fr-FR" b="1" dirty="0"/>
          </a:p>
        </p:txBody>
      </p:sp>
      <p:pic>
        <p:nvPicPr>
          <p:cNvPr id="4" name="Espace réservé du contenu 3"/>
          <p:cNvPicPr>
            <a:picLocks noGrp="1" noChangeAspect="1"/>
          </p:cNvPicPr>
          <p:nvPr>
            <p:ph idx="1"/>
          </p:nvPr>
        </p:nvPicPr>
        <p:blipFill>
          <a:blip r:embed="rId2"/>
          <a:stretch>
            <a:fillRect/>
          </a:stretch>
        </p:blipFill>
        <p:spPr>
          <a:xfrm>
            <a:off x="313509" y="1985318"/>
            <a:ext cx="10929257" cy="2987276"/>
          </a:xfrm>
          <a:prstGeom prst="rect">
            <a:avLst/>
          </a:prstGeom>
        </p:spPr>
      </p:pic>
    </p:spTree>
    <p:extLst>
      <p:ext uri="{BB962C8B-B14F-4D97-AF65-F5344CB8AC3E}">
        <p14:creationId xmlns:p14="http://schemas.microsoft.com/office/powerpoint/2010/main" val="699996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p:cNvGraphicFramePr>
            <a:graphicFrameLocks noGrp="1"/>
          </p:cNvGraphicFramePr>
          <p:nvPr>
            <p:extLst/>
          </p:nvPr>
        </p:nvGraphicFramePr>
        <p:xfrm>
          <a:off x="105027" y="1095369"/>
          <a:ext cx="11098433" cy="5425886"/>
        </p:xfrm>
        <a:graphic>
          <a:graphicData uri="http://schemas.openxmlformats.org/drawingml/2006/table">
            <a:tbl>
              <a:tblPr>
                <a:tableStyleId>{5C22544A-7EE6-4342-B048-85BDC9FD1C3A}</a:tableStyleId>
              </a:tblPr>
              <a:tblGrid>
                <a:gridCol w="3051379">
                  <a:extLst>
                    <a:ext uri="{9D8B030D-6E8A-4147-A177-3AD203B41FA5}">
                      <a16:colId xmlns:a16="http://schemas.microsoft.com/office/drawing/2014/main" val="20000"/>
                    </a:ext>
                  </a:extLst>
                </a:gridCol>
                <a:gridCol w="2235265">
                  <a:extLst>
                    <a:ext uri="{9D8B030D-6E8A-4147-A177-3AD203B41FA5}">
                      <a16:colId xmlns:a16="http://schemas.microsoft.com/office/drawing/2014/main" val="20001"/>
                    </a:ext>
                  </a:extLst>
                </a:gridCol>
                <a:gridCol w="1133875">
                  <a:extLst>
                    <a:ext uri="{9D8B030D-6E8A-4147-A177-3AD203B41FA5}">
                      <a16:colId xmlns:a16="http://schemas.microsoft.com/office/drawing/2014/main" val="1527301461"/>
                    </a:ext>
                  </a:extLst>
                </a:gridCol>
                <a:gridCol w="1133875">
                  <a:extLst>
                    <a:ext uri="{9D8B030D-6E8A-4147-A177-3AD203B41FA5}">
                      <a16:colId xmlns:a16="http://schemas.microsoft.com/office/drawing/2014/main" val="20002"/>
                    </a:ext>
                  </a:extLst>
                </a:gridCol>
                <a:gridCol w="2722768">
                  <a:extLst>
                    <a:ext uri="{9D8B030D-6E8A-4147-A177-3AD203B41FA5}">
                      <a16:colId xmlns:a16="http://schemas.microsoft.com/office/drawing/2014/main" val="20005"/>
                    </a:ext>
                  </a:extLst>
                </a:gridCol>
                <a:gridCol w="821271">
                  <a:extLst>
                    <a:ext uri="{9D8B030D-6E8A-4147-A177-3AD203B41FA5}">
                      <a16:colId xmlns:a16="http://schemas.microsoft.com/office/drawing/2014/main" val="50357914"/>
                    </a:ext>
                  </a:extLst>
                </a:gridCol>
              </a:tblGrid>
              <a:tr h="860761">
                <a:tc>
                  <a:txBody>
                    <a:bodyPr/>
                    <a:lstStyle/>
                    <a:p>
                      <a:pPr algn="r" fontAlgn="b"/>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indent="85725" algn="ctr" fontAlgn="b">
                        <a:buFont typeface="Arial" panose="020B0604020202020204" pitchFamily="34" charset="0"/>
                        <a:buNone/>
                      </a:pPr>
                      <a:r>
                        <a:rPr lang="fr-FR" sz="1900" b="1" i="0" u="none" strike="noStrike" dirty="0" smtClean="0">
                          <a:solidFill>
                            <a:srgbClr val="00B050"/>
                          </a:solidFill>
                          <a:effectLst/>
                          <a:latin typeface="+mn-lt"/>
                        </a:rPr>
                        <a:t>*Hypothèse candidature</a:t>
                      </a:r>
                    </a:p>
                    <a:p>
                      <a:pPr marL="0" indent="85725" algn="ctr" fontAlgn="b">
                        <a:buFont typeface="Arial" panose="020B0604020202020204" pitchFamily="34" charset="0"/>
                        <a:buNone/>
                      </a:pPr>
                      <a:r>
                        <a:rPr lang="fr-FR" sz="1900" b="1" i="0" u="none" strike="noStrike" baseline="0" dirty="0" smtClean="0">
                          <a:solidFill>
                            <a:srgbClr val="00B050"/>
                          </a:solidFill>
                          <a:effectLst/>
                          <a:latin typeface="+mn-lt"/>
                        </a:rPr>
                        <a:t>Nicolas Sarkozy</a:t>
                      </a:r>
                      <a:endParaRPr lang="fr-FR" sz="1900" b="1" i="0" u="none" strike="noStrike" dirty="0">
                        <a:solidFill>
                          <a:srgbClr val="00B050"/>
                        </a:solidFill>
                        <a:effectLst/>
                        <a:latin typeface="+mn-lt"/>
                      </a:endParaRP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fr-FR"/>
                    </a:p>
                  </a:txBody>
                  <a:tcPr/>
                </a:tc>
                <a:tc gridSpan="2">
                  <a:txBody>
                    <a:bodyPr/>
                    <a:lstStyle/>
                    <a:p>
                      <a:pPr marL="0" marR="0" lvl="0" indent="0" algn="ctr" defTabSz="924282" rtl="0" eaLnBrk="1" fontAlgn="b" latinLnBrk="0" hangingPunct="1">
                        <a:lnSpc>
                          <a:spcPct val="100000"/>
                        </a:lnSpc>
                        <a:spcBef>
                          <a:spcPts val="0"/>
                        </a:spcBef>
                        <a:spcAft>
                          <a:spcPts val="0"/>
                        </a:spcAft>
                        <a:buClrTx/>
                        <a:buSzTx/>
                        <a:buFont typeface="Arial" charset="0"/>
                        <a:buNone/>
                        <a:tabLst/>
                        <a:defRPr/>
                      </a:pPr>
                      <a:r>
                        <a:rPr lang="fr-FR" sz="1900" b="1" i="0" u="none" strike="noStrike" dirty="0" smtClean="0">
                          <a:solidFill>
                            <a:srgbClr val="0070C0"/>
                          </a:solidFill>
                          <a:effectLst/>
                          <a:latin typeface="+mn-lt"/>
                        </a:rPr>
                        <a:t> *</a:t>
                      </a:r>
                      <a:r>
                        <a:rPr kumimoji="0" lang="fr-FR" sz="1900" b="1" i="0" u="none" strike="noStrike" kern="1200" cap="none" spc="0" normalizeH="0" baseline="0" noProof="0" dirty="0" smtClean="0">
                          <a:ln>
                            <a:noFill/>
                          </a:ln>
                          <a:solidFill>
                            <a:srgbClr val="0070C0"/>
                          </a:solidFill>
                          <a:effectLst/>
                          <a:uLnTx/>
                          <a:uFillTx/>
                          <a:latin typeface="+mn-lt"/>
                          <a:ea typeface="+mn-ea"/>
                          <a:cs typeface="+mn-cs"/>
                        </a:rPr>
                        <a:t>Hypothèse candidature</a:t>
                      </a:r>
                      <a:br>
                        <a:rPr kumimoji="0" lang="fr-FR" sz="1900" b="1" i="0" u="none" strike="noStrike" kern="1200" cap="none" spc="0" normalizeH="0" baseline="0" noProof="0" dirty="0" smtClean="0">
                          <a:ln>
                            <a:noFill/>
                          </a:ln>
                          <a:solidFill>
                            <a:srgbClr val="0070C0"/>
                          </a:solidFill>
                          <a:effectLst/>
                          <a:uLnTx/>
                          <a:uFillTx/>
                          <a:latin typeface="+mn-lt"/>
                          <a:ea typeface="+mn-ea"/>
                          <a:cs typeface="+mn-cs"/>
                        </a:rPr>
                      </a:br>
                      <a:r>
                        <a:rPr kumimoji="0" lang="fr-FR" sz="1900" b="1" i="0" u="none" strike="noStrike" kern="1200" cap="none" spc="0" normalizeH="0" baseline="0" noProof="0" dirty="0" smtClean="0">
                          <a:ln>
                            <a:noFill/>
                          </a:ln>
                          <a:solidFill>
                            <a:srgbClr val="0070C0"/>
                          </a:solidFill>
                          <a:effectLst/>
                          <a:uLnTx/>
                          <a:uFillTx/>
                          <a:latin typeface="+mn-lt"/>
                          <a:ea typeface="+mn-ea"/>
                          <a:cs typeface="+mn-cs"/>
                        </a:rPr>
                        <a:t>Alain Juppé sans </a:t>
                      </a:r>
                      <a:r>
                        <a:rPr kumimoji="0" lang="fr-FR" sz="1900" b="1" i="0" u="none" strike="noStrike" kern="1200" cap="none" spc="0" normalizeH="0" baseline="0" noProof="0" dirty="0" err="1" smtClean="0">
                          <a:ln>
                            <a:noFill/>
                          </a:ln>
                          <a:solidFill>
                            <a:srgbClr val="0070C0"/>
                          </a:solidFill>
                          <a:effectLst/>
                          <a:uLnTx/>
                          <a:uFillTx/>
                          <a:latin typeface="+mn-lt"/>
                          <a:ea typeface="+mn-ea"/>
                          <a:cs typeface="+mn-cs"/>
                        </a:rPr>
                        <a:t>F.Bayrou</a:t>
                      </a:r>
                      <a:endParaRPr kumimoji="0" lang="fr-FR" sz="1900" b="1" i="0" u="none" strike="noStrike" kern="1200" cap="none" spc="0" normalizeH="0" baseline="0" noProof="0" dirty="0" smtClean="0">
                        <a:ln>
                          <a:noFill/>
                        </a:ln>
                        <a:solidFill>
                          <a:srgbClr val="0070C0"/>
                        </a:solidFill>
                        <a:effectLst/>
                        <a:uLnTx/>
                        <a:uFillTx/>
                        <a:latin typeface="+mn-lt"/>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0"/>
                  </a:ext>
                </a:extLst>
              </a:tr>
              <a:tr h="483372">
                <a:tc>
                  <a:txBody>
                    <a:bodyPr/>
                    <a:lstStyle/>
                    <a:p>
                      <a:pPr algn="r" fontAlgn="b"/>
                      <a:endParaRPr lang="fr-FR" sz="1900" b="1"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smtClean="0">
                          <a:solidFill>
                            <a:srgbClr val="00B050"/>
                          </a:solidFill>
                          <a:effectLst/>
                          <a:latin typeface="+mn-lt"/>
                        </a:rPr>
                        <a:t>Mai 2016</a:t>
                      </a:r>
                      <a:endParaRPr lang="fr-FR" sz="1900" b="1" i="0" u="none" strike="noStrike" dirty="0">
                        <a:solidFill>
                          <a:srgbClr val="00B05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900" b="0" i="1" u="none" strike="noStrike" dirty="0" smtClean="0">
                          <a:solidFill>
                            <a:schemeClr val="bg2">
                              <a:lumMod val="50000"/>
                            </a:schemeClr>
                          </a:solidFill>
                          <a:effectLst/>
                          <a:latin typeface="+mn-lt"/>
                        </a:rPr>
                        <a:t>Evolution </a:t>
                      </a:r>
                    </a:p>
                    <a:p>
                      <a:pPr algn="ctr" fontAlgn="b"/>
                      <a:r>
                        <a:rPr lang="fr-FR" sz="900" b="0" i="1" u="none" strike="noStrike" dirty="0" smtClean="0">
                          <a:solidFill>
                            <a:schemeClr val="bg2">
                              <a:lumMod val="50000"/>
                            </a:schemeClr>
                          </a:solidFill>
                          <a:effectLst/>
                          <a:latin typeface="+mn-lt"/>
                        </a:rPr>
                        <a:t>Mai 2016 vs</a:t>
                      </a:r>
                    </a:p>
                    <a:p>
                      <a:pPr algn="ctr" fontAlgn="b"/>
                      <a:r>
                        <a:rPr lang="fr-FR" sz="900" b="0" i="1" u="none" strike="noStrike" dirty="0" smtClean="0">
                          <a:solidFill>
                            <a:schemeClr val="bg2">
                              <a:lumMod val="50000"/>
                            </a:schemeClr>
                          </a:solidFill>
                          <a:effectLst/>
                          <a:latin typeface="+mn-lt"/>
                        </a:rPr>
                        <a:t>Mars 2016</a:t>
                      </a: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900" b="0" i="1" u="none" strike="noStrike" dirty="0" smtClean="0">
                          <a:solidFill>
                            <a:schemeClr val="bg2">
                              <a:lumMod val="50000"/>
                            </a:schemeClr>
                          </a:solidFill>
                          <a:effectLst/>
                          <a:latin typeface="+mn-lt"/>
                        </a:rPr>
                        <a:t>Evolution </a:t>
                      </a:r>
                    </a:p>
                    <a:p>
                      <a:pPr algn="ctr" fontAlgn="b"/>
                      <a:r>
                        <a:rPr lang="fr-FR" sz="900" b="0" i="1" u="none" strike="noStrike" dirty="0" smtClean="0">
                          <a:solidFill>
                            <a:schemeClr val="bg2">
                              <a:lumMod val="50000"/>
                            </a:schemeClr>
                          </a:solidFill>
                          <a:effectLst/>
                          <a:latin typeface="+mn-lt"/>
                        </a:rPr>
                        <a:t>Mai 2016 vs</a:t>
                      </a:r>
                    </a:p>
                    <a:p>
                      <a:pPr algn="ctr" fontAlgn="b"/>
                      <a:r>
                        <a:rPr lang="fr-FR" sz="900" b="0" i="1" u="none" strike="noStrike" dirty="0" smtClean="0">
                          <a:solidFill>
                            <a:schemeClr val="bg2">
                              <a:lumMod val="50000"/>
                            </a:schemeClr>
                          </a:solidFill>
                          <a:effectLst/>
                          <a:latin typeface="+mn-lt"/>
                        </a:rPr>
                        <a:t>Janvier 2016</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smtClean="0">
                          <a:solidFill>
                            <a:srgbClr val="0070C0"/>
                          </a:solidFill>
                          <a:effectLst/>
                          <a:latin typeface="+mn-lt"/>
                        </a:rPr>
                        <a:t>Mai 2016</a:t>
                      </a: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900" b="0" i="1" u="none" strike="noStrike" dirty="0" smtClean="0">
                          <a:solidFill>
                            <a:schemeClr val="bg2">
                              <a:lumMod val="50000"/>
                            </a:schemeClr>
                          </a:solidFill>
                          <a:effectLst/>
                          <a:latin typeface="+mn-lt"/>
                        </a:rPr>
                        <a:t>Evolution </a:t>
                      </a:r>
                    </a:p>
                    <a:p>
                      <a:pPr algn="ctr" fontAlgn="b"/>
                      <a:r>
                        <a:rPr lang="fr-FR" sz="900" b="0" i="1" u="none" strike="noStrike" dirty="0" smtClean="0">
                          <a:solidFill>
                            <a:schemeClr val="bg2">
                              <a:lumMod val="50000"/>
                            </a:schemeClr>
                          </a:solidFill>
                          <a:effectLst/>
                          <a:latin typeface="+mn-lt"/>
                        </a:rPr>
                        <a:t>Mai 2016 vs</a:t>
                      </a:r>
                    </a:p>
                    <a:p>
                      <a:pPr algn="ctr" fontAlgn="b"/>
                      <a:r>
                        <a:rPr lang="fr-FR" sz="900" b="0" i="1" u="none" strike="noStrike" dirty="0" smtClean="0">
                          <a:solidFill>
                            <a:schemeClr val="bg2">
                              <a:lumMod val="50000"/>
                            </a:schemeClr>
                          </a:solidFill>
                          <a:effectLst/>
                          <a:latin typeface="+mn-lt"/>
                        </a:rPr>
                        <a:t>Mars 2016</a:t>
                      </a: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904">
                <a:tc>
                  <a:txBody>
                    <a:bodyPr/>
                    <a:lstStyle/>
                    <a:p>
                      <a:pPr algn="r" fontAlgn="b"/>
                      <a:r>
                        <a:rPr lang="fr-FR" sz="1900" b="0" i="0" u="none" strike="noStrike" dirty="0" smtClean="0">
                          <a:solidFill>
                            <a:schemeClr val="tx2"/>
                          </a:solidFill>
                          <a:effectLst/>
                          <a:latin typeface="+mn-lt"/>
                        </a:rPr>
                        <a:t>Nathalie</a:t>
                      </a:r>
                      <a:r>
                        <a:rPr lang="fr-FR" sz="1900" b="0" i="0" u="none" strike="noStrike" baseline="0" dirty="0" smtClean="0">
                          <a:solidFill>
                            <a:schemeClr val="tx2"/>
                          </a:solidFill>
                          <a:effectLst/>
                          <a:latin typeface="+mn-lt"/>
                        </a:rPr>
                        <a:t> Arthaud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900" b="1" i="0" u="none" strike="noStrike" dirty="0" smtClean="0">
                          <a:solidFill>
                            <a:srgbClr val="00B050"/>
                          </a:solidFill>
                          <a:effectLst/>
                          <a:latin typeface="+mn-lt"/>
                        </a:rPr>
                        <a:t>1,5</a:t>
                      </a:r>
                      <a:endParaRPr lang="fr-FR" sz="1900" b="1" i="0" u="none" strike="noStrike" dirty="0">
                        <a:solidFill>
                          <a:srgbClr val="00B05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bg2">
                              <a:lumMod val="50000"/>
                            </a:schemeClr>
                          </a:solidFill>
                          <a:effectLst/>
                          <a:latin typeface="+mn-lt"/>
                        </a:rPr>
                        <a:t>(=)</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smtClean="0">
                          <a:solidFill>
                            <a:srgbClr val="0070C0"/>
                          </a:solidFill>
                          <a:effectLst/>
                          <a:latin typeface="+mn-lt"/>
                        </a:rPr>
                        <a:t>1,5</a:t>
                      </a:r>
                      <a:endParaRPr lang="fr-FR" sz="1900" b="1" i="0" u="none" strike="noStrike" dirty="0">
                        <a:solidFill>
                          <a:srgbClr val="0070C0"/>
                        </a:solidFill>
                        <a:effectLst/>
                        <a:latin typeface="+mn-lt"/>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6904">
                <a:tc>
                  <a:txBody>
                    <a:bodyPr/>
                    <a:lstStyle/>
                    <a:p>
                      <a:pPr algn="r" fontAlgn="b"/>
                      <a:r>
                        <a:rPr lang="fr-FR" sz="1900" b="0" i="0" u="none" strike="noStrike" dirty="0" smtClean="0">
                          <a:solidFill>
                            <a:schemeClr val="tx2"/>
                          </a:solidFill>
                          <a:effectLst/>
                          <a:latin typeface="+mn-lt"/>
                        </a:rPr>
                        <a:t>Philippe </a:t>
                      </a:r>
                      <a:r>
                        <a:rPr lang="fr-FR" sz="1900" b="0" i="0" u="none" strike="noStrike" dirty="0" err="1" smtClean="0">
                          <a:solidFill>
                            <a:schemeClr val="tx2"/>
                          </a:solidFill>
                          <a:effectLst/>
                          <a:latin typeface="+mn-lt"/>
                        </a:rPr>
                        <a:t>Poutou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1,5</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bg2">
                              <a:lumMod val="50000"/>
                            </a:schemeClr>
                          </a:solidFill>
                          <a:effectLst/>
                          <a:latin typeface="+mn-lt"/>
                        </a:rPr>
                        <a:t>(=)</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1,5</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6904">
                <a:tc>
                  <a:txBody>
                    <a:bodyPr/>
                    <a:lstStyle/>
                    <a:p>
                      <a:pPr algn="r" fontAlgn="b"/>
                      <a:r>
                        <a:rPr lang="fr-FR" sz="1900" b="0" i="0" u="none" strike="noStrike" dirty="0" smtClean="0">
                          <a:solidFill>
                            <a:schemeClr val="tx2"/>
                          </a:solidFill>
                          <a:effectLst/>
                          <a:latin typeface="+mn-lt"/>
                        </a:rPr>
                        <a:t>Jean-Luc Mélenchon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12</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(+1)</a:t>
                      </a:r>
                      <a:endParaRPr lang="fr-FR" sz="1600" b="1" i="0" u="none" strike="noStrike" dirty="0" smtClean="0">
                        <a:solidFill>
                          <a:schemeClr val="tx2"/>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(+3)</a:t>
                      </a:r>
                      <a:endParaRPr lang="fr-FR" sz="1600" b="1" i="0" u="none" strike="noStrike" dirty="0" smtClean="0">
                        <a:solidFill>
                          <a:schemeClr val="tx2"/>
                        </a:solidFill>
                        <a:effectLst/>
                        <a:latin typeface="+mn-lt"/>
                      </a:endParaRP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12</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(+1)</a:t>
                      </a:r>
                      <a:endParaRPr lang="fr-FR" sz="1600" b="1" i="0" u="none" strike="noStrike" dirty="0" smtClean="0">
                        <a:solidFill>
                          <a:schemeClr val="tx2"/>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6904">
                <a:tc>
                  <a:txBody>
                    <a:bodyPr/>
                    <a:lstStyle/>
                    <a:p>
                      <a:pPr algn="r" fontAlgn="b"/>
                      <a:r>
                        <a:rPr lang="fr-FR" sz="1900" b="0" i="0" u="none" strike="noStrike" dirty="0" smtClean="0">
                          <a:solidFill>
                            <a:schemeClr val="tx2"/>
                          </a:solidFill>
                          <a:effectLst/>
                          <a:latin typeface="+mn-lt"/>
                        </a:rPr>
                        <a:t>Cécile </a:t>
                      </a:r>
                      <a:r>
                        <a:rPr lang="fr-FR" sz="1900" b="0" i="0" u="none" strike="noStrike" dirty="0" err="1" smtClean="0">
                          <a:solidFill>
                            <a:schemeClr val="tx2"/>
                          </a:solidFill>
                          <a:effectLst/>
                          <a:latin typeface="+mn-lt"/>
                        </a:rPr>
                        <a:t>Duflot</a:t>
                      </a:r>
                      <a:r>
                        <a:rPr lang="fr-FR" sz="1900" b="0" i="0" u="none" strike="noStrike" dirty="0" smtClean="0">
                          <a:solidFill>
                            <a:schemeClr val="tx2"/>
                          </a:solidFill>
                          <a:effectLst/>
                          <a:latin typeface="+mn-lt"/>
                        </a:rPr>
                        <a:t>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3</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bg2">
                              <a:lumMod val="50000"/>
                            </a:schemeClr>
                          </a:solidFill>
                          <a:effectLst/>
                          <a:latin typeface="+mn-lt"/>
                        </a:rPr>
                        <a:t>(=)</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3</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6904">
                <a:tc>
                  <a:txBody>
                    <a:bodyPr/>
                    <a:lstStyle/>
                    <a:p>
                      <a:pPr algn="r" fontAlgn="b"/>
                      <a:r>
                        <a:rPr lang="fr-FR" sz="1900" b="0" i="0" u="none" strike="noStrike" dirty="0" smtClean="0">
                          <a:solidFill>
                            <a:schemeClr val="tx2"/>
                          </a:solidFill>
                          <a:effectLst/>
                          <a:latin typeface="+mn-lt"/>
                        </a:rPr>
                        <a:t>François Hollande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14</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rgbClr val="C00000"/>
                          </a:solidFill>
                          <a:effectLst/>
                          <a:latin typeface="+mn-lt"/>
                          <a:sym typeface="Wingdings" panose="05000000000000000000" pitchFamily="2" charset="2"/>
                        </a:rPr>
                        <a:t>(-2)</a:t>
                      </a:r>
                      <a:endParaRPr lang="fr-FR" sz="1600" b="1" i="0" u="none" strike="noStrike" dirty="0">
                        <a:solidFill>
                          <a:srgbClr val="C00000"/>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rgbClr val="C00000"/>
                          </a:solidFill>
                          <a:effectLst/>
                          <a:latin typeface="+mn-lt"/>
                          <a:sym typeface="Wingdings" panose="05000000000000000000" pitchFamily="2" charset="2"/>
                        </a:rPr>
                        <a:t>(-6)</a:t>
                      </a:r>
                      <a:endParaRPr lang="fr-FR" sz="1600" b="1" i="0" u="none" strike="noStrike" dirty="0" smtClean="0">
                        <a:solidFill>
                          <a:srgbClr val="C00000"/>
                        </a:solidFill>
                        <a:effectLst/>
                        <a:latin typeface="+mn-lt"/>
                      </a:endParaRP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14</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rgbClr val="C00000"/>
                          </a:solidFill>
                          <a:effectLst/>
                          <a:latin typeface="+mn-lt"/>
                          <a:sym typeface="Wingdings" panose="05000000000000000000" pitchFamily="2" charset="2"/>
                        </a:rPr>
                        <a:t>(-1)</a:t>
                      </a:r>
                      <a:endParaRPr lang="fr-FR" sz="1600" b="1" i="0" u="none" strike="noStrike" dirty="0">
                        <a:solidFill>
                          <a:srgbClr val="C00000"/>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1117">
                <a:tc>
                  <a:txBody>
                    <a:bodyPr/>
                    <a:lstStyle/>
                    <a:p>
                      <a:pPr algn="r" fontAlgn="b"/>
                      <a:r>
                        <a:rPr lang="fr-FR" sz="1900" b="0" i="0" u="none" strike="noStrike" dirty="0" smtClean="0">
                          <a:solidFill>
                            <a:schemeClr val="tx2"/>
                          </a:solidFill>
                          <a:effectLst/>
                          <a:latin typeface="+mn-lt"/>
                        </a:rPr>
                        <a:t>François Bayrou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13</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bg2">
                              <a:lumMod val="50000"/>
                            </a:schemeClr>
                          </a:solidFill>
                          <a:effectLst/>
                          <a:latin typeface="+mn-lt"/>
                        </a:rPr>
                        <a:t>(=)</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100" b="0" i="1" u="none" strike="noStrike" dirty="0" smtClean="0">
                          <a:solidFill>
                            <a:srgbClr val="0070C0"/>
                          </a:solidFill>
                          <a:effectLst/>
                          <a:latin typeface="+mn-lt"/>
                        </a:rPr>
                        <a:t>Non posé</a:t>
                      </a: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smtClean="0">
                          <a:ln>
                            <a:noFill/>
                          </a:ln>
                          <a:solidFill>
                            <a:srgbClr val="0070C0"/>
                          </a:solidFill>
                          <a:effectLst/>
                          <a:uLnTx/>
                          <a:uFillTx/>
                          <a:latin typeface="+mn-lt"/>
                          <a:ea typeface="+mn-ea"/>
                          <a:cs typeface="+mn-cs"/>
                        </a:rPr>
                        <a:t>Non posé</a:t>
                      </a: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6904">
                <a:tc>
                  <a:txBody>
                    <a:bodyPr/>
                    <a:lstStyle/>
                    <a:p>
                      <a:pPr algn="r" fontAlgn="b"/>
                      <a:r>
                        <a:rPr lang="fr-FR" sz="1900" b="0" i="0" u="none" strike="noStrike" baseline="0" dirty="0" smtClean="0">
                          <a:solidFill>
                            <a:schemeClr val="tx2"/>
                          </a:solidFill>
                          <a:effectLst/>
                          <a:latin typeface="+mn-lt"/>
                        </a:rPr>
                        <a:t>Candidat LR*</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21</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600" b="1" i="0" u="none" strike="noStrike" dirty="0" smtClean="0">
                          <a:solidFill>
                            <a:schemeClr val="bg2">
                              <a:lumMod val="50000"/>
                            </a:schemeClr>
                          </a:solidFill>
                          <a:effectLst/>
                          <a:latin typeface="+mn-lt"/>
                        </a:rPr>
                        <a:t>(=)</a:t>
                      </a:r>
                      <a:endParaRPr lang="fr-FR" sz="1600" b="1" i="0" u="none" strike="noStrike" dirty="0">
                        <a:solidFill>
                          <a:schemeClr val="bg2">
                            <a:lumMod val="50000"/>
                          </a:schemeClr>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bg2">
                              <a:lumMod val="50000"/>
                            </a:schemeClr>
                          </a:solidFill>
                          <a:effectLst/>
                          <a:latin typeface="+mn-lt"/>
                        </a:rPr>
                        <a:t>(=)</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35</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rgbClr val="C00000"/>
                          </a:solidFill>
                          <a:effectLst/>
                          <a:latin typeface="+mn-lt"/>
                          <a:sym typeface="Wingdings" panose="05000000000000000000" pitchFamily="2" charset="2"/>
                        </a:rPr>
                        <a:t>(-1)</a:t>
                      </a:r>
                      <a:endParaRPr lang="fr-FR" sz="1600" b="1" i="0" u="none" strike="noStrike" dirty="0" smtClean="0">
                        <a:solidFill>
                          <a:srgbClr val="C00000"/>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6904">
                <a:tc>
                  <a:txBody>
                    <a:bodyPr/>
                    <a:lstStyle/>
                    <a:p>
                      <a:pPr algn="r" fontAlgn="b"/>
                      <a:r>
                        <a:rPr lang="fr-FR" sz="1900" b="0" i="0" u="none" strike="noStrike" dirty="0" smtClean="0">
                          <a:solidFill>
                            <a:schemeClr val="tx2"/>
                          </a:solidFill>
                          <a:effectLst/>
                          <a:latin typeface="+mn-lt"/>
                        </a:rPr>
                        <a:t>Nicolas Dupont-Aignan</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6</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rPr>
                        <a:t>(=)</a:t>
                      </a: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(+1)</a:t>
                      </a:r>
                      <a:endParaRPr lang="fr-FR" sz="1600" b="1" i="0" u="none" strike="noStrike" dirty="0" smtClean="0">
                        <a:solidFill>
                          <a:schemeClr val="tx2"/>
                        </a:solidFill>
                        <a:effectLst/>
                        <a:latin typeface="+mn-lt"/>
                      </a:endParaRP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5</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bg2">
                              <a:lumMod val="50000"/>
                            </a:schemeClr>
                          </a:solidFill>
                          <a:effectLst/>
                          <a:latin typeface="+mn-lt"/>
                        </a:rPr>
                        <a:t>(=)</a:t>
                      </a: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26904">
                <a:tc>
                  <a:txBody>
                    <a:bodyPr/>
                    <a:lstStyle/>
                    <a:p>
                      <a:pPr algn="r" fontAlgn="b"/>
                      <a:r>
                        <a:rPr lang="fr-FR" sz="1900" b="0" i="0" u="none" strike="noStrike" dirty="0" smtClean="0">
                          <a:solidFill>
                            <a:schemeClr val="tx2"/>
                          </a:solidFill>
                          <a:effectLst/>
                          <a:latin typeface="+mn-lt"/>
                        </a:rPr>
                        <a:t>Marine Le Pen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28</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(+1)</a:t>
                      </a:r>
                      <a:endParaRPr lang="fr-FR" sz="1600" b="1" i="0" u="none" strike="noStrike" dirty="0" smtClean="0">
                        <a:solidFill>
                          <a:schemeClr val="tx2"/>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(+2)</a:t>
                      </a:r>
                      <a:endParaRPr lang="fr-FR" sz="1600" b="1" i="0" u="none" strike="noStrike" dirty="0" smtClean="0">
                        <a:solidFill>
                          <a:schemeClr val="tx2"/>
                        </a:solidFill>
                        <a:effectLst/>
                        <a:latin typeface="+mn-lt"/>
                      </a:endParaRP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Calibri"/>
                          <a:ea typeface="+mn-ea"/>
                          <a:cs typeface="+mn-cs"/>
                        </a:rPr>
                        <a:t>28</a:t>
                      </a:r>
                      <a:endParaRPr kumimoji="0" lang="fr-FR" sz="1900" b="1" i="0" u="none" strike="noStrike" kern="1200" cap="none" spc="0" normalizeH="0" baseline="0" noProof="0" dirty="0">
                        <a:ln>
                          <a:noFill/>
                        </a:ln>
                        <a:solidFill>
                          <a:srgbClr val="0070C0"/>
                        </a:solidFill>
                        <a:effectLst/>
                        <a:uLnTx/>
                        <a:uFillTx/>
                        <a:latin typeface="Calibri"/>
                        <a:ea typeface="+mn-ea"/>
                        <a:cs typeface="+mn-cs"/>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600" b="1" i="0" u="none" strike="noStrike" dirty="0" smtClean="0">
                          <a:solidFill>
                            <a:schemeClr val="tx2"/>
                          </a:solidFill>
                          <a:effectLst/>
                          <a:latin typeface="+mn-lt"/>
                          <a:sym typeface="Wingdings" panose="05000000000000000000" pitchFamily="2" charset="2"/>
                        </a:rPr>
                        <a:t>(+1)</a:t>
                      </a:r>
                      <a:endParaRPr lang="fr-FR" sz="1600" b="1" i="0" u="none" strike="noStrike" dirty="0" smtClean="0">
                        <a:solidFill>
                          <a:schemeClr val="tx2"/>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661507"/>
                  </a:ext>
                </a:extLst>
              </a:tr>
              <a:tr h="326904">
                <a:tc>
                  <a:txBody>
                    <a:bodyPr/>
                    <a:lstStyle/>
                    <a:p>
                      <a:pPr algn="r" fontAlgn="b"/>
                      <a:r>
                        <a:rPr lang="fr-FR" sz="1900" b="0" i="0" u="none" strike="noStrike" dirty="0" smtClean="0">
                          <a:solidFill>
                            <a:schemeClr val="tx2"/>
                          </a:solidFill>
                          <a:effectLst/>
                          <a:latin typeface="+mn-lt"/>
                        </a:rPr>
                        <a:t>Jacque</a:t>
                      </a:r>
                      <a:r>
                        <a:rPr lang="fr-FR" sz="1900" b="0" i="0" u="none" strike="noStrike" baseline="0" dirty="0" smtClean="0">
                          <a:solidFill>
                            <a:schemeClr val="tx2"/>
                          </a:solidFill>
                          <a:effectLst/>
                          <a:latin typeface="+mn-lt"/>
                        </a:rPr>
                        <a:t>s Cheminade**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B050"/>
                          </a:solidFill>
                          <a:effectLst/>
                          <a:uLnTx/>
                          <a:uFillTx/>
                          <a:latin typeface="Calibri"/>
                          <a:ea typeface="+mn-ea"/>
                          <a:cs typeface="+mn-cs"/>
                        </a:rPr>
                        <a:t>&lt;0,5</a:t>
                      </a:r>
                      <a:endParaRPr kumimoji="0" lang="fr-FR" sz="1900" b="1" i="0" u="none" strike="noStrike" kern="1200" cap="none" spc="0" normalizeH="0" baseline="0" noProof="0" dirty="0">
                        <a:ln>
                          <a:noFill/>
                        </a:ln>
                        <a:solidFill>
                          <a:srgbClr val="00B050"/>
                        </a:solidFill>
                        <a:effectLst/>
                        <a:uLnTx/>
                        <a:uFillTx/>
                        <a:latin typeface="Calibri"/>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100" b="0" i="1" u="none" strike="noStrike" dirty="0" smtClean="0">
                          <a:solidFill>
                            <a:srgbClr val="00B050"/>
                          </a:solidFill>
                          <a:effectLst/>
                          <a:latin typeface="+mn-lt"/>
                        </a:rPr>
                        <a:t>*</a:t>
                      </a: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smtClean="0">
                          <a:ln>
                            <a:noFill/>
                          </a:ln>
                          <a:solidFill>
                            <a:srgbClr val="00B050"/>
                          </a:solidFill>
                          <a:effectLst/>
                          <a:uLnTx/>
                          <a:uFillTx/>
                          <a:latin typeface="+mn-lt"/>
                          <a:ea typeface="+mn-ea"/>
                          <a:cs typeface="+mn-cs"/>
                        </a:rPr>
                        <a:t>*</a:t>
                      </a: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smtClean="0">
                          <a:ln>
                            <a:noFill/>
                          </a:ln>
                          <a:solidFill>
                            <a:srgbClr val="0070C0"/>
                          </a:solidFill>
                          <a:effectLst/>
                          <a:uLnTx/>
                          <a:uFillTx/>
                          <a:latin typeface="+mn-lt"/>
                          <a:ea typeface="+mn-ea"/>
                          <a:cs typeface="+mn-cs"/>
                        </a:rPr>
                        <a:t>&lt;0,5</a:t>
                      </a: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smtClean="0">
                          <a:ln>
                            <a:noFill/>
                          </a:ln>
                          <a:solidFill>
                            <a:srgbClr val="0070C0"/>
                          </a:solidFill>
                          <a:effectLst/>
                          <a:uLnTx/>
                          <a:uFillTx/>
                          <a:latin typeface="+mn-lt"/>
                          <a:ea typeface="+mn-ea"/>
                          <a:cs typeface="+mn-cs"/>
                        </a:rPr>
                        <a:t>*</a:t>
                      </a: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9740">
                <a:tc>
                  <a:txBody>
                    <a:bodyPr/>
                    <a:lstStyle/>
                    <a:p>
                      <a:pPr marL="0" marR="0" lvl="0" indent="0" algn="r" defTabSz="924282" rtl="0" eaLnBrk="1" fontAlgn="b"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smtClean="0">
                          <a:ln>
                            <a:noFill/>
                          </a:ln>
                          <a:solidFill>
                            <a:schemeClr val="bg1">
                              <a:lumMod val="50000"/>
                            </a:schemeClr>
                          </a:solidFill>
                          <a:effectLst/>
                          <a:uLnTx/>
                          <a:uFillTx/>
                          <a:latin typeface="+mn-lt"/>
                          <a:ea typeface="+mn-ea"/>
                          <a:cs typeface="+mn-cs"/>
                        </a:rPr>
                        <a:t>Personnes certaines d’aller voter </a:t>
                      </a:r>
                      <a:br>
                        <a:rPr kumimoji="0" lang="fr-FR" sz="1500" b="0" i="0" u="none" strike="noStrike" kern="1200" cap="none" spc="0" normalizeH="0" baseline="0" noProof="0" dirty="0" smtClean="0">
                          <a:ln>
                            <a:noFill/>
                          </a:ln>
                          <a:solidFill>
                            <a:schemeClr val="bg1">
                              <a:lumMod val="50000"/>
                            </a:schemeClr>
                          </a:solidFill>
                          <a:effectLst/>
                          <a:uLnTx/>
                          <a:uFillTx/>
                          <a:latin typeface="+mn-lt"/>
                          <a:ea typeface="+mn-ea"/>
                          <a:cs typeface="+mn-cs"/>
                        </a:rPr>
                      </a:br>
                      <a:r>
                        <a:rPr kumimoji="0" lang="fr-FR" sz="1500" b="0" i="0" u="none" strike="noStrike" kern="1200" cap="none" spc="0" normalizeH="0" baseline="0" noProof="0" dirty="0" smtClean="0">
                          <a:ln>
                            <a:noFill/>
                          </a:ln>
                          <a:solidFill>
                            <a:schemeClr val="bg1">
                              <a:lumMod val="50000"/>
                            </a:schemeClr>
                          </a:solidFill>
                          <a:effectLst/>
                          <a:uLnTx/>
                          <a:uFillTx/>
                          <a:latin typeface="+mn-lt"/>
                          <a:ea typeface="+mn-ea"/>
                          <a:cs typeface="+mn-cs"/>
                        </a:rPr>
                        <a:t>n’ayant pas exprimé d’intention de vote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smtClean="0">
                          <a:ln>
                            <a:noFill/>
                          </a:ln>
                          <a:solidFill>
                            <a:schemeClr val="bg1">
                              <a:lumMod val="50000"/>
                            </a:schemeClr>
                          </a:solidFill>
                          <a:effectLst/>
                          <a:uLnTx/>
                          <a:uFillTx/>
                          <a:latin typeface="+mn-lt"/>
                          <a:ea typeface="+mn-ea"/>
                          <a:cs typeface="+mn-cs"/>
                        </a:rPr>
                        <a:t>16%</a:t>
                      </a:r>
                      <a:endParaRPr kumimoji="0" lang="fr-FR" sz="1500" b="0" i="0" u="none" strike="noStrike" kern="1200" cap="none" spc="0" normalizeH="0" baseline="0" noProof="0" dirty="0">
                        <a:ln>
                          <a:noFill/>
                        </a:ln>
                        <a:solidFill>
                          <a:schemeClr val="bg1">
                            <a:lumMod val="50000"/>
                          </a:schemeClr>
                        </a:solidFill>
                        <a:effectLst/>
                        <a:uLnTx/>
                        <a:uFillTx/>
                        <a:latin typeface="+mn-lt"/>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500" b="0" i="1" u="none" strike="noStrike" dirty="0">
                        <a:solidFill>
                          <a:schemeClr val="bg1">
                            <a:lumMod val="50000"/>
                          </a:schemeClr>
                        </a:solidFill>
                        <a:effectLst/>
                        <a:latin typeface="+mn-lt"/>
                      </a:endParaRPr>
                    </a:p>
                  </a:txBody>
                  <a:tcPr marL="12700" marR="12700" marT="12700" marB="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500" b="0" i="1" u="none" strike="noStrike" dirty="0">
                        <a:solidFill>
                          <a:schemeClr val="bg1">
                            <a:lumMod val="50000"/>
                          </a:schemeClr>
                        </a:solidFill>
                        <a:effectLst/>
                        <a:latin typeface="+mn-lt"/>
                      </a:endParaRPr>
                    </a:p>
                  </a:txBody>
                  <a:tcPr marL="12700" marR="12700" marT="12700" marB="0"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500" b="0" i="0" u="none" strike="noStrike" dirty="0" smtClean="0">
                          <a:solidFill>
                            <a:schemeClr val="bg1">
                              <a:lumMod val="50000"/>
                            </a:schemeClr>
                          </a:solidFill>
                          <a:effectLst/>
                          <a:latin typeface="+mn-lt"/>
                        </a:rPr>
                        <a:t>14%</a:t>
                      </a:r>
                      <a:endParaRPr lang="fr-FR" sz="1500" b="0" i="0" u="none" strike="noStrike" dirty="0">
                        <a:solidFill>
                          <a:schemeClr val="bg1">
                            <a:lumMod val="50000"/>
                          </a:schemeClr>
                        </a:solidFill>
                        <a:effectLst/>
                        <a:latin typeface="+mn-lt"/>
                      </a:endParaRPr>
                    </a:p>
                  </a:txBody>
                  <a:tcPr marL="12700" marR="12700" marT="12700" marB="0" anchor="ctr">
                    <a:lnL w="3175" cap="flat" cmpd="sng" algn="ctr">
                      <a:solidFill>
                        <a:schemeClr val="bg1">
                          <a:lumMod val="75000"/>
                        </a:schemeClr>
                      </a:solidFill>
                      <a:prstDash val="solid"/>
                      <a:round/>
                      <a:headEnd type="none" w="med" len="med"/>
                      <a:tailEnd type="none" w="med" len="med"/>
                    </a:lnL>
                    <a:lnR w="12700"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500" b="0" i="1" u="none" strike="noStrike" dirty="0">
                        <a:solidFill>
                          <a:schemeClr val="bg1">
                            <a:lumMod val="50000"/>
                          </a:schemeClr>
                        </a:solidFill>
                        <a:effectLst/>
                        <a:latin typeface="+mn-lt"/>
                      </a:endParaRPr>
                    </a:p>
                  </a:txBody>
                  <a:tcPr marL="12700" marR="12700" marT="12700" marB="0" anchor="ctr">
                    <a:lnL w="12700" cap="flat" cmpd="sng" algn="ctr">
                      <a:noFill/>
                      <a:prstDash val="sysDot"/>
                      <a:round/>
                      <a:headEnd type="none" w="med" len="med"/>
                      <a:tailEnd type="none" w="med" len="med"/>
                    </a:lnL>
                    <a:lnR w="3175" cap="flat" cmpd="sng" algn="ctr">
                      <a:no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4" name="Espace réservé du texte 3"/>
          <p:cNvSpPr>
            <a:spLocks noGrp="1"/>
          </p:cNvSpPr>
          <p:nvPr>
            <p:ph type="body" sz="quarter" idx="13"/>
          </p:nvPr>
        </p:nvSpPr>
        <p:spPr>
          <a:xfrm>
            <a:off x="105027" y="1"/>
            <a:ext cx="9086532" cy="590215"/>
          </a:xfrm>
        </p:spPr>
        <p:txBody>
          <a:bodyPr anchor="ctr"/>
          <a:lstStyle/>
          <a:p>
            <a:r>
              <a:rPr lang="fr-FR" dirty="0" smtClean="0">
                <a:solidFill>
                  <a:srgbClr val="FF0000"/>
                </a:solidFill>
              </a:rPr>
              <a:t>Vague 4 : mai 2016</a:t>
            </a:r>
            <a:endParaRPr lang="fr-FR" dirty="0">
              <a:solidFill>
                <a:srgbClr val="FF0000"/>
              </a:solidFill>
            </a:endParaRPr>
          </a:p>
        </p:txBody>
      </p:sp>
      <p:sp>
        <p:nvSpPr>
          <p:cNvPr id="3" name="Titre 2"/>
          <p:cNvSpPr>
            <a:spLocks noGrp="1"/>
          </p:cNvSpPr>
          <p:nvPr>
            <p:ph type="title"/>
          </p:nvPr>
        </p:nvSpPr>
        <p:spPr>
          <a:xfrm>
            <a:off x="225221" y="519412"/>
            <a:ext cx="4492739" cy="369397"/>
          </a:xfrm>
        </p:spPr>
        <p:txBody>
          <a:bodyPr/>
          <a:lstStyle/>
          <a:p>
            <a:r>
              <a:rPr lang="fr-FR" sz="2667" b="0" dirty="0"/>
              <a:t>L’intention de vote 1</a:t>
            </a:r>
            <a:r>
              <a:rPr lang="fr-FR" sz="2667" b="0" baseline="30000" dirty="0"/>
              <a:t>er</a:t>
            </a:r>
            <a:r>
              <a:rPr lang="fr-FR" sz="2667" b="0" dirty="0"/>
              <a:t> tour (1/3) </a:t>
            </a:r>
          </a:p>
        </p:txBody>
      </p:sp>
      <p:sp>
        <p:nvSpPr>
          <p:cNvPr id="2" name="Espace réservé du texte 1"/>
          <p:cNvSpPr>
            <a:spLocks noGrp="1"/>
          </p:cNvSpPr>
          <p:nvPr>
            <p:ph type="body" sz="quarter" idx="14"/>
          </p:nvPr>
        </p:nvSpPr>
        <p:spPr>
          <a:xfrm>
            <a:off x="4737101" y="159669"/>
            <a:ext cx="7316427" cy="741945"/>
          </a:xfrm>
          <a:prstGeom prst="roundRect">
            <a:avLst/>
          </a:prstGeom>
          <a:noFill/>
          <a:ln>
            <a:solidFill>
              <a:schemeClr val="bg2"/>
            </a:solidFill>
          </a:ln>
        </p:spPr>
        <p:txBody>
          <a:bodyPr anchor="ctr">
            <a:noAutofit/>
          </a:bodyPr>
          <a:lstStyle/>
          <a:p>
            <a:pPr marL="0" indent="0">
              <a:buNone/>
            </a:pPr>
            <a:r>
              <a:rPr lang="fr-FR" sz="1333" dirty="0">
                <a:solidFill>
                  <a:schemeClr val="tx2"/>
                </a:solidFill>
                <a:latin typeface="Helvetica" panose="020B0604020202020204" pitchFamily="34" charset="0"/>
                <a:cs typeface="Helvetica" panose="020B0604020202020204" pitchFamily="34" charset="0"/>
              </a:rPr>
              <a:t>Question : </a:t>
            </a:r>
            <a:r>
              <a:rPr lang="fr-FR" sz="1333" dirty="0">
                <a:solidFill>
                  <a:schemeClr val="tx2"/>
                </a:solidFill>
                <a:latin typeface="Helvetica"/>
                <a:ea typeface="Cambria"/>
                <a:cs typeface="Times New Roman"/>
              </a:rPr>
              <a:t>Si le premier tour de l’élection présidentielle avait lieu dimanche prochain, quel est le candidat pour lequel il y aurait le plus de chances que vous votiez ?  Si vous aviez le choix entre les candidats suivants …?</a:t>
            </a:r>
          </a:p>
        </p:txBody>
      </p:sp>
      <p:sp>
        <p:nvSpPr>
          <p:cNvPr id="14" name="ZoneTexte 13"/>
          <p:cNvSpPr txBox="1"/>
          <p:nvPr/>
        </p:nvSpPr>
        <p:spPr>
          <a:xfrm>
            <a:off x="105027" y="923149"/>
            <a:ext cx="3489436"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5" name="Espace réservé du pied de page 4"/>
          <p:cNvSpPr>
            <a:spLocks noGrp="1"/>
          </p:cNvSpPr>
          <p:nvPr>
            <p:ph type="ftr" sz="quarter" idx="15"/>
          </p:nvPr>
        </p:nvSpPr>
        <p:spPr>
          <a:xfrm>
            <a:off x="633684" y="6558835"/>
            <a:ext cx="3860800" cy="238107"/>
          </a:xfrm>
        </p:spPr>
        <p:txBody>
          <a:bodyPr/>
          <a:lstStyle/>
          <a:p>
            <a:pPr defTabSz="1232345"/>
            <a:r>
              <a:rPr lang="fr-FR" dirty="0">
                <a:solidFill>
                  <a:srgbClr val="888B8D"/>
                </a:solidFill>
                <a:latin typeface="Calibri"/>
              </a:rPr>
              <a:t>©Ipsos  CEVIPOF LE MONDE – EEF 2017  - Mai 2016</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5827" y="1105047"/>
            <a:ext cx="715264" cy="772160"/>
          </a:xfrm>
          <a:prstGeom prst="rect">
            <a:avLst/>
          </a:prstGeom>
        </p:spPr>
      </p:pic>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952" y="1105047"/>
            <a:ext cx="699008" cy="772160"/>
          </a:xfrm>
          <a:prstGeom prst="rect">
            <a:avLst/>
          </a:prstGeom>
        </p:spPr>
      </p:pic>
      <p:sp>
        <p:nvSpPr>
          <p:cNvPr id="7" name="ZoneTexte 6"/>
          <p:cNvSpPr txBox="1"/>
          <p:nvPr/>
        </p:nvSpPr>
        <p:spPr>
          <a:xfrm>
            <a:off x="4023361" y="6557225"/>
            <a:ext cx="4885508" cy="143565"/>
          </a:xfrm>
          <a:prstGeom prst="rect">
            <a:avLst/>
          </a:prstGeom>
        </p:spPr>
        <p:txBody>
          <a:bodyPr vert="horz" wrap="square" lIns="0" tIns="0" rIns="0" bIns="0" rtlCol="0" anchor="ctr">
            <a:spAutoFit/>
          </a:bodyPr>
          <a:lstStyle/>
          <a:p>
            <a:pPr marL="6351" defTabSz="1232345"/>
            <a:r>
              <a:rPr lang="fr-FR" sz="933" dirty="0">
                <a:solidFill>
                  <a:srgbClr val="222223"/>
                </a:solidFill>
                <a:latin typeface="Calibri"/>
              </a:rPr>
              <a:t>**</a:t>
            </a:r>
            <a:r>
              <a:rPr lang="fr-FR" sz="933" dirty="0">
                <a:solidFill>
                  <a:prstClr val="white">
                    <a:lumMod val="50000"/>
                  </a:prstClr>
                </a:solidFill>
                <a:latin typeface="Calibri"/>
              </a:rPr>
              <a:t>Jacques Cheminade n’était pas proposé dans la liste des candidats en janvier et mars 2016.</a:t>
            </a:r>
          </a:p>
        </p:txBody>
      </p:sp>
    </p:spTree>
    <p:extLst>
      <p:ext uri="{BB962C8B-B14F-4D97-AF65-F5344CB8AC3E}">
        <p14:creationId xmlns:p14="http://schemas.microsoft.com/office/powerpoint/2010/main" val="4010749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aphique 16"/>
          <p:cNvGraphicFramePr/>
          <p:nvPr>
            <p:extLst/>
          </p:nvPr>
        </p:nvGraphicFramePr>
        <p:xfrm>
          <a:off x="5136328" y="2429101"/>
          <a:ext cx="6852473" cy="37330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au 14"/>
          <p:cNvGraphicFramePr>
            <a:graphicFrameLocks noGrp="1"/>
          </p:cNvGraphicFramePr>
          <p:nvPr>
            <p:extLst/>
          </p:nvPr>
        </p:nvGraphicFramePr>
        <p:xfrm>
          <a:off x="107851" y="2382340"/>
          <a:ext cx="2314076" cy="4050870"/>
        </p:xfrm>
        <a:graphic>
          <a:graphicData uri="http://schemas.openxmlformats.org/drawingml/2006/table">
            <a:tbl>
              <a:tblPr>
                <a:tableStyleId>{5C22544A-7EE6-4342-B048-85BDC9FD1C3A}</a:tableStyleId>
              </a:tblPr>
              <a:tblGrid>
                <a:gridCol w="2314076">
                  <a:extLst>
                    <a:ext uri="{9D8B030D-6E8A-4147-A177-3AD203B41FA5}">
                      <a16:colId xmlns:a16="http://schemas.microsoft.com/office/drawing/2014/main" val="20000"/>
                    </a:ext>
                  </a:extLst>
                </a:gridCol>
              </a:tblGrid>
              <a:tr h="380539">
                <a:tc>
                  <a:txBody>
                    <a:bodyPr/>
                    <a:lstStyle/>
                    <a:p>
                      <a:pPr algn="r" fontAlgn="b"/>
                      <a:r>
                        <a:rPr lang="fr-FR" sz="1900" b="0" i="0" u="none" strike="noStrike" dirty="0" smtClean="0">
                          <a:solidFill>
                            <a:schemeClr val="tx2"/>
                          </a:solidFill>
                          <a:effectLst/>
                          <a:latin typeface="+mn-lt"/>
                        </a:rPr>
                        <a:t>Nathalie</a:t>
                      </a:r>
                      <a:r>
                        <a:rPr lang="fr-FR" sz="1900" b="0" i="0" u="none" strike="noStrike" baseline="0" dirty="0" smtClean="0">
                          <a:solidFill>
                            <a:schemeClr val="tx2"/>
                          </a:solidFill>
                          <a:effectLst/>
                          <a:latin typeface="+mn-lt"/>
                        </a:rPr>
                        <a:t> Arthaud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320">
                <a:tc>
                  <a:txBody>
                    <a:bodyPr/>
                    <a:lstStyle/>
                    <a:p>
                      <a:pPr algn="r" fontAlgn="b"/>
                      <a:r>
                        <a:rPr lang="fr-FR" sz="1900" b="0" i="0" u="none" strike="noStrike" dirty="0" smtClean="0">
                          <a:solidFill>
                            <a:schemeClr val="tx2"/>
                          </a:solidFill>
                          <a:effectLst/>
                          <a:latin typeface="+mn-lt"/>
                        </a:rPr>
                        <a:t>Philippe </a:t>
                      </a:r>
                      <a:r>
                        <a:rPr lang="fr-FR" sz="1900" b="0" i="0" u="none" strike="noStrike" dirty="0" err="1" smtClean="0">
                          <a:solidFill>
                            <a:schemeClr val="tx2"/>
                          </a:solidFill>
                          <a:effectLst/>
                          <a:latin typeface="+mn-lt"/>
                        </a:rPr>
                        <a:t>Poutou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320">
                <a:tc>
                  <a:txBody>
                    <a:bodyPr/>
                    <a:lstStyle/>
                    <a:p>
                      <a:pPr algn="r" fontAlgn="b"/>
                      <a:r>
                        <a:rPr lang="fr-FR" sz="1900" b="0" i="0" u="none" strike="noStrike" dirty="0" smtClean="0">
                          <a:solidFill>
                            <a:schemeClr val="tx2"/>
                          </a:solidFill>
                          <a:effectLst/>
                          <a:latin typeface="+mn-lt"/>
                        </a:rPr>
                        <a:t>Jean-Luc Mélenchon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320">
                <a:tc>
                  <a:txBody>
                    <a:bodyPr/>
                    <a:lstStyle/>
                    <a:p>
                      <a:pPr algn="r" fontAlgn="b"/>
                      <a:r>
                        <a:rPr lang="fr-FR" sz="1900" b="0" i="0" u="none" strike="noStrike" dirty="0" smtClean="0">
                          <a:solidFill>
                            <a:schemeClr val="tx2"/>
                          </a:solidFill>
                          <a:effectLst/>
                          <a:latin typeface="+mn-lt"/>
                        </a:rPr>
                        <a:t>Cécile </a:t>
                      </a:r>
                      <a:r>
                        <a:rPr lang="fr-FR" sz="1900" b="0" i="0" u="none" strike="noStrike" dirty="0" err="1" smtClean="0">
                          <a:solidFill>
                            <a:schemeClr val="tx2"/>
                          </a:solidFill>
                          <a:effectLst/>
                          <a:latin typeface="+mn-lt"/>
                        </a:rPr>
                        <a:t>Duflot</a:t>
                      </a:r>
                      <a:r>
                        <a:rPr lang="fr-FR" sz="1900" b="0" i="0" u="none" strike="noStrike" dirty="0" smtClean="0">
                          <a:solidFill>
                            <a:schemeClr val="tx2"/>
                          </a:solidFill>
                          <a:effectLst/>
                          <a:latin typeface="+mn-lt"/>
                        </a:rPr>
                        <a:t>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320">
                <a:tc>
                  <a:txBody>
                    <a:bodyPr/>
                    <a:lstStyle/>
                    <a:p>
                      <a:pPr algn="r" fontAlgn="b"/>
                      <a:r>
                        <a:rPr lang="fr-FR" sz="1900" b="0" i="0" u="none" strike="noStrike" dirty="0" smtClean="0">
                          <a:solidFill>
                            <a:schemeClr val="tx2"/>
                          </a:solidFill>
                          <a:effectLst/>
                          <a:latin typeface="+mn-lt"/>
                        </a:rPr>
                        <a:t>François Hollande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75771">
                <a:tc>
                  <a:txBody>
                    <a:bodyPr/>
                    <a:lstStyle/>
                    <a:p>
                      <a:pPr algn="r" fontAlgn="b"/>
                      <a:r>
                        <a:rPr lang="fr-FR" sz="1900" b="0" i="0" u="none" strike="noStrike" dirty="0" smtClean="0">
                          <a:solidFill>
                            <a:schemeClr val="tx2"/>
                          </a:solidFill>
                          <a:effectLst/>
                          <a:latin typeface="+mn-lt"/>
                        </a:rPr>
                        <a:t>François Bayrou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320">
                <a:tc>
                  <a:txBody>
                    <a:bodyPr/>
                    <a:lstStyle/>
                    <a:p>
                      <a:pPr algn="r" fontAlgn="b"/>
                      <a:r>
                        <a:rPr lang="fr-FR" sz="1900" b="0" i="0" u="none" strike="noStrike" baseline="0" dirty="0" smtClean="0">
                          <a:solidFill>
                            <a:schemeClr val="tx2"/>
                          </a:solidFill>
                          <a:effectLst/>
                          <a:latin typeface="+mn-lt"/>
                        </a:rPr>
                        <a:t>Nicolas Sarkozy</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320">
                <a:tc>
                  <a:txBody>
                    <a:bodyPr/>
                    <a:lstStyle/>
                    <a:p>
                      <a:pPr algn="r" fontAlgn="b"/>
                      <a:r>
                        <a:rPr lang="fr-FR" sz="1900" b="0" i="0" u="none" strike="noStrike" dirty="0" smtClean="0">
                          <a:solidFill>
                            <a:schemeClr val="tx2"/>
                          </a:solidFill>
                          <a:effectLst/>
                          <a:latin typeface="+mn-lt"/>
                        </a:rPr>
                        <a:t>Nicolas Dupont-Aignan</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320">
                <a:tc>
                  <a:txBody>
                    <a:bodyPr/>
                    <a:lstStyle/>
                    <a:p>
                      <a:pPr algn="r" fontAlgn="b"/>
                      <a:r>
                        <a:rPr lang="fr-FR" sz="1900" b="0" i="0" u="none" strike="noStrike" dirty="0" smtClean="0">
                          <a:solidFill>
                            <a:schemeClr val="tx2"/>
                          </a:solidFill>
                          <a:effectLst/>
                          <a:latin typeface="+mn-lt"/>
                        </a:rPr>
                        <a:t>Marine Le Pen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661507"/>
                  </a:ext>
                </a:extLst>
              </a:tr>
              <a:tr h="399320">
                <a:tc>
                  <a:txBody>
                    <a:bodyPr/>
                    <a:lstStyle/>
                    <a:p>
                      <a:pPr algn="r" fontAlgn="b"/>
                      <a:r>
                        <a:rPr lang="fr-FR" sz="1900" b="0" i="0" u="none" strike="noStrike" dirty="0" smtClean="0">
                          <a:solidFill>
                            <a:schemeClr val="tx2"/>
                          </a:solidFill>
                          <a:effectLst/>
                          <a:latin typeface="+mn-lt"/>
                        </a:rPr>
                        <a:t>Jacque</a:t>
                      </a:r>
                      <a:r>
                        <a:rPr lang="fr-FR" sz="1900" b="0" i="0" u="none" strike="noStrike" baseline="0" dirty="0" smtClean="0">
                          <a:solidFill>
                            <a:schemeClr val="tx2"/>
                          </a:solidFill>
                          <a:effectLst/>
                          <a:latin typeface="+mn-lt"/>
                        </a:rPr>
                        <a:t>s Cheminade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4" name="Espace réservé du texte 3"/>
          <p:cNvSpPr>
            <a:spLocks noGrp="1"/>
          </p:cNvSpPr>
          <p:nvPr>
            <p:ph type="body" sz="quarter" idx="13"/>
          </p:nvPr>
        </p:nvSpPr>
        <p:spPr>
          <a:xfrm>
            <a:off x="391886" y="147010"/>
            <a:ext cx="8799672" cy="443206"/>
          </a:xfrm>
        </p:spPr>
        <p:txBody>
          <a:bodyPr anchor="ctr"/>
          <a:lstStyle/>
          <a:p>
            <a:r>
              <a:rPr lang="fr-FR" b="1" dirty="0" smtClean="0">
                <a:solidFill>
                  <a:srgbClr val="FF0000"/>
                </a:solidFill>
              </a:rPr>
              <a:t>Vague 6</a:t>
            </a:r>
            <a:endParaRPr lang="fr-FR" b="1" dirty="0">
              <a:solidFill>
                <a:srgbClr val="FF0000"/>
              </a:solidFill>
            </a:endParaRPr>
          </a:p>
        </p:txBody>
      </p:sp>
      <p:sp>
        <p:nvSpPr>
          <p:cNvPr id="3" name="Titre 2"/>
          <p:cNvSpPr>
            <a:spLocks noGrp="1"/>
          </p:cNvSpPr>
          <p:nvPr>
            <p:ph type="title"/>
          </p:nvPr>
        </p:nvSpPr>
        <p:spPr>
          <a:xfrm>
            <a:off x="225221" y="519412"/>
            <a:ext cx="4492739" cy="738792"/>
          </a:xfrm>
        </p:spPr>
        <p:txBody>
          <a:bodyPr/>
          <a:lstStyle/>
          <a:p>
            <a:r>
              <a:rPr lang="fr-FR" sz="2667" b="0" dirty="0"/>
              <a:t>L’intention de vote 1</a:t>
            </a:r>
            <a:r>
              <a:rPr lang="fr-FR" sz="2667" b="0" baseline="30000" dirty="0"/>
              <a:t>er</a:t>
            </a:r>
            <a:r>
              <a:rPr lang="fr-FR" sz="2667" b="0" dirty="0"/>
              <a:t> tour</a:t>
            </a:r>
            <a:br>
              <a:rPr lang="fr-FR" sz="2667" b="0" dirty="0"/>
            </a:br>
            <a:endParaRPr lang="fr-FR" sz="2667" b="0" dirty="0"/>
          </a:p>
        </p:txBody>
      </p:sp>
      <p:sp>
        <p:nvSpPr>
          <p:cNvPr id="2" name="Espace réservé du texte 1"/>
          <p:cNvSpPr>
            <a:spLocks noGrp="1"/>
          </p:cNvSpPr>
          <p:nvPr>
            <p:ph type="body" sz="quarter" idx="14"/>
          </p:nvPr>
        </p:nvSpPr>
        <p:spPr>
          <a:xfrm>
            <a:off x="4737101" y="159669"/>
            <a:ext cx="7316427" cy="741945"/>
          </a:xfrm>
          <a:prstGeom prst="roundRect">
            <a:avLst/>
          </a:prstGeom>
          <a:noFill/>
          <a:ln>
            <a:solidFill>
              <a:schemeClr val="bg2"/>
            </a:solidFill>
          </a:ln>
        </p:spPr>
        <p:txBody>
          <a:bodyPr anchor="ctr">
            <a:noAutofit/>
          </a:bodyPr>
          <a:lstStyle/>
          <a:p>
            <a:pPr marL="0" indent="0">
              <a:buNone/>
            </a:pPr>
            <a:r>
              <a:rPr lang="fr-FR" sz="1333" dirty="0">
                <a:solidFill>
                  <a:schemeClr val="tx2"/>
                </a:solidFill>
                <a:latin typeface="Helvetica" panose="020B0604020202020204" pitchFamily="34" charset="0"/>
                <a:cs typeface="Helvetica" panose="020B0604020202020204" pitchFamily="34" charset="0"/>
              </a:rPr>
              <a:t>Question : </a:t>
            </a:r>
            <a:r>
              <a:rPr lang="fr-FR" sz="1333" dirty="0">
                <a:solidFill>
                  <a:schemeClr val="tx2"/>
                </a:solidFill>
                <a:latin typeface="Helvetica"/>
                <a:ea typeface="Cambria"/>
                <a:cs typeface="Times New Roman"/>
              </a:rPr>
              <a:t>Si le premier tour de l’élection présidentielle avait lieu dimanche prochain, quel est le candidat pour lequel il y aurait le plus de chances que vous votiez ?  Si vous aviez le choix entre les candidats suivants …?</a:t>
            </a:r>
          </a:p>
        </p:txBody>
      </p:sp>
      <p:sp>
        <p:nvSpPr>
          <p:cNvPr id="14" name="ZoneTexte 13"/>
          <p:cNvSpPr txBox="1"/>
          <p:nvPr/>
        </p:nvSpPr>
        <p:spPr>
          <a:xfrm>
            <a:off x="8702565" y="1802401"/>
            <a:ext cx="3489436"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graphicFrame>
        <p:nvGraphicFramePr>
          <p:cNvPr id="6" name="Tableau 5"/>
          <p:cNvGraphicFramePr>
            <a:graphicFrameLocks noGrp="1"/>
          </p:cNvGraphicFramePr>
          <p:nvPr>
            <p:extLst/>
          </p:nvPr>
        </p:nvGraphicFramePr>
        <p:xfrm>
          <a:off x="225222" y="1008173"/>
          <a:ext cx="7952541" cy="1097280"/>
        </p:xfrm>
        <a:graphic>
          <a:graphicData uri="http://schemas.openxmlformats.org/drawingml/2006/table">
            <a:tbl>
              <a:tblPr firstRow="1" bandRow="1">
                <a:tableStyleId>{5C22544A-7EE6-4342-B048-85BDC9FD1C3A}</a:tableStyleId>
              </a:tblPr>
              <a:tblGrid>
                <a:gridCol w="2022524">
                  <a:extLst>
                    <a:ext uri="{9D8B030D-6E8A-4147-A177-3AD203B41FA5}">
                      <a16:colId xmlns:a16="http://schemas.microsoft.com/office/drawing/2014/main" val="2554545527"/>
                    </a:ext>
                  </a:extLst>
                </a:gridCol>
                <a:gridCol w="5930017">
                  <a:extLst>
                    <a:ext uri="{9D8B030D-6E8A-4147-A177-3AD203B41FA5}">
                      <a16:colId xmlns:a16="http://schemas.microsoft.com/office/drawing/2014/main" val="1262249893"/>
                    </a:ext>
                  </a:extLst>
                </a:gridCol>
              </a:tblGrid>
              <a:tr h="1097280">
                <a:tc>
                  <a:txBody>
                    <a:bodyPr/>
                    <a:lstStyle/>
                    <a:p>
                      <a:r>
                        <a:rPr lang="fr-FR" sz="2100" dirty="0" smtClean="0">
                          <a:solidFill>
                            <a:schemeClr val="tx2"/>
                          </a:solidFill>
                        </a:rPr>
                        <a:t>Hypothèse</a:t>
                      </a:r>
                      <a:r>
                        <a:rPr lang="fr-FR" sz="2100" baseline="0" dirty="0" smtClean="0">
                          <a:solidFill>
                            <a:schemeClr val="tx2"/>
                          </a:solidFill>
                        </a:rPr>
                        <a:t> 1 </a:t>
                      </a:r>
                      <a:endParaRPr lang="fr-FR" sz="2100" dirty="0">
                        <a:solidFill>
                          <a:schemeClr val="tx2"/>
                        </a:solidFill>
                      </a:endParaRPr>
                    </a:p>
                  </a:txBody>
                  <a:tcPr marL="121920" marR="121920" marT="60960" marB="60960" anchor="ctr">
                    <a:lnL w="3175"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r>
                        <a:rPr lang="fr-FR" sz="2100" dirty="0" smtClean="0">
                          <a:solidFill>
                            <a:schemeClr val="tx2"/>
                          </a:solidFill>
                          <a:sym typeface="ZapfDingbats" pitchFamily="82" charset="2"/>
                        </a:rPr>
                        <a:t>Candidat </a:t>
                      </a:r>
                      <a:r>
                        <a:rPr lang="fr-FR" sz="2100" dirty="0" smtClean="0">
                          <a:solidFill>
                            <a:schemeClr val="tx2"/>
                          </a:solidFill>
                        </a:rPr>
                        <a:t>LR : Nicolas Sarkozy</a:t>
                      </a:r>
                    </a:p>
                    <a:p>
                      <a:pPr marL="0" indent="0" algn="l"/>
                      <a:r>
                        <a:rPr lang="fr-FR" sz="2100" dirty="0" smtClean="0">
                          <a:solidFill>
                            <a:schemeClr val="tx2"/>
                          </a:solidFill>
                        </a:rPr>
                        <a:t>Avec François Bayrou</a:t>
                      </a:r>
                    </a:p>
                    <a:p>
                      <a:pPr marL="0" indent="0" algn="l"/>
                      <a:r>
                        <a:rPr lang="fr-FR" sz="2100" dirty="0" smtClean="0">
                          <a:solidFill>
                            <a:schemeClr val="tx2"/>
                          </a:solidFill>
                        </a:rPr>
                        <a:t>Sans</a:t>
                      </a:r>
                      <a:r>
                        <a:rPr lang="fr-FR" sz="2100" baseline="0" dirty="0" smtClean="0">
                          <a:solidFill>
                            <a:schemeClr val="tx2"/>
                          </a:solidFill>
                        </a:rPr>
                        <a:t> Emmanuel Macron</a:t>
                      </a:r>
                      <a:endParaRPr lang="fr-FR" sz="2100" dirty="0">
                        <a:solidFill>
                          <a:schemeClr val="tx2"/>
                        </a:solidFill>
                      </a:endParaRPr>
                    </a:p>
                  </a:txBody>
                  <a:tcPr marL="121920" marR="121920" marT="60960" marB="60960" anchor="ctr">
                    <a:lnL w="76200"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582815"/>
                  </a:ext>
                </a:extLst>
              </a:tr>
            </a:tbl>
          </a:graphicData>
        </a:graphic>
      </p:graphicFrame>
      <p:graphicFrame>
        <p:nvGraphicFramePr>
          <p:cNvPr id="12" name="Graphique 11"/>
          <p:cNvGraphicFramePr/>
          <p:nvPr>
            <p:extLst/>
          </p:nvPr>
        </p:nvGraphicFramePr>
        <p:xfrm>
          <a:off x="2293184" y="2417934"/>
          <a:ext cx="4047281" cy="4243575"/>
        </p:xfrm>
        <a:graphic>
          <a:graphicData uri="http://schemas.openxmlformats.org/drawingml/2006/chart">
            <c:chart xmlns:c="http://schemas.openxmlformats.org/drawingml/2006/chart" xmlns:r="http://schemas.openxmlformats.org/officeDocument/2006/relationships" r:id="rId4"/>
          </a:graphicData>
        </a:graphic>
      </p:graphicFrame>
      <p:sp>
        <p:nvSpPr>
          <p:cNvPr id="16" name="ZoneTexte 15"/>
          <p:cNvSpPr txBox="1"/>
          <p:nvPr/>
        </p:nvSpPr>
        <p:spPr>
          <a:xfrm rot="10800000" flipV="1">
            <a:off x="5136328" y="6392834"/>
            <a:ext cx="3478075" cy="407988"/>
          </a:xfrm>
          <a:prstGeom prst="rect">
            <a:avLst/>
          </a:prstGeom>
        </p:spPr>
        <p:txBody>
          <a:bodyPr vert="horz" wrap="square" lIns="0" tIns="0" rIns="0" bIns="0" rtlCol="0" anchor="ctr">
            <a:noAutofit/>
          </a:bodyPr>
          <a:lstStyle/>
          <a:p>
            <a:pPr marL="6351" algn="ctr" defTabSz="1232345"/>
            <a:r>
              <a:rPr lang="fr-FR" sz="1333" dirty="0">
                <a:solidFill>
                  <a:prstClr val="white">
                    <a:lumMod val="50000"/>
                  </a:prstClr>
                </a:solidFill>
                <a:latin typeface="Calibri"/>
              </a:rPr>
              <a:t>Personnes certaines d’aller voter n’ayant pas exprimé d’intention de vote </a:t>
            </a:r>
            <a:r>
              <a:rPr lang="fr-FR" sz="1333" b="1" dirty="0">
                <a:solidFill>
                  <a:prstClr val="white">
                    <a:lumMod val="50000"/>
                  </a:prstClr>
                </a:solidFill>
                <a:latin typeface="Calibri"/>
              </a:rPr>
              <a:t>15%</a:t>
            </a:r>
          </a:p>
          <a:p>
            <a:pPr marL="6351" algn="ctr" defTabSz="1232345"/>
            <a:endParaRPr lang="fr-FR" sz="1333" dirty="0">
              <a:solidFill>
                <a:prstClr val="white">
                  <a:lumMod val="50000"/>
                </a:prstClr>
              </a:solidFill>
              <a:latin typeface="Calibri"/>
            </a:endParaRPr>
          </a:p>
        </p:txBody>
      </p:sp>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l="26477" r="4318"/>
          <a:stretch/>
        </p:blipFill>
        <p:spPr>
          <a:xfrm>
            <a:off x="5900833" y="998925"/>
            <a:ext cx="1144252" cy="1099532"/>
          </a:xfrm>
          <a:prstGeom prst="rect">
            <a:avLst/>
          </a:prstGeom>
        </p:spPr>
      </p:pic>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l="12242" t="3723" r="22529" b="34139"/>
          <a:stretch/>
        </p:blipFill>
        <p:spPr>
          <a:xfrm>
            <a:off x="7031379" y="998925"/>
            <a:ext cx="1146384" cy="1106529"/>
          </a:xfrm>
          <a:prstGeom prst="rect">
            <a:avLst/>
          </a:prstGeom>
        </p:spPr>
      </p:pic>
      <p:sp>
        <p:nvSpPr>
          <p:cNvPr id="9" name="ZoneTexte 8"/>
          <p:cNvSpPr txBox="1"/>
          <p:nvPr/>
        </p:nvSpPr>
        <p:spPr>
          <a:xfrm>
            <a:off x="1699130" y="6445869"/>
            <a:ext cx="2617693" cy="225767"/>
          </a:xfrm>
          <a:prstGeom prst="rect">
            <a:avLst/>
          </a:prstGeom>
        </p:spPr>
        <p:txBody>
          <a:bodyPr vert="horz" wrap="square" lIns="0" tIns="0" rIns="0" bIns="0" rtlCol="0">
            <a:spAutoFit/>
          </a:bodyPr>
          <a:lstStyle/>
          <a:p>
            <a:pPr marL="6351" defTabSz="1232345"/>
            <a:r>
              <a:rPr lang="fr-FR" sz="1467" dirty="0">
                <a:solidFill>
                  <a:srgbClr val="1B365D"/>
                </a:solidFill>
                <a:latin typeface="Calibri"/>
              </a:rPr>
              <a:t>* Résultat inférieur à 0,5</a:t>
            </a:r>
          </a:p>
        </p:txBody>
      </p:sp>
      <p:graphicFrame>
        <p:nvGraphicFramePr>
          <p:cNvPr id="20" name="Tableau 19"/>
          <p:cNvGraphicFramePr>
            <a:graphicFrameLocks noGrp="1"/>
          </p:cNvGraphicFramePr>
          <p:nvPr>
            <p:extLst/>
          </p:nvPr>
        </p:nvGraphicFramePr>
        <p:xfrm>
          <a:off x="3799360" y="2478214"/>
          <a:ext cx="1054201" cy="3967650"/>
        </p:xfrm>
        <a:graphic>
          <a:graphicData uri="http://schemas.openxmlformats.org/drawingml/2006/table">
            <a:tbl>
              <a:tblPr>
                <a:tableStyleId>{5C22544A-7EE6-4342-B048-85BDC9FD1C3A}</a:tableStyleId>
              </a:tblPr>
              <a:tblGrid>
                <a:gridCol w="1054201">
                  <a:extLst>
                    <a:ext uri="{9D8B030D-6E8A-4147-A177-3AD203B41FA5}">
                      <a16:colId xmlns:a16="http://schemas.microsoft.com/office/drawing/2014/main" val="2078025127"/>
                    </a:ext>
                  </a:extLst>
                </a:gridCol>
              </a:tblGrid>
              <a:tr h="396765">
                <a:tc>
                  <a:txBody>
                    <a:bodyPr/>
                    <a:lstStyle/>
                    <a:p>
                      <a:pPr algn="ctr" fontAlgn="b"/>
                      <a:r>
                        <a:rPr lang="fr-FR" sz="1400" b="0" i="1" u="none" strike="noStrike" dirty="0" smtClean="0">
                          <a:solidFill>
                            <a:schemeClr val="bg2">
                              <a:lumMod val="75000"/>
                            </a:schemeClr>
                          </a:solidFill>
                          <a:effectLst/>
                          <a:latin typeface="+mn-lt"/>
                        </a:rPr>
                        <a:t>(=)</a:t>
                      </a:r>
                      <a:endParaRPr lang="fr-FR" sz="1400" b="0" i="1" u="none" strike="noStrike" dirty="0">
                        <a:solidFill>
                          <a:schemeClr val="bg2">
                            <a:lumMod val="75000"/>
                          </a:schemeClr>
                        </a:solidFill>
                        <a:effectLst/>
                        <a:latin typeface="+mn-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65853"/>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977940"/>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chemeClr val="tx2"/>
                          </a:solidFill>
                          <a:effectLst/>
                          <a:uLnTx/>
                          <a:uFillTx/>
                          <a:latin typeface="+mn-lt"/>
                          <a:ea typeface="+mn-ea"/>
                          <a:cs typeface="+mn-cs"/>
                          <a:sym typeface="Wingdings 3" panose="05040102010807070707" pitchFamily="18" charset="2"/>
                        </a:rPr>
                        <a:t></a:t>
                      </a:r>
                      <a:r>
                        <a:rPr kumimoji="0" lang="fr-FR" sz="1400" b="0" i="0" u="none" strike="noStrike" kern="1200" cap="none" spc="0" normalizeH="0" baseline="0" noProof="0" dirty="0" smtClean="0">
                          <a:ln>
                            <a:noFill/>
                          </a:ln>
                          <a:solidFill>
                            <a:schemeClr val="tx2"/>
                          </a:solidFill>
                          <a:effectLst/>
                          <a:uLnTx/>
                          <a:uFillTx/>
                          <a:latin typeface="+mn-lt"/>
                          <a:ea typeface="+mn-ea"/>
                          <a:cs typeface="+mn-cs"/>
                        </a:rPr>
                        <a:t>+1</a:t>
                      </a:r>
                      <a:endParaRPr kumimoji="0" lang="fr-FR" sz="1400" b="0" i="0" u="none" strike="noStrike" kern="1200" cap="none" spc="0" normalizeH="0" baseline="0" noProof="0" dirty="0">
                        <a:ln>
                          <a:noFill/>
                        </a:ln>
                        <a:solidFill>
                          <a:schemeClr val="tx2"/>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873821"/>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39337"/>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C00000"/>
                          </a:solidFill>
                          <a:effectLst/>
                          <a:uLnTx/>
                          <a:uFillTx/>
                          <a:latin typeface="+mn-lt"/>
                          <a:ea typeface="+mn-ea"/>
                          <a:cs typeface="+mn-cs"/>
                          <a:sym typeface="Wingdings 3" panose="05040102010807070707" pitchFamily="18" charset="2"/>
                        </a:rPr>
                        <a:t>-1</a:t>
                      </a:r>
                      <a:endParaRPr kumimoji="0" lang="fr-FR" sz="1400" b="0" i="0" u="none" strike="noStrike" kern="1200" cap="none" spc="0" normalizeH="0" baseline="0" noProof="0" dirty="0" smtClean="0">
                        <a:ln>
                          <a:noFill/>
                        </a:ln>
                        <a:solidFill>
                          <a:srgbClr val="C00000"/>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5507771"/>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C00000"/>
                          </a:solidFill>
                          <a:effectLst/>
                          <a:uLnTx/>
                          <a:uFillTx/>
                          <a:latin typeface="+mn-lt"/>
                          <a:ea typeface="+mn-ea"/>
                          <a:cs typeface="+mn-cs"/>
                          <a:sym typeface="Wingdings 3" panose="05040102010807070707" pitchFamily="18" charset="2"/>
                        </a:rPr>
                        <a:t>-1</a:t>
                      </a:r>
                      <a:endParaRPr kumimoji="0" lang="fr-FR" sz="1400" b="0" i="0" u="none" strike="noStrike" kern="1200" cap="none" spc="0" normalizeH="0" baseline="0" noProof="0" dirty="0" smtClean="0">
                        <a:ln>
                          <a:noFill/>
                        </a:ln>
                        <a:solidFill>
                          <a:srgbClr val="C00000"/>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3112511"/>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chemeClr val="tx2"/>
                          </a:solidFill>
                          <a:effectLst/>
                          <a:uLnTx/>
                          <a:uFillTx/>
                          <a:latin typeface="+mn-lt"/>
                          <a:ea typeface="+mn-ea"/>
                          <a:cs typeface="+mn-cs"/>
                          <a:sym typeface="Wingdings 3" panose="05040102010807070707" pitchFamily="18" charset="2"/>
                        </a:rPr>
                        <a:t></a:t>
                      </a:r>
                      <a:r>
                        <a:rPr kumimoji="0" lang="fr-FR" sz="1400" b="0" i="0" u="none" strike="noStrike" kern="1200" cap="none" spc="0" normalizeH="0" baseline="0" noProof="0" dirty="0" smtClean="0">
                          <a:ln>
                            <a:noFill/>
                          </a:ln>
                          <a:solidFill>
                            <a:schemeClr val="tx2"/>
                          </a:solidFill>
                          <a:effectLst/>
                          <a:uLnTx/>
                          <a:uFillTx/>
                          <a:latin typeface="+mn-lt"/>
                          <a:ea typeface="+mn-ea"/>
                          <a:cs typeface="+mn-cs"/>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195105"/>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C00000"/>
                          </a:solidFill>
                          <a:effectLst/>
                          <a:uLnTx/>
                          <a:uFillTx/>
                          <a:latin typeface="+mn-lt"/>
                          <a:ea typeface="+mn-ea"/>
                          <a:cs typeface="+mn-cs"/>
                          <a:sym typeface="Wingdings 3" panose="05040102010807070707" pitchFamily="18" charset="2"/>
                        </a:rPr>
                        <a:t>-1</a:t>
                      </a:r>
                      <a:endParaRPr kumimoji="0" lang="fr-FR" sz="1400" b="0" i="0" u="none" strike="noStrike" kern="1200" cap="none" spc="0" normalizeH="0" baseline="0" noProof="0" dirty="0" smtClean="0">
                        <a:ln>
                          <a:noFill/>
                        </a:ln>
                        <a:solidFill>
                          <a:srgbClr val="C00000"/>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138434"/>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chemeClr val="tx2"/>
                          </a:solidFill>
                          <a:effectLst/>
                          <a:uLnTx/>
                          <a:uFillTx/>
                          <a:latin typeface="+mn-lt"/>
                          <a:ea typeface="+mn-ea"/>
                          <a:cs typeface="+mn-cs"/>
                          <a:sym typeface="Wingdings 3" panose="05040102010807070707" pitchFamily="18" charset="2"/>
                        </a:rPr>
                        <a:t></a:t>
                      </a:r>
                      <a:r>
                        <a:rPr kumimoji="0" lang="fr-FR" sz="1400" b="0" i="0" u="none" strike="noStrike" kern="1200" cap="none" spc="0" normalizeH="0" baseline="0" noProof="0" dirty="0" smtClean="0">
                          <a:ln>
                            <a:noFill/>
                          </a:ln>
                          <a:solidFill>
                            <a:schemeClr val="tx2"/>
                          </a:solidFill>
                          <a:effectLst/>
                          <a:uLnTx/>
                          <a:uFillTx/>
                          <a:latin typeface="+mn-lt"/>
                          <a:ea typeface="+mn-ea"/>
                          <a:cs typeface="+mn-cs"/>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8023686"/>
                  </a:ext>
                </a:extLst>
              </a:tr>
              <a:tr h="39676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6241713"/>
                  </a:ext>
                </a:extLst>
              </a:tr>
            </a:tbl>
          </a:graphicData>
        </a:graphic>
      </p:graphicFrame>
      <p:sp>
        <p:nvSpPr>
          <p:cNvPr id="11" name="Rectangle 10"/>
          <p:cNvSpPr/>
          <p:nvPr/>
        </p:nvSpPr>
        <p:spPr>
          <a:xfrm>
            <a:off x="2781968" y="2059131"/>
            <a:ext cx="2852832" cy="523220"/>
          </a:xfrm>
          <a:prstGeom prst="rect">
            <a:avLst/>
          </a:prstGeom>
        </p:spPr>
        <p:txBody>
          <a:bodyPr wrap="square">
            <a:spAutoFit/>
          </a:bodyPr>
          <a:lstStyle/>
          <a:p>
            <a:pPr algn="ctr" defTabSz="1232345" fontAlgn="ctr"/>
            <a:r>
              <a:rPr lang="fr-FR" sz="1400" i="1" dirty="0">
                <a:solidFill>
                  <a:srgbClr val="1B365D"/>
                </a:solidFill>
                <a:latin typeface="Calibri"/>
                <a:cs typeface="Helvetica" panose="020B0604020202020204" pitchFamily="34" charset="0"/>
              </a:rPr>
              <a:t>Evolution</a:t>
            </a:r>
          </a:p>
          <a:p>
            <a:pPr algn="ctr" defTabSz="1232345" fontAlgn="ctr"/>
            <a:r>
              <a:rPr lang="fr-FR" sz="1400" i="1" dirty="0">
                <a:solidFill>
                  <a:srgbClr val="1B365D"/>
                </a:solidFill>
                <a:latin typeface="Calibri"/>
                <a:cs typeface="Helvetica" panose="020B0604020202020204" pitchFamily="34" charset="0"/>
              </a:rPr>
              <a:t> Sept. 2016 vs Mai 2016</a:t>
            </a:r>
          </a:p>
        </p:txBody>
      </p:sp>
    </p:spTree>
    <p:extLst>
      <p:ext uri="{BB962C8B-B14F-4D97-AF65-F5344CB8AC3E}">
        <p14:creationId xmlns:p14="http://schemas.microsoft.com/office/powerpoint/2010/main" val="2765473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aphique 21"/>
          <p:cNvGraphicFramePr/>
          <p:nvPr>
            <p:extLst/>
          </p:nvPr>
        </p:nvGraphicFramePr>
        <p:xfrm>
          <a:off x="5224045" y="2309599"/>
          <a:ext cx="6764755" cy="3852559"/>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2"/>
            <a:ext cx="4492739" cy="738792"/>
          </a:xfrm>
        </p:spPr>
        <p:txBody>
          <a:bodyPr/>
          <a:lstStyle/>
          <a:p>
            <a:r>
              <a:rPr lang="fr-FR" sz="2667" b="0" dirty="0"/>
              <a:t>L’intention de vote 1</a:t>
            </a:r>
            <a:r>
              <a:rPr lang="fr-FR" sz="2667" b="0" baseline="30000" dirty="0"/>
              <a:t>er</a:t>
            </a:r>
            <a:r>
              <a:rPr lang="fr-FR" sz="2667" b="0" dirty="0"/>
              <a:t> tour</a:t>
            </a:r>
            <a:br>
              <a:rPr lang="fr-FR" sz="2667" b="0" dirty="0"/>
            </a:br>
            <a:endParaRPr lang="fr-FR" sz="2667" b="0" dirty="0"/>
          </a:p>
        </p:txBody>
      </p:sp>
      <p:sp>
        <p:nvSpPr>
          <p:cNvPr id="2" name="Espace réservé du texte 1"/>
          <p:cNvSpPr>
            <a:spLocks noGrp="1"/>
          </p:cNvSpPr>
          <p:nvPr>
            <p:ph type="body" sz="quarter" idx="14"/>
          </p:nvPr>
        </p:nvSpPr>
        <p:spPr>
          <a:xfrm>
            <a:off x="4737101" y="159669"/>
            <a:ext cx="7316427" cy="741945"/>
          </a:xfrm>
          <a:prstGeom prst="roundRect">
            <a:avLst/>
          </a:prstGeom>
          <a:noFill/>
          <a:ln>
            <a:solidFill>
              <a:schemeClr val="bg2"/>
            </a:solidFill>
          </a:ln>
        </p:spPr>
        <p:txBody>
          <a:bodyPr anchor="ctr">
            <a:noAutofit/>
          </a:bodyPr>
          <a:lstStyle/>
          <a:p>
            <a:pPr marL="0" indent="0">
              <a:buNone/>
            </a:pPr>
            <a:r>
              <a:rPr lang="fr-FR" sz="1333" dirty="0">
                <a:solidFill>
                  <a:schemeClr val="tx2"/>
                </a:solidFill>
                <a:latin typeface="Helvetica" panose="020B0604020202020204" pitchFamily="34" charset="0"/>
                <a:cs typeface="Helvetica" panose="020B0604020202020204" pitchFamily="34" charset="0"/>
              </a:rPr>
              <a:t>Question : </a:t>
            </a:r>
            <a:r>
              <a:rPr lang="fr-FR" sz="1333" dirty="0">
                <a:solidFill>
                  <a:schemeClr val="tx2"/>
                </a:solidFill>
                <a:latin typeface="Helvetica"/>
                <a:ea typeface="Cambria"/>
                <a:cs typeface="Times New Roman"/>
              </a:rPr>
              <a:t>Si le premier tour de l’élection présidentielle avait lieu dimanche prochain, quel est le candidat pour lequel il y aurait le plus de chances que vous votiez ?  Si vous aviez le choix entre les candidats suivants …?</a:t>
            </a:r>
          </a:p>
        </p:txBody>
      </p:sp>
      <p:graphicFrame>
        <p:nvGraphicFramePr>
          <p:cNvPr id="12" name="Tableau 11"/>
          <p:cNvGraphicFramePr>
            <a:graphicFrameLocks noGrp="1"/>
          </p:cNvGraphicFramePr>
          <p:nvPr>
            <p:extLst/>
          </p:nvPr>
        </p:nvGraphicFramePr>
        <p:xfrm>
          <a:off x="-407223" y="2576514"/>
          <a:ext cx="2741115" cy="3852562"/>
        </p:xfrm>
        <a:graphic>
          <a:graphicData uri="http://schemas.openxmlformats.org/drawingml/2006/table">
            <a:tbl>
              <a:tblPr>
                <a:tableStyleId>{5C22544A-7EE6-4342-B048-85BDC9FD1C3A}</a:tableStyleId>
              </a:tblPr>
              <a:tblGrid>
                <a:gridCol w="2741115">
                  <a:extLst>
                    <a:ext uri="{9D8B030D-6E8A-4147-A177-3AD203B41FA5}">
                      <a16:colId xmlns:a16="http://schemas.microsoft.com/office/drawing/2014/main" val="20000"/>
                    </a:ext>
                  </a:extLst>
                </a:gridCol>
              </a:tblGrid>
              <a:tr h="413619">
                <a:tc>
                  <a:txBody>
                    <a:bodyPr/>
                    <a:lstStyle/>
                    <a:p>
                      <a:pPr algn="r" fontAlgn="b"/>
                      <a:r>
                        <a:rPr lang="fr-FR" sz="1900" b="0" i="0" u="none" strike="noStrike" dirty="0" smtClean="0">
                          <a:solidFill>
                            <a:schemeClr val="tx2"/>
                          </a:solidFill>
                          <a:effectLst/>
                          <a:latin typeface="+mn-lt"/>
                        </a:rPr>
                        <a:t>Nathalie</a:t>
                      </a:r>
                      <a:r>
                        <a:rPr lang="fr-FR" sz="1900" b="0" i="0" u="none" strike="noStrike" baseline="0" dirty="0" smtClean="0">
                          <a:solidFill>
                            <a:schemeClr val="tx2"/>
                          </a:solidFill>
                          <a:effectLst/>
                          <a:latin typeface="+mn-lt"/>
                        </a:rPr>
                        <a:t> Arthaud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4033">
                <a:tc>
                  <a:txBody>
                    <a:bodyPr/>
                    <a:lstStyle/>
                    <a:p>
                      <a:pPr algn="r" fontAlgn="b"/>
                      <a:r>
                        <a:rPr lang="fr-FR" sz="1900" b="0" i="0" u="none" strike="noStrike" dirty="0" smtClean="0">
                          <a:solidFill>
                            <a:schemeClr val="tx2"/>
                          </a:solidFill>
                          <a:effectLst/>
                          <a:latin typeface="+mn-lt"/>
                        </a:rPr>
                        <a:t>Philippe </a:t>
                      </a:r>
                      <a:r>
                        <a:rPr lang="fr-FR" sz="1900" b="0" i="0" u="none" strike="noStrike" dirty="0" err="1" smtClean="0">
                          <a:solidFill>
                            <a:schemeClr val="tx2"/>
                          </a:solidFill>
                          <a:effectLst/>
                          <a:latin typeface="+mn-lt"/>
                        </a:rPr>
                        <a:t>Poutou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4033">
                <a:tc>
                  <a:txBody>
                    <a:bodyPr/>
                    <a:lstStyle/>
                    <a:p>
                      <a:pPr algn="r" fontAlgn="b"/>
                      <a:r>
                        <a:rPr lang="fr-FR" sz="1900" b="0" i="0" u="none" strike="noStrike" dirty="0" smtClean="0">
                          <a:solidFill>
                            <a:schemeClr val="tx2"/>
                          </a:solidFill>
                          <a:effectLst/>
                          <a:latin typeface="+mn-lt"/>
                        </a:rPr>
                        <a:t>Jean-Luc Mélenchon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4033">
                <a:tc>
                  <a:txBody>
                    <a:bodyPr/>
                    <a:lstStyle/>
                    <a:p>
                      <a:pPr algn="r" fontAlgn="b"/>
                      <a:r>
                        <a:rPr lang="fr-FR" sz="1900" b="0" i="0" u="none" strike="noStrike" dirty="0" smtClean="0">
                          <a:solidFill>
                            <a:schemeClr val="tx2"/>
                          </a:solidFill>
                          <a:effectLst/>
                          <a:latin typeface="+mn-lt"/>
                        </a:rPr>
                        <a:t>Cécile </a:t>
                      </a:r>
                      <a:r>
                        <a:rPr lang="fr-FR" sz="1900" b="0" i="0" u="none" strike="noStrike" dirty="0" err="1" smtClean="0">
                          <a:solidFill>
                            <a:schemeClr val="tx2"/>
                          </a:solidFill>
                          <a:effectLst/>
                          <a:latin typeface="+mn-lt"/>
                        </a:rPr>
                        <a:t>Duflot</a:t>
                      </a:r>
                      <a:r>
                        <a:rPr lang="fr-FR" sz="1900" b="0" i="0" u="none" strike="noStrike" dirty="0" smtClean="0">
                          <a:solidFill>
                            <a:schemeClr val="tx2"/>
                          </a:solidFill>
                          <a:effectLst/>
                          <a:latin typeface="+mn-lt"/>
                        </a:rPr>
                        <a:t>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0712">
                <a:tc>
                  <a:txBody>
                    <a:bodyPr/>
                    <a:lstStyle/>
                    <a:p>
                      <a:pPr algn="r" fontAlgn="b"/>
                      <a:r>
                        <a:rPr lang="fr-FR" sz="1900" b="0" i="0" u="none" strike="noStrike" dirty="0" smtClean="0">
                          <a:solidFill>
                            <a:schemeClr val="tx2"/>
                          </a:solidFill>
                          <a:effectLst/>
                          <a:latin typeface="+mn-lt"/>
                        </a:rPr>
                        <a:t>François Hollande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4033">
                <a:tc>
                  <a:txBody>
                    <a:bodyPr/>
                    <a:lstStyle/>
                    <a:p>
                      <a:pPr algn="r" fontAlgn="b"/>
                      <a:r>
                        <a:rPr lang="fr-FR" sz="1900" b="0" i="0" u="none" strike="noStrike" baseline="0" dirty="0" smtClean="0">
                          <a:solidFill>
                            <a:schemeClr val="tx2"/>
                          </a:solidFill>
                          <a:effectLst/>
                          <a:latin typeface="+mn-lt"/>
                        </a:rPr>
                        <a:t>Alain Juppé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4033">
                <a:tc>
                  <a:txBody>
                    <a:bodyPr/>
                    <a:lstStyle/>
                    <a:p>
                      <a:pPr algn="r" fontAlgn="b"/>
                      <a:r>
                        <a:rPr lang="fr-FR" sz="1900" b="0" i="0" u="none" strike="noStrike" dirty="0" smtClean="0">
                          <a:solidFill>
                            <a:schemeClr val="tx2"/>
                          </a:solidFill>
                          <a:effectLst/>
                          <a:latin typeface="+mn-lt"/>
                        </a:rPr>
                        <a:t>Nicolas Dupont-Aignan</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4033">
                <a:tc>
                  <a:txBody>
                    <a:bodyPr/>
                    <a:lstStyle/>
                    <a:p>
                      <a:pPr algn="r" fontAlgn="b"/>
                      <a:r>
                        <a:rPr lang="fr-FR" sz="1900" b="0" i="0" u="none" strike="noStrike" dirty="0" smtClean="0">
                          <a:solidFill>
                            <a:schemeClr val="tx2"/>
                          </a:solidFill>
                          <a:effectLst/>
                          <a:latin typeface="+mn-lt"/>
                        </a:rPr>
                        <a:t>Marine Le Pen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661507"/>
                  </a:ext>
                </a:extLst>
              </a:tr>
              <a:tr h="434033">
                <a:tc>
                  <a:txBody>
                    <a:bodyPr/>
                    <a:lstStyle/>
                    <a:p>
                      <a:pPr algn="r" fontAlgn="b"/>
                      <a:r>
                        <a:rPr lang="fr-FR" sz="1900" b="0" i="0" u="none" strike="noStrike" dirty="0" smtClean="0">
                          <a:solidFill>
                            <a:schemeClr val="tx2"/>
                          </a:solidFill>
                          <a:effectLst/>
                          <a:latin typeface="+mn-lt"/>
                        </a:rPr>
                        <a:t>Jacque</a:t>
                      </a:r>
                      <a:r>
                        <a:rPr lang="fr-FR" sz="1900" b="0" i="0" u="none" strike="noStrike" baseline="0" dirty="0" smtClean="0">
                          <a:solidFill>
                            <a:schemeClr val="tx2"/>
                          </a:solidFill>
                          <a:effectLst/>
                          <a:latin typeface="+mn-lt"/>
                        </a:rPr>
                        <a:t>s Cheminade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ZoneTexte 15"/>
          <p:cNvSpPr txBox="1"/>
          <p:nvPr/>
        </p:nvSpPr>
        <p:spPr>
          <a:xfrm>
            <a:off x="8702565" y="1802401"/>
            <a:ext cx="3489436"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graphicFrame>
        <p:nvGraphicFramePr>
          <p:cNvPr id="19" name="Tableau 18"/>
          <p:cNvGraphicFramePr>
            <a:graphicFrameLocks noGrp="1"/>
          </p:cNvGraphicFramePr>
          <p:nvPr>
            <p:extLst/>
          </p:nvPr>
        </p:nvGraphicFramePr>
        <p:xfrm>
          <a:off x="225221" y="1024649"/>
          <a:ext cx="6650144" cy="1097280"/>
        </p:xfrm>
        <a:graphic>
          <a:graphicData uri="http://schemas.openxmlformats.org/drawingml/2006/table">
            <a:tbl>
              <a:tblPr firstRow="1" bandRow="1">
                <a:tableStyleId>{5C22544A-7EE6-4342-B048-85BDC9FD1C3A}</a:tableStyleId>
              </a:tblPr>
              <a:tblGrid>
                <a:gridCol w="1691293">
                  <a:extLst>
                    <a:ext uri="{9D8B030D-6E8A-4147-A177-3AD203B41FA5}">
                      <a16:colId xmlns:a16="http://schemas.microsoft.com/office/drawing/2014/main" val="2554545527"/>
                    </a:ext>
                  </a:extLst>
                </a:gridCol>
                <a:gridCol w="4958851">
                  <a:extLst>
                    <a:ext uri="{9D8B030D-6E8A-4147-A177-3AD203B41FA5}">
                      <a16:colId xmlns:a16="http://schemas.microsoft.com/office/drawing/2014/main" val="1262249893"/>
                    </a:ext>
                  </a:extLst>
                </a:gridCol>
              </a:tblGrid>
              <a:tr h="1097280">
                <a:tc>
                  <a:txBody>
                    <a:bodyPr/>
                    <a:lstStyle/>
                    <a:p>
                      <a:r>
                        <a:rPr lang="fr-FR" sz="2100" dirty="0" smtClean="0">
                          <a:solidFill>
                            <a:schemeClr val="tx2"/>
                          </a:solidFill>
                        </a:rPr>
                        <a:t>Hypothèse 2</a:t>
                      </a:r>
                      <a:endParaRPr lang="fr-FR" sz="2100" dirty="0">
                        <a:solidFill>
                          <a:schemeClr val="tx2"/>
                        </a:solidFill>
                      </a:endParaRPr>
                    </a:p>
                  </a:txBody>
                  <a:tcPr marL="121920" marR="121920" marT="60960" marB="60960" anchor="ctr">
                    <a:lnL w="3175"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r>
                        <a:rPr lang="fr-FR" sz="2100" dirty="0" smtClean="0">
                          <a:solidFill>
                            <a:schemeClr val="tx2"/>
                          </a:solidFill>
                          <a:sym typeface="ZapfDingbats" pitchFamily="82" charset="2"/>
                        </a:rPr>
                        <a:t>Candidat </a:t>
                      </a:r>
                      <a:r>
                        <a:rPr lang="fr-FR" sz="2100" dirty="0" smtClean="0">
                          <a:solidFill>
                            <a:schemeClr val="tx2"/>
                          </a:solidFill>
                        </a:rPr>
                        <a:t>LR : Alain Juppé</a:t>
                      </a:r>
                      <a:r>
                        <a:rPr lang="fr-FR" sz="2100" baseline="0" dirty="0" smtClean="0">
                          <a:solidFill>
                            <a:schemeClr val="tx2"/>
                          </a:solidFill>
                        </a:rPr>
                        <a:t> </a:t>
                      </a:r>
                      <a:endParaRPr lang="fr-FR" sz="2100" dirty="0" smtClean="0">
                        <a:solidFill>
                          <a:schemeClr val="tx2"/>
                        </a:solidFill>
                      </a:endParaRPr>
                    </a:p>
                    <a:p>
                      <a:pPr marL="0" indent="0" algn="l"/>
                      <a:r>
                        <a:rPr lang="fr-FR" sz="2100" dirty="0" smtClean="0">
                          <a:solidFill>
                            <a:schemeClr val="tx2"/>
                          </a:solidFill>
                        </a:rPr>
                        <a:t>Sans François Bayrou</a:t>
                      </a:r>
                    </a:p>
                    <a:p>
                      <a:pPr marL="0" indent="0" algn="l"/>
                      <a:r>
                        <a:rPr lang="fr-FR" sz="2100" dirty="0" smtClean="0">
                          <a:solidFill>
                            <a:schemeClr val="tx2"/>
                          </a:solidFill>
                        </a:rPr>
                        <a:t>Sans</a:t>
                      </a:r>
                      <a:r>
                        <a:rPr lang="fr-FR" sz="2100" baseline="0" dirty="0" smtClean="0">
                          <a:solidFill>
                            <a:schemeClr val="tx2"/>
                          </a:solidFill>
                        </a:rPr>
                        <a:t> Emmanuel Macron</a:t>
                      </a:r>
                      <a:endParaRPr lang="fr-FR" sz="2100" dirty="0">
                        <a:solidFill>
                          <a:schemeClr val="tx2"/>
                        </a:solidFill>
                      </a:endParaRPr>
                    </a:p>
                  </a:txBody>
                  <a:tcPr marL="121920" marR="121920" marT="60960" marB="60960" anchor="ctr">
                    <a:lnL w="76200"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582815"/>
                  </a:ext>
                </a:extLst>
              </a:tr>
            </a:tbl>
          </a:graphicData>
        </a:graphic>
      </p:graphicFrame>
      <p:graphicFrame>
        <p:nvGraphicFramePr>
          <p:cNvPr id="20" name="Graphique 19"/>
          <p:cNvGraphicFramePr/>
          <p:nvPr>
            <p:extLst/>
          </p:nvPr>
        </p:nvGraphicFramePr>
        <p:xfrm>
          <a:off x="2126882" y="2556737"/>
          <a:ext cx="4047281" cy="4243575"/>
        </p:xfrm>
        <a:graphic>
          <a:graphicData uri="http://schemas.openxmlformats.org/drawingml/2006/chart">
            <c:chart xmlns:c="http://schemas.openxmlformats.org/drawingml/2006/chart" xmlns:r="http://schemas.openxmlformats.org/officeDocument/2006/relationships" r:id="rId4"/>
          </a:graphicData>
        </a:graphic>
      </p:graphicFrame>
      <p:sp>
        <p:nvSpPr>
          <p:cNvPr id="21" name="ZoneTexte 20"/>
          <p:cNvSpPr txBox="1"/>
          <p:nvPr/>
        </p:nvSpPr>
        <p:spPr>
          <a:xfrm rot="10800000" flipV="1">
            <a:off x="5213971" y="6443925"/>
            <a:ext cx="3161904" cy="407988"/>
          </a:xfrm>
          <a:prstGeom prst="rect">
            <a:avLst/>
          </a:prstGeom>
        </p:spPr>
        <p:txBody>
          <a:bodyPr vert="horz" wrap="square" lIns="0" tIns="0" rIns="0" bIns="0" rtlCol="0" anchor="ctr">
            <a:noAutofit/>
          </a:bodyPr>
          <a:lstStyle/>
          <a:p>
            <a:pPr marL="6351" algn="ctr" defTabSz="1232345"/>
            <a:r>
              <a:rPr lang="fr-FR" sz="1333" dirty="0">
                <a:solidFill>
                  <a:prstClr val="white">
                    <a:lumMod val="50000"/>
                  </a:prstClr>
                </a:solidFill>
                <a:latin typeface="Calibri"/>
              </a:rPr>
              <a:t>Personnes certaines d’aller voter n’ayant pas exprimé d’intention de vote </a:t>
            </a:r>
            <a:r>
              <a:rPr lang="fr-FR" sz="1333" b="1" dirty="0">
                <a:solidFill>
                  <a:prstClr val="white">
                    <a:lumMod val="50000"/>
                  </a:prstClr>
                </a:solidFill>
                <a:latin typeface="Calibri"/>
              </a:rPr>
              <a:t>14%</a:t>
            </a:r>
          </a:p>
          <a:p>
            <a:pPr marL="6351" algn="ctr" defTabSz="1232345"/>
            <a:endParaRPr lang="fr-FR" sz="1333" dirty="0">
              <a:solidFill>
                <a:prstClr val="white">
                  <a:lumMod val="50000"/>
                </a:prstClr>
              </a:solidFill>
              <a:latin typeface="Calibri"/>
            </a:endParaRPr>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9231" r="15000" b="1588"/>
          <a:stretch/>
        </p:blipFill>
        <p:spPr>
          <a:xfrm>
            <a:off x="5771327" y="1024651"/>
            <a:ext cx="1104040" cy="1098581"/>
          </a:xfrm>
          <a:prstGeom prst="rect">
            <a:avLst/>
          </a:prstGeom>
        </p:spPr>
      </p:pic>
      <p:sp>
        <p:nvSpPr>
          <p:cNvPr id="24" name="ZoneTexte 23"/>
          <p:cNvSpPr txBox="1"/>
          <p:nvPr/>
        </p:nvSpPr>
        <p:spPr>
          <a:xfrm>
            <a:off x="1697590" y="6528321"/>
            <a:ext cx="2617693" cy="225767"/>
          </a:xfrm>
          <a:prstGeom prst="rect">
            <a:avLst/>
          </a:prstGeom>
        </p:spPr>
        <p:txBody>
          <a:bodyPr vert="horz" wrap="square" lIns="0" tIns="0" rIns="0" bIns="0" rtlCol="0">
            <a:spAutoFit/>
          </a:bodyPr>
          <a:lstStyle/>
          <a:p>
            <a:pPr marL="6351" defTabSz="1232345"/>
            <a:r>
              <a:rPr lang="fr-FR" sz="1467" dirty="0">
                <a:solidFill>
                  <a:srgbClr val="1B365D"/>
                </a:solidFill>
                <a:latin typeface="Calibri"/>
              </a:rPr>
              <a:t>* Résultat inférieur à 0,5</a:t>
            </a:r>
          </a:p>
        </p:txBody>
      </p:sp>
      <p:graphicFrame>
        <p:nvGraphicFramePr>
          <p:cNvPr id="15" name="Tableau 14"/>
          <p:cNvGraphicFramePr>
            <a:graphicFrameLocks noGrp="1"/>
          </p:cNvGraphicFramePr>
          <p:nvPr>
            <p:extLst/>
          </p:nvPr>
        </p:nvGraphicFramePr>
        <p:xfrm>
          <a:off x="3882916" y="2646063"/>
          <a:ext cx="1054201" cy="3783015"/>
        </p:xfrm>
        <a:graphic>
          <a:graphicData uri="http://schemas.openxmlformats.org/drawingml/2006/table">
            <a:tbl>
              <a:tblPr>
                <a:tableStyleId>{5C22544A-7EE6-4342-B048-85BDC9FD1C3A}</a:tableStyleId>
              </a:tblPr>
              <a:tblGrid>
                <a:gridCol w="1054201">
                  <a:extLst>
                    <a:ext uri="{9D8B030D-6E8A-4147-A177-3AD203B41FA5}">
                      <a16:colId xmlns:a16="http://schemas.microsoft.com/office/drawing/2014/main" val="2078025127"/>
                    </a:ext>
                  </a:extLst>
                </a:gridCol>
              </a:tblGrid>
              <a:tr h="420335">
                <a:tc>
                  <a:txBody>
                    <a:bodyPr/>
                    <a:lstStyle/>
                    <a:p>
                      <a:pPr algn="ctr" fontAlgn="b"/>
                      <a:r>
                        <a:rPr lang="fr-FR" sz="1400" b="0" i="1" u="none" strike="noStrike" dirty="0" smtClean="0">
                          <a:solidFill>
                            <a:schemeClr val="bg2">
                              <a:lumMod val="75000"/>
                            </a:schemeClr>
                          </a:solidFill>
                          <a:effectLst/>
                          <a:latin typeface="+mn-lt"/>
                        </a:rPr>
                        <a:t>(=)</a:t>
                      </a:r>
                      <a:endParaRPr lang="fr-FR" sz="1400" b="0" i="1" u="none" strike="noStrike" dirty="0">
                        <a:solidFill>
                          <a:schemeClr val="bg2">
                            <a:lumMod val="75000"/>
                          </a:schemeClr>
                        </a:solidFill>
                        <a:effectLst/>
                        <a:latin typeface="+mn-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65853"/>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977940"/>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chemeClr val="tx2"/>
                          </a:solidFill>
                          <a:effectLst/>
                          <a:uLnTx/>
                          <a:uFillTx/>
                          <a:latin typeface="+mn-lt"/>
                          <a:ea typeface="+mn-ea"/>
                          <a:cs typeface="+mn-cs"/>
                          <a:sym typeface="Wingdings 3" panose="05040102010807070707" pitchFamily="18" charset="2"/>
                        </a:rPr>
                        <a:t></a:t>
                      </a:r>
                      <a:r>
                        <a:rPr kumimoji="0" lang="fr-FR" sz="1400" b="0" i="0" u="none" strike="noStrike" kern="1200" cap="none" spc="0" normalizeH="0" baseline="0" noProof="0" dirty="0" smtClean="0">
                          <a:ln>
                            <a:noFill/>
                          </a:ln>
                          <a:solidFill>
                            <a:schemeClr val="tx2"/>
                          </a:solidFill>
                          <a:effectLst/>
                          <a:uLnTx/>
                          <a:uFillTx/>
                          <a:latin typeface="+mn-lt"/>
                          <a:ea typeface="+mn-ea"/>
                          <a:cs typeface="+mn-cs"/>
                        </a:rPr>
                        <a:t>+0,5</a:t>
                      </a:r>
                      <a:endParaRPr kumimoji="0" lang="fr-FR" sz="1400" b="0" i="0" u="none" strike="noStrike" kern="1200" cap="none" spc="0" normalizeH="0" baseline="0" noProof="0" dirty="0">
                        <a:ln>
                          <a:noFill/>
                        </a:ln>
                        <a:solidFill>
                          <a:schemeClr val="tx2"/>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873821"/>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39337"/>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C00000"/>
                          </a:solidFill>
                          <a:effectLst/>
                          <a:uLnTx/>
                          <a:uFillTx/>
                          <a:latin typeface="+mn-lt"/>
                          <a:ea typeface="+mn-ea"/>
                          <a:cs typeface="+mn-cs"/>
                          <a:sym typeface="Wingdings 3" panose="05040102010807070707" pitchFamily="18" charset="2"/>
                        </a:rPr>
                        <a:t>-1,5</a:t>
                      </a:r>
                      <a:endParaRPr kumimoji="0" lang="fr-FR" sz="1400" b="0" i="0" u="none" strike="noStrike" kern="1200" cap="none" spc="0" normalizeH="0" baseline="0" noProof="0" dirty="0" smtClean="0">
                        <a:ln>
                          <a:noFill/>
                        </a:ln>
                        <a:solidFill>
                          <a:srgbClr val="C00000"/>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5507771"/>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C00000"/>
                          </a:solidFill>
                          <a:effectLst/>
                          <a:uLnTx/>
                          <a:uFillTx/>
                          <a:latin typeface="+mn-lt"/>
                          <a:ea typeface="+mn-ea"/>
                          <a:cs typeface="+mn-cs"/>
                          <a:sym typeface="Wingdings 3" panose="05040102010807070707" pitchFamily="18" charset="2"/>
                        </a:rPr>
                        <a:t>-1</a:t>
                      </a:r>
                      <a:endParaRPr kumimoji="0" lang="fr-FR" sz="1400" b="0" i="0" u="none" strike="noStrike" kern="1200" cap="none" spc="0" normalizeH="0" baseline="0" noProof="0" dirty="0" smtClean="0">
                        <a:ln>
                          <a:noFill/>
                        </a:ln>
                        <a:solidFill>
                          <a:srgbClr val="C00000"/>
                        </a:solidFill>
                        <a:effectLst/>
                        <a:uLnTx/>
                        <a:uFillTx/>
                        <a:latin typeface="+mn-lt"/>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3112511"/>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195105"/>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chemeClr val="tx2"/>
                          </a:solidFill>
                          <a:effectLst/>
                          <a:uLnTx/>
                          <a:uFillTx/>
                          <a:latin typeface="+mn-lt"/>
                          <a:ea typeface="+mn-ea"/>
                          <a:cs typeface="+mn-cs"/>
                          <a:sym typeface="Wingdings 3" panose="05040102010807070707" pitchFamily="18" charset="2"/>
                        </a:rPr>
                        <a:t></a:t>
                      </a:r>
                      <a:r>
                        <a:rPr kumimoji="0" lang="fr-FR" sz="1400" b="0" i="0" u="none" strike="noStrike" kern="1200" cap="none" spc="0" normalizeH="0" baseline="0" noProof="0" dirty="0" smtClean="0">
                          <a:ln>
                            <a:noFill/>
                          </a:ln>
                          <a:solidFill>
                            <a:schemeClr val="tx2"/>
                          </a:solidFill>
                          <a:effectLst/>
                          <a:uLnTx/>
                          <a:uFillTx/>
                          <a:latin typeface="+mn-lt"/>
                          <a:ea typeface="+mn-ea"/>
                          <a:cs typeface="+mn-cs"/>
                        </a:rPr>
                        <a:t>+2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138434"/>
                  </a:ext>
                </a:extLst>
              </a:tr>
              <a:tr h="42033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400" b="0" i="1" u="none" strike="noStrike" dirty="0" smtClean="0">
                          <a:solidFill>
                            <a:schemeClr val="bg2">
                              <a:lumMod val="75000"/>
                            </a:schemeClr>
                          </a:solidFill>
                          <a:effectLst/>
                          <a:latin typeface="+mn-lt"/>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01676"/>
                  </a:ext>
                </a:extLst>
              </a:tr>
            </a:tbl>
          </a:graphicData>
        </a:graphic>
      </p:graphicFrame>
      <p:sp>
        <p:nvSpPr>
          <p:cNvPr id="17" name="Rectangle 16"/>
          <p:cNvSpPr/>
          <p:nvPr/>
        </p:nvSpPr>
        <p:spPr>
          <a:xfrm>
            <a:off x="3297276" y="2092068"/>
            <a:ext cx="2027765" cy="523220"/>
          </a:xfrm>
          <a:prstGeom prst="rect">
            <a:avLst/>
          </a:prstGeom>
        </p:spPr>
        <p:txBody>
          <a:bodyPr wrap="square">
            <a:spAutoFit/>
          </a:bodyPr>
          <a:lstStyle/>
          <a:p>
            <a:pPr algn="ctr" defTabSz="1232345" fontAlgn="ctr"/>
            <a:r>
              <a:rPr lang="fr-FR" sz="1400" i="1" dirty="0">
                <a:solidFill>
                  <a:srgbClr val="1B365D"/>
                </a:solidFill>
                <a:latin typeface="Calibri"/>
                <a:cs typeface="Helvetica" panose="020B0604020202020204" pitchFamily="34" charset="0"/>
              </a:rPr>
              <a:t>Evolution</a:t>
            </a:r>
          </a:p>
          <a:p>
            <a:pPr algn="ctr" defTabSz="1232345" fontAlgn="ctr"/>
            <a:r>
              <a:rPr lang="fr-FR" sz="1400" i="1" dirty="0">
                <a:solidFill>
                  <a:srgbClr val="1B365D"/>
                </a:solidFill>
                <a:latin typeface="Calibri"/>
                <a:cs typeface="Helvetica" panose="020B0604020202020204" pitchFamily="34" charset="0"/>
              </a:rPr>
              <a:t> Sept. 2016 vs Mai 2016</a:t>
            </a:r>
          </a:p>
        </p:txBody>
      </p:sp>
    </p:spTree>
    <p:extLst>
      <p:ext uri="{BB962C8B-B14F-4D97-AF65-F5344CB8AC3E}">
        <p14:creationId xmlns:p14="http://schemas.microsoft.com/office/powerpoint/2010/main" val="2810889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Les panels électoraux du CEVIPOF</a:t>
            </a:r>
            <a:endParaRPr lang="fr-FR" b="1" dirty="0"/>
          </a:p>
        </p:txBody>
      </p:sp>
      <p:sp>
        <p:nvSpPr>
          <p:cNvPr id="3" name="Espace réservé du contenu 2"/>
          <p:cNvSpPr>
            <a:spLocks noGrp="1"/>
          </p:cNvSpPr>
          <p:nvPr>
            <p:ph idx="1"/>
          </p:nvPr>
        </p:nvSpPr>
        <p:spPr/>
        <p:txBody>
          <a:bodyPr/>
          <a:lstStyle/>
          <a:p>
            <a:r>
              <a:rPr lang="fr-FR" dirty="0" smtClean="0"/>
              <a:t>2002 : </a:t>
            </a:r>
            <a:r>
              <a:rPr lang="fr-FR" dirty="0" smtClean="0"/>
              <a:t>3 </a:t>
            </a:r>
            <a:r>
              <a:rPr lang="fr-FR" dirty="0" smtClean="0"/>
              <a:t>vagues</a:t>
            </a:r>
            <a:endParaRPr lang="fr-FR" dirty="0" smtClean="0"/>
          </a:p>
          <a:p>
            <a:endParaRPr lang="fr-FR" dirty="0"/>
          </a:p>
          <a:p>
            <a:r>
              <a:rPr lang="fr-FR" dirty="0" smtClean="0"/>
              <a:t>2007 : 4 vagues</a:t>
            </a:r>
          </a:p>
          <a:p>
            <a:endParaRPr lang="fr-FR" dirty="0"/>
          </a:p>
          <a:p>
            <a:r>
              <a:rPr lang="fr-FR" dirty="0" smtClean="0"/>
              <a:t>2010 : 10 vagues, 6000 panélistes dont près de 4000 constants</a:t>
            </a:r>
          </a:p>
          <a:p>
            <a:endParaRPr lang="fr-FR" dirty="0"/>
          </a:p>
          <a:p>
            <a:r>
              <a:rPr lang="fr-FR" dirty="0" smtClean="0"/>
              <a:t>2017 : 18 vagues, 23.000 panélistes dont près de 10.000 constants</a:t>
            </a:r>
            <a:endParaRPr lang="fr-FR" dirty="0"/>
          </a:p>
        </p:txBody>
      </p:sp>
    </p:spTree>
    <p:extLst>
      <p:ext uri="{BB962C8B-B14F-4D97-AF65-F5344CB8AC3E}">
        <p14:creationId xmlns:p14="http://schemas.microsoft.com/office/powerpoint/2010/main" val="361218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2"/>
            <a:ext cx="4492739" cy="738792"/>
          </a:xfrm>
        </p:spPr>
        <p:txBody>
          <a:bodyPr/>
          <a:lstStyle/>
          <a:p>
            <a:r>
              <a:rPr lang="fr-FR" sz="2667" b="0" dirty="0"/>
              <a:t>L’intention de vote 1</a:t>
            </a:r>
            <a:r>
              <a:rPr lang="fr-FR" sz="2667" b="0" baseline="30000" dirty="0"/>
              <a:t>er</a:t>
            </a:r>
            <a:r>
              <a:rPr lang="fr-FR" sz="2667" b="0" dirty="0"/>
              <a:t> tour</a:t>
            </a:r>
            <a:br>
              <a:rPr lang="fr-FR" sz="2667" b="0" dirty="0"/>
            </a:br>
            <a:endParaRPr lang="fr-FR" sz="2667" b="0" dirty="0"/>
          </a:p>
        </p:txBody>
      </p:sp>
      <p:sp>
        <p:nvSpPr>
          <p:cNvPr id="2" name="Espace réservé du texte 1"/>
          <p:cNvSpPr>
            <a:spLocks noGrp="1"/>
          </p:cNvSpPr>
          <p:nvPr>
            <p:ph type="body" sz="quarter" idx="14"/>
          </p:nvPr>
        </p:nvSpPr>
        <p:spPr>
          <a:xfrm>
            <a:off x="4737101" y="159669"/>
            <a:ext cx="7316427" cy="741945"/>
          </a:xfrm>
          <a:prstGeom prst="roundRect">
            <a:avLst/>
          </a:prstGeom>
          <a:noFill/>
          <a:ln>
            <a:solidFill>
              <a:schemeClr val="bg2"/>
            </a:solidFill>
          </a:ln>
        </p:spPr>
        <p:txBody>
          <a:bodyPr anchor="ctr">
            <a:noAutofit/>
          </a:bodyPr>
          <a:lstStyle/>
          <a:p>
            <a:pPr marL="0" indent="0">
              <a:buNone/>
            </a:pPr>
            <a:r>
              <a:rPr lang="fr-FR" sz="1333" dirty="0">
                <a:solidFill>
                  <a:schemeClr val="tx2"/>
                </a:solidFill>
                <a:latin typeface="Helvetica" panose="020B0604020202020204" pitchFamily="34" charset="0"/>
                <a:cs typeface="Helvetica" panose="020B0604020202020204" pitchFamily="34" charset="0"/>
              </a:rPr>
              <a:t>Question : </a:t>
            </a:r>
            <a:r>
              <a:rPr lang="fr-FR" sz="1333" dirty="0">
                <a:solidFill>
                  <a:schemeClr val="tx2"/>
                </a:solidFill>
                <a:latin typeface="Helvetica"/>
                <a:ea typeface="Cambria"/>
                <a:cs typeface="Times New Roman"/>
              </a:rPr>
              <a:t>Si le premier tour de l’élection présidentielle avait lieu dimanche prochain, quel est le candidat pour lequel il y aurait le plus de chances que vous votiez ?  Si vous aviez le choix entre les candidats suivants …?</a:t>
            </a:r>
          </a:p>
        </p:txBody>
      </p:sp>
      <p:sp>
        <p:nvSpPr>
          <p:cNvPr id="14" name="ZoneTexte 13"/>
          <p:cNvSpPr txBox="1"/>
          <p:nvPr/>
        </p:nvSpPr>
        <p:spPr>
          <a:xfrm>
            <a:off x="8564093" y="2419520"/>
            <a:ext cx="3489436"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5" name="Espace réservé du pied de page 4"/>
          <p:cNvSpPr>
            <a:spLocks noGrp="1"/>
          </p:cNvSpPr>
          <p:nvPr>
            <p:ph type="ftr" sz="quarter" idx="15"/>
          </p:nvPr>
        </p:nvSpPr>
        <p:spPr>
          <a:xfrm>
            <a:off x="633684" y="6558835"/>
            <a:ext cx="3860800" cy="238107"/>
          </a:xfrm>
        </p:spPr>
        <p:txBody>
          <a:bodyPr/>
          <a:lstStyle/>
          <a:p>
            <a:pPr defTabSz="1232345"/>
            <a:r>
              <a:rPr lang="fr-FR">
                <a:solidFill>
                  <a:srgbClr val="888B8D"/>
                </a:solidFill>
                <a:latin typeface="Calibri"/>
              </a:rPr>
              <a:t>©Ipsos  CEVIPOF LE MONDE – EEF 2017 - Septembre 2016</a:t>
            </a:r>
            <a:endParaRPr lang="fr-FR" dirty="0">
              <a:solidFill>
                <a:srgbClr val="888B8D"/>
              </a:solidFill>
              <a:latin typeface="Calibri"/>
            </a:endParaRPr>
          </a:p>
        </p:txBody>
      </p:sp>
      <p:graphicFrame>
        <p:nvGraphicFramePr>
          <p:cNvPr id="12" name="Tableau 11"/>
          <p:cNvGraphicFramePr>
            <a:graphicFrameLocks noGrp="1"/>
          </p:cNvGraphicFramePr>
          <p:nvPr>
            <p:extLst/>
          </p:nvPr>
        </p:nvGraphicFramePr>
        <p:xfrm>
          <a:off x="244363" y="1064088"/>
          <a:ext cx="9592176" cy="1097280"/>
        </p:xfrm>
        <a:graphic>
          <a:graphicData uri="http://schemas.openxmlformats.org/drawingml/2006/table">
            <a:tbl>
              <a:tblPr firstRow="1" bandRow="1">
                <a:tableStyleId>{5C22544A-7EE6-4342-B048-85BDC9FD1C3A}</a:tableStyleId>
              </a:tblPr>
              <a:tblGrid>
                <a:gridCol w="2439524">
                  <a:extLst>
                    <a:ext uri="{9D8B030D-6E8A-4147-A177-3AD203B41FA5}">
                      <a16:colId xmlns:a16="http://schemas.microsoft.com/office/drawing/2014/main" val="2554545527"/>
                    </a:ext>
                  </a:extLst>
                </a:gridCol>
                <a:gridCol w="7152652">
                  <a:extLst>
                    <a:ext uri="{9D8B030D-6E8A-4147-A177-3AD203B41FA5}">
                      <a16:colId xmlns:a16="http://schemas.microsoft.com/office/drawing/2014/main" val="1262249893"/>
                    </a:ext>
                  </a:extLst>
                </a:gridCol>
              </a:tblGrid>
              <a:tr h="1097280">
                <a:tc>
                  <a:txBody>
                    <a:bodyPr/>
                    <a:lstStyle/>
                    <a:p>
                      <a:r>
                        <a:rPr lang="fr-FR" sz="2100" dirty="0" smtClean="0">
                          <a:solidFill>
                            <a:schemeClr val="tx2"/>
                          </a:solidFill>
                        </a:rPr>
                        <a:t>Hypothèse</a:t>
                      </a:r>
                      <a:r>
                        <a:rPr lang="fr-FR" sz="2100" baseline="0" dirty="0" smtClean="0">
                          <a:solidFill>
                            <a:schemeClr val="tx2"/>
                          </a:solidFill>
                        </a:rPr>
                        <a:t> 3</a:t>
                      </a:r>
                      <a:endParaRPr lang="fr-FR" sz="2100" dirty="0">
                        <a:solidFill>
                          <a:schemeClr val="tx2"/>
                        </a:solidFill>
                      </a:endParaRPr>
                    </a:p>
                  </a:txBody>
                  <a:tcPr marL="121920" marR="121920" marT="60960" marB="60960" anchor="ctr">
                    <a:lnL w="3175"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r>
                        <a:rPr lang="fr-FR" sz="2100" dirty="0" smtClean="0">
                          <a:solidFill>
                            <a:schemeClr val="tx2"/>
                          </a:solidFill>
                          <a:sym typeface="ZapfDingbats" pitchFamily="82" charset="2"/>
                        </a:rPr>
                        <a:t>Candidat </a:t>
                      </a:r>
                      <a:r>
                        <a:rPr lang="fr-FR" sz="2100" dirty="0" smtClean="0">
                          <a:solidFill>
                            <a:schemeClr val="tx2"/>
                          </a:solidFill>
                        </a:rPr>
                        <a:t>LR : Nicolas Sarkozy</a:t>
                      </a:r>
                    </a:p>
                    <a:p>
                      <a:pPr marL="0" indent="0" algn="l"/>
                      <a:r>
                        <a:rPr lang="fr-FR" sz="2100" dirty="0" smtClean="0">
                          <a:solidFill>
                            <a:schemeClr val="tx2"/>
                          </a:solidFill>
                        </a:rPr>
                        <a:t>Avec François Bayrou</a:t>
                      </a:r>
                    </a:p>
                    <a:p>
                      <a:pPr marL="0" indent="0" algn="l"/>
                      <a:r>
                        <a:rPr lang="fr-FR" sz="2100" dirty="0" smtClean="0">
                          <a:solidFill>
                            <a:schemeClr val="tx2"/>
                          </a:solidFill>
                        </a:rPr>
                        <a:t>Avec</a:t>
                      </a:r>
                      <a:r>
                        <a:rPr lang="fr-FR" sz="2100" baseline="0" dirty="0" smtClean="0">
                          <a:solidFill>
                            <a:schemeClr val="tx2"/>
                          </a:solidFill>
                        </a:rPr>
                        <a:t> Emmanuel Macron</a:t>
                      </a:r>
                      <a:endParaRPr lang="fr-FR" sz="2100" dirty="0">
                        <a:solidFill>
                          <a:schemeClr val="tx2"/>
                        </a:solidFill>
                      </a:endParaRPr>
                    </a:p>
                  </a:txBody>
                  <a:tcPr marL="121920" marR="121920" marT="60960" marB="60960" anchor="ctr">
                    <a:lnL w="76200"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582815"/>
                  </a:ext>
                </a:extLst>
              </a:tr>
            </a:tbl>
          </a:graphicData>
        </a:graphic>
      </p:graphicFrame>
      <p:grpSp>
        <p:nvGrpSpPr>
          <p:cNvPr id="9" name="Groupe 8"/>
          <p:cNvGrpSpPr/>
          <p:nvPr/>
        </p:nvGrpSpPr>
        <p:grpSpPr>
          <a:xfrm>
            <a:off x="6434147" y="1067393"/>
            <a:ext cx="3402392" cy="1106529"/>
            <a:chOff x="4825610" y="924114"/>
            <a:chExt cx="2551794" cy="829897"/>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7580" r="24359"/>
            <a:stretch/>
          </p:blipFill>
          <p:spPr>
            <a:xfrm>
              <a:off x="6533342" y="924114"/>
              <a:ext cx="844062" cy="817111"/>
            </a:xfrm>
            <a:prstGeom prst="rect">
              <a:avLst/>
            </a:prstGeom>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26477" r="4318"/>
            <a:stretch/>
          </p:blipFill>
          <p:spPr>
            <a:xfrm>
              <a:off x="4825610" y="924114"/>
              <a:ext cx="858189" cy="824649"/>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12242" t="3723" r="22529" b="34139"/>
            <a:stretch/>
          </p:blipFill>
          <p:spPr>
            <a:xfrm>
              <a:off x="5673520" y="924114"/>
              <a:ext cx="859788" cy="829897"/>
            </a:xfrm>
            <a:prstGeom prst="rect">
              <a:avLst/>
            </a:prstGeom>
          </p:spPr>
        </p:pic>
      </p:grpSp>
      <p:graphicFrame>
        <p:nvGraphicFramePr>
          <p:cNvPr id="17" name="Tableau 16"/>
          <p:cNvGraphicFramePr>
            <a:graphicFrameLocks noGrp="1"/>
          </p:cNvGraphicFramePr>
          <p:nvPr>
            <p:extLst/>
          </p:nvPr>
        </p:nvGraphicFramePr>
        <p:xfrm>
          <a:off x="3029794" y="2419517"/>
          <a:ext cx="3049020" cy="3823941"/>
        </p:xfrm>
        <a:graphic>
          <a:graphicData uri="http://schemas.openxmlformats.org/drawingml/2006/table">
            <a:tbl>
              <a:tblPr>
                <a:tableStyleId>{5C22544A-7EE6-4342-B048-85BDC9FD1C3A}</a:tableStyleId>
              </a:tblPr>
              <a:tblGrid>
                <a:gridCol w="3049020">
                  <a:extLst>
                    <a:ext uri="{9D8B030D-6E8A-4147-A177-3AD203B41FA5}">
                      <a16:colId xmlns:a16="http://schemas.microsoft.com/office/drawing/2014/main" val="20000"/>
                    </a:ext>
                  </a:extLst>
                </a:gridCol>
              </a:tblGrid>
              <a:tr h="347631">
                <a:tc>
                  <a:txBody>
                    <a:bodyPr/>
                    <a:lstStyle/>
                    <a:p>
                      <a:pPr algn="r" fontAlgn="b"/>
                      <a:r>
                        <a:rPr lang="fr-FR" sz="2100" b="0" i="0" u="none" strike="noStrike" dirty="0" smtClean="0">
                          <a:solidFill>
                            <a:schemeClr val="tx2"/>
                          </a:solidFill>
                          <a:effectLst/>
                          <a:latin typeface="+mn-lt"/>
                        </a:rPr>
                        <a:t>Nathalie</a:t>
                      </a:r>
                      <a:r>
                        <a:rPr lang="fr-FR" sz="2100" b="0" i="0" u="none" strike="noStrike" baseline="0" dirty="0" smtClean="0">
                          <a:solidFill>
                            <a:schemeClr val="tx2"/>
                          </a:solidFill>
                          <a:effectLst/>
                          <a:latin typeface="+mn-lt"/>
                        </a:rPr>
                        <a:t> Arthaud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47631">
                <a:tc>
                  <a:txBody>
                    <a:bodyPr/>
                    <a:lstStyle/>
                    <a:p>
                      <a:pPr algn="r" fontAlgn="b"/>
                      <a:r>
                        <a:rPr lang="fr-FR" sz="2100" b="0" i="0" u="none" strike="noStrike" dirty="0" smtClean="0">
                          <a:solidFill>
                            <a:schemeClr val="tx2"/>
                          </a:solidFill>
                          <a:effectLst/>
                          <a:latin typeface="+mn-lt"/>
                        </a:rPr>
                        <a:t>Philippe </a:t>
                      </a:r>
                      <a:r>
                        <a:rPr lang="fr-FR" sz="2100" b="0" i="0" u="none" strike="noStrike" dirty="0" err="1" smtClean="0">
                          <a:solidFill>
                            <a:schemeClr val="tx2"/>
                          </a:solidFill>
                          <a:effectLst/>
                          <a:latin typeface="+mn-lt"/>
                        </a:rPr>
                        <a:t>Poutou</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47631">
                <a:tc>
                  <a:txBody>
                    <a:bodyPr/>
                    <a:lstStyle/>
                    <a:p>
                      <a:pPr algn="r" fontAlgn="b"/>
                      <a:r>
                        <a:rPr lang="fr-FR" sz="2100" b="0" i="0" u="none" strike="noStrike" dirty="0" smtClean="0">
                          <a:solidFill>
                            <a:schemeClr val="tx2"/>
                          </a:solidFill>
                          <a:effectLst/>
                          <a:latin typeface="+mn-lt"/>
                        </a:rPr>
                        <a:t>Jean-Luc Mélenchon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7631">
                <a:tc>
                  <a:txBody>
                    <a:bodyPr/>
                    <a:lstStyle/>
                    <a:p>
                      <a:pPr algn="r" fontAlgn="b"/>
                      <a:r>
                        <a:rPr lang="fr-FR" sz="2100" b="0" i="0" u="none" strike="noStrike" dirty="0" smtClean="0">
                          <a:solidFill>
                            <a:schemeClr val="tx2"/>
                          </a:solidFill>
                          <a:effectLst/>
                          <a:latin typeface="+mn-lt"/>
                        </a:rPr>
                        <a:t>Cécile </a:t>
                      </a:r>
                      <a:r>
                        <a:rPr lang="fr-FR" sz="2100" b="0" i="0" u="none" strike="noStrike" dirty="0" err="1" smtClean="0">
                          <a:solidFill>
                            <a:schemeClr val="tx2"/>
                          </a:solidFill>
                          <a:effectLst/>
                          <a:latin typeface="+mn-lt"/>
                        </a:rPr>
                        <a:t>Duflot</a:t>
                      </a:r>
                      <a:r>
                        <a:rPr lang="fr-FR" sz="2100" b="0" i="0" u="none" strike="noStrike" dirty="0" smtClean="0">
                          <a:solidFill>
                            <a:schemeClr val="tx2"/>
                          </a:solidFill>
                          <a:effectLst/>
                          <a:latin typeface="+mn-lt"/>
                        </a:rPr>
                        <a:t>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7631">
                <a:tc>
                  <a:txBody>
                    <a:bodyPr/>
                    <a:lstStyle/>
                    <a:p>
                      <a:pPr algn="r" fontAlgn="b"/>
                      <a:r>
                        <a:rPr lang="fr-FR" sz="2100" b="0" i="0" u="none" strike="noStrike" dirty="0" smtClean="0">
                          <a:solidFill>
                            <a:schemeClr val="tx2"/>
                          </a:solidFill>
                          <a:effectLst/>
                          <a:latin typeface="+mn-lt"/>
                        </a:rPr>
                        <a:t>François Hollande</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7631">
                <a:tc>
                  <a:txBody>
                    <a:bodyPr/>
                    <a:lstStyle/>
                    <a:p>
                      <a:pPr algn="r" fontAlgn="b"/>
                      <a:r>
                        <a:rPr lang="fr-FR" sz="2100" b="0" i="0" u="none" strike="noStrike" dirty="0" smtClean="0">
                          <a:solidFill>
                            <a:schemeClr val="tx2"/>
                          </a:solidFill>
                          <a:effectLst/>
                          <a:latin typeface="+mn-lt"/>
                        </a:rPr>
                        <a:t>Emmanuel Macron</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881630"/>
                  </a:ext>
                </a:extLst>
              </a:tr>
              <a:tr h="347631">
                <a:tc>
                  <a:txBody>
                    <a:bodyPr/>
                    <a:lstStyle/>
                    <a:p>
                      <a:pPr algn="r" fontAlgn="b"/>
                      <a:r>
                        <a:rPr lang="fr-FR" sz="2100" b="0" i="0" u="none" strike="noStrike" dirty="0" smtClean="0">
                          <a:solidFill>
                            <a:schemeClr val="tx2"/>
                          </a:solidFill>
                          <a:effectLst/>
                          <a:latin typeface="+mn-lt"/>
                        </a:rPr>
                        <a:t>François Bayrou</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2478447"/>
                  </a:ext>
                </a:extLst>
              </a:tr>
              <a:tr h="347631">
                <a:tc>
                  <a:txBody>
                    <a:bodyPr/>
                    <a:lstStyle/>
                    <a:p>
                      <a:pPr algn="r" fontAlgn="b"/>
                      <a:r>
                        <a:rPr lang="fr-FR" sz="2100" b="0" i="0" u="none" strike="noStrike" baseline="0" dirty="0" smtClean="0">
                          <a:solidFill>
                            <a:schemeClr val="tx2"/>
                          </a:solidFill>
                          <a:effectLst/>
                          <a:latin typeface="+mn-lt"/>
                        </a:rPr>
                        <a:t>Nicolas Sarkozy</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47631">
                <a:tc>
                  <a:txBody>
                    <a:bodyPr/>
                    <a:lstStyle/>
                    <a:p>
                      <a:pPr algn="r" fontAlgn="b"/>
                      <a:r>
                        <a:rPr lang="fr-FR" sz="2100" b="0" i="0" u="none" strike="noStrike" dirty="0" smtClean="0">
                          <a:solidFill>
                            <a:schemeClr val="tx2"/>
                          </a:solidFill>
                          <a:effectLst/>
                          <a:latin typeface="+mn-lt"/>
                        </a:rPr>
                        <a:t>Nicolas Dupont-Aignan</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47631">
                <a:tc>
                  <a:txBody>
                    <a:bodyPr/>
                    <a:lstStyle/>
                    <a:p>
                      <a:pPr algn="r" fontAlgn="b"/>
                      <a:r>
                        <a:rPr lang="fr-FR" sz="2100" b="0" i="0" u="none" strike="noStrike" dirty="0" smtClean="0">
                          <a:solidFill>
                            <a:schemeClr val="tx2"/>
                          </a:solidFill>
                          <a:effectLst/>
                          <a:latin typeface="+mn-lt"/>
                        </a:rPr>
                        <a:t>Marine Le Pen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6661507"/>
                  </a:ext>
                </a:extLst>
              </a:tr>
              <a:tr h="347631">
                <a:tc>
                  <a:txBody>
                    <a:bodyPr/>
                    <a:lstStyle/>
                    <a:p>
                      <a:pPr algn="r" fontAlgn="b"/>
                      <a:r>
                        <a:rPr lang="fr-FR" sz="2100" b="0" i="0" u="none" strike="noStrike" dirty="0" smtClean="0">
                          <a:solidFill>
                            <a:schemeClr val="tx2"/>
                          </a:solidFill>
                          <a:effectLst/>
                          <a:latin typeface="+mn-lt"/>
                        </a:rPr>
                        <a:t>Jacque</a:t>
                      </a:r>
                      <a:r>
                        <a:rPr lang="fr-FR" sz="2100" b="0" i="0" u="none" strike="noStrike" baseline="0" dirty="0" smtClean="0">
                          <a:solidFill>
                            <a:schemeClr val="tx2"/>
                          </a:solidFill>
                          <a:effectLst/>
                          <a:latin typeface="+mn-lt"/>
                        </a:rPr>
                        <a:t>s Cheminade</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graphicFrame>
        <p:nvGraphicFramePr>
          <p:cNvPr id="18" name="Graphique 17"/>
          <p:cNvGraphicFramePr/>
          <p:nvPr>
            <p:extLst/>
          </p:nvPr>
        </p:nvGraphicFramePr>
        <p:xfrm>
          <a:off x="6148565" y="2225831"/>
          <a:ext cx="4047281" cy="4243575"/>
        </p:xfrm>
        <a:graphic>
          <a:graphicData uri="http://schemas.openxmlformats.org/drawingml/2006/chart">
            <c:chart xmlns:c="http://schemas.openxmlformats.org/drawingml/2006/chart" xmlns:r="http://schemas.openxmlformats.org/officeDocument/2006/relationships" r:id="rId6"/>
          </a:graphicData>
        </a:graphic>
      </p:graphicFrame>
      <p:sp>
        <p:nvSpPr>
          <p:cNvPr id="19" name="ZoneTexte 18"/>
          <p:cNvSpPr txBox="1"/>
          <p:nvPr/>
        </p:nvSpPr>
        <p:spPr>
          <a:xfrm rot="10800000" flipV="1">
            <a:off x="8684644" y="5835466"/>
            <a:ext cx="3161904" cy="407988"/>
          </a:xfrm>
          <a:prstGeom prst="rect">
            <a:avLst/>
          </a:prstGeom>
        </p:spPr>
        <p:txBody>
          <a:bodyPr vert="horz" wrap="square" lIns="0" tIns="0" rIns="0" bIns="0" rtlCol="0" anchor="ctr">
            <a:noAutofit/>
          </a:bodyPr>
          <a:lstStyle/>
          <a:p>
            <a:pPr marL="6351" algn="ctr" defTabSz="1232345"/>
            <a:r>
              <a:rPr lang="fr-FR" sz="1333" dirty="0">
                <a:solidFill>
                  <a:prstClr val="white">
                    <a:lumMod val="50000"/>
                  </a:prstClr>
                </a:solidFill>
                <a:latin typeface="Calibri"/>
              </a:rPr>
              <a:t>Personnes certaines d’aller voter n’ayant pas exprimé d’intention de vote </a:t>
            </a:r>
            <a:r>
              <a:rPr lang="fr-FR" sz="1333" b="1" dirty="0">
                <a:solidFill>
                  <a:prstClr val="white">
                    <a:lumMod val="50000"/>
                  </a:prstClr>
                </a:solidFill>
                <a:latin typeface="Calibri"/>
              </a:rPr>
              <a:t>12%</a:t>
            </a:r>
          </a:p>
          <a:p>
            <a:pPr marL="6351" algn="ctr" defTabSz="1232345"/>
            <a:endParaRPr lang="fr-FR" sz="1333" dirty="0">
              <a:solidFill>
                <a:prstClr val="white">
                  <a:lumMod val="50000"/>
                </a:prstClr>
              </a:solidFill>
              <a:latin typeface="Calibri"/>
            </a:endParaRPr>
          </a:p>
        </p:txBody>
      </p:sp>
      <p:sp>
        <p:nvSpPr>
          <p:cNvPr id="20" name="ZoneTexte 19"/>
          <p:cNvSpPr txBox="1"/>
          <p:nvPr/>
        </p:nvSpPr>
        <p:spPr>
          <a:xfrm>
            <a:off x="5212919" y="6425511"/>
            <a:ext cx="2617693" cy="225767"/>
          </a:xfrm>
          <a:prstGeom prst="rect">
            <a:avLst/>
          </a:prstGeom>
        </p:spPr>
        <p:txBody>
          <a:bodyPr vert="horz" wrap="square" lIns="0" tIns="0" rIns="0" bIns="0" rtlCol="0">
            <a:spAutoFit/>
          </a:bodyPr>
          <a:lstStyle/>
          <a:p>
            <a:pPr marL="6351" defTabSz="1232345"/>
            <a:r>
              <a:rPr lang="fr-FR" sz="1467" dirty="0">
                <a:solidFill>
                  <a:srgbClr val="1B365D"/>
                </a:solidFill>
                <a:latin typeface="Calibri"/>
              </a:rPr>
              <a:t>* Résultat inférieur à 0,5</a:t>
            </a:r>
          </a:p>
        </p:txBody>
      </p:sp>
    </p:spTree>
    <p:extLst>
      <p:ext uri="{BB962C8B-B14F-4D97-AF65-F5344CB8AC3E}">
        <p14:creationId xmlns:p14="http://schemas.microsoft.com/office/powerpoint/2010/main" val="1268088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2"/>
            <a:ext cx="4492739" cy="738792"/>
          </a:xfrm>
        </p:spPr>
        <p:txBody>
          <a:bodyPr/>
          <a:lstStyle/>
          <a:p>
            <a:r>
              <a:rPr lang="fr-FR" sz="2667" b="0" dirty="0"/>
              <a:t>L’intention de vote 1</a:t>
            </a:r>
            <a:r>
              <a:rPr lang="fr-FR" sz="2667" b="0" baseline="30000" dirty="0"/>
              <a:t>er</a:t>
            </a:r>
            <a:r>
              <a:rPr lang="fr-FR" sz="2667" b="0" dirty="0"/>
              <a:t> tour</a:t>
            </a:r>
            <a:br>
              <a:rPr lang="fr-FR" sz="2667" b="0" dirty="0"/>
            </a:br>
            <a:endParaRPr lang="fr-FR" sz="2667" b="0" dirty="0"/>
          </a:p>
        </p:txBody>
      </p:sp>
      <p:sp>
        <p:nvSpPr>
          <p:cNvPr id="2" name="Espace réservé du texte 1"/>
          <p:cNvSpPr>
            <a:spLocks noGrp="1"/>
          </p:cNvSpPr>
          <p:nvPr>
            <p:ph type="body" sz="quarter" idx="14"/>
          </p:nvPr>
        </p:nvSpPr>
        <p:spPr>
          <a:xfrm>
            <a:off x="4737101" y="159669"/>
            <a:ext cx="7316427" cy="741945"/>
          </a:xfrm>
          <a:prstGeom prst="roundRect">
            <a:avLst/>
          </a:prstGeom>
          <a:noFill/>
          <a:ln>
            <a:solidFill>
              <a:schemeClr val="bg2"/>
            </a:solidFill>
          </a:ln>
        </p:spPr>
        <p:txBody>
          <a:bodyPr anchor="ctr">
            <a:noAutofit/>
          </a:bodyPr>
          <a:lstStyle/>
          <a:p>
            <a:pPr marL="0" indent="0">
              <a:buNone/>
            </a:pPr>
            <a:r>
              <a:rPr lang="fr-FR" sz="1333" dirty="0">
                <a:solidFill>
                  <a:schemeClr val="tx2"/>
                </a:solidFill>
                <a:latin typeface="Helvetica" panose="020B0604020202020204" pitchFamily="34" charset="0"/>
                <a:cs typeface="Helvetica" panose="020B0604020202020204" pitchFamily="34" charset="0"/>
              </a:rPr>
              <a:t>Question : </a:t>
            </a:r>
            <a:r>
              <a:rPr lang="fr-FR" sz="1333" dirty="0">
                <a:solidFill>
                  <a:schemeClr val="tx2"/>
                </a:solidFill>
                <a:latin typeface="Helvetica"/>
                <a:ea typeface="Cambria"/>
                <a:cs typeface="Times New Roman"/>
              </a:rPr>
              <a:t>Si le premier tour de l’élection présidentielle avait lieu dimanche prochain, quel est le candidat pour lequel il y aurait le plus de chances que vous votiez ?  Si vous aviez le choix entre les candidats suivants …?</a:t>
            </a:r>
          </a:p>
        </p:txBody>
      </p:sp>
      <p:sp>
        <p:nvSpPr>
          <p:cNvPr id="14" name="ZoneTexte 13"/>
          <p:cNvSpPr txBox="1"/>
          <p:nvPr/>
        </p:nvSpPr>
        <p:spPr>
          <a:xfrm>
            <a:off x="8564093" y="2419520"/>
            <a:ext cx="3489436"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5" name="Espace réservé du pied de page 4"/>
          <p:cNvSpPr>
            <a:spLocks noGrp="1"/>
          </p:cNvSpPr>
          <p:nvPr>
            <p:ph type="ftr" sz="quarter" idx="15"/>
          </p:nvPr>
        </p:nvSpPr>
        <p:spPr>
          <a:xfrm>
            <a:off x="633684" y="6558835"/>
            <a:ext cx="3860800" cy="238107"/>
          </a:xfrm>
        </p:spPr>
        <p:txBody>
          <a:bodyPr/>
          <a:lstStyle/>
          <a:p>
            <a:pPr defTabSz="1232345"/>
            <a:r>
              <a:rPr lang="fr-FR">
                <a:solidFill>
                  <a:srgbClr val="888B8D"/>
                </a:solidFill>
                <a:latin typeface="Calibri"/>
              </a:rPr>
              <a:t>©Ipsos  CEVIPOF LE MONDE – EEF 2017 - Septembre 2016</a:t>
            </a:r>
            <a:endParaRPr lang="fr-FR" dirty="0">
              <a:solidFill>
                <a:srgbClr val="888B8D"/>
              </a:solidFill>
              <a:latin typeface="Calibri"/>
            </a:endParaRPr>
          </a:p>
        </p:txBody>
      </p:sp>
      <p:graphicFrame>
        <p:nvGraphicFramePr>
          <p:cNvPr id="12" name="Tableau 11"/>
          <p:cNvGraphicFramePr>
            <a:graphicFrameLocks noGrp="1"/>
          </p:cNvGraphicFramePr>
          <p:nvPr>
            <p:extLst/>
          </p:nvPr>
        </p:nvGraphicFramePr>
        <p:xfrm>
          <a:off x="244364" y="1228848"/>
          <a:ext cx="8252842" cy="1097280"/>
        </p:xfrm>
        <a:graphic>
          <a:graphicData uri="http://schemas.openxmlformats.org/drawingml/2006/table">
            <a:tbl>
              <a:tblPr firstRow="1" bandRow="1">
                <a:tableStyleId>{5C22544A-7EE6-4342-B048-85BDC9FD1C3A}</a:tableStyleId>
              </a:tblPr>
              <a:tblGrid>
                <a:gridCol w="2098897">
                  <a:extLst>
                    <a:ext uri="{9D8B030D-6E8A-4147-A177-3AD203B41FA5}">
                      <a16:colId xmlns:a16="http://schemas.microsoft.com/office/drawing/2014/main" val="2554545527"/>
                    </a:ext>
                  </a:extLst>
                </a:gridCol>
                <a:gridCol w="6153945">
                  <a:extLst>
                    <a:ext uri="{9D8B030D-6E8A-4147-A177-3AD203B41FA5}">
                      <a16:colId xmlns:a16="http://schemas.microsoft.com/office/drawing/2014/main" val="1262249893"/>
                    </a:ext>
                  </a:extLst>
                </a:gridCol>
              </a:tblGrid>
              <a:tr h="1097280">
                <a:tc>
                  <a:txBody>
                    <a:bodyPr/>
                    <a:lstStyle/>
                    <a:p>
                      <a:r>
                        <a:rPr lang="fr-FR" sz="2100" dirty="0" smtClean="0">
                          <a:solidFill>
                            <a:schemeClr val="tx2"/>
                          </a:solidFill>
                        </a:rPr>
                        <a:t>Hypothèse</a:t>
                      </a:r>
                      <a:r>
                        <a:rPr lang="fr-FR" sz="2100" baseline="0" dirty="0" smtClean="0">
                          <a:solidFill>
                            <a:schemeClr val="tx2"/>
                          </a:solidFill>
                        </a:rPr>
                        <a:t> 4</a:t>
                      </a:r>
                      <a:endParaRPr lang="fr-FR" sz="2100" dirty="0">
                        <a:solidFill>
                          <a:schemeClr val="tx2"/>
                        </a:solidFill>
                      </a:endParaRPr>
                    </a:p>
                  </a:txBody>
                  <a:tcPr marL="121920" marR="121920" marT="60960" marB="60960" anchor="ctr">
                    <a:lnL w="3175"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r>
                        <a:rPr lang="fr-FR" sz="2100" dirty="0" smtClean="0">
                          <a:solidFill>
                            <a:schemeClr val="tx2"/>
                          </a:solidFill>
                          <a:sym typeface="ZapfDingbats" pitchFamily="82" charset="2"/>
                        </a:rPr>
                        <a:t>Candidat </a:t>
                      </a:r>
                      <a:r>
                        <a:rPr lang="fr-FR" sz="2100" dirty="0" smtClean="0">
                          <a:solidFill>
                            <a:schemeClr val="tx2"/>
                          </a:solidFill>
                        </a:rPr>
                        <a:t>LR : Alain Juppé </a:t>
                      </a:r>
                    </a:p>
                    <a:p>
                      <a:pPr marL="0" indent="0" algn="l"/>
                      <a:r>
                        <a:rPr lang="fr-FR" sz="2100" dirty="0" smtClean="0">
                          <a:solidFill>
                            <a:schemeClr val="tx2"/>
                          </a:solidFill>
                        </a:rPr>
                        <a:t>Sans François Bayrou</a:t>
                      </a:r>
                    </a:p>
                    <a:p>
                      <a:pPr marL="0" indent="0" algn="l"/>
                      <a:r>
                        <a:rPr lang="fr-FR" sz="2100" dirty="0" smtClean="0">
                          <a:solidFill>
                            <a:schemeClr val="tx2"/>
                          </a:solidFill>
                        </a:rPr>
                        <a:t>Avec</a:t>
                      </a:r>
                      <a:r>
                        <a:rPr lang="fr-FR" sz="2100" baseline="0" dirty="0" smtClean="0">
                          <a:solidFill>
                            <a:schemeClr val="tx2"/>
                          </a:solidFill>
                        </a:rPr>
                        <a:t> Emmanuel Macron</a:t>
                      </a:r>
                      <a:endParaRPr lang="fr-FR" sz="2100" dirty="0">
                        <a:solidFill>
                          <a:schemeClr val="tx2"/>
                        </a:solidFill>
                      </a:endParaRPr>
                    </a:p>
                  </a:txBody>
                  <a:tcPr marL="121920" marR="121920" marT="60960" marB="60960" anchor="ctr">
                    <a:lnL w="76200"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582815"/>
                  </a:ext>
                </a:extLst>
              </a:tr>
            </a:tbl>
          </a:graphicData>
        </a:graphic>
      </p:graphicFrame>
      <p:graphicFrame>
        <p:nvGraphicFramePr>
          <p:cNvPr id="17" name="Tableau 16"/>
          <p:cNvGraphicFramePr>
            <a:graphicFrameLocks noGrp="1"/>
          </p:cNvGraphicFramePr>
          <p:nvPr>
            <p:extLst/>
          </p:nvPr>
        </p:nvGraphicFramePr>
        <p:xfrm>
          <a:off x="3068607" y="2422263"/>
          <a:ext cx="2987637" cy="3911230"/>
        </p:xfrm>
        <a:graphic>
          <a:graphicData uri="http://schemas.openxmlformats.org/drawingml/2006/table">
            <a:tbl>
              <a:tblPr>
                <a:tableStyleId>{5C22544A-7EE6-4342-B048-85BDC9FD1C3A}</a:tableStyleId>
              </a:tblPr>
              <a:tblGrid>
                <a:gridCol w="2987637">
                  <a:extLst>
                    <a:ext uri="{9D8B030D-6E8A-4147-A177-3AD203B41FA5}">
                      <a16:colId xmlns:a16="http://schemas.microsoft.com/office/drawing/2014/main" val="20000"/>
                    </a:ext>
                  </a:extLst>
                </a:gridCol>
              </a:tblGrid>
              <a:tr h="391123">
                <a:tc>
                  <a:txBody>
                    <a:bodyPr/>
                    <a:lstStyle/>
                    <a:p>
                      <a:pPr algn="r" fontAlgn="b"/>
                      <a:r>
                        <a:rPr lang="fr-FR" sz="2100" b="0" i="0" u="none" strike="noStrike" dirty="0" smtClean="0">
                          <a:solidFill>
                            <a:schemeClr val="tx2"/>
                          </a:solidFill>
                          <a:effectLst/>
                          <a:latin typeface="+mn-lt"/>
                        </a:rPr>
                        <a:t>Nathalie</a:t>
                      </a:r>
                      <a:r>
                        <a:rPr lang="fr-FR" sz="2100" b="0" i="0" u="none" strike="noStrike" baseline="0" dirty="0" smtClean="0">
                          <a:solidFill>
                            <a:schemeClr val="tx2"/>
                          </a:solidFill>
                          <a:effectLst/>
                          <a:latin typeface="+mn-lt"/>
                        </a:rPr>
                        <a:t> Arthaud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1123">
                <a:tc>
                  <a:txBody>
                    <a:bodyPr/>
                    <a:lstStyle/>
                    <a:p>
                      <a:pPr algn="r" fontAlgn="b"/>
                      <a:r>
                        <a:rPr lang="fr-FR" sz="2100" b="0" i="0" u="none" strike="noStrike" dirty="0" smtClean="0">
                          <a:solidFill>
                            <a:schemeClr val="tx2"/>
                          </a:solidFill>
                          <a:effectLst/>
                          <a:latin typeface="+mn-lt"/>
                        </a:rPr>
                        <a:t>Philippe </a:t>
                      </a:r>
                      <a:r>
                        <a:rPr lang="fr-FR" sz="2100" b="0" i="0" u="none" strike="noStrike" dirty="0" err="1" smtClean="0">
                          <a:solidFill>
                            <a:schemeClr val="tx2"/>
                          </a:solidFill>
                          <a:effectLst/>
                          <a:latin typeface="+mn-lt"/>
                        </a:rPr>
                        <a:t>Poutou</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1123">
                <a:tc>
                  <a:txBody>
                    <a:bodyPr/>
                    <a:lstStyle/>
                    <a:p>
                      <a:pPr algn="r" fontAlgn="b"/>
                      <a:r>
                        <a:rPr lang="fr-FR" sz="2100" b="0" i="0" u="none" strike="noStrike" dirty="0" smtClean="0">
                          <a:solidFill>
                            <a:schemeClr val="tx2"/>
                          </a:solidFill>
                          <a:effectLst/>
                          <a:latin typeface="+mn-lt"/>
                        </a:rPr>
                        <a:t>Jean-Luc Mélenchon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1123">
                <a:tc>
                  <a:txBody>
                    <a:bodyPr/>
                    <a:lstStyle/>
                    <a:p>
                      <a:pPr algn="r" fontAlgn="b"/>
                      <a:r>
                        <a:rPr lang="fr-FR" sz="2100" b="0" i="0" u="none" strike="noStrike" dirty="0" smtClean="0">
                          <a:solidFill>
                            <a:schemeClr val="tx2"/>
                          </a:solidFill>
                          <a:effectLst/>
                          <a:latin typeface="+mn-lt"/>
                        </a:rPr>
                        <a:t>Cécile </a:t>
                      </a:r>
                      <a:r>
                        <a:rPr lang="fr-FR" sz="2100" b="0" i="0" u="none" strike="noStrike" dirty="0" err="1" smtClean="0">
                          <a:solidFill>
                            <a:schemeClr val="tx2"/>
                          </a:solidFill>
                          <a:effectLst/>
                          <a:latin typeface="+mn-lt"/>
                        </a:rPr>
                        <a:t>Duflot</a:t>
                      </a:r>
                      <a:r>
                        <a:rPr lang="fr-FR" sz="2100" b="0" i="0" u="none" strike="noStrike" dirty="0" smtClean="0">
                          <a:solidFill>
                            <a:schemeClr val="tx2"/>
                          </a:solidFill>
                          <a:effectLst/>
                          <a:latin typeface="+mn-lt"/>
                        </a:rPr>
                        <a:t>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1123">
                <a:tc>
                  <a:txBody>
                    <a:bodyPr/>
                    <a:lstStyle/>
                    <a:p>
                      <a:pPr algn="r" fontAlgn="b"/>
                      <a:r>
                        <a:rPr lang="fr-FR" sz="2100" b="0" i="0" u="none" strike="noStrike" dirty="0" smtClean="0">
                          <a:solidFill>
                            <a:schemeClr val="tx2"/>
                          </a:solidFill>
                          <a:effectLst/>
                          <a:latin typeface="+mn-lt"/>
                        </a:rPr>
                        <a:t>François Hollande</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91123">
                <a:tc>
                  <a:txBody>
                    <a:bodyPr/>
                    <a:lstStyle/>
                    <a:p>
                      <a:pPr algn="r" fontAlgn="b"/>
                      <a:r>
                        <a:rPr lang="fr-FR" sz="2100" b="0" i="0" u="none" strike="noStrike" dirty="0" smtClean="0">
                          <a:solidFill>
                            <a:schemeClr val="tx2"/>
                          </a:solidFill>
                          <a:effectLst/>
                          <a:latin typeface="+mn-lt"/>
                        </a:rPr>
                        <a:t>Emmanuel Macron</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881630"/>
                  </a:ext>
                </a:extLst>
              </a:tr>
              <a:tr h="391123">
                <a:tc>
                  <a:txBody>
                    <a:bodyPr/>
                    <a:lstStyle/>
                    <a:p>
                      <a:pPr algn="r" fontAlgn="b"/>
                      <a:r>
                        <a:rPr lang="fr-FR" sz="2100" b="0" i="0" u="none" strike="noStrike" baseline="0" dirty="0" smtClean="0">
                          <a:solidFill>
                            <a:schemeClr val="tx2"/>
                          </a:solidFill>
                          <a:effectLst/>
                          <a:latin typeface="+mn-lt"/>
                        </a:rPr>
                        <a:t>Alain Juppé</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91123">
                <a:tc>
                  <a:txBody>
                    <a:bodyPr/>
                    <a:lstStyle/>
                    <a:p>
                      <a:pPr algn="r" fontAlgn="b"/>
                      <a:r>
                        <a:rPr lang="fr-FR" sz="2100" b="0" i="0" u="none" strike="noStrike" dirty="0" smtClean="0">
                          <a:solidFill>
                            <a:schemeClr val="tx2"/>
                          </a:solidFill>
                          <a:effectLst/>
                          <a:latin typeface="+mn-lt"/>
                        </a:rPr>
                        <a:t>Nicolas Dupont-Aignan</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91123">
                <a:tc>
                  <a:txBody>
                    <a:bodyPr/>
                    <a:lstStyle/>
                    <a:p>
                      <a:pPr algn="r" fontAlgn="b"/>
                      <a:r>
                        <a:rPr lang="fr-FR" sz="2100" b="0" i="0" u="none" strike="noStrike" dirty="0" smtClean="0">
                          <a:solidFill>
                            <a:schemeClr val="tx2"/>
                          </a:solidFill>
                          <a:effectLst/>
                          <a:latin typeface="+mn-lt"/>
                        </a:rPr>
                        <a:t>Marine Le Pen </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6661507"/>
                  </a:ext>
                </a:extLst>
              </a:tr>
              <a:tr h="391123">
                <a:tc>
                  <a:txBody>
                    <a:bodyPr/>
                    <a:lstStyle/>
                    <a:p>
                      <a:pPr algn="r" fontAlgn="b"/>
                      <a:r>
                        <a:rPr lang="fr-FR" sz="2100" b="0" i="0" u="none" strike="noStrike" dirty="0" smtClean="0">
                          <a:solidFill>
                            <a:schemeClr val="tx2"/>
                          </a:solidFill>
                          <a:effectLst/>
                          <a:latin typeface="+mn-lt"/>
                        </a:rPr>
                        <a:t>Jacque</a:t>
                      </a:r>
                      <a:r>
                        <a:rPr lang="fr-FR" sz="2100" b="0" i="0" u="none" strike="noStrike" baseline="0" dirty="0" smtClean="0">
                          <a:solidFill>
                            <a:schemeClr val="tx2"/>
                          </a:solidFill>
                          <a:effectLst/>
                          <a:latin typeface="+mn-lt"/>
                        </a:rPr>
                        <a:t>s Cheminade</a:t>
                      </a:r>
                      <a:endParaRPr lang="fr-FR" sz="21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graphicFrame>
        <p:nvGraphicFramePr>
          <p:cNvPr id="18" name="Graphique 17"/>
          <p:cNvGraphicFramePr/>
          <p:nvPr>
            <p:extLst/>
          </p:nvPr>
        </p:nvGraphicFramePr>
        <p:xfrm>
          <a:off x="6015564" y="2436569"/>
          <a:ext cx="4047281" cy="4243575"/>
        </p:xfrm>
        <a:graphic>
          <a:graphicData uri="http://schemas.openxmlformats.org/drawingml/2006/chart">
            <c:chart xmlns:c="http://schemas.openxmlformats.org/drawingml/2006/chart" xmlns:r="http://schemas.openxmlformats.org/officeDocument/2006/relationships" r:id="rId3"/>
          </a:graphicData>
        </a:graphic>
      </p:graphicFrame>
      <p:sp>
        <p:nvSpPr>
          <p:cNvPr id="19" name="ZoneTexte 18"/>
          <p:cNvSpPr txBox="1"/>
          <p:nvPr/>
        </p:nvSpPr>
        <p:spPr>
          <a:xfrm rot="10800000" flipV="1">
            <a:off x="8395315" y="5837717"/>
            <a:ext cx="3161904" cy="407988"/>
          </a:xfrm>
          <a:prstGeom prst="rect">
            <a:avLst/>
          </a:prstGeom>
        </p:spPr>
        <p:txBody>
          <a:bodyPr vert="horz" wrap="square" lIns="0" tIns="0" rIns="0" bIns="0" rtlCol="0" anchor="ctr">
            <a:noAutofit/>
          </a:bodyPr>
          <a:lstStyle/>
          <a:p>
            <a:pPr marL="6351" algn="ctr" defTabSz="1232345"/>
            <a:r>
              <a:rPr lang="fr-FR" sz="1333" dirty="0">
                <a:solidFill>
                  <a:prstClr val="white">
                    <a:lumMod val="50000"/>
                  </a:prstClr>
                </a:solidFill>
                <a:latin typeface="Calibri"/>
              </a:rPr>
              <a:t>Personnes certaines d’aller voter n’ayant pas exprimé d’intention de vote </a:t>
            </a:r>
            <a:r>
              <a:rPr lang="fr-FR" sz="1333" b="1" dirty="0">
                <a:solidFill>
                  <a:prstClr val="white">
                    <a:lumMod val="50000"/>
                  </a:prstClr>
                </a:solidFill>
                <a:latin typeface="Calibri"/>
              </a:rPr>
              <a:t>11%</a:t>
            </a:r>
          </a:p>
          <a:p>
            <a:pPr marL="6351" algn="ctr" defTabSz="1232345"/>
            <a:endParaRPr lang="fr-FR" sz="1333" dirty="0">
              <a:solidFill>
                <a:prstClr val="white">
                  <a:lumMod val="50000"/>
                </a:prstClr>
              </a:solidFill>
              <a:latin typeface="Calibri"/>
            </a:endParaRPr>
          </a:p>
        </p:txBody>
      </p:sp>
      <p:sp>
        <p:nvSpPr>
          <p:cNvPr id="16" name="ZoneTexte 15"/>
          <p:cNvSpPr txBox="1"/>
          <p:nvPr/>
        </p:nvSpPr>
        <p:spPr>
          <a:xfrm>
            <a:off x="5020220" y="6467494"/>
            <a:ext cx="2617693" cy="225767"/>
          </a:xfrm>
          <a:prstGeom prst="rect">
            <a:avLst/>
          </a:prstGeom>
        </p:spPr>
        <p:txBody>
          <a:bodyPr vert="horz" wrap="square" lIns="0" tIns="0" rIns="0" bIns="0" rtlCol="0">
            <a:spAutoFit/>
          </a:bodyPr>
          <a:lstStyle/>
          <a:p>
            <a:pPr marL="6351" defTabSz="1232345"/>
            <a:r>
              <a:rPr lang="fr-FR" sz="1467" dirty="0">
                <a:solidFill>
                  <a:srgbClr val="1B365D"/>
                </a:solidFill>
                <a:latin typeface="Calibri"/>
              </a:rPr>
              <a:t>* Résultat inférieur à 0,5</a:t>
            </a:r>
          </a:p>
        </p:txBody>
      </p:sp>
      <p:grpSp>
        <p:nvGrpSpPr>
          <p:cNvPr id="10" name="Groupe 9"/>
          <p:cNvGrpSpPr/>
          <p:nvPr/>
        </p:nvGrpSpPr>
        <p:grpSpPr>
          <a:xfrm>
            <a:off x="6281126" y="1228848"/>
            <a:ext cx="2226869" cy="1109805"/>
            <a:chOff x="4694392" y="915364"/>
            <a:chExt cx="1670152" cy="832354"/>
          </a:xfrm>
        </p:grpSpPr>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17580" r="24359"/>
            <a:stretch/>
          </p:blipFill>
          <p:spPr>
            <a:xfrm>
              <a:off x="5504736" y="915364"/>
              <a:ext cx="859808" cy="832354"/>
            </a:xfrm>
            <a:prstGeom prst="rect">
              <a:avLst/>
            </a:prstGeom>
          </p:spPr>
        </p:pic>
        <p:pic>
          <p:nvPicPr>
            <p:cNvPr id="20" name="Image 19"/>
            <p:cNvPicPr>
              <a:picLocks noChangeAspect="1"/>
            </p:cNvPicPr>
            <p:nvPr/>
          </p:nvPicPr>
          <p:blipFill rotWithShape="1">
            <a:blip r:embed="rId5" cstate="print">
              <a:extLst>
                <a:ext uri="{28A0092B-C50C-407E-A947-70E740481C1C}">
                  <a14:useLocalDpi xmlns:a14="http://schemas.microsoft.com/office/drawing/2010/main" val="0"/>
                </a:ext>
              </a:extLst>
            </a:blip>
            <a:srcRect l="19231" t="7277" r="15000"/>
            <a:stretch/>
          </p:blipFill>
          <p:spPr>
            <a:xfrm>
              <a:off x="4694392" y="919360"/>
              <a:ext cx="818435" cy="818963"/>
            </a:xfrm>
            <a:prstGeom prst="rect">
              <a:avLst/>
            </a:prstGeom>
          </p:spPr>
        </p:pic>
      </p:grpSp>
    </p:spTree>
    <p:extLst>
      <p:ext uri="{BB962C8B-B14F-4D97-AF65-F5344CB8AC3E}">
        <p14:creationId xmlns:p14="http://schemas.microsoft.com/office/powerpoint/2010/main" val="3864088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342" y="584573"/>
            <a:ext cx="11529295" cy="369397"/>
          </a:xfrm>
        </p:spPr>
        <p:txBody>
          <a:bodyPr/>
          <a:lstStyle/>
          <a:p>
            <a:r>
              <a:rPr lang="fr-FR" sz="2667" dirty="0"/>
              <a:t>Tableau récapitulatif des intentions de vote 1</a:t>
            </a:r>
            <a:r>
              <a:rPr lang="fr-FR" sz="2667" baseline="30000" dirty="0"/>
              <a:t>er</a:t>
            </a:r>
            <a:r>
              <a:rPr lang="fr-FR" sz="2667" dirty="0"/>
              <a:t> tour  </a:t>
            </a:r>
          </a:p>
        </p:txBody>
      </p:sp>
      <p:sp>
        <p:nvSpPr>
          <p:cNvPr id="3" name="Espace réservé du texte 2"/>
          <p:cNvSpPr>
            <a:spLocks noGrp="1"/>
          </p:cNvSpPr>
          <p:nvPr>
            <p:ph type="body" sz="quarter" idx="13"/>
          </p:nvPr>
        </p:nvSpPr>
        <p:spPr>
          <a:xfrm>
            <a:off x="299342" y="1"/>
            <a:ext cx="8957556" cy="590215"/>
          </a:xfrm>
        </p:spPr>
        <p:txBody>
          <a:bodyPr/>
          <a:lstStyle/>
          <a:p>
            <a:r>
              <a:rPr lang="fr-FR" dirty="0">
                <a:solidFill>
                  <a:schemeClr val="bg1">
                    <a:lumMod val="65000"/>
                  </a:schemeClr>
                </a:solidFill>
              </a:rPr>
              <a:t>L’Élection </a:t>
            </a:r>
            <a:r>
              <a:rPr lang="fr-FR" dirty="0" smtClean="0">
                <a:solidFill>
                  <a:schemeClr val="bg1">
                    <a:lumMod val="65000"/>
                  </a:schemeClr>
                </a:solidFill>
              </a:rPr>
              <a:t>présidentielle</a:t>
            </a:r>
            <a:endParaRPr lang="fr-FR" dirty="0">
              <a:solidFill>
                <a:schemeClr val="bg1">
                  <a:lumMod val="65000"/>
                </a:schemeClr>
              </a:solidFill>
            </a:endParaRPr>
          </a:p>
        </p:txBody>
      </p:sp>
      <p:graphicFrame>
        <p:nvGraphicFramePr>
          <p:cNvPr id="7" name="Tableau 6"/>
          <p:cNvGraphicFramePr>
            <a:graphicFrameLocks noGrp="1"/>
          </p:cNvGraphicFramePr>
          <p:nvPr>
            <p:extLst/>
          </p:nvPr>
        </p:nvGraphicFramePr>
        <p:xfrm>
          <a:off x="207054" y="953904"/>
          <a:ext cx="10638748" cy="5405120"/>
        </p:xfrm>
        <a:graphic>
          <a:graphicData uri="http://schemas.openxmlformats.org/drawingml/2006/table">
            <a:tbl>
              <a:tblPr firstRow="1" bandRow="1">
                <a:tableStyleId>{00A15C55-8517-42AA-B614-E9B94910E393}</a:tableStyleId>
              </a:tblPr>
              <a:tblGrid>
                <a:gridCol w="4446460">
                  <a:extLst>
                    <a:ext uri="{9D8B030D-6E8A-4147-A177-3AD203B41FA5}">
                      <a16:colId xmlns:a16="http://schemas.microsoft.com/office/drawing/2014/main" val="20000"/>
                    </a:ext>
                  </a:extLst>
                </a:gridCol>
                <a:gridCol w="1548072">
                  <a:extLst>
                    <a:ext uri="{9D8B030D-6E8A-4147-A177-3AD203B41FA5}">
                      <a16:colId xmlns:a16="http://schemas.microsoft.com/office/drawing/2014/main" val="20002"/>
                    </a:ext>
                  </a:extLst>
                </a:gridCol>
                <a:gridCol w="1548072">
                  <a:extLst>
                    <a:ext uri="{9D8B030D-6E8A-4147-A177-3AD203B41FA5}">
                      <a16:colId xmlns:a16="http://schemas.microsoft.com/office/drawing/2014/main" val="20003"/>
                    </a:ext>
                  </a:extLst>
                </a:gridCol>
                <a:gridCol w="1548072">
                  <a:extLst>
                    <a:ext uri="{9D8B030D-6E8A-4147-A177-3AD203B41FA5}">
                      <a16:colId xmlns:a16="http://schemas.microsoft.com/office/drawing/2014/main" val="20004"/>
                    </a:ext>
                  </a:extLst>
                </a:gridCol>
                <a:gridCol w="1548072">
                  <a:extLst>
                    <a:ext uri="{9D8B030D-6E8A-4147-A177-3AD203B41FA5}">
                      <a16:colId xmlns:a16="http://schemas.microsoft.com/office/drawing/2014/main" val="20005"/>
                    </a:ext>
                  </a:extLst>
                </a:gridCol>
              </a:tblGrid>
              <a:tr h="447040">
                <a:tc>
                  <a:txBody>
                    <a:bodyPr/>
                    <a:lstStyle/>
                    <a:p>
                      <a:pPr algn="ctr"/>
                      <a:r>
                        <a:rPr lang="fr-FR" sz="1500" b="0" dirty="0" smtClean="0">
                          <a:solidFill>
                            <a:schemeClr val="tx2"/>
                          </a:solidFill>
                        </a:rPr>
                        <a:t>Base : Certains d’aller voter, exprimés</a:t>
                      </a:r>
                    </a:p>
                  </a:txBody>
                  <a:tcPr marL="121920" marR="121920" marT="60960" marB="60960" anchor="ctr">
                    <a:lnB w="38100" cmpd="sng">
                      <a:noFill/>
                    </a:lnB>
                    <a:solidFill>
                      <a:schemeClr val="bg1">
                        <a:lumMod val="95000"/>
                      </a:schemeClr>
                    </a:solidFill>
                  </a:tcPr>
                </a:tc>
                <a:tc gridSpan="4">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2100" b="1" dirty="0" smtClean="0">
                          <a:solidFill>
                            <a:schemeClr val="accent2"/>
                          </a:solidFill>
                        </a:rPr>
                        <a:t>HYPOTHÈSES</a:t>
                      </a:r>
                      <a:endParaRPr lang="fr-FR" sz="2100" b="1" dirty="0">
                        <a:solidFill>
                          <a:schemeClr val="accent2"/>
                        </a:solidFill>
                      </a:endParaRPr>
                    </a:p>
                  </a:txBody>
                  <a:tcPr marL="121920" marR="121920" marT="60960" marB="60960">
                    <a:lnB w="12700" cap="flat" cmpd="sng" algn="ctr">
                      <a:solidFill>
                        <a:schemeClr val="bg1">
                          <a:lumMod val="75000"/>
                        </a:schemeClr>
                      </a:solidFill>
                      <a:prstDash val="solid"/>
                      <a:round/>
                      <a:headEnd type="none" w="med" len="med"/>
                      <a:tailEnd type="none" w="med" len="med"/>
                    </a:lnB>
                    <a:noFill/>
                  </a:tcPr>
                </a:tc>
                <a:tc hMerge="1">
                  <a:txBody>
                    <a:bodyPr/>
                    <a:lstStyle/>
                    <a:p>
                      <a:endParaRPr lang="fr-FR" sz="1200" b="0" dirty="0"/>
                    </a:p>
                  </a:txBody>
                  <a:tcPr/>
                </a:tc>
                <a:tc hMerge="1">
                  <a:txBody>
                    <a:bodyPr/>
                    <a:lstStyle/>
                    <a:p>
                      <a:endParaRPr lang="fr-FR" sz="1200" b="0" dirty="0"/>
                    </a:p>
                  </a:txBody>
                  <a:tcPr/>
                </a:tc>
                <a:tc hMerge="1">
                  <a:txBody>
                    <a:bodyPr/>
                    <a:lstStyle/>
                    <a:p>
                      <a:endParaRPr lang="fr-FR" sz="1200" b="0" dirty="0"/>
                    </a:p>
                  </a:txBody>
                  <a:tcPr/>
                </a:tc>
                <a:extLst>
                  <a:ext uri="{0D108BD9-81ED-4DB2-BD59-A6C34878D82A}">
                    <a16:rowId xmlns:a16="http://schemas.microsoft.com/office/drawing/2014/main" val="10000"/>
                  </a:ext>
                </a:extLst>
              </a:tr>
              <a:tr h="581660">
                <a:tc>
                  <a:txBody>
                    <a:bodyPr/>
                    <a:lstStyle/>
                    <a:p>
                      <a:pPr algn="l" fontAlgn="ctr"/>
                      <a:endParaRPr lang="fr-FR" sz="1300" b="0" i="0" u="none" strike="noStrike" dirty="0">
                        <a:solidFill>
                          <a:srgbClr val="000000"/>
                        </a:solidFill>
                        <a:effectLst/>
                        <a:latin typeface="calibri"/>
                      </a:endParaRP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1900" b="1" i="0" u="none" strike="noStrike" dirty="0" smtClean="0">
                          <a:solidFill>
                            <a:schemeClr val="tx2"/>
                          </a:solidFill>
                          <a:effectLst/>
                          <a:latin typeface="+mn-lt"/>
                        </a:rPr>
                        <a:t>Hypothèses 1 et 3 </a:t>
                      </a:r>
                      <a:br>
                        <a:rPr lang="fr-FR" sz="1900" b="1" i="0" u="none" strike="noStrike" dirty="0" smtClean="0">
                          <a:solidFill>
                            <a:schemeClr val="tx2"/>
                          </a:solidFill>
                          <a:effectLst/>
                          <a:latin typeface="+mn-lt"/>
                        </a:rPr>
                      </a:br>
                      <a:r>
                        <a:rPr lang="fr-FR" sz="1900" b="1" i="0" u="none" strike="noStrike" dirty="0" smtClean="0">
                          <a:solidFill>
                            <a:schemeClr val="tx2"/>
                          </a:solidFill>
                          <a:effectLst/>
                          <a:latin typeface="+mn-lt"/>
                        </a:rPr>
                        <a:t>avec N. Sarkozy</a:t>
                      </a:r>
                      <a:endParaRPr lang="fr-FR" sz="1900" b="1" i="0" u="none" strike="noStrike" dirty="0">
                        <a:solidFill>
                          <a:schemeClr val="tx2"/>
                        </a:solidFill>
                        <a:effectLst/>
                        <a:latin typeface="+mn-lt"/>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fr-FR" sz="1200" b="0" i="0" u="none" strike="noStrike" dirty="0">
                        <a:solidFill>
                          <a:schemeClr val="tx2"/>
                        </a:solidFill>
                        <a:effectLst/>
                        <a:latin typeface="+mn-lt"/>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1900" b="1" i="0" u="none" strike="noStrike" dirty="0" smtClean="0">
                          <a:solidFill>
                            <a:schemeClr val="tx2"/>
                          </a:solidFill>
                          <a:effectLst/>
                          <a:latin typeface="+mn-lt"/>
                        </a:rPr>
                        <a:t>Hypothèse 2 et 4</a:t>
                      </a:r>
                    </a:p>
                    <a:p>
                      <a:pPr algn="ctr" fontAlgn="ctr"/>
                      <a:r>
                        <a:rPr lang="fr-FR" sz="1900" b="1" i="0" u="none" strike="noStrike" dirty="0" smtClean="0">
                          <a:solidFill>
                            <a:schemeClr val="tx2"/>
                          </a:solidFill>
                          <a:effectLst/>
                          <a:latin typeface="+mn-lt"/>
                        </a:rPr>
                        <a:t>avec A. Juppé</a:t>
                      </a:r>
                      <a:endParaRPr lang="fr-FR" sz="1900" b="1" i="0" u="none" strike="noStrike" dirty="0">
                        <a:solidFill>
                          <a:schemeClr val="tx2"/>
                        </a:solidFill>
                        <a:effectLst/>
                        <a:latin typeface="+mn-lt"/>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fr-FR" sz="1200" b="0" i="0" u="none" strike="noStrike" dirty="0">
                        <a:solidFill>
                          <a:schemeClr val="tx2"/>
                        </a:solidFill>
                        <a:effectLst/>
                        <a:latin typeface="+mn-lt"/>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92600"/>
                  </a:ext>
                </a:extLst>
              </a:tr>
              <a:tr h="541020">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2100" b="1" kern="1200" dirty="0" smtClean="0">
                          <a:solidFill>
                            <a:srgbClr val="92D050"/>
                          </a:solidFill>
                          <a:latin typeface="+mn-lt"/>
                          <a:ea typeface="+mn-ea"/>
                          <a:cs typeface="+mn-cs"/>
                        </a:rPr>
                        <a:t>Candidats 1</a:t>
                      </a:r>
                      <a:r>
                        <a:rPr lang="fr-FR" sz="2100" b="1" kern="1200" baseline="30000" dirty="0" smtClean="0">
                          <a:solidFill>
                            <a:srgbClr val="92D050"/>
                          </a:solidFill>
                          <a:latin typeface="+mn-lt"/>
                          <a:ea typeface="+mn-ea"/>
                          <a:cs typeface="+mn-cs"/>
                        </a:rPr>
                        <a:t>er</a:t>
                      </a:r>
                      <a:r>
                        <a:rPr lang="fr-FR" sz="2100" b="1" kern="1200" dirty="0" smtClean="0">
                          <a:solidFill>
                            <a:srgbClr val="92D050"/>
                          </a:solidFill>
                          <a:latin typeface="+mn-lt"/>
                          <a:ea typeface="+mn-ea"/>
                          <a:cs typeface="+mn-cs"/>
                        </a:rPr>
                        <a:t> tour</a:t>
                      </a:r>
                    </a:p>
                    <a:p>
                      <a:pPr algn="l" fontAlgn="ctr"/>
                      <a:endParaRPr lang="fr-FR" sz="1300" b="0" i="0" u="none" strike="noStrike" dirty="0">
                        <a:solidFill>
                          <a:srgbClr val="000000"/>
                        </a:solidFill>
                        <a:effectLst/>
                        <a:latin typeface="calibri"/>
                      </a:endParaRP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smtClean="0">
                          <a:solidFill>
                            <a:schemeClr val="tx2"/>
                          </a:solidFill>
                          <a:effectLst/>
                          <a:latin typeface="+mn-lt"/>
                        </a:rPr>
                        <a:t>SANS</a:t>
                      </a:r>
                    </a:p>
                    <a:p>
                      <a:pPr algn="ctr" fontAlgn="ctr"/>
                      <a:r>
                        <a:rPr lang="fr-FR" sz="1600" b="0" i="0" u="none" strike="noStrike" dirty="0" smtClean="0">
                          <a:solidFill>
                            <a:schemeClr val="tx2"/>
                          </a:solidFill>
                          <a:effectLst/>
                          <a:latin typeface="+mn-lt"/>
                        </a:rPr>
                        <a:t> E. MACRON</a:t>
                      </a:r>
                      <a:endParaRPr lang="fr-FR" sz="1600" b="0" i="0" u="none" strike="noStrike" dirty="0">
                        <a:solidFill>
                          <a:schemeClr val="tx2"/>
                        </a:solidFill>
                        <a:effectLst/>
                        <a:latin typeface="+mn-lt"/>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600" b="1" i="0" u="none" strike="noStrike" dirty="0" smtClean="0">
                          <a:solidFill>
                            <a:schemeClr val="accent1"/>
                          </a:solidFill>
                          <a:effectLst/>
                          <a:latin typeface="+mn-lt"/>
                        </a:rPr>
                        <a:t>AVEC </a:t>
                      </a:r>
                    </a:p>
                    <a:p>
                      <a:pPr marL="0" marR="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smtClean="0">
                          <a:solidFill>
                            <a:schemeClr val="accent1"/>
                          </a:solidFill>
                          <a:effectLst/>
                          <a:latin typeface="+mn-lt"/>
                        </a:rPr>
                        <a:t>E. MACRON</a:t>
                      </a:r>
                    </a:p>
                  </a:txBody>
                  <a:tcPr marL="12700" marR="12700" marT="1270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smtClean="0">
                          <a:solidFill>
                            <a:schemeClr val="tx2"/>
                          </a:solidFill>
                          <a:effectLst/>
                          <a:latin typeface="+mn-lt"/>
                        </a:rPr>
                        <a:t>SANS </a:t>
                      </a:r>
                    </a:p>
                    <a:p>
                      <a:pPr algn="ctr" fontAlgn="ctr"/>
                      <a:r>
                        <a:rPr lang="fr-FR" sz="1600" b="0" i="0" u="none" strike="noStrike" dirty="0" smtClean="0">
                          <a:solidFill>
                            <a:schemeClr val="tx2"/>
                          </a:solidFill>
                          <a:effectLst/>
                          <a:latin typeface="+mn-lt"/>
                        </a:rPr>
                        <a:t>E. MACRON</a:t>
                      </a:r>
                      <a:endParaRPr lang="fr-FR" sz="1600" b="0" i="0" u="none" strike="noStrike" dirty="0">
                        <a:solidFill>
                          <a:schemeClr val="tx2"/>
                        </a:solidFill>
                        <a:effectLst/>
                        <a:latin typeface="+mn-lt"/>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600" b="1" i="0" u="none" strike="noStrike" dirty="0" smtClean="0">
                          <a:solidFill>
                            <a:schemeClr val="accent1"/>
                          </a:solidFill>
                          <a:effectLst/>
                          <a:latin typeface="+mn-lt"/>
                        </a:rPr>
                        <a:t>AVEC </a:t>
                      </a:r>
                    </a:p>
                    <a:p>
                      <a:pPr marL="0" marR="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smtClean="0">
                          <a:solidFill>
                            <a:schemeClr val="accent1"/>
                          </a:solidFill>
                          <a:effectLst/>
                          <a:latin typeface="+mn-lt"/>
                        </a:rPr>
                        <a:t>E. MACRON</a:t>
                      </a:r>
                    </a:p>
                  </a:txBody>
                  <a:tcPr marL="12700" marR="12700" marT="1270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7180">
                <a:tc>
                  <a:txBody>
                    <a:bodyPr/>
                    <a:lstStyle/>
                    <a:p>
                      <a:pPr algn="r" fontAlgn="b"/>
                      <a:r>
                        <a:rPr lang="fr-FR" sz="1900" b="0" i="0" u="none" strike="noStrike" dirty="0" smtClean="0">
                          <a:solidFill>
                            <a:schemeClr val="tx2"/>
                          </a:solidFill>
                          <a:effectLst/>
                          <a:latin typeface="+mn-lt"/>
                        </a:rPr>
                        <a:t>Nathalie</a:t>
                      </a:r>
                      <a:r>
                        <a:rPr lang="fr-FR" sz="1900" b="0" i="0" u="none" strike="noStrike" baseline="0" dirty="0" smtClean="0">
                          <a:solidFill>
                            <a:schemeClr val="tx2"/>
                          </a:solidFill>
                          <a:effectLst/>
                          <a:latin typeface="+mn-lt"/>
                        </a:rPr>
                        <a:t> Arthaud </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1,5%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tx2"/>
                          </a:solidFill>
                          <a:effectLst/>
                          <a:latin typeface="Calibri" panose="020F0502020204030204" pitchFamily="34" charset="0"/>
                        </a:rPr>
                        <a:t>1,5%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7180">
                <a:tc>
                  <a:txBody>
                    <a:bodyPr/>
                    <a:lstStyle/>
                    <a:p>
                      <a:pPr algn="r" fontAlgn="b"/>
                      <a:r>
                        <a:rPr lang="fr-FR" sz="1900" b="0" i="0" u="none" strike="noStrike" dirty="0" smtClean="0">
                          <a:solidFill>
                            <a:schemeClr val="tx2"/>
                          </a:solidFill>
                          <a:effectLst/>
                          <a:latin typeface="+mn-lt"/>
                        </a:rPr>
                        <a:t>Philippe </a:t>
                      </a:r>
                      <a:r>
                        <a:rPr lang="fr-FR" sz="1900" b="0" i="0" u="none" strike="noStrike" dirty="0" err="1" smtClean="0">
                          <a:solidFill>
                            <a:schemeClr val="tx2"/>
                          </a:solidFill>
                          <a:effectLst/>
                          <a:latin typeface="+mn-lt"/>
                        </a:rPr>
                        <a:t>Poutou</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1,5%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tx2"/>
                          </a:solidFill>
                          <a:effectLst/>
                          <a:latin typeface="Calibri" panose="020F0502020204030204" pitchFamily="34" charset="0"/>
                        </a:rPr>
                        <a:t>1,5%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5724941"/>
                  </a:ext>
                </a:extLst>
              </a:tr>
              <a:tr h="297180">
                <a:tc>
                  <a:txBody>
                    <a:bodyPr/>
                    <a:lstStyle/>
                    <a:p>
                      <a:pPr algn="r" fontAlgn="b"/>
                      <a:r>
                        <a:rPr lang="fr-FR" sz="1900" b="0" i="0" u="none" strike="noStrike" dirty="0" smtClean="0">
                          <a:solidFill>
                            <a:schemeClr val="tx2"/>
                          </a:solidFill>
                          <a:effectLst/>
                          <a:latin typeface="+mn-lt"/>
                        </a:rPr>
                        <a:t>Jean-Luc Mélenchon </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13%</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11,5%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tx2"/>
                          </a:solidFill>
                          <a:effectLst/>
                          <a:latin typeface="Calibri" panose="020F0502020204030204" pitchFamily="34" charset="0"/>
                        </a:rPr>
                        <a:t>12,5%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11,5%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410351"/>
                  </a:ext>
                </a:extLst>
              </a:tr>
              <a:tr h="297180">
                <a:tc>
                  <a:txBody>
                    <a:bodyPr/>
                    <a:lstStyle/>
                    <a:p>
                      <a:pPr algn="r" fontAlgn="b"/>
                      <a:r>
                        <a:rPr lang="fr-FR" sz="1900" b="0" i="0" u="none" strike="noStrike" dirty="0" smtClean="0">
                          <a:solidFill>
                            <a:schemeClr val="tx2"/>
                          </a:solidFill>
                          <a:effectLst/>
                          <a:latin typeface="+mn-lt"/>
                        </a:rPr>
                        <a:t>Cécile </a:t>
                      </a:r>
                      <a:r>
                        <a:rPr lang="fr-FR" sz="1900" b="0" i="0" u="none" strike="noStrike" dirty="0" err="1" smtClean="0">
                          <a:solidFill>
                            <a:schemeClr val="tx2"/>
                          </a:solidFill>
                          <a:effectLst/>
                          <a:latin typeface="+mn-lt"/>
                        </a:rPr>
                        <a:t>Duflot</a:t>
                      </a:r>
                      <a:r>
                        <a:rPr lang="fr-FR" sz="1900" b="0" i="0" u="none" strike="noStrike" dirty="0" smtClean="0">
                          <a:solidFill>
                            <a:schemeClr val="tx2"/>
                          </a:solidFill>
                          <a:effectLst/>
                          <a:latin typeface="+mn-lt"/>
                        </a:rPr>
                        <a:t> </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3%</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2,5%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tx2"/>
                          </a:solidFill>
                          <a:effectLst/>
                          <a:latin typeface="Calibri" panose="020F0502020204030204" pitchFamily="34" charset="0"/>
                        </a:rPr>
                        <a:t>3%</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2,5%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079432"/>
                  </a:ext>
                </a:extLst>
              </a:tr>
              <a:tr h="297180">
                <a:tc>
                  <a:txBody>
                    <a:bodyPr/>
                    <a:lstStyle/>
                    <a:p>
                      <a:pPr algn="r" fontAlgn="b"/>
                      <a:r>
                        <a:rPr lang="fr-FR" sz="1900" b="0" i="0" u="none" strike="noStrike" dirty="0" smtClean="0">
                          <a:solidFill>
                            <a:schemeClr val="tx2"/>
                          </a:solidFill>
                          <a:effectLst/>
                          <a:latin typeface="+mn-lt"/>
                        </a:rPr>
                        <a:t>François Hollande</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13%</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10%</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tx2"/>
                          </a:solidFill>
                          <a:effectLst/>
                          <a:latin typeface="Calibri" panose="020F0502020204030204" pitchFamily="34" charset="0"/>
                        </a:rPr>
                        <a:t>12,5%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10%</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31184"/>
                  </a:ext>
                </a:extLst>
              </a:tr>
              <a:tr h="297180">
                <a:tc>
                  <a:txBody>
                    <a:bodyPr/>
                    <a:lstStyle/>
                    <a:p>
                      <a:pPr algn="r" fontAlgn="b"/>
                      <a:r>
                        <a:rPr lang="fr-FR" sz="1900" b="0" i="0" u="none" strike="noStrike" dirty="0" smtClean="0">
                          <a:solidFill>
                            <a:schemeClr val="tx2"/>
                          </a:solidFill>
                          <a:effectLst/>
                          <a:latin typeface="+mn-lt"/>
                        </a:rPr>
                        <a:t>Emmanuel Macron</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900" b="0" i="0" u="none" strike="noStrike" dirty="0" smtClean="0">
                          <a:solidFill>
                            <a:schemeClr val="accent1"/>
                          </a:solidFill>
                          <a:effectLst/>
                          <a:latin typeface="Calibri" panose="020F0502020204030204" pitchFamily="34" charset="0"/>
                        </a:rPr>
                        <a:t>14%</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900" dirty="0">
                        <a:solidFill>
                          <a:schemeClr val="tx2"/>
                        </a:solidFill>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900" b="0" i="0" u="none" strike="noStrike" dirty="0" smtClean="0">
                          <a:solidFill>
                            <a:schemeClr val="accent1"/>
                          </a:solidFill>
                          <a:effectLst/>
                          <a:latin typeface="Calibri" panose="020F0502020204030204" pitchFamily="34" charset="0"/>
                        </a:rPr>
                        <a:t>12%</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054125"/>
                  </a:ext>
                </a:extLst>
              </a:tr>
              <a:tr h="500380">
                <a:tc>
                  <a:txBody>
                    <a:bodyPr/>
                    <a:lstStyle/>
                    <a:p>
                      <a:pPr algn="r" fontAlgn="b"/>
                      <a:r>
                        <a:rPr lang="fr-FR" sz="1900" b="0" i="0" u="none" strike="noStrike" dirty="0" smtClean="0">
                          <a:solidFill>
                            <a:schemeClr val="tx2"/>
                          </a:solidFill>
                          <a:effectLst/>
                          <a:latin typeface="+mn-lt"/>
                        </a:rPr>
                        <a:t>François Bayrou</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12%</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9%</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200" dirty="0">
                        <a:solidFill>
                          <a:schemeClr val="tx2"/>
                        </a:solidFill>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fr-FR" sz="1900" dirty="0">
                        <a:solidFill>
                          <a:schemeClr val="accent1"/>
                        </a:solidFill>
                      </a:endParaRPr>
                    </a:p>
                  </a:txBody>
                  <a:tcPr marL="12700" marR="12700" marT="1270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84440049"/>
                  </a:ext>
                </a:extLst>
              </a:tr>
              <a:tr h="297180">
                <a:tc>
                  <a:txBody>
                    <a:bodyPr/>
                    <a:lstStyle/>
                    <a:p>
                      <a:pPr algn="r" fontAlgn="b"/>
                      <a:r>
                        <a:rPr lang="fr-FR" sz="1900" b="1" i="0" u="none" strike="noStrike" baseline="0" dirty="0" smtClean="0">
                          <a:solidFill>
                            <a:schemeClr val="tx2"/>
                          </a:solidFill>
                          <a:effectLst/>
                          <a:latin typeface="+mn-lt"/>
                        </a:rPr>
                        <a:t>Le candidat LR </a:t>
                      </a:r>
                      <a:endParaRPr lang="fr-FR" sz="1900" b="1"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22%</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18%</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900" dirty="0" smtClean="0">
                          <a:solidFill>
                            <a:schemeClr val="tx2"/>
                          </a:solidFill>
                          <a:latin typeface="+mn-lt"/>
                        </a:rPr>
                        <a:t>34%</a:t>
                      </a:r>
                      <a:endParaRPr lang="fr-FR" sz="1900" dirty="0">
                        <a:solidFill>
                          <a:schemeClr val="tx2"/>
                        </a:solidFill>
                        <a:latin typeface="+mn-lt"/>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28%</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7431073"/>
                  </a:ext>
                </a:extLst>
              </a:tr>
              <a:tr h="297180">
                <a:tc>
                  <a:txBody>
                    <a:bodyPr/>
                    <a:lstStyle/>
                    <a:p>
                      <a:pPr algn="r" fontAlgn="b"/>
                      <a:r>
                        <a:rPr lang="fr-FR" sz="1900" b="0" i="0" u="none" strike="noStrike" dirty="0" smtClean="0">
                          <a:solidFill>
                            <a:schemeClr val="tx2"/>
                          </a:solidFill>
                          <a:effectLst/>
                          <a:latin typeface="+mn-lt"/>
                        </a:rPr>
                        <a:t>Nicolas Dupont-Aignan</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900" dirty="0" smtClean="0">
                          <a:solidFill>
                            <a:schemeClr val="tx2"/>
                          </a:solidFill>
                          <a:latin typeface="+mn-lt"/>
                        </a:rPr>
                        <a:t>5%</a:t>
                      </a:r>
                      <a:endParaRPr lang="fr-FR" sz="1900" dirty="0">
                        <a:solidFill>
                          <a:schemeClr val="tx2"/>
                        </a:solidFill>
                        <a:latin typeface="+mn-lt"/>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7180">
                <a:tc>
                  <a:txBody>
                    <a:bodyPr/>
                    <a:lstStyle/>
                    <a:p>
                      <a:pPr algn="r" fontAlgn="b"/>
                      <a:r>
                        <a:rPr lang="fr-FR" sz="1900" b="0" i="0" u="none" strike="noStrike" dirty="0" smtClean="0">
                          <a:solidFill>
                            <a:schemeClr val="tx2"/>
                          </a:solidFill>
                          <a:effectLst/>
                          <a:latin typeface="+mn-lt"/>
                        </a:rPr>
                        <a:t>Marine Le Pen </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29%</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27%</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900" dirty="0" smtClean="0">
                          <a:solidFill>
                            <a:schemeClr val="tx2"/>
                          </a:solidFill>
                          <a:latin typeface="+mn-lt"/>
                        </a:rPr>
                        <a:t>30%</a:t>
                      </a:r>
                      <a:endParaRPr lang="fr-FR" sz="1900" dirty="0">
                        <a:solidFill>
                          <a:schemeClr val="tx2"/>
                        </a:solidFill>
                        <a:latin typeface="+mn-lt"/>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28%</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7180">
                <a:tc>
                  <a:txBody>
                    <a:bodyPr/>
                    <a:lstStyle/>
                    <a:p>
                      <a:pPr algn="r" fontAlgn="b"/>
                      <a:r>
                        <a:rPr lang="fr-FR" sz="1900" b="0" i="0" u="none" strike="noStrike" dirty="0" smtClean="0">
                          <a:solidFill>
                            <a:schemeClr val="tx2"/>
                          </a:solidFill>
                          <a:effectLst/>
                          <a:latin typeface="+mn-lt"/>
                        </a:rPr>
                        <a:t>Jacque</a:t>
                      </a:r>
                      <a:r>
                        <a:rPr lang="fr-FR" sz="1900" b="0" i="0" u="none" strike="noStrike" baseline="0" dirty="0" smtClean="0">
                          <a:solidFill>
                            <a:schemeClr val="tx2"/>
                          </a:solidFill>
                          <a:effectLst/>
                          <a:latin typeface="+mn-lt"/>
                        </a:rPr>
                        <a:t>s Cheminade</a:t>
                      </a:r>
                      <a:endParaRPr lang="fr-FR" sz="1900" b="0" i="0" u="none" strike="noStrike" dirty="0">
                        <a:solidFill>
                          <a:schemeClr val="tx2"/>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tx2"/>
                          </a:solidFill>
                          <a:effectLst/>
                          <a:latin typeface="Calibri" panose="020F0502020204030204" pitchFamily="34" charset="0"/>
                        </a:rPr>
                        <a:t>&lt;0,5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&lt;0,5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tx2"/>
                          </a:solidFill>
                          <a:effectLst/>
                          <a:latin typeface="Calibri" panose="020F0502020204030204" pitchFamily="34" charset="0"/>
                        </a:rPr>
                        <a:t>&lt;0,5</a:t>
                      </a:r>
                      <a:endParaRPr lang="fr-FR" sz="1900" b="0" i="0" u="none" strike="noStrike" dirty="0">
                        <a:solidFill>
                          <a:schemeClr val="tx2"/>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accent1"/>
                          </a:solidFill>
                          <a:effectLst/>
                          <a:latin typeface="Calibri" panose="020F0502020204030204" pitchFamily="34" charset="0"/>
                        </a:rPr>
                        <a:t>&lt;0,5</a:t>
                      </a:r>
                      <a:endParaRPr lang="fr-FR" sz="1900" b="0" i="0" u="none" strike="noStrike" dirty="0">
                        <a:solidFill>
                          <a:schemeClr val="accent1"/>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7180">
                <a:tc>
                  <a:txBody>
                    <a:bodyPr/>
                    <a:lstStyle/>
                    <a:p>
                      <a:pPr algn="r" fontAlgn="b"/>
                      <a:r>
                        <a:rPr lang="fr-FR" sz="1900" b="0" i="0" u="none" strike="noStrike" dirty="0" smtClean="0">
                          <a:solidFill>
                            <a:schemeClr val="bg1">
                              <a:lumMod val="50000"/>
                            </a:schemeClr>
                          </a:solidFill>
                          <a:effectLst/>
                          <a:latin typeface="+mn-lt"/>
                        </a:rPr>
                        <a:t>Non exprimés %</a:t>
                      </a:r>
                      <a:endParaRPr lang="fr-FR" sz="1900" b="0" i="0" u="none" strike="noStrike" dirty="0">
                        <a:solidFill>
                          <a:schemeClr val="bg1">
                            <a:lumMod val="50000"/>
                          </a:schemeClr>
                        </a:solidFill>
                        <a:effectLst/>
                        <a:latin typeface="+mn-lt"/>
                      </a:endParaRPr>
                    </a:p>
                  </a:txBody>
                  <a:tcPr marL="12700" marR="12700" marT="12700" marB="0" anchor="ctr">
                    <a:lnR w="1270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ctr" fontAlgn="b"/>
                      <a:r>
                        <a:rPr lang="fr-FR" sz="1900" b="0" i="0" u="none" strike="noStrike" dirty="0" smtClean="0">
                          <a:solidFill>
                            <a:schemeClr val="bg1">
                              <a:lumMod val="50000"/>
                            </a:schemeClr>
                          </a:solidFill>
                          <a:effectLst/>
                          <a:latin typeface="Calibri" panose="020F0502020204030204" pitchFamily="34" charset="0"/>
                        </a:rPr>
                        <a:t>15%</a:t>
                      </a:r>
                      <a:endParaRPr lang="fr-FR" sz="1900" b="0" i="0" u="none" strike="noStrike" dirty="0">
                        <a:solidFill>
                          <a:schemeClr val="bg1">
                            <a:lumMod val="50000"/>
                          </a:schemeClr>
                        </a:solidFill>
                        <a:effectLst/>
                        <a:latin typeface="Calibri" panose="020F0502020204030204" pitchFamily="34" charset="0"/>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bg1">
                              <a:lumMod val="50000"/>
                            </a:schemeClr>
                          </a:solidFill>
                          <a:effectLst/>
                          <a:latin typeface="Calibri" panose="020F0502020204030204" pitchFamily="34" charset="0"/>
                        </a:rPr>
                        <a:t>12%</a:t>
                      </a:r>
                      <a:endParaRPr lang="fr-FR" sz="1900" b="0" i="0" u="none" strike="noStrike" dirty="0">
                        <a:solidFill>
                          <a:schemeClr val="bg1">
                            <a:lumMod val="50000"/>
                          </a:schemeClr>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bg1">
                              <a:lumMod val="50000"/>
                            </a:schemeClr>
                          </a:solidFill>
                          <a:effectLst/>
                          <a:latin typeface="+mn-lt"/>
                        </a:rPr>
                        <a:t>14%</a:t>
                      </a:r>
                      <a:endParaRPr lang="fr-FR" sz="1900" b="0" i="0" u="none" strike="noStrike" dirty="0">
                        <a:solidFill>
                          <a:schemeClr val="bg1">
                            <a:lumMod val="50000"/>
                          </a:schemeClr>
                        </a:solidFill>
                        <a:effectLst/>
                        <a:latin typeface="+mn-lt"/>
                      </a:endParaRPr>
                    </a:p>
                  </a:txBody>
                  <a:tcPr marL="12700" marR="12700" marT="12700" marB="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smtClean="0">
                          <a:solidFill>
                            <a:schemeClr val="bg1">
                              <a:lumMod val="50000"/>
                            </a:schemeClr>
                          </a:solidFill>
                          <a:effectLst/>
                          <a:latin typeface="Calibri" panose="020F0502020204030204" pitchFamily="34" charset="0"/>
                        </a:rPr>
                        <a:t>11%</a:t>
                      </a:r>
                      <a:endParaRPr lang="fr-FR" sz="1900" b="0" i="0" u="none" strike="noStrike" dirty="0">
                        <a:solidFill>
                          <a:schemeClr val="bg1">
                            <a:lumMod val="50000"/>
                          </a:schemeClr>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724586"/>
                  </a:ext>
                </a:extLst>
              </a:tr>
            </a:tbl>
          </a:graphicData>
        </a:graphic>
      </p:graphicFrame>
      <p:sp>
        <p:nvSpPr>
          <p:cNvPr id="12" name="Flèche vers le bas 11"/>
          <p:cNvSpPr/>
          <p:nvPr/>
        </p:nvSpPr>
        <p:spPr>
          <a:xfrm>
            <a:off x="1689478" y="1587563"/>
            <a:ext cx="412149" cy="30408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pic>
        <p:nvPicPr>
          <p:cNvPr id="14" name="Image 13"/>
          <p:cNvPicPr>
            <a:picLocks noChangeAspect="1"/>
          </p:cNvPicPr>
          <p:nvPr/>
        </p:nvPicPr>
        <p:blipFill rotWithShape="1">
          <a:blip r:embed="rId2" cstate="print">
            <a:extLst>
              <a:ext uri="{28A0092B-C50C-407E-A947-70E740481C1C}">
                <a14:useLocalDpi xmlns:a14="http://schemas.microsoft.com/office/drawing/2010/main" val="0"/>
              </a:ext>
            </a:extLst>
          </a:blip>
          <a:srcRect l="26477" r="4318"/>
          <a:stretch/>
        </p:blipFill>
        <p:spPr>
          <a:xfrm>
            <a:off x="4656233" y="1390062"/>
            <a:ext cx="614268" cy="590261"/>
          </a:xfrm>
          <a:prstGeom prst="rect">
            <a:avLst/>
          </a:prstGeom>
        </p:spPr>
      </p:pic>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l="19231" r="15000" b="1588"/>
          <a:stretch/>
        </p:blipFill>
        <p:spPr>
          <a:xfrm>
            <a:off x="7761606" y="1393137"/>
            <a:ext cx="642173" cy="638999"/>
          </a:xfrm>
          <a:prstGeom prst="rect">
            <a:avLst/>
          </a:prstGeom>
        </p:spPr>
      </p:pic>
    </p:spTree>
    <p:extLst>
      <p:ext uri="{BB962C8B-B14F-4D97-AF65-F5344CB8AC3E}">
        <p14:creationId xmlns:p14="http://schemas.microsoft.com/office/powerpoint/2010/main" val="3027868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59727" y="-5252"/>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59727" y="467405"/>
            <a:ext cx="11031728" cy="886397"/>
          </a:xfrm>
        </p:spPr>
        <p:txBody>
          <a:bodyPr/>
          <a:lstStyle/>
          <a:p>
            <a:r>
              <a:rPr lang="fr-FR" sz="3200" b="0" dirty="0"/>
              <a:t>La proportion d’électeurs qui basculent en faveur d’Emmanuel Macron (hypothèse où N. Sarkozy est le candidat LR )</a:t>
            </a:r>
          </a:p>
        </p:txBody>
      </p:sp>
      <p:sp>
        <p:nvSpPr>
          <p:cNvPr id="2" name="Espace réservé du pied de page 1"/>
          <p:cNvSpPr>
            <a:spLocks noGrp="1"/>
          </p:cNvSpPr>
          <p:nvPr>
            <p:ph type="ftr" sz="quarter" idx="15"/>
          </p:nvPr>
        </p:nvSpPr>
        <p:spPr>
          <a:xfrm>
            <a:off x="669993" y="6433325"/>
            <a:ext cx="3860800" cy="366183"/>
          </a:xfrm>
        </p:spPr>
        <p:txBody>
          <a:bodyPr/>
          <a:lstStyle/>
          <a:p>
            <a:pPr defTabSz="1232345"/>
            <a:r>
              <a:rPr lang="fr-FR" dirty="0">
                <a:solidFill>
                  <a:srgbClr val="888B8D"/>
                </a:solidFill>
                <a:latin typeface="Calibri"/>
              </a:rPr>
              <a:t>©Ipsos  CEVIPOF LE MONDE – EEF 2017 - Septembre 2016</a:t>
            </a:r>
          </a:p>
        </p:txBody>
      </p:sp>
      <p:graphicFrame>
        <p:nvGraphicFramePr>
          <p:cNvPr id="5" name="Tableau 4"/>
          <p:cNvGraphicFramePr>
            <a:graphicFrameLocks noGrp="1"/>
          </p:cNvGraphicFramePr>
          <p:nvPr>
            <p:extLst/>
          </p:nvPr>
        </p:nvGraphicFramePr>
        <p:xfrm>
          <a:off x="2575349" y="1495889"/>
          <a:ext cx="5791747" cy="4887112"/>
        </p:xfrm>
        <a:graphic>
          <a:graphicData uri="http://schemas.openxmlformats.org/drawingml/2006/table">
            <a:tbl>
              <a:tblPr firstRow="1" bandRow="1">
                <a:tableStyleId>{5C22544A-7EE6-4342-B048-85BDC9FD1C3A}</a:tableStyleId>
              </a:tblPr>
              <a:tblGrid>
                <a:gridCol w="5791747">
                  <a:extLst>
                    <a:ext uri="{9D8B030D-6E8A-4147-A177-3AD203B41FA5}">
                      <a16:colId xmlns:a16="http://schemas.microsoft.com/office/drawing/2014/main" val="4160653401"/>
                    </a:ext>
                  </a:extLst>
                </a:gridCol>
              </a:tblGrid>
              <a:tr h="644216">
                <a:tc>
                  <a:txBody>
                    <a:bodyPr/>
                    <a:lstStyle/>
                    <a:p>
                      <a:pPr marL="0" indent="0" algn="l"/>
                      <a:r>
                        <a:rPr lang="fr-FR" sz="3200" b="1" dirty="0" smtClean="0">
                          <a:solidFill>
                            <a:schemeClr val="accent2"/>
                          </a:solidFill>
                        </a:rPr>
                        <a:t>24% </a:t>
                      </a:r>
                      <a:r>
                        <a:rPr lang="fr-FR" sz="2400" b="1" dirty="0" smtClean="0">
                          <a:solidFill>
                            <a:schemeClr val="accent2"/>
                          </a:solidFill>
                        </a:rPr>
                        <a:t>des électeurs de François Bayrou</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2627497"/>
                  </a:ext>
                </a:extLst>
              </a:tr>
              <a:tr h="882500">
                <a:tc>
                  <a:txBody>
                    <a:bodyPr/>
                    <a:lstStyle/>
                    <a:p>
                      <a:pPr marL="0" indent="0" algn="l"/>
                      <a:r>
                        <a:rPr lang="fr-FR" sz="3200" b="1" dirty="0" smtClean="0">
                          <a:solidFill>
                            <a:schemeClr val="bg1">
                              <a:lumMod val="50000"/>
                            </a:schemeClr>
                          </a:solidFill>
                        </a:rPr>
                        <a:t>23% </a:t>
                      </a:r>
                      <a:r>
                        <a:rPr lang="fr-FR" sz="2400" b="1" dirty="0" smtClean="0">
                          <a:solidFill>
                            <a:schemeClr val="bg1">
                              <a:lumMod val="50000"/>
                            </a:schemeClr>
                          </a:solidFill>
                        </a:rPr>
                        <a:t>des non exprimés</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31043"/>
                  </a:ext>
                </a:extLst>
              </a:tr>
              <a:tr h="916029">
                <a:tc>
                  <a:txBody>
                    <a:bodyPr/>
                    <a:lstStyle/>
                    <a:p>
                      <a:pPr marL="0" indent="0" algn="l"/>
                      <a:r>
                        <a:rPr lang="fr-FR" sz="3200" b="1" dirty="0" smtClean="0">
                          <a:solidFill>
                            <a:srgbClr val="FF3399"/>
                          </a:solidFill>
                        </a:rPr>
                        <a:t>18% </a:t>
                      </a:r>
                      <a:r>
                        <a:rPr lang="fr-FR" sz="2400" b="1" dirty="0" smtClean="0">
                          <a:solidFill>
                            <a:srgbClr val="FF3399"/>
                          </a:solidFill>
                        </a:rPr>
                        <a:t>des électeurs de François Hollande </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2904330"/>
                  </a:ext>
                </a:extLst>
              </a:tr>
              <a:tr h="730347">
                <a:tc>
                  <a:txBody>
                    <a:bodyPr/>
                    <a:lstStyle/>
                    <a:p>
                      <a:pPr marL="0" indent="0" algn="l"/>
                      <a:r>
                        <a:rPr lang="fr-FR" sz="3200" b="1" dirty="0" smtClean="0">
                          <a:solidFill>
                            <a:srgbClr val="0070C0"/>
                          </a:solidFill>
                        </a:rPr>
                        <a:t>14% </a:t>
                      </a:r>
                      <a:r>
                        <a:rPr lang="fr-FR" sz="2400" b="1" dirty="0" smtClean="0">
                          <a:solidFill>
                            <a:srgbClr val="0070C0"/>
                          </a:solidFill>
                        </a:rPr>
                        <a:t>des électeurs de Nicolas Sarkozy</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0157690"/>
                  </a:ext>
                </a:extLst>
              </a:tr>
              <a:tr h="958389">
                <a:tc>
                  <a:txBody>
                    <a:bodyPr/>
                    <a:lstStyle/>
                    <a:p>
                      <a:pPr marL="0" indent="0" algn="l"/>
                      <a:r>
                        <a:rPr lang="fr-FR" sz="3200" b="1" dirty="0" smtClean="0">
                          <a:solidFill>
                            <a:srgbClr val="C00000"/>
                          </a:solidFill>
                        </a:rPr>
                        <a:t>6% </a:t>
                      </a:r>
                      <a:r>
                        <a:rPr lang="fr-FR" sz="2400" b="1" dirty="0" smtClean="0">
                          <a:solidFill>
                            <a:srgbClr val="C00000"/>
                          </a:solidFill>
                        </a:rPr>
                        <a:t>des électeurs</a:t>
                      </a:r>
                      <a:r>
                        <a:rPr lang="fr-FR" sz="2400" b="1" baseline="0" dirty="0" smtClean="0">
                          <a:solidFill>
                            <a:srgbClr val="C00000"/>
                          </a:solidFill>
                        </a:rPr>
                        <a:t> de</a:t>
                      </a:r>
                      <a:r>
                        <a:rPr lang="fr-FR" sz="2400" b="1" dirty="0" smtClean="0">
                          <a:solidFill>
                            <a:srgbClr val="C00000"/>
                          </a:solidFill>
                        </a:rPr>
                        <a:t> Jean-Luc Mélenchon</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882111"/>
                  </a:ext>
                </a:extLst>
              </a:tr>
              <a:tr h="755631">
                <a:tc>
                  <a:txBody>
                    <a:bodyPr/>
                    <a:lstStyle/>
                    <a:p>
                      <a:pPr marL="0" indent="0" algn="l"/>
                      <a:r>
                        <a:rPr lang="fr-FR" sz="3200" b="1" dirty="0" smtClean="0">
                          <a:solidFill>
                            <a:schemeClr val="tx2"/>
                          </a:solidFill>
                        </a:rPr>
                        <a:t>3% </a:t>
                      </a:r>
                      <a:r>
                        <a:rPr lang="fr-FR" sz="2400" b="1" dirty="0" smtClean="0">
                          <a:solidFill>
                            <a:schemeClr val="tx2"/>
                          </a:solidFill>
                        </a:rPr>
                        <a:t>des électeurs de Marine Le Pen</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9463"/>
                  </a:ext>
                </a:extLst>
              </a:tr>
            </a:tbl>
          </a:graphicData>
        </a:graphic>
      </p:graphicFrame>
      <p:sp>
        <p:nvSpPr>
          <p:cNvPr id="18" name="Rounded Rectangular Callout 62"/>
          <p:cNvSpPr/>
          <p:nvPr/>
        </p:nvSpPr>
        <p:spPr bwMode="auto">
          <a:xfrm>
            <a:off x="8573680" y="2379364"/>
            <a:ext cx="3383200" cy="2901073"/>
          </a:xfrm>
          <a:prstGeom prst="foldedCorner">
            <a:avLst/>
          </a:prstGeom>
          <a:solidFill>
            <a:schemeClr val="tx2"/>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t"/>
          <a:lstStyle/>
          <a:p>
            <a:pPr defTabSz="1232345"/>
            <a:r>
              <a:rPr lang="fr-FR" sz="2667" b="1" dirty="0">
                <a:solidFill>
                  <a:prstClr val="white"/>
                </a:solidFill>
                <a:latin typeface="Calibri"/>
              </a:rPr>
              <a:t>Note de lecture </a:t>
            </a:r>
          </a:p>
          <a:p>
            <a:pPr defTabSz="1232345"/>
            <a:r>
              <a:rPr lang="fr-FR" sz="2667" b="1" dirty="0">
                <a:solidFill>
                  <a:prstClr val="white"/>
                </a:solidFill>
                <a:latin typeface="Calibri"/>
              </a:rPr>
              <a:t>24% </a:t>
            </a:r>
            <a:r>
              <a:rPr lang="fr-FR" sz="1867" dirty="0">
                <a:solidFill>
                  <a:prstClr val="white"/>
                </a:solidFill>
                <a:latin typeface="Calibri"/>
              </a:rPr>
              <a:t>de ceux qui expriment une intention de vote pour F. Bayrou dans l’hypothèse sans Emmanuel Macron expriment une intention de vote pour E. Macron dans l’hypothèse où celui-ci est candidat</a:t>
            </a:r>
            <a:r>
              <a:rPr lang="fr-FR" sz="1467" b="1" dirty="0">
                <a:solidFill>
                  <a:prstClr val="white"/>
                </a:solidFill>
                <a:latin typeface="Calibri"/>
              </a:rPr>
              <a:t>.</a:t>
            </a:r>
          </a:p>
        </p:txBody>
      </p:sp>
      <p:grpSp>
        <p:nvGrpSpPr>
          <p:cNvPr id="57" name="Groupe 56"/>
          <p:cNvGrpSpPr/>
          <p:nvPr/>
        </p:nvGrpSpPr>
        <p:grpSpPr>
          <a:xfrm>
            <a:off x="1703884" y="2211458"/>
            <a:ext cx="584009" cy="685717"/>
            <a:chOff x="1277912" y="1907977"/>
            <a:chExt cx="438007" cy="514288"/>
          </a:xfrm>
        </p:grpSpPr>
        <p:grpSp>
          <p:nvGrpSpPr>
            <p:cNvPr id="21" name="Groupe 20"/>
            <p:cNvGrpSpPr/>
            <p:nvPr/>
          </p:nvGrpSpPr>
          <p:grpSpPr>
            <a:xfrm>
              <a:off x="1277912" y="1907977"/>
              <a:ext cx="438007" cy="514288"/>
              <a:chOff x="3141122" y="-39446"/>
              <a:chExt cx="1588922" cy="1943025"/>
            </a:xfrm>
            <a:solidFill>
              <a:schemeClr val="bg1">
                <a:lumMod val="65000"/>
              </a:schemeClr>
            </a:solidFill>
          </p:grpSpPr>
          <p:sp>
            <p:nvSpPr>
              <p:cNvPr id="26" name="Freeform 119"/>
              <p:cNvSpPr>
                <a:spLocks noEditPoints="1"/>
              </p:cNvSpPr>
              <p:nvPr/>
            </p:nvSpPr>
            <p:spPr bwMode="auto">
              <a:xfrm>
                <a:off x="3141122" y="668759"/>
                <a:ext cx="1588922" cy="1234820"/>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7" name="Freeform 120"/>
              <p:cNvSpPr>
                <a:spLocks/>
              </p:cNvSpPr>
              <p:nvPr/>
            </p:nvSpPr>
            <p:spPr bwMode="auto">
              <a:xfrm>
                <a:off x="3141122" y="243836"/>
                <a:ext cx="1583474" cy="424923"/>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8" name="Freeform 121"/>
              <p:cNvSpPr>
                <a:spLocks/>
              </p:cNvSpPr>
              <p:nvPr/>
            </p:nvSpPr>
            <p:spPr bwMode="auto">
              <a:xfrm>
                <a:off x="3691343" y="-39446"/>
                <a:ext cx="601067" cy="475769"/>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2" name="Groupe 51"/>
            <p:cNvGrpSpPr/>
            <p:nvPr/>
          </p:nvGrpSpPr>
          <p:grpSpPr>
            <a:xfrm>
              <a:off x="1325393" y="2047268"/>
              <a:ext cx="316335" cy="341758"/>
              <a:chOff x="809901" y="1917088"/>
              <a:chExt cx="316335" cy="341758"/>
            </a:xfrm>
          </p:grpSpPr>
          <p:cxnSp>
            <p:nvCxnSpPr>
              <p:cNvPr id="32" name="Connecteur droit 31"/>
              <p:cNvCxnSpPr/>
              <p:nvPr/>
            </p:nvCxnSpPr>
            <p:spPr>
              <a:xfrm flipH="1">
                <a:off x="809901" y="1917088"/>
                <a:ext cx="316335" cy="34175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Lst>
            </p:spPr>
          </p:cxnSp>
          <p:cxnSp>
            <p:nvCxnSpPr>
              <p:cNvPr id="33" name="Connecteur droit 32"/>
              <p:cNvCxnSpPr/>
              <p:nvPr/>
            </p:nvCxnSpPr>
            <p:spPr>
              <a:xfrm>
                <a:off x="811401" y="1917088"/>
                <a:ext cx="314835" cy="34175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Lst>
            </p:spPr>
          </p:cxnSp>
        </p:grpSp>
      </p:grpSp>
      <p:pic>
        <p:nvPicPr>
          <p:cNvPr id="53" name="Image 52"/>
          <p:cNvPicPr>
            <a:picLocks noChangeAspect="1"/>
          </p:cNvPicPr>
          <p:nvPr/>
        </p:nvPicPr>
        <p:blipFill rotWithShape="1">
          <a:blip r:embed="rId3" cstate="print">
            <a:extLst>
              <a:ext uri="{28A0092B-C50C-407E-A947-70E740481C1C}">
                <a14:useLocalDpi xmlns:a14="http://schemas.microsoft.com/office/drawing/2010/main" val="0"/>
              </a:ext>
            </a:extLst>
          </a:blip>
          <a:srcRect l="13860" t="2222" r="14151" b="25051"/>
          <a:stretch/>
        </p:blipFill>
        <p:spPr>
          <a:xfrm>
            <a:off x="1674161" y="1426618"/>
            <a:ext cx="756459" cy="775853"/>
          </a:xfrm>
          <a:prstGeom prst="rect">
            <a:avLst/>
          </a:prstGeom>
        </p:spPr>
      </p:pic>
      <p:pic>
        <p:nvPicPr>
          <p:cNvPr id="55" name="Image 54"/>
          <p:cNvPicPr>
            <a:picLocks noChangeAspect="1"/>
          </p:cNvPicPr>
          <p:nvPr/>
        </p:nvPicPr>
        <p:blipFill rotWithShape="1">
          <a:blip r:embed="rId4" cstate="print">
            <a:extLst>
              <a:ext uri="{28A0092B-C50C-407E-A947-70E740481C1C}">
                <a14:useLocalDpi xmlns:a14="http://schemas.microsoft.com/office/drawing/2010/main" val="0"/>
              </a:ext>
            </a:extLst>
          </a:blip>
          <a:srcRect l="35343" t="8220" r="7044"/>
          <a:stretch/>
        </p:blipFill>
        <p:spPr>
          <a:xfrm>
            <a:off x="1612307" y="3792587"/>
            <a:ext cx="756459" cy="801368"/>
          </a:xfrm>
          <a:prstGeom prst="rect">
            <a:avLst/>
          </a:prstGeom>
        </p:spPr>
      </p:pic>
      <p:pic>
        <p:nvPicPr>
          <p:cNvPr id="56" name="Imag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7328" y="4649608"/>
            <a:ext cx="774029" cy="817419"/>
          </a:xfrm>
          <a:prstGeom prst="rect">
            <a:avLst/>
          </a:prstGeom>
        </p:spPr>
      </p:pic>
      <p:pic>
        <p:nvPicPr>
          <p:cNvPr id="58" name="Image 57"/>
          <p:cNvPicPr>
            <a:picLocks noChangeAspect="1"/>
          </p:cNvPicPr>
          <p:nvPr/>
        </p:nvPicPr>
        <p:blipFill rotWithShape="1">
          <a:blip r:embed="rId6" cstate="print">
            <a:extLst>
              <a:ext uri="{28A0092B-C50C-407E-A947-70E740481C1C}">
                <a14:useLocalDpi xmlns:a14="http://schemas.microsoft.com/office/drawing/2010/main" val="0"/>
              </a:ext>
            </a:extLst>
          </a:blip>
          <a:srcRect l="8321" t="1960" b="32563"/>
          <a:stretch/>
        </p:blipFill>
        <p:spPr>
          <a:xfrm>
            <a:off x="1603377" y="5508826"/>
            <a:ext cx="807579" cy="866069"/>
          </a:xfrm>
          <a:prstGeom prst="rect">
            <a:avLst/>
          </a:prstGeom>
        </p:spPr>
      </p:pic>
      <p:pic>
        <p:nvPicPr>
          <p:cNvPr id="59" name="Image 58"/>
          <p:cNvPicPr>
            <a:picLocks noChangeAspect="1"/>
          </p:cNvPicPr>
          <p:nvPr/>
        </p:nvPicPr>
        <p:blipFill rotWithShape="1">
          <a:blip r:embed="rId7" cstate="print">
            <a:extLst>
              <a:ext uri="{28A0092B-C50C-407E-A947-70E740481C1C}">
                <a14:useLocalDpi xmlns:a14="http://schemas.microsoft.com/office/drawing/2010/main" val="0"/>
              </a:ext>
            </a:extLst>
          </a:blip>
          <a:srcRect l="23750" t="-1533" r="13182" b="4255"/>
          <a:stretch/>
        </p:blipFill>
        <p:spPr>
          <a:xfrm>
            <a:off x="1626510" y="2960896"/>
            <a:ext cx="724685" cy="745552"/>
          </a:xfrm>
          <a:prstGeom prst="rect">
            <a:avLst/>
          </a:prstGeom>
        </p:spPr>
      </p:pic>
    </p:spTree>
    <p:extLst>
      <p:ext uri="{BB962C8B-B14F-4D97-AF65-F5344CB8AC3E}">
        <p14:creationId xmlns:p14="http://schemas.microsoft.com/office/powerpoint/2010/main" val="3892758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59727" y="-5252"/>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59727" y="467405"/>
            <a:ext cx="11031728" cy="886397"/>
          </a:xfrm>
        </p:spPr>
        <p:txBody>
          <a:bodyPr/>
          <a:lstStyle/>
          <a:p>
            <a:r>
              <a:rPr lang="fr-FR" sz="3200" b="0" dirty="0"/>
              <a:t>La proportion d’électeurs qui basculent en faveur d’Emmanuel Macron (hypothèse où A. Juppé est le candidat LR)</a:t>
            </a:r>
          </a:p>
        </p:txBody>
      </p:sp>
      <p:sp>
        <p:nvSpPr>
          <p:cNvPr id="2" name="Espace réservé du pied de page 1"/>
          <p:cNvSpPr>
            <a:spLocks noGrp="1"/>
          </p:cNvSpPr>
          <p:nvPr>
            <p:ph type="ftr" sz="quarter" idx="15"/>
          </p:nvPr>
        </p:nvSpPr>
        <p:spPr>
          <a:xfrm>
            <a:off x="669993" y="6433325"/>
            <a:ext cx="3860800" cy="366183"/>
          </a:xfrm>
        </p:spPr>
        <p:txBody>
          <a:bodyPr/>
          <a:lstStyle/>
          <a:p>
            <a:pPr defTabSz="1232345"/>
            <a:r>
              <a:rPr lang="fr-FR" dirty="0">
                <a:solidFill>
                  <a:srgbClr val="888B8D"/>
                </a:solidFill>
                <a:latin typeface="Calibri"/>
              </a:rPr>
              <a:t>©Ipsos  CEVIPOF LE MONDE – EEF 2017 - Septembre 2016</a:t>
            </a:r>
          </a:p>
        </p:txBody>
      </p:sp>
      <p:graphicFrame>
        <p:nvGraphicFramePr>
          <p:cNvPr id="5" name="Tableau 4"/>
          <p:cNvGraphicFramePr>
            <a:graphicFrameLocks noGrp="1"/>
          </p:cNvGraphicFramePr>
          <p:nvPr>
            <p:extLst/>
          </p:nvPr>
        </p:nvGraphicFramePr>
        <p:xfrm>
          <a:off x="2563092" y="1495890"/>
          <a:ext cx="5488313" cy="4572401"/>
        </p:xfrm>
        <a:graphic>
          <a:graphicData uri="http://schemas.openxmlformats.org/drawingml/2006/table">
            <a:tbl>
              <a:tblPr firstRow="1" bandRow="1">
                <a:tableStyleId>{5C22544A-7EE6-4342-B048-85BDC9FD1C3A}</a:tableStyleId>
              </a:tblPr>
              <a:tblGrid>
                <a:gridCol w="5488313">
                  <a:extLst>
                    <a:ext uri="{9D8B030D-6E8A-4147-A177-3AD203B41FA5}">
                      <a16:colId xmlns:a16="http://schemas.microsoft.com/office/drawing/2014/main" val="4160653401"/>
                    </a:ext>
                  </a:extLst>
                </a:gridCol>
              </a:tblGrid>
              <a:tr h="741765">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srgbClr val="FF3399"/>
                          </a:solidFill>
                          <a:effectLst/>
                          <a:uLnTx/>
                          <a:uFillTx/>
                          <a:latin typeface="+mn-lt"/>
                          <a:ea typeface="+mn-ea"/>
                          <a:cs typeface="+mn-cs"/>
                        </a:rPr>
                        <a:t>18% </a:t>
                      </a:r>
                      <a:r>
                        <a:rPr kumimoji="0" lang="fr-FR" sz="2400" b="1" i="0" u="none" strike="noStrike" kern="1200" cap="none" spc="0" normalizeH="0" baseline="0" noProof="0" dirty="0" smtClean="0">
                          <a:ln>
                            <a:noFill/>
                          </a:ln>
                          <a:solidFill>
                            <a:srgbClr val="FF3399"/>
                          </a:solidFill>
                          <a:effectLst/>
                          <a:uLnTx/>
                          <a:uFillTx/>
                          <a:latin typeface="+mn-lt"/>
                          <a:ea typeface="+mn-ea"/>
                          <a:cs typeface="+mn-cs"/>
                        </a:rPr>
                        <a:t>des électeurs de François Hollande </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2627497"/>
                  </a:ext>
                </a:extLst>
              </a:tr>
              <a:tr h="1016132">
                <a:tc>
                  <a:txBody>
                    <a:bodyPr/>
                    <a:lstStyle/>
                    <a:p>
                      <a:pPr marL="0" indent="0" algn="l"/>
                      <a:r>
                        <a:rPr lang="fr-FR" sz="3200" b="1" dirty="0" smtClean="0">
                          <a:solidFill>
                            <a:schemeClr val="bg1">
                              <a:lumMod val="50000"/>
                            </a:schemeClr>
                          </a:solidFill>
                        </a:rPr>
                        <a:t>18% </a:t>
                      </a:r>
                      <a:r>
                        <a:rPr lang="fr-FR" sz="2400" b="1" dirty="0" smtClean="0">
                          <a:solidFill>
                            <a:schemeClr val="bg1">
                              <a:lumMod val="50000"/>
                            </a:schemeClr>
                          </a:solidFill>
                        </a:rPr>
                        <a:t>des non exprimés</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31043"/>
                  </a:ext>
                </a:extLst>
              </a:tr>
              <a:tr h="840939">
                <a:tc>
                  <a:txBody>
                    <a:bodyPr/>
                    <a:lstStyle/>
                    <a:p>
                      <a:pPr marL="0" indent="0" algn="l"/>
                      <a:r>
                        <a:rPr lang="fr-FR" sz="3200" b="1" dirty="0" smtClean="0">
                          <a:solidFill>
                            <a:srgbClr val="0070C0"/>
                          </a:solidFill>
                        </a:rPr>
                        <a:t>15% </a:t>
                      </a:r>
                      <a:r>
                        <a:rPr lang="fr-FR" sz="2400" b="1" dirty="0" smtClean="0">
                          <a:solidFill>
                            <a:srgbClr val="0070C0"/>
                          </a:solidFill>
                        </a:rPr>
                        <a:t>des électeurs d’Alain Juppé</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0157690"/>
                  </a:ext>
                </a:extLst>
              </a:tr>
              <a:tr h="1103513">
                <a:tc>
                  <a:txBody>
                    <a:bodyPr/>
                    <a:lstStyle/>
                    <a:p>
                      <a:pPr marL="0" indent="0" algn="l"/>
                      <a:r>
                        <a:rPr lang="fr-FR" sz="3200" b="1" dirty="0" smtClean="0">
                          <a:solidFill>
                            <a:srgbClr val="C00000"/>
                          </a:solidFill>
                        </a:rPr>
                        <a:t>4% </a:t>
                      </a:r>
                      <a:r>
                        <a:rPr lang="fr-FR" sz="2400" b="1" dirty="0" smtClean="0">
                          <a:solidFill>
                            <a:srgbClr val="C00000"/>
                          </a:solidFill>
                        </a:rPr>
                        <a:t>de électeurs de Jean-Luc Mélenchon</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882111"/>
                  </a:ext>
                </a:extLst>
              </a:tr>
              <a:tr h="870052">
                <a:tc>
                  <a:txBody>
                    <a:bodyPr/>
                    <a:lstStyle/>
                    <a:p>
                      <a:pPr marL="0" indent="0" algn="l"/>
                      <a:r>
                        <a:rPr lang="fr-FR" sz="3200" b="1" dirty="0" smtClean="0">
                          <a:solidFill>
                            <a:schemeClr val="tx2"/>
                          </a:solidFill>
                        </a:rPr>
                        <a:t>3% </a:t>
                      </a:r>
                      <a:r>
                        <a:rPr lang="fr-FR" sz="2400" b="1" dirty="0" smtClean="0">
                          <a:solidFill>
                            <a:schemeClr val="tx2"/>
                          </a:solidFill>
                        </a:rPr>
                        <a:t>des électeurs</a:t>
                      </a:r>
                      <a:r>
                        <a:rPr lang="fr-FR" sz="2400" b="1" baseline="0" dirty="0" smtClean="0">
                          <a:solidFill>
                            <a:schemeClr val="tx2"/>
                          </a:solidFill>
                        </a:rPr>
                        <a:t> de</a:t>
                      </a:r>
                      <a:r>
                        <a:rPr lang="fr-FR" sz="2400" b="1" dirty="0" smtClean="0">
                          <a:solidFill>
                            <a:schemeClr val="tx2"/>
                          </a:solidFill>
                        </a:rPr>
                        <a:t> Marine Le Pen</a:t>
                      </a:r>
                    </a:p>
                  </a:txBody>
                  <a:tcPr marL="121920" marR="121920" marT="60960" marB="60960" anchor="ctr">
                    <a:lnL w="3175" cap="flat" cmpd="sng" algn="ctr">
                      <a:noFill/>
                      <a:prstDash val="solid"/>
                      <a:round/>
                      <a:headEnd type="none" w="med" len="med"/>
                      <a:tailEnd type="none" w="med" len="med"/>
                    </a:lnL>
                    <a:lnR w="762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9463"/>
                  </a:ext>
                </a:extLst>
              </a:tr>
            </a:tbl>
          </a:graphicData>
        </a:graphic>
      </p:graphicFrame>
      <p:sp>
        <p:nvSpPr>
          <p:cNvPr id="18" name="Rounded Rectangular Callout 62"/>
          <p:cNvSpPr/>
          <p:nvPr/>
        </p:nvSpPr>
        <p:spPr bwMode="auto">
          <a:xfrm>
            <a:off x="8476176" y="2329610"/>
            <a:ext cx="3332169" cy="2904959"/>
          </a:xfrm>
          <a:prstGeom prst="foldedCorner">
            <a:avLst/>
          </a:prstGeom>
          <a:solidFill>
            <a:schemeClr val="tx2"/>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t"/>
          <a:lstStyle/>
          <a:p>
            <a:pPr defTabSz="1232345"/>
            <a:r>
              <a:rPr lang="fr-FR" sz="2667" b="1" dirty="0">
                <a:solidFill>
                  <a:prstClr val="white"/>
                </a:solidFill>
                <a:latin typeface="Calibri"/>
              </a:rPr>
              <a:t>Note de lecture </a:t>
            </a:r>
          </a:p>
          <a:p>
            <a:pPr defTabSz="1232345"/>
            <a:r>
              <a:rPr lang="fr-FR" sz="2667" b="1" dirty="0">
                <a:solidFill>
                  <a:prstClr val="white"/>
                </a:solidFill>
                <a:latin typeface="Calibri"/>
              </a:rPr>
              <a:t>18% </a:t>
            </a:r>
            <a:r>
              <a:rPr lang="fr-FR" sz="1867" dirty="0">
                <a:solidFill>
                  <a:prstClr val="white"/>
                </a:solidFill>
                <a:latin typeface="Calibri"/>
              </a:rPr>
              <a:t>de ceux qui expriment une intention de vote pour F. Hollande dans l’hypothèse sans Emmanuel Macron expriment une intention de vote pour E. Macron dans l’hypothèse où celui-ci est candidat</a:t>
            </a:r>
            <a:r>
              <a:rPr lang="fr-FR" sz="1467" b="1" dirty="0">
                <a:solidFill>
                  <a:prstClr val="white"/>
                </a:solidFill>
                <a:latin typeface="Calibri"/>
              </a:rPr>
              <a:t>.</a:t>
            </a:r>
          </a:p>
        </p:txBody>
      </p:sp>
      <p:grpSp>
        <p:nvGrpSpPr>
          <p:cNvPr id="57" name="Groupe 56"/>
          <p:cNvGrpSpPr/>
          <p:nvPr/>
        </p:nvGrpSpPr>
        <p:grpSpPr>
          <a:xfrm>
            <a:off x="1715164" y="2287931"/>
            <a:ext cx="584009" cy="685717"/>
            <a:chOff x="1277912" y="1907977"/>
            <a:chExt cx="438007" cy="514288"/>
          </a:xfrm>
        </p:grpSpPr>
        <p:grpSp>
          <p:nvGrpSpPr>
            <p:cNvPr id="21" name="Groupe 20"/>
            <p:cNvGrpSpPr/>
            <p:nvPr/>
          </p:nvGrpSpPr>
          <p:grpSpPr>
            <a:xfrm>
              <a:off x="1277912" y="1907977"/>
              <a:ext cx="438007" cy="514288"/>
              <a:chOff x="3141122" y="-39446"/>
              <a:chExt cx="1588922" cy="1943025"/>
            </a:xfrm>
            <a:solidFill>
              <a:schemeClr val="bg1">
                <a:lumMod val="65000"/>
              </a:schemeClr>
            </a:solidFill>
          </p:grpSpPr>
          <p:sp>
            <p:nvSpPr>
              <p:cNvPr id="26" name="Freeform 119"/>
              <p:cNvSpPr>
                <a:spLocks noEditPoints="1"/>
              </p:cNvSpPr>
              <p:nvPr/>
            </p:nvSpPr>
            <p:spPr bwMode="auto">
              <a:xfrm>
                <a:off x="3141122" y="668759"/>
                <a:ext cx="1588922" cy="1234820"/>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7" name="Freeform 120"/>
              <p:cNvSpPr>
                <a:spLocks/>
              </p:cNvSpPr>
              <p:nvPr/>
            </p:nvSpPr>
            <p:spPr bwMode="auto">
              <a:xfrm>
                <a:off x="3141122" y="243836"/>
                <a:ext cx="1583474" cy="424923"/>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8" name="Freeform 121"/>
              <p:cNvSpPr>
                <a:spLocks/>
              </p:cNvSpPr>
              <p:nvPr/>
            </p:nvSpPr>
            <p:spPr bwMode="auto">
              <a:xfrm>
                <a:off x="3691343" y="-39446"/>
                <a:ext cx="601067" cy="475769"/>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2" name="Groupe 51"/>
            <p:cNvGrpSpPr/>
            <p:nvPr/>
          </p:nvGrpSpPr>
          <p:grpSpPr>
            <a:xfrm>
              <a:off x="1325393" y="2047268"/>
              <a:ext cx="316335" cy="341758"/>
              <a:chOff x="809901" y="1917088"/>
              <a:chExt cx="316335" cy="341758"/>
            </a:xfrm>
          </p:grpSpPr>
          <p:cxnSp>
            <p:nvCxnSpPr>
              <p:cNvPr id="32" name="Connecteur droit 31"/>
              <p:cNvCxnSpPr/>
              <p:nvPr/>
            </p:nvCxnSpPr>
            <p:spPr>
              <a:xfrm flipH="1">
                <a:off x="809901" y="1917088"/>
                <a:ext cx="316335" cy="34175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Lst>
            </p:spPr>
          </p:cxnSp>
          <p:cxnSp>
            <p:nvCxnSpPr>
              <p:cNvPr id="33" name="Connecteur droit 32"/>
              <p:cNvCxnSpPr/>
              <p:nvPr/>
            </p:nvCxnSpPr>
            <p:spPr>
              <a:xfrm>
                <a:off x="811401" y="1917088"/>
                <a:ext cx="314835" cy="34175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Lst>
            </p:spPr>
          </p:cxnSp>
        </p:grpSp>
      </p:grpSp>
      <p:pic>
        <p:nvPicPr>
          <p:cNvPr id="56" name="Imag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152" y="4151195"/>
            <a:ext cx="774029" cy="817419"/>
          </a:xfrm>
          <a:prstGeom prst="rect">
            <a:avLst/>
          </a:prstGeom>
        </p:spPr>
      </p:pic>
      <p:pic>
        <p:nvPicPr>
          <p:cNvPr id="58" name="Image 57"/>
          <p:cNvPicPr>
            <a:picLocks noChangeAspect="1"/>
          </p:cNvPicPr>
          <p:nvPr/>
        </p:nvPicPr>
        <p:blipFill rotWithShape="1">
          <a:blip r:embed="rId4" cstate="print">
            <a:extLst>
              <a:ext uri="{28A0092B-C50C-407E-A947-70E740481C1C}">
                <a14:useLocalDpi xmlns:a14="http://schemas.microsoft.com/office/drawing/2010/main" val="0"/>
              </a:ext>
            </a:extLst>
          </a:blip>
          <a:srcRect l="8321" t="1960" b="32563"/>
          <a:stretch/>
        </p:blipFill>
        <p:spPr>
          <a:xfrm>
            <a:off x="1635689" y="5062728"/>
            <a:ext cx="807579" cy="866069"/>
          </a:xfrm>
          <a:prstGeom prst="rect">
            <a:avLst/>
          </a:prstGeom>
        </p:spPr>
      </p:pic>
      <p:pic>
        <p:nvPicPr>
          <p:cNvPr id="59" name="Image 58"/>
          <p:cNvPicPr>
            <a:picLocks noChangeAspect="1"/>
          </p:cNvPicPr>
          <p:nvPr/>
        </p:nvPicPr>
        <p:blipFill rotWithShape="1">
          <a:blip r:embed="rId5" cstate="print">
            <a:extLst>
              <a:ext uri="{28A0092B-C50C-407E-A947-70E740481C1C}">
                <a14:useLocalDpi xmlns:a14="http://schemas.microsoft.com/office/drawing/2010/main" val="0"/>
              </a:ext>
            </a:extLst>
          </a:blip>
          <a:srcRect l="23750" t="-1533" r="13182" b="4255"/>
          <a:stretch/>
        </p:blipFill>
        <p:spPr>
          <a:xfrm>
            <a:off x="1644824" y="1479417"/>
            <a:ext cx="724685" cy="745552"/>
          </a:xfrm>
          <a:prstGeom prst="rect">
            <a:avLst/>
          </a:prstGeom>
        </p:spPr>
      </p:pic>
      <p:pic>
        <p:nvPicPr>
          <p:cNvPr id="20" name="Image 19"/>
          <p:cNvPicPr>
            <a:picLocks noChangeAspect="1"/>
          </p:cNvPicPr>
          <p:nvPr/>
        </p:nvPicPr>
        <p:blipFill rotWithShape="1">
          <a:blip r:embed="rId6" cstate="print">
            <a:extLst>
              <a:ext uri="{28A0092B-C50C-407E-A947-70E740481C1C}">
                <a14:useLocalDpi xmlns:a14="http://schemas.microsoft.com/office/drawing/2010/main" val="0"/>
              </a:ext>
            </a:extLst>
          </a:blip>
          <a:srcRect l="18256" r="15465"/>
          <a:stretch/>
        </p:blipFill>
        <p:spPr>
          <a:xfrm>
            <a:off x="1608097" y="3148646"/>
            <a:ext cx="744368" cy="746849"/>
          </a:xfrm>
          <a:prstGeom prst="rect">
            <a:avLst/>
          </a:prstGeom>
        </p:spPr>
      </p:pic>
    </p:spTree>
    <p:extLst>
      <p:ext uri="{BB962C8B-B14F-4D97-AF65-F5344CB8AC3E}">
        <p14:creationId xmlns:p14="http://schemas.microsoft.com/office/powerpoint/2010/main" val="3367252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1850" y="1736726"/>
            <a:ext cx="10515600" cy="2852737"/>
          </a:xfrm>
        </p:spPr>
        <p:txBody>
          <a:bodyPr/>
          <a:lstStyle/>
          <a:p>
            <a:r>
              <a:rPr lang="fr-FR" b="1" dirty="0" smtClean="0"/>
              <a:t>Vague 11</a:t>
            </a:r>
            <a:endParaRPr lang="fr-FR" b="1" dirty="0"/>
          </a:p>
        </p:txBody>
      </p:sp>
      <p:sp>
        <p:nvSpPr>
          <p:cNvPr id="7" name="Espace réservé du texte 6"/>
          <p:cNvSpPr>
            <a:spLocks noGrp="1"/>
          </p:cNvSpPr>
          <p:nvPr>
            <p:ph type="body" idx="1"/>
          </p:nvPr>
        </p:nvSpPr>
        <p:spPr/>
        <p:txBody>
          <a:bodyPr/>
          <a:lstStyle/>
          <a:p>
            <a:endParaRPr lang="fr-FR"/>
          </a:p>
        </p:txBody>
      </p:sp>
      <p:sp>
        <p:nvSpPr>
          <p:cNvPr id="5" name="Espace réservé du pied de page 4"/>
          <p:cNvSpPr>
            <a:spLocks noGrp="1"/>
          </p:cNvSpPr>
          <p:nvPr>
            <p:ph type="ftr" sz="quarter" idx="11"/>
          </p:nvPr>
        </p:nvSpPr>
        <p:spPr/>
        <p:txBody>
          <a:bodyPr/>
          <a:lstStyle/>
          <a:p>
            <a:pPr defTabSz="1232345"/>
            <a:r>
              <a:rPr lang="fr-FR" smtClean="0">
                <a:solidFill>
                  <a:srgbClr val="888B8D"/>
                </a:solidFill>
              </a:rPr>
              <a:t>©Ipsos  CEVIPOF LE MONDE – EEF 2017 - Septembre 2016</a:t>
            </a:r>
            <a:endParaRPr lang="fr-FR" dirty="0">
              <a:solidFill>
                <a:srgbClr val="888B8D"/>
              </a:solidFill>
            </a:endParaRPr>
          </a:p>
        </p:txBody>
      </p:sp>
    </p:spTree>
    <p:extLst>
      <p:ext uri="{BB962C8B-B14F-4D97-AF65-F5344CB8AC3E}">
        <p14:creationId xmlns:p14="http://schemas.microsoft.com/office/powerpoint/2010/main" val="493690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dirty="0"/>
          </a:p>
        </p:txBody>
      </p:sp>
      <p:pic>
        <p:nvPicPr>
          <p:cNvPr id="8" name="Espace réservé du contenu 7"/>
          <p:cNvPicPr>
            <a:picLocks noGrp="1" noChangeAspect="1"/>
          </p:cNvPicPr>
          <p:nvPr>
            <p:ph idx="1"/>
          </p:nvPr>
        </p:nvPicPr>
        <p:blipFill>
          <a:blip r:embed="rId2"/>
          <a:stretch>
            <a:fillRect/>
          </a:stretch>
        </p:blipFill>
        <p:spPr>
          <a:xfrm>
            <a:off x="1097280" y="1825624"/>
            <a:ext cx="10032273" cy="4530725"/>
          </a:xfrm>
          <a:prstGeom prst="rect">
            <a:avLst/>
          </a:prstGeom>
        </p:spPr>
      </p:pic>
    </p:spTree>
    <p:extLst>
      <p:ext uri="{BB962C8B-B14F-4D97-AF65-F5344CB8AC3E}">
        <p14:creationId xmlns:p14="http://schemas.microsoft.com/office/powerpoint/2010/main" val="1889135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Vague 12 : en plein drame du </a:t>
            </a:r>
            <a:r>
              <a:rPr lang="fr-FR" b="1" dirty="0" err="1" smtClean="0"/>
              <a:t>Penelopegate</a:t>
            </a:r>
            <a:r>
              <a:rPr lang="fr-FR" b="1" dirty="0" smtClean="0"/>
              <a:t>…</a:t>
            </a:r>
            <a:endParaRPr lang="fr-FR" b="1" dirty="0"/>
          </a:p>
        </p:txBody>
      </p:sp>
      <p:sp>
        <p:nvSpPr>
          <p:cNvPr id="5" name="Espace réservé du texte 4"/>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74753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856943" y="1497131"/>
            <a:ext cx="5992352" cy="3656447"/>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dirty="0">
                <a:solidFill>
                  <a:prstClr val="white">
                    <a:lumMod val="65000"/>
                  </a:prstClr>
                </a:solidFill>
                <a:latin typeface="Calibri"/>
              </a:rPr>
              <a:t>L’Élection présidentielle</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066" r="25066"/>
          <a:stretch>
            <a:fillRect/>
          </a:stretch>
        </p:blipFill>
        <p:spPr/>
      </p:pic>
    </p:spTree>
    <p:extLst>
      <p:ext uri="{BB962C8B-B14F-4D97-AF65-F5344CB8AC3E}">
        <p14:creationId xmlns:p14="http://schemas.microsoft.com/office/powerpoint/2010/main" val="120457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p:cNvGraphicFramePr>
            <a:graphicFrameLocks noGrp="1"/>
          </p:cNvGraphicFramePr>
          <p:nvPr>
            <p:extLst/>
          </p:nvPr>
        </p:nvGraphicFramePr>
        <p:xfrm>
          <a:off x="-185668" y="2024867"/>
          <a:ext cx="12192000" cy="3241798"/>
        </p:xfrm>
        <a:graphic>
          <a:graphicData uri="http://schemas.openxmlformats.org/drawingml/2006/table">
            <a:tbl>
              <a:tblPr firstRow="1" bandRow="1">
                <a:tableStyleId>{5C22544A-7EE6-4342-B048-85BDC9FD1C3A}</a:tableStyleId>
              </a:tblPr>
              <a:tblGrid>
                <a:gridCol w="767559">
                  <a:extLst>
                    <a:ext uri="{9D8B030D-6E8A-4147-A177-3AD203B41FA5}">
                      <a16:colId xmlns:a16="http://schemas.microsoft.com/office/drawing/2014/main" val="20000"/>
                    </a:ext>
                  </a:extLst>
                </a:gridCol>
                <a:gridCol w="2304981">
                  <a:extLst>
                    <a:ext uri="{9D8B030D-6E8A-4147-A177-3AD203B41FA5}">
                      <a16:colId xmlns:a16="http://schemas.microsoft.com/office/drawing/2014/main" val="20001"/>
                    </a:ext>
                  </a:extLst>
                </a:gridCol>
                <a:gridCol w="1823460">
                  <a:extLst>
                    <a:ext uri="{9D8B030D-6E8A-4147-A177-3AD203B41FA5}">
                      <a16:colId xmlns:a16="http://schemas.microsoft.com/office/drawing/2014/main" val="20002"/>
                    </a:ext>
                  </a:extLst>
                </a:gridCol>
                <a:gridCol w="1968000">
                  <a:extLst>
                    <a:ext uri="{9D8B030D-6E8A-4147-A177-3AD203B41FA5}">
                      <a16:colId xmlns:a16="http://schemas.microsoft.com/office/drawing/2014/main" val="20003"/>
                    </a:ext>
                  </a:extLst>
                </a:gridCol>
                <a:gridCol w="1968000">
                  <a:extLst>
                    <a:ext uri="{9D8B030D-6E8A-4147-A177-3AD203B41FA5}">
                      <a16:colId xmlns:a16="http://schemas.microsoft.com/office/drawing/2014/main" val="20004"/>
                    </a:ext>
                  </a:extLst>
                </a:gridCol>
                <a:gridCol w="1968000">
                  <a:extLst>
                    <a:ext uri="{9D8B030D-6E8A-4147-A177-3AD203B41FA5}">
                      <a16:colId xmlns:a16="http://schemas.microsoft.com/office/drawing/2014/main" val="20005"/>
                    </a:ext>
                  </a:extLst>
                </a:gridCol>
                <a:gridCol w="1392000">
                  <a:extLst>
                    <a:ext uri="{9D8B030D-6E8A-4147-A177-3AD203B41FA5}">
                      <a16:colId xmlns:a16="http://schemas.microsoft.com/office/drawing/2014/main" val="20006"/>
                    </a:ext>
                  </a:extLst>
                </a:gridCol>
              </a:tblGrid>
              <a:tr h="1045655">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endParaRPr lang="fr-FR" sz="1900" b="1" i="0" u="none" strike="noStrike" dirty="0">
                        <a:solidFill>
                          <a:srgbClr val="FF0000"/>
                        </a:solidFill>
                        <a:effectLst/>
                        <a:latin typeface="+mn-lt"/>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0000"/>
                          </a:solidFill>
                          <a:effectLst/>
                        </a:rPr>
                        <a:t>Pas du tout d’intérêt</a:t>
                      </a:r>
                    </a:p>
                    <a:p>
                      <a:pPr algn="ctr" fontAlgn="ctr"/>
                      <a:r>
                        <a:rPr lang="fr-FR" sz="1900" u="none" strike="noStrike" dirty="0">
                          <a:solidFill>
                            <a:srgbClr val="FF0000"/>
                          </a:solidFill>
                          <a:effectLst/>
                        </a:rPr>
                        <a:t>(0 à 1)</a:t>
                      </a:r>
                      <a:endParaRPr lang="fr-FR" sz="1900" b="0" i="0" u="none" strike="noStrike" dirty="0">
                        <a:solidFill>
                          <a:srgbClr val="FF000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5050"/>
                          </a:solidFill>
                          <a:effectLst/>
                        </a:rPr>
                        <a:t>Peu d’intérêt</a:t>
                      </a:r>
                    </a:p>
                    <a:p>
                      <a:pPr algn="ctr" fontAlgn="ctr"/>
                      <a:r>
                        <a:rPr lang="fr-FR" sz="1900" u="none" strike="noStrike" dirty="0">
                          <a:solidFill>
                            <a:srgbClr val="FF5050"/>
                          </a:solidFill>
                          <a:effectLst/>
                        </a:rPr>
                        <a:t>(2 à 3)</a:t>
                      </a:r>
                      <a:endParaRPr lang="fr-FR" sz="1900" b="0" i="0" u="none" strike="noStrike" dirty="0">
                        <a:solidFill>
                          <a:srgbClr val="FF505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accent5">
                              <a:lumMod val="75000"/>
                            </a:schemeClr>
                          </a:solidFill>
                          <a:effectLst/>
                        </a:rPr>
                        <a:t>Intérêt</a:t>
                      </a:r>
                      <a:r>
                        <a:rPr lang="fr-FR" sz="1900" u="none" strike="noStrike" baseline="0" dirty="0">
                          <a:solidFill>
                            <a:schemeClr val="accent5">
                              <a:lumMod val="75000"/>
                            </a:schemeClr>
                          </a:solidFill>
                          <a:effectLst/>
                        </a:rPr>
                        <a:t> moyen</a:t>
                      </a:r>
                      <a:endParaRPr lang="fr-FR" sz="1900" u="none" strike="noStrike" dirty="0">
                        <a:solidFill>
                          <a:schemeClr val="accent5">
                            <a:lumMod val="75000"/>
                          </a:schemeClr>
                        </a:solidFill>
                        <a:effectLst/>
                      </a:endParaRPr>
                    </a:p>
                    <a:p>
                      <a:pPr algn="ctr" fontAlgn="ctr"/>
                      <a:r>
                        <a:rPr lang="fr-FR" sz="1900" u="none" strike="noStrike" dirty="0">
                          <a:solidFill>
                            <a:schemeClr val="accent5">
                              <a:lumMod val="75000"/>
                            </a:schemeClr>
                          </a:solidFill>
                          <a:effectLst/>
                        </a:rPr>
                        <a:t>(4 à 6)</a:t>
                      </a:r>
                      <a:endParaRPr lang="fr-FR" sz="1900" b="0" i="0" u="none" strike="noStrike" dirty="0">
                        <a:solidFill>
                          <a:schemeClr val="accent5">
                            <a:lumMod val="75000"/>
                          </a:schemeClr>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Assez d’intérêt</a:t>
                      </a:r>
                    </a:p>
                    <a:p>
                      <a:pPr algn="ctr" fontAlgn="ctr"/>
                      <a:r>
                        <a:rPr lang="fr-FR" sz="1900" u="none" strike="noStrike" dirty="0">
                          <a:solidFill>
                            <a:schemeClr val="tx2"/>
                          </a:solidFill>
                          <a:effectLst/>
                        </a:rPr>
                        <a:t> (7 à 8)</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Beaucoup</a:t>
                      </a:r>
                      <a:r>
                        <a:rPr lang="fr-FR" sz="1900" u="none" strike="noStrike" baseline="0" dirty="0">
                          <a:solidFill>
                            <a:schemeClr val="tx2"/>
                          </a:solidFill>
                          <a:effectLst/>
                        </a:rPr>
                        <a:t> d’intérêt</a:t>
                      </a:r>
                      <a:endParaRPr lang="fr-FR" sz="1900" u="none" strike="noStrike" dirty="0">
                        <a:solidFill>
                          <a:schemeClr val="tx2"/>
                        </a:solidFill>
                        <a:effectLst/>
                      </a:endParaRPr>
                    </a:p>
                    <a:p>
                      <a:pPr algn="ctr" fontAlgn="ctr"/>
                      <a:r>
                        <a:rPr lang="fr-FR" sz="1900" u="none" strike="noStrike" dirty="0">
                          <a:solidFill>
                            <a:schemeClr val="tx2"/>
                          </a:solidFill>
                          <a:effectLst/>
                        </a:rPr>
                        <a:t>(9 à 10)</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4">
                  <a:txBody>
                    <a:bodyPr/>
                    <a:lstStyle/>
                    <a:p>
                      <a:pPr algn="ctr"/>
                      <a:r>
                        <a:rPr lang="fr-FR" sz="2100" b="1" dirty="0">
                          <a:solidFill>
                            <a:schemeClr val="tx2"/>
                          </a:solidFill>
                          <a:latin typeface="+mn-lt"/>
                        </a:rPr>
                        <a:t>Note</a:t>
                      </a:r>
                      <a:r>
                        <a:rPr lang="fr-FR" sz="2100" b="1" baseline="0" dirty="0">
                          <a:solidFill>
                            <a:schemeClr val="tx2"/>
                          </a:solidFill>
                          <a:latin typeface="+mn-lt"/>
                        </a:rPr>
                        <a:t> </a:t>
                      </a:r>
                      <a:r>
                        <a:rPr lang="fr-FR" sz="2100" b="1" dirty="0">
                          <a:solidFill>
                            <a:schemeClr val="tx2"/>
                          </a:solidFill>
                          <a:latin typeface="+mn-lt"/>
                        </a:rPr>
                        <a:t>Moyenne</a:t>
                      </a:r>
                    </a:p>
                    <a:p>
                      <a:pPr algn="ctr"/>
                      <a:r>
                        <a:rPr lang="fr-FR" sz="2700" b="1" dirty="0">
                          <a:solidFill>
                            <a:schemeClr val="tx2"/>
                          </a:solidFill>
                          <a:latin typeface="+mn-lt"/>
                        </a:rPr>
                        <a:t>8,0</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6899">
                <a:tc>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5050"/>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5">
                              <a:lumMod val="75000"/>
                            </a:schemeClr>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26%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53%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pPr algn="ctr" fontAlgn="ctr"/>
                      <a:endParaRPr lang="fr-FR" sz="1100" b="1" i="0" u="none" strike="noStrike" dirty="0">
                        <a:solidFill>
                          <a:schemeClr val="bg2">
                            <a:lumMod val="75000"/>
                          </a:schemeClr>
                        </a:solidFill>
                        <a:effectLst/>
                        <a:latin typeface="+mn-lt"/>
                      </a:endParaRP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5944">
                <a:tc>
                  <a:txBody>
                    <a:bodyPr/>
                    <a:lstStyle/>
                    <a:p>
                      <a:pPr algn="ctr" fontAlgn="ctr"/>
                      <a:endParaRPr lang="fr-FR" sz="15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accent5">
                            <a:lumMod val="75000"/>
                          </a:schemeClr>
                        </a:solidFill>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tx2"/>
                        </a:solidFill>
                        <a:latin typeface="+mn-lt"/>
                      </a:endParaRP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009999"/>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92087">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2100" b="1" i="0" u="none" strike="noStrike" dirty="0">
                          <a:solidFill>
                            <a:srgbClr val="FF0000"/>
                          </a:solidFill>
                          <a:effectLst/>
                          <a:latin typeface="+mn-lt"/>
                        </a:rPr>
                        <a:t>Pas intéressé</a:t>
                      </a:r>
                    </a:p>
                    <a:p>
                      <a:pPr algn="ctr" fontAlgn="ctr"/>
                      <a:r>
                        <a:rPr lang="fr-FR" sz="2400" b="1" i="0" u="none" strike="noStrike" dirty="0">
                          <a:solidFill>
                            <a:srgbClr val="FF0000"/>
                          </a:solidFill>
                          <a:effectLst/>
                          <a:latin typeface="+mn-lt"/>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b="1" dirty="0">
                          <a:solidFill>
                            <a:schemeClr val="accent5">
                              <a:lumMod val="75000"/>
                            </a:schemeClr>
                          </a:solidFill>
                          <a:latin typeface="+mn-lt"/>
                        </a:rPr>
                        <a:t>Moyennement intéressé</a:t>
                      </a:r>
                    </a:p>
                    <a:p>
                      <a:pPr marL="0" marR="0" indent="0" algn="ctr" defTabSz="924282" rtl="0" eaLnBrk="1" fontAlgn="ctr" latinLnBrk="0" hangingPunct="1">
                        <a:lnSpc>
                          <a:spcPct val="100000"/>
                        </a:lnSpc>
                        <a:spcBef>
                          <a:spcPts val="0"/>
                        </a:spcBef>
                        <a:spcAft>
                          <a:spcPts val="0"/>
                        </a:spcAft>
                        <a:buClrTx/>
                        <a:buSzTx/>
                        <a:buFontTx/>
                        <a:buNone/>
                        <a:tabLst/>
                        <a:defRPr/>
                      </a:pPr>
                      <a:r>
                        <a:rPr lang="fr-FR" sz="2700" b="1" dirty="0">
                          <a:solidFill>
                            <a:schemeClr val="accent5">
                              <a:lumMod val="75000"/>
                            </a:schemeClr>
                          </a:solidFill>
                          <a:latin typeface="+mn-lt"/>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b="1" dirty="0">
                          <a:solidFill>
                            <a:schemeClr val="tx2"/>
                          </a:solidFill>
                          <a:latin typeface="+mn-lt"/>
                        </a:rPr>
                        <a:t>Intéressé</a:t>
                      </a:r>
                    </a:p>
                    <a:p>
                      <a:pPr marL="0" marR="0" indent="0" algn="ctr" defTabSz="924282" rtl="0" eaLnBrk="1" fontAlgn="ctr" latinLnBrk="0" hangingPunct="1">
                        <a:lnSpc>
                          <a:spcPct val="100000"/>
                        </a:lnSpc>
                        <a:spcBef>
                          <a:spcPts val="0"/>
                        </a:spcBef>
                        <a:spcAft>
                          <a:spcPts val="0"/>
                        </a:spcAft>
                        <a:buClrTx/>
                        <a:buSzTx/>
                        <a:buFontTx/>
                        <a:buNone/>
                        <a:tabLst/>
                        <a:defRPr/>
                      </a:pPr>
                      <a:r>
                        <a:rPr lang="fr-FR" sz="3700" b="1" dirty="0">
                          <a:solidFill>
                            <a:schemeClr val="tx2"/>
                          </a:solidFill>
                          <a:latin typeface="+mn-lt"/>
                        </a:rPr>
                        <a:t>79%</a:t>
                      </a: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888B8D">
                            <a:lumMod val="75000"/>
                          </a:srgbClr>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Parenthèse fermante 16"/>
          <p:cNvSpPr/>
          <p:nvPr/>
        </p:nvSpPr>
        <p:spPr>
          <a:xfrm rot="5400000">
            <a:off x="2443101" y="2781186"/>
            <a:ext cx="275860" cy="2245743"/>
          </a:xfrm>
          <a:prstGeom prst="rightBracket">
            <a:avLst/>
          </a:prstGeom>
          <a:noFill/>
          <a:ln w="12700">
            <a:solidFill>
              <a:srgbClr val="FF0000"/>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fr-FR" sz="2400" dirty="0">
              <a:solidFill>
                <a:srgbClr val="222223"/>
              </a:solidFill>
              <a:latin typeface="Calibri"/>
            </a:endParaRPr>
          </a:p>
        </p:txBody>
      </p:sp>
      <p:sp>
        <p:nvSpPr>
          <p:cNvPr id="18" name="Parenthèse fermante 17"/>
          <p:cNvSpPr/>
          <p:nvPr/>
        </p:nvSpPr>
        <p:spPr>
          <a:xfrm rot="5400000">
            <a:off x="5459937" y="2781185"/>
            <a:ext cx="275860" cy="2245743"/>
          </a:xfrm>
          <a:prstGeom prst="rightBracket">
            <a:avLst/>
          </a:prstGeom>
          <a:noFill/>
          <a:ln w="12700">
            <a:solidFill>
              <a:schemeClr val="accent5">
                <a:lumMod val="75000"/>
              </a:schemeClr>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fr-FR" sz="2400" dirty="0">
              <a:solidFill>
                <a:srgbClr val="222223"/>
              </a:solidFill>
              <a:latin typeface="Calibri"/>
            </a:endParaRPr>
          </a:p>
        </p:txBody>
      </p:sp>
      <p:sp>
        <p:nvSpPr>
          <p:cNvPr id="19" name="Parenthèse fermante 18"/>
          <p:cNvSpPr/>
          <p:nvPr/>
        </p:nvSpPr>
        <p:spPr>
          <a:xfrm rot="5400000">
            <a:off x="8520426" y="2787593"/>
            <a:ext cx="275860" cy="2245743"/>
          </a:xfrm>
          <a:prstGeom prst="rightBracket">
            <a:avLst/>
          </a:prstGeom>
          <a:noFill/>
          <a:ln w="12700">
            <a:solidFill>
              <a:schemeClr val="tx2"/>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fr-FR" sz="2400" dirty="0">
              <a:solidFill>
                <a:srgbClr val="222223"/>
              </a:solidFill>
              <a:latin typeface="Calibri"/>
            </a:endParaRPr>
          </a:p>
        </p:txBody>
      </p:sp>
      <p:sp>
        <p:nvSpPr>
          <p:cNvPr id="3" name="Titre 2"/>
          <p:cNvSpPr>
            <a:spLocks noGrp="1"/>
          </p:cNvSpPr>
          <p:nvPr>
            <p:ph type="title"/>
          </p:nvPr>
        </p:nvSpPr>
        <p:spPr>
          <a:xfrm>
            <a:off x="312000" y="663005"/>
            <a:ext cx="6773163" cy="738792"/>
          </a:xfrm>
        </p:spPr>
        <p:txBody>
          <a:bodyPr/>
          <a:lstStyle/>
          <a:p>
            <a:r>
              <a:rPr lang="fr-FR" sz="2667" dirty="0"/>
              <a:t>L’intérêt pour l’élection présidentielle</a:t>
            </a:r>
            <a:br>
              <a:rPr lang="fr-FR" sz="2667" dirty="0"/>
            </a:br>
            <a:r>
              <a:rPr lang="fr-FR" sz="2667" dirty="0"/>
              <a:t>(Note de 0 à 10) – (1/2)</a:t>
            </a:r>
          </a:p>
        </p:txBody>
      </p:sp>
      <p:sp>
        <p:nvSpPr>
          <p:cNvPr id="2" name="Espace réservé du texte 1"/>
          <p:cNvSpPr>
            <a:spLocks noGrp="1"/>
          </p:cNvSpPr>
          <p:nvPr>
            <p:ph type="body" sz="quarter" idx="14"/>
          </p:nvPr>
        </p:nvSpPr>
        <p:spPr>
          <a:xfrm>
            <a:off x="6096001" y="194406"/>
            <a:ext cx="5842001" cy="854932"/>
          </a:xfrm>
          <a:prstGeom prst="roundRect">
            <a:avLst/>
          </a:prstGeom>
          <a:noFill/>
          <a:ln>
            <a:solidFill>
              <a:schemeClr val="bg2"/>
            </a:solidFill>
          </a:ln>
        </p:spPr>
        <p:txBody>
          <a:bodyPr anchor="ctr">
            <a:noAutofit/>
          </a:bodyPr>
          <a:lstStyle/>
          <a:p>
            <a:pPr marL="0" indent="0">
              <a:buNone/>
            </a:pPr>
            <a:r>
              <a:rPr lang="fr-FR" sz="1467" dirty="0">
                <a:solidFill>
                  <a:schemeClr val="tx2"/>
                </a:solidFill>
                <a:latin typeface="Helvetica" panose="020B0604020202020204" pitchFamily="34" charset="0"/>
                <a:cs typeface="Helvetica" panose="020B0604020202020204" pitchFamily="34" charset="0"/>
              </a:rPr>
              <a:t>Question : Sur une échelle de 0 à 10, où 0 signifie aucun intérêt et 10  signifie énormément d’intérêt, quel est votre niveau d’intérêt pour la prochaine élection présidentielle de 2017 ?</a:t>
            </a:r>
          </a:p>
        </p:txBody>
      </p:sp>
      <p:sp>
        <p:nvSpPr>
          <p:cNvPr id="4" name="Espace réservé du texte 3"/>
          <p:cNvSpPr>
            <a:spLocks noGrp="1"/>
          </p:cNvSpPr>
          <p:nvPr>
            <p:ph type="body" sz="quarter" idx="13"/>
          </p:nvPr>
        </p:nvSpPr>
        <p:spPr>
          <a:xfrm>
            <a:off x="312000" y="170650"/>
            <a:ext cx="6658144" cy="590215"/>
          </a:xfrm>
        </p:spPr>
        <p:txBody>
          <a:bodyPr anchor="ctr"/>
          <a:lstStyle/>
          <a:p>
            <a:r>
              <a:rPr lang="fr-FR" dirty="0">
                <a:solidFill>
                  <a:schemeClr val="bg1">
                    <a:lumMod val="65000"/>
                  </a:schemeClr>
                </a:solidFill>
              </a:rPr>
              <a:t>L’Élection présidentielle</a:t>
            </a:r>
          </a:p>
        </p:txBody>
      </p:sp>
      <p:sp>
        <p:nvSpPr>
          <p:cNvPr id="16" name="Rectangle 15"/>
          <p:cNvSpPr/>
          <p:nvPr/>
        </p:nvSpPr>
        <p:spPr>
          <a:xfrm rot="5400000">
            <a:off x="5463774" y="-722032"/>
            <a:ext cx="268188" cy="8983991"/>
          </a:xfrm>
          <a:prstGeom prst="rect">
            <a:avLst/>
          </a:prstGeom>
          <a:gradFill>
            <a:gsLst>
              <a:gs pos="61000">
                <a:schemeClr val="accent5"/>
              </a:gs>
              <a:gs pos="46875">
                <a:schemeClr val="accent5">
                  <a:lumMod val="60000"/>
                  <a:lumOff val="40000"/>
                </a:schemeClr>
              </a:gs>
              <a:gs pos="43750">
                <a:schemeClr val="accent5"/>
              </a:gs>
              <a:gs pos="37500">
                <a:srgbClr val="93B9B3"/>
              </a:gs>
              <a:gs pos="25000">
                <a:schemeClr val="accent5">
                  <a:lumMod val="50000"/>
                </a:schemeClr>
              </a:gs>
              <a:gs pos="0">
                <a:schemeClr val="tx2"/>
              </a:gs>
              <a:gs pos="83000">
                <a:srgbClr val="FF5353"/>
              </a:gs>
              <a:gs pos="10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dirty="0">
              <a:solidFill>
                <a:prstClr val="white"/>
              </a:solidFill>
              <a:latin typeface="Calibri"/>
            </a:endParaRPr>
          </a:p>
        </p:txBody>
      </p:sp>
      <p:sp>
        <p:nvSpPr>
          <p:cNvPr id="5" name="Espace réservé du pied de page 4"/>
          <p:cNvSpPr>
            <a:spLocks noGrp="1"/>
          </p:cNvSpPr>
          <p:nvPr>
            <p:ph type="ftr" sz="quarter" idx="15"/>
          </p:nvPr>
        </p:nvSpPr>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4014256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88909"/>
          </a:xfrm>
        </p:spPr>
        <p:txBody>
          <a:bodyPr/>
          <a:lstStyle/>
          <a:p>
            <a:r>
              <a:rPr lang="fr-FR" b="1" dirty="0" smtClean="0"/>
              <a:t>Pourquoi les panels ?</a:t>
            </a:r>
            <a:endParaRPr lang="fr-FR" b="1" dirty="0"/>
          </a:p>
        </p:txBody>
      </p:sp>
      <p:sp>
        <p:nvSpPr>
          <p:cNvPr id="3" name="Espace réservé du contenu 2"/>
          <p:cNvSpPr>
            <a:spLocks noGrp="1"/>
          </p:cNvSpPr>
          <p:nvPr>
            <p:ph idx="1"/>
          </p:nvPr>
        </p:nvSpPr>
        <p:spPr>
          <a:xfrm>
            <a:off x="838200" y="1489166"/>
            <a:ext cx="10515600" cy="5033554"/>
          </a:xfrm>
        </p:spPr>
        <p:txBody>
          <a:bodyPr>
            <a:normAutofit lnSpcReduction="10000"/>
          </a:bodyPr>
          <a:lstStyle/>
          <a:p>
            <a:r>
              <a:rPr lang="fr-FR" dirty="0" smtClean="0"/>
              <a:t>Evolution des paradigmes explicatifs du vote et diversification des modèles explicatifs</a:t>
            </a:r>
          </a:p>
          <a:p>
            <a:pPr marL="0" indent="0">
              <a:buNone/>
            </a:pPr>
            <a:endParaRPr lang="fr-FR" dirty="0"/>
          </a:p>
          <a:p>
            <a:r>
              <a:rPr lang="fr-FR" dirty="0" smtClean="0"/>
              <a:t>Le modèle explicatif du vote, « français » traditionnel :</a:t>
            </a:r>
          </a:p>
          <a:p>
            <a:pPr marL="0" indent="0">
              <a:buNone/>
            </a:pPr>
            <a:endParaRPr lang="fr-FR" dirty="0"/>
          </a:p>
          <a:p>
            <a:pPr marL="0" indent="0" algn="ctr">
              <a:buNone/>
            </a:pPr>
            <a:r>
              <a:rPr lang="fr-FR" dirty="0" smtClean="0"/>
              <a:t>Vote = attitudes politiques + religion + statut social </a:t>
            </a:r>
          </a:p>
          <a:p>
            <a:pPr marL="0" indent="0" algn="ctr">
              <a:buNone/>
            </a:pPr>
            <a:endParaRPr lang="fr-FR" dirty="0"/>
          </a:p>
          <a:p>
            <a:pPr algn="just"/>
            <a:r>
              <a:rPr lang="fr-FR" dirty="0" smtClean="0"/>
              <a:t>S’est considérablement enrichi sous la double influence de la prise en compte :  des effets de conjoncture (enjeux) et des effets d’information (campagne, raisonnement/sophistication, émotions et affects des électeurs)	</a:t>
            </a:r>
            <a:endParaRPr lang="fr-FR" dirty="0"/>
          </a:p>
          <a:p>
            <a:pPr marL="0" indent="0" algn="ctr">
              <a:buNone/>
            </a:pPr>
            <a:endParaRPr lang="fr-FR" dirty="0"/>
          </a:p>
        </p:txBody>
      </p:sp>
    </p:spTree>
    <p:extLst>
      <p:ext uri="{BB962C8B-B14F-4D97-AF65-F5344CB8AC3E}">
        <p14:creationId xmlns:p14="http://schemas.microsoft.com/office/powerpoint/2010/main" val="15786273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4950"/>
          <a:stretch/>
        </p:blipFill>
        <p:spPr>
          <a:xfrm>
            <a:off x="79460" y="1648954"/>
            <a:ext cx="7014067" cy="4542613"/>
          </a:xfrm>
          <a:prstGeom prst="rect">
            <a:avLst/>
          </a:prstGeom>
        </p:spPr>
      </p:pic>
      <p:sp>
        <p:nvSpPr>
          <p:cNvPr id="3" name="Titre 2"/>
          <p:cNvSpPr>
            <a:spLocks noGrp="1"/>
          </p:cNvSpPr>
          <p:nvPr>
            <p:ph type="title"/>
          </p:nvPr>
        </p:nvSpPr>
        <p:spPr>
          <a:xfrm>
            <a:off x="312000" y="663005"/>
            <a:ext cx="6773163" cy="738792"/>
          </a:xfrm>
        </p:spPr>
        <p:txBody>
          <a:bodyPr/>
          <a:lstStyle/>
          <a:p>
            <a:r>
              <a:rPr lang="fr-FR" sz="2667" dirty="0"/>
              <a:t>L’intérêt pour l’élection présidentielle</a:t>
            </a:r>
            <a:br>
              <a:rPr lang="fr-FR" sz="2667" dirty="0"/>
            </a:br>
            <a:r>
              <a:rPr lang="fr-FR" sz="2667" dirty="0"/>
              <a:t>(Note de 0 à 10) – (2/2)</a:t>
            </a:r>
          </a:p>
        </p:txBody>
      </p:sp>
      <p:sp>
        <p:nvSpPr>
          <p:cNvPr id="2" name="Espace réservé du texte 1"/>
          <p:cNvSpPr>
            <a:spLocks noGrp="1"/>
          </p:cNvSpPr>
          <p:nvPr>
            <p:ph type="body" sz="quarter" idx="14"/>
          </p:nvPr>
        </p:nvSpPr>
        <p:spPr>
          <a:xfrm>
            <a:off x="6400801" y="239658"/>
            <a:ext cx="5678151" cy="884308"/>
          </a:xfrm>
          <a:prstGeom prst="roundRect">
            <a:avLst/>
          </a:prstGeom>
          <a:noFill/>
          <a:ln>
            <a:solidFill>
              <a:schemeClr val="bg2"/>
            </a:solidFill>
          </a:ln>
        </p:spPr>
        <p:txBody>
          <a:bodyPr anchor="ctr">
            <a:noAutofit/>
          </a:bodyPr>
          <a:lstStyle/>
          <a:p>
            <a:pPr marL="0" indent="0">
              <a:buNone/>
            </a:pPr>
            <a:r>
              <a:rPr lang="fr-FR" sz="1467" dirty="0">
                <a:solidFill>
                  <a:schemeClr val="tx2"/>
                </a:solidFill>
                <a:latin typeface="Helvetica" panose="020B0604020202020204" pitchFamily="34" charset="0"/>
                <a:cs typeface="Helvetica" panose="020B0604020202020204" pitchFamily="34" charset="0"/>
              </a:rPr>
              <a:t>Question : Sur une échelle de 0 à 10, où 0 signifie aucun intérêt et 10 signifie énormément d’intérêt, quel est votre niveau d’intérêt pour la prochaine élection présidentielle de 2017 ?</a:t>
            </a:r>
          </a:p>
        </p:txBody>
      </p:sp>
      <p:sp>
        <p:nvSpPr>
          <p:cNvPr id="4" name="Espace réservé du texte 3"/>
          <p:cNvSpPr>
            <a:spLocks noGrp="1"/>
          </p:cNvSpPr>
          <p:nvPr>
            <p:ph type="body" sz="quarter" idx="13"/>
          </p:nvPr>
        </p:nvSpPr>
        <p:spPr>
          <a:xfrm>
            <a:off x="312000" y="170650"/>
            <a:ext cx="6658144" cy="590215"/>
          </a:xfrm>
        </p:spPr>
        <p:txBody>
          <a:bodyPr anchor="ctr"/>
          <a:lstStyle/>
          <a:p>
            <a:r>
              <a:rPr lang="fr-FR" dirty="0">
                <a:solidFill>
                  <a:schemeClr val="bg1">
                    <a:lumMod val="65000"/>
                  </a:schemeClr>
                </a:solidFill>
              </a:rPr>
              <a:t>L’Élection présidentielle</a:t>
            </a:r>
          </a:p>
        </p:txBody>
      </p:sp>
      <p:graphicFrame>
        <p:nvGraphicFramePr>
          <p:cNvPr id="12" name="Graphique 11"/>
          <p:cNvGraphicFramePr/>
          <p:nvPr>
            <p:extLst/>
          </p:nvPr>
        </p:nvGraphicFramePr>
        <p:xfrm>
          <a:off x="98080" y="2252021"/>
          <a:ext cx="5762395" cy="37192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phique 14"/>
          <p:cNvGraphicFramePr/>
          <p:nvPr>
            <p:extLst/>
          </p:nvPr>
        </p:nvGraphicFramePr>
        <p:xfrm>
          <a:off x="7047686" y="1658149"/>
          <a:ext cx="5144316" cy="4170348"/>
        </p:xfrm>
        <a:graphic>
          <a:graphicData uri="http://schemas.openxmlformats.org/drawingml/2006/chart">
            <c:chart xmlns:c="http://schemas.openxmlformats.org/drawingml/2006/chart" xmlns:r="http://schemas.openxmlformats.org/officeDocument/2006/relationships" r:id="rId5"/>
          </a:graphicData>
        </a:graphic>
      </p:graphicFrame>
      <p:sp>
        <p:nvSpPr>
          <p:cNvPr id="16" name="ZoneTexte 15"/>
          <p:cNvSpPr txBox="1"/>
          <p:nvPr/>
        </p:nvSpPr>
        <p:spPr>
          <a:xfrm>
            <a:off x="7871203" y="1882688"/>
            <a:ext cx="3448908" cy="738664"/>
          </a:xfrm>
          <a:prstGeom prst="rect">
            <a:avLst/>
          </a:prstGeom>
        </p:spPr>
        <p:txBody>
          <a:bodyPr vert="horz" wrap="square" lIns="0" tIns="0" rIns="0" bIns="0" rtlCol="0" anchor="ctr">
            <a:spAutoFit/>
          </a:bodyPr>
          <a:lstStyle/>
          <a:p>
            <a:pPr marL="6351" algn="ctr" defTabSz="1232345"/>
            <a:r>
              <a:rPr lang="fr-FR" sz="2400" dirty="0">
                <a:solidFill>
                  <a:srgbClr val="1B365D"/>
                </a:solidFill>
                <a:latin typeface="Calibri"/>
              </a:rPr>
              <a:t>Note moyenne</a:t>
            </a:r>
            <a:endParaRPr lang="en-US" sz="2400" dirty="0">
              <a:solidFill>
                <a:srgbClr val="1B365D"/>
              </a:solidFill>
              <a:latin typeface="Calibri"/>
            </a:endParaRPr>
          </a:p>
          <a:p>
            <a:pPr marL="6351" algn="ctr" defTabSz="1232345"/>
            <a:r>
              <a:rPr lang="fr-FR" sz="2400" dirty="0">
                <a:solidFill>
                  <a:srgbClr val="1B365D"/>
                </a:solidFill>
                <a:latin typeface="Calibri"/>
              </a:rPr>
              <a:t>d’intérêt</a:t>
            </a:r>
          </a:p>
        </p:txBody>
      </p:sp>
      <p:sp>
        <p:nvSpPr>
          <p:cNvPr id="17" name="ZoneTexte 16"/>
          <p:cNvSpPr txBox="1"/>
          <p:nvPr/>
        </p:nvSpPr>
        <p:spPr>
          <a:xfrm>
            <a:off x="5434449" y="2660108"/>
            <a:ext cx="1753292" cy="287323"/>
          </a:xfrm>
          <a:prstGeom prst="rect">
            <a:avLst/>
          </a:prstGeom>
        </p:spPr>
        <p:txBody>
          <a:bodyPr vert="horz" wrap="square" lIns="0" tIns="0" rIns="0" bIns="0" rtlCol="0" anchor="ctr">
            <a:spAutoFit/>
          </a:bodyPr>
          <a:lstStyle/>
          <a:p>
            <a:pPr marL="6351" algn="ctr" defTabSz="1232345"/>
            <a:r>
              <a:rPr lang="fr-FR" sz="1867" dirty="0">
                <a:solidFill>
                  <a:srgbClr val="1B365D"/>
                </a:solidFill>
                <a:latin typeface="Calibri"/>
              </a:rPr>
              <a:t>Intéressé </a:t>
            </a:r>
            <a:endParaRPr lang="en-US" sz="1867" dirty="0">
              <a:solidFill>
                <a:srgbClr val="1B365D"/>
              </a:solidFill>
              <a:latin typeface="Calibri"/>
            </a:endParaRPr>
          </a:p>
        </p:txBody>
      </p:sp>
      <p:sp>
        <p:nvSpPr>
          <p:cNvPr id="18" name="ZoneTexte 17"/>
          <p:cNvSpPr txBox="1"/>
          <p:nvPr/>
        </p:nvSpPr>
        <p:spPr>
          <a:xfrm>
            <a:off x="5459222" y="4153806"/>
            <a:ext cx="1703745" cy="574644"/>
          </a:xfrm>
          <a:prstGeom prst="rect">
            <a:avLst/>
          </a:prstGeom>
        </p:spPr>
        <p:txBody>
          <a:bodyPr vert="horz" wrap="square" lIns="0" tIns="0" rIns="0" bIns="0" rtlCol="0" anchor="ctr">
            <a:spAutoFit/>
          </a:bodyPr>
          <a:lstStyle/>
          <a:p>
            <a:pPr marL="6351" algn="ctr" defTabSz="1232345"/>
            <a:r>
              <a:rPr lang="fr-FR" sz="1867" dirty="0">
                <a:solidFill>
                  <a:srgbClr val="71B2C9">
                    <a:lumMod val="75000"/>
                  </a:srgbClr>
                </a:solidFill>
                <a:latin typeface="Calibri"/>
              </a:rPr>
              <a:t>Moyennement intéressé</a:t>
            </a:r>
            <a:endParaRPr lang="en-US" sz="1867" dirty="0">
              <a:solidFill>
                <a:srgbClr val="71B2C9">
                  <a:lumMod val="75000"/>
                </a:srgbClr>
              </a:solidFill>
              <a:latin typeface="Calibri"/>
            </a:endParaRPr>
          </a:p>
        </p:txBody>
      </p:sp>
      <p:sp>
        <p:nvSpPr>
          <p:cNvPr id="19" name="ZoneTexte 18"/>
          <p:cNvSpPr txBox="1"/>
          <p:nvPr/>
        </p:nvSpPr>
        <p:spPr>
          <a:xfrm>
            <a:off x="5574503" y="5029886"/>
            <a:ext cx="1473183" cy="287323"/>
          </a:xfrm>
          <a:prstGeom prst="rect">
            <a:avLst/>
          </a:prstGeom>
        </p:spPr>
        <p:txBody>
          <a:bodyPr vert="horz" wrap="square" lIns="0" tIns="0" rIns="0" bIns="0" rtlCol="0" anchor="ctr">
            <a:spAutoFit/>
          </a:bodyPr>
          <a:lstStyle/>
          <a:p>
            <a:pPr marL="6351" algn="ctr" defTabSz="1232345"/>
            <a:r>
              <a:rPr lang="fr-FR" sz="1867" dirty="0">
                <a:solidFill>
                  <a:srgbClr val="FF0000"/>
                </a:solidFill>
                <a:latin typeface="Calibri"/>
              </a:rPr>
              <a:t>Pas intéressé </a:t>
            </a:r>
            <a:endParaRPr lang="en-US" sz="1867" dirty="0">
              <a:solidFill>
                <a:srgbClr val="FF0000"/>
              </a:solidFill>
              <a:latin typeface="Calibri"/>
            </a:endParaRPr>
          </a:p>
        </p:txBody>
      </p:sp>
      <p:sp>
        <p:nvSpPr>
          <p:cNvPr id="5" name="Espace réservé du pied de page 4"/>
          <p:cNvSpPr>
            <a:spLocks noGrp="1"/>
          </p:cNvSpPr>
          <p:nvPr>
            <p:ph type="ftr" sz="quarter" idx="15"/>
          </p:nvPr>
        </p:nvSpPr>
        <p:spPr>
          <a:xfrm>
            <a:off x="633684" y="6472374"/>
            <a:ext cx="3860800" cy="366183"/>
          </a:xfrm>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34014358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329549" y="-54870"/>
            <a:ext cx="8947195" cy="590215"/>
          </a:xfrm>
        </p:spPr>
        <p:txBody>
          <a:bodyPr anchor="ctr"/>
          <a:lstStyle/>
          <a:p>
            <a:r>
              <a:rPr lang="fr-FR" dirty="0">
                <a:solidFill>
                  <a:schemeClr val="bg1">
                    <a:lumMod val="65000"/>
                  </a:schemeClr>
                </a:solidFill>
              </a:rPr>
              <a:t>L’Élection présidentielle</a:t>
            </a:r>
          </a:p>
        </p:txBody>
      </p:sp>
      <p:sp>
        <p:nvSpPr>
          <p:cNvPr id="10" name="Rectangle 9"/>
          <p:cNvSpPr/>
          <p:nvPr/>
        </p:nvSpPr>
        <p:spPr>
          <a:xfrm>
            <a:off x="2659891" y="1143228"/>
            <a:ext cx="7015259" cy="4913505"/>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3" name="Titre 2"/>
          <p:cNvSpPr>
            <a:spLocks noGrp="1"/>
          </p:cNvSpPr>
          <p:nvPr>
            <p:ph type="title"/>
          </p:nvPr>
        </p:nvSpPr>
        <p:spPr>
          <a:xfrm>
            <a:off x="314317" y="588967"/>
            <a:ext cx="5033153" cy="443198"/>
          </a:xfrm>
        </p:spPr>
        <p:txBody>
          <a:bodyPr anchor="ctr"/>
          <a:lstStyle/>
          <a:p>
            <a:r>
              <a:rPr lang="fr-FR" sz="3200" dirty="0"/>
              <a:t>Indice de participation</a:t>
            </a:r>
          </a:p>
        </p:txBody>
      </p:sp>
      <p:sp>
        <p:nvSpPr>
          <p:cNvPr id="2" name="Espace réservé du pied de page 1"/>
          <p:cNvSpPr>
            <a:spLocks noGrp="1"/>
          </p:cNvSpPr>
          <p:nvPr>
            <p:ph type="ftr" sz="quarter" idx="15"/>
          </p:nvPr>
        </p:nvSpPr>
        <p:spPr/>
        <p:txBody>
          <a:bodyPr/>
          <a:lstStyle/>
          <a:p>
            <a:pPr defTabSz="1232345"/>
            <a:r>
              <a:rPr lang="fr-FR" dirty="0">
                <a:solidFill>
                  <a:srgbClr val="888B8D"/>
                </a:solidFill>
                <a:latin typeface="Calibri"/>
              </a:rPr>
              <a:t>©Ipsos  CEVIPOF LE MONDE – EEF 2017 - 20 mars 2017</a:t>
            </a:r>
          </a:p>
        </p:txBody>
      </p:sp>
      <p:sp>
        <p:nvSpPr>
          <p:cNvPr id="5" name="ZoneTexte 4"/>
          <p:cNvSpPr txBox="1"/>
          <p:nvPr/>
        </p:nvSpPr>
        <p:spPr>
          <a:xfrm>
            <a:off x="3651495" y="4282595"/>
            <a:ext cx="3932231" cy="820674"/>
          </a:xfrm>
          <a:prstGeom prst="rect">
            <a:avLst/>
          </a:prstGeom>
        </p:spPr>
        <p:txBody>
          <a:bodyPr vert="horz" wrap="square" lIns="0" tIns="0" rIns="0" bIns="0" rtlCol="0">
            <a:spAutoFit/>
          </a:bodyPr>
          <a:lstStyle/>
          <a:p>
            <a:pPr marL="6351" algn="ctr" defTabSz="1232345"/>
            <a:r>
              <a:rPr lang="fr-FR" sz="5333" b="1" dirty="0">
                <a:solidFill>
                  <a:srgbClr val="00CC99"/>
                </a:solidFill>
                <a:latin typeface="Calibri"/>
              </a:rPr>
              <a:t>66%</a:t>
            </a:r>
            <a:endParaRPr lang="fr-FR" sz="3733" b="1" dirty="0">
              <a:solidFill>
                <a:srgbClr val="888B8D">
                  <a:lumMod val="75000"/>
                </a:srgbClr>
              </a:solidFill>
              <a:latin typeface="Calibri"/>
            </a:endParaRPr>
          </a:p>
        </p:txBody>
      </p:sp>
      <p:sp>
        <p:nvSpPr>
          <p:cNvPr id="111" name="ZoneTexte 110"/>
          <p:cNvSpPr txBox="1"/>
          <p:nvPr/>
        </p:nvSpPr>
        <p:spPr>
          <a:xfrm>
            <a:off x="2939017" y="1251890"/>
            <a:ext cx="6747337" cy="738664"/>
          </a:xfrm>
          <a:prstGeom prst="rect">
            <a:avLst/>
          </a:prstGeom>
        </p:spPr>
        <p:txBody>
          <a:bodyPr vert="horz" wrap="square" lIns="0" tIns="0" rIns="0" bIns="0" rtlCol="0">
            <a:spAutoFit/>
          </a:bodyPr>
          <a:lstStyle/>
          <a:p>
            <a:pPr marL="6351" defTabSz="1232345"/>
            <a:r>
              <a:rPr lang="fr-FR" sz="1600" i="1" dirty="0">
                <a:solidFill>
                  <a:srgbClr val="1B365D"/>
                </a:solidFill>
                <a:latin typeface="Calibri"/>
              </a:rPr>
              <a:t>Le premier tour de la prochaine élection présidentielle aura lieu le 23 avril 2017. Pouvez-vous donner une note de 0 à 10 sur votre intention d’aller voter lors du premier tour de cette élection présidentielle ?</a:t>
            </a:r>
          </a:p>
        </p:txBody>
      </p:sp>
      <p:grpSp>
        <p:nvGrpSpPr>
          <p:cNvPr id="9" name="Groupe 8"/>
          <p:cNvGrpSpPr/>
          <p:nvPr/>
        </p:nvGrpSpPr>
        <p:grpSpPr>
          <a:xfrm>
            <a:off x="4298092" y="2669750"/>
            <a:ext cx="3809561" cy="1478345"/>
            <a:chOff x="2761124" y="2330801"/>
            <a:chExt cx="2235708" cy="867593"/>
          </a:xfrm>
          <a:solidFill>
            <a:schemeClr val="tx2"/>
          </a:solidFill>
        </p:grpSpPr>
        <p:grpSp>
          <p:nvGrpSpPr>
            <p:cNvPr id="114" name="Group 213"/>
            <p:cNvGrpSpPr>
              <a:grpSpLocks noChangeAspect="1"/>
            </p:cNvGrpSpPr>
            <p:nvPr/>
          </p:nvGrpSpPr>
          <p:grpSpPr>
            <a:xfrm>
              <a:off x="4453028" y="2364066"/>
              <a:ext cx="270549" cy="822512"/>
              <a:chOff x="5454780" y="4374973"/>
              <a:chExt cx="440481" cy="1481781"/>
            </a:xfrm>
            <a:grpFill/>
          </p:grpSpPr>
          <p:sp>
            <p:nvSpPr>
              <p:cNvPr id="167" name="Freeform 13"/>
              <p:cNvSpPr>
                <a:spLocks noEditPoints="1"/>
              </p:cNvSpPr>
              <p:nvPr/>
            </p:nvSpPr>
            <p:spPr bwMode="auto">
              <a:xfrm>
                <a:off x="5454780" y="4374973"/>
                <a:ext cx="440481" cy="1481223"/>
              </a:xfrm>
              <a:custGeom>
                <a:avLst/>
                <a:gdLst/>
                <a:ahLst/>
                <a:cxnLst>
                  <a:cxn ang="0">
                    <a:pos x="1632" y="2719"/>
                  </a:cxn>
                  <a:cxn ang="0">
                    <a:pos x="1595" y="2563"/>
                  </a:cxn>
                  <a:cxn ang="0">
                    <a:pos x="1438" y="1451"/>
                  </a:cxn>
                  <a:cxn ang="0">
                    <a:pos x="1473" y="1199"/>
                  </a:cxn>
                  <a:cxn ang="0">
                    <a:pos x="1444" y="1065"/>
                  </a:cxn>
                  <a:cxn ang="0">
                    <a:pos x="1459" y="1070"/>
                  </a:cxn>
                  <a:cxn ang="0">
                    <a:pos x="1470" y="1069"/>
                  </a:cxn>
                  <a:cxn ang="0">
                    <a:pos x="1524" y="1068"/>
                  </a:cxn>
                  <a:cxn ang="0">
                    <a:pos x="1491" y="1043"/>
                  </a:cxn>
                  <a:cxn ang="0">
                    <a:pos x="1403" y="671"/>
                  </a:cxn>
                  <a:cxn ang="0">
                    <a:pos x="877" y="109"/>
                  </a:cxn>
                  <a:cxn ang="0">
                    <a:pos x="763" y="474"/>
                  </a:cxn>
                  <a:cxn ang="0">
                    <a:pos x="726" y="802"/>
                  </a:cxn>
                  <a:cxn ang="0">
                    <a:pos x="532" y="834"/>
                  </a:cxn>
                  <a:cxn ang="0">
                    <a:pos x="40" y="1811"/>
                  </a:cxn>
                  <a:cxn ang="0">
                    <a:pos x="185" y="2705"/>
                  </a:cxn>
                  <a:cxn ang="0">
                    <a:pos x="255" y="3720"/>
                  </a:cxn>
                  <a:cxn ang="0">
                    <a:pos x="691" y="4941"/>
                  </a:cxn>
                  <a:cxn ang="0">
                    <a:pos x="680" y="5217"/>
                  </a:cxn>
                  <a:cxn ang="0">
                    <a:pos x="621" y="5554"/>
                  </a:cxn>
                  <a:cxn ang="0">
                    <a:pos x="911" y="5089"/>
                  </a:cxn>
                  <a:cxn ang="0">
                    <a:pos x="1107" y="5293"/>
                  </a:cxn>
                  <a:cxn ang="0">
                    <a:pos x="1217" y="5573"/>
                  </a:cxn>
                  <a:cxn ang="0">
                    <a:pos x="1266" y="5072"/>
                  </a:cxn>
                  <a:cxn ang="0">
                    <a:pos x="1429" y="5119"/>
                  </a:cxn>
                  <a:cxn ang="0">
                    <a:pos x="1107" y="4771"/>
                  </a:cxn>
                  <a:cxn ang="0">
                    <a:pos x="1112" y="3984"/>
                  </a:cxn>
                  <a:cxn ang="0">
                    <a:pos x="1134" y="3839"/>
                  </a:cxn>
                  <a:cxn ang="0">
                    <a:pos x="1176" y="3622"/>
                  </a:cxn>
                  <a:cxn ang="0">
                    <a:pos x="1347" y="2495"/>
                  </a:cxn>
                  <a:cxn ang="0">
                    <a:pos x="1279" y="2013"/>
                  </a:cxn>
                  <a:cxn ang="0">
                    <a:pos x="1499" y="2732"/>
                  </a:cxn>
                  <a:cxn ang="0">
                    <a:pos x="1479" y="3022"/>
                  </a:cxn>
                  <a:cxn ang="0">
                    <a:pos x="1529" y="3079"/>
                  </a:cxn>
                  <a:cxn ang="0">
                    <a:pos x="1581" y="3059"/>
                  </a:cxn>
                  <a:cxn ang="0">
                    <a:pos x="1449" y="3224"/>
                  </a:cxn>
                  <a:cxn ang="0">
                    <a:pos x="1513" y="3234"/>
                  </a:cxn>
                  <a:cxn ang="0">
                    <a:pos x="1664" y="3039"/>
                  </a:cxn>
                  <a:cxn ang="0">
                    <a:pos x="324" y="2215"/>
                  </a:cxn>
                  <a:cxn ang="0">
                    <a:pos x="254" y="2192"/>
                  </a:cxn>
                  <a:cxn ang="0">
                    <a:pos x="334" y="1489"/>
                  </a:cxn>
                  <a:cxn ang="0">
                    <a:pos x="820" y="3910"/>
                  </a:cxn>
                  <a:cxn ang="0">
                    <a:pos x="698" y="3961"/>
                  </a:cxn>
                  <a:cxn ang="0">
                    <a:pos x="820" y="3000"/>
                  </a:cxn>
                </a:cxnLst>
                <a:rect l="0" t="0" r="r" b="b"/>
                <a:pathLst>
                  <a:path w="1670" h="5616">
                    <a:moveTo>
                      <a:pt x="1664" y="2987"/>
                    </a:moveTo>
                    <a:cubicBezTo>
                      <a:pt x="1659" y="2951"/>
                      <a:pt x="1625" y="2842"/>
                      <a:pt x="1625" y="2798"/>
                    </a:cubicBezTo>
                    <a:cubicBezTo>
                      <a:pt x="1625" y="2753"/>
                      <a:pt x="1635" y="2733"/>
                      <a:pt x="1632" y="2719"/>
                    </a:cubicBezTo>
                    <a:cubicBezTo>
                      <a:pt x="1632" y="2719"/>
                      <a:pt x="1659" y="2695"/>
                      <a:pt x="1651" y="2659"/>
                    </a:cubicBezTo>
                    <a:cubicBezTo>
                      <a:pt x="1642" y="2624"/>
                      <a:pt x="1627" y="2594"/>
                      <a:pt x="1612" y="2600"/>
                    </a:cubicBezTo>
                    <a:cubicBezTo>
                      <a:pt x="1598" y="2605"/>
                      <a:pt x="1598" y="2598"/>
                      <a:pt x="1595" y="2563"/>
                    </a:cubicBezTo>
                    <a:cubicBezTo>
                      <a:pt x="1593" y="2527"/>
                      <a:pt x="1563" y="2413"/>
                      <a:pt x="1552" y="2211"/>
                    </a:cubicBezTo>
                    <a:cubicBezTo>
                      <a:pt x="1540" y="2010"/>
                      <a:pt x="1486" y="2001"/>
                      <a:pt x="1461" y="1828"/>
                    </a:cubicBezTo>
                    <a:cubicBezTo>
                      <a:pt x="1435" y="1655"/>
                      <a:pt x="1430" y="1545"/>
                      <a:pt x="1438" y="1451"/>
                    </a:cubicBezTo>
                    <a:cubicBezTo>
                      <a:pt x="1447" y="1358"/>
                      <a:pt x="1472" y="1162"/>
                      <a:pt x="1401" y="1080"/>
                    </a:cubicBezTo>
                    <a:cubicBezTo>
                      <a:pt x="1401" y="1080"/>
                      <a:pt x="1388" y="1037"/>
                      <a:pt x="1406" y="1050"/>
                    </a:cubicBezTo>
                    <a:cubicBezTo>
                      <a:pt x="1425" y="1063"/>
                      <a:pt x="1480" y="1125"/>
                      <a:pt x="1473" y="1199"/>
                    </a:cubicBezTo>
                    <a:cubicBezTo>
                      <a:pt x="1473" y="1199"/>
                      <a:pt x="1491" y="1138"/>
                      <a:pt x="1426" y="1056"/>
                    </a:cubicBezTo>
                    <a:cubicBezTo>
                      <a:pt x="1426" y="1056"/>
                      <a:pt x="1477" y="1106"/>
                      <a:pt x="1479" y="1176"/>
                    </a:cubicBezTo>
                    <a:cubicBezTo>
                      <a:pt x="1479" y="1176"/>
                      <a:pt x="1484" y="1131"/>
                      <a:pt x="1444" y="1065"/>
                    </a:cubicBezTo>
                    <a:cubicBezTo>
                      <a:pt x="1444" y="1065"/>
                      <a:pt x="1520" y="1122"/>
                      <a:pt x="1570" y="1093"/>
                    </a:cubicBezTo>
                    <a:cubicBezTo>
                      <a:pt x="1559" y="1099"/>
                      <a:pt x="1521" y="1112"/>
                      <a:pt x="1461" y="1071"/>
                    </a:cubicBezTo>
                    <a:cubicBezTo>
                      <a:pt x="1460" y="1071"/>
                      <a:pt x="1459" y="1070"/>
                      <a:pt x="1459" y="1070"/>
                    </a:cubicBezTo>
                    <a:cubicBezTo>
                      <a:pt x="1460" y="1071"/>
                      <a:pt x="1461" y="1071"/>
                      <a:pt x="1461" y="1071"/>
                    </a:cubicBezTo>
                    <a:cubicBezTo>
                      <a:pt x="1471" y="1078"/>
                      <a:pt x="1515" y="1105"/>
                      <a:pt x="1546" y="1088"/>
                    </a:cubicBezTo>
                    <a:cubicBezTo>
                      <a:pt x="1536" y="1093"/>
                      <a:pt x="1512" y="1098"/>
                      <a:pt x="1470" y="1069"/>
                    </a:cubicBezTo>
                    <a:cubicBezTo>
                      <a:pt x="1470" y="1069"/>
                      <a:pt x="1501" y="1090"/>
                      <a:pt x="1530" y="1079"/>
                    </a:cubicBezTo>
                    <a:cubicBezTo>
                      <a:pt x="1519" y="1082"/>
                      <a:pt x="1497" y="1087"/>
                      <a:pt x="1475" y="1064"/>
                    </a:cubicBezTo>
                    <a:cubicBezTo>
                      <a:pt x="1475" y="1064"/>
                      <a:pt x="1499" y="1041"/>
                      <a:pt x="1524" y="1068"/>
                    </a:cubicBezTo>
                    <a:cubicBezTo>
                      <a:pt x="1524" y="1068"/>
                      <a:pt x="1515" y="1045"/>
                      <a:pt x="1481" y="1053"/>
                    </a:cubicBezTo>
                    <a:cubicBezTo>
                      <a:pt x="1481" y="1053"/>
                      <a:pt x="1514" y="1036"/>
                      <a:pt x="1531" y="1065"/>
                    </a:cubicBezTo>
                    <a:cubicBezTo>
                      <a:pt x="1531" y="1065"/>
                      <a:pt x="1523" y="1038"/>
                      <a:pt x="1491" y="1043"/>
                    </a:cubicBezTo>
                    <a:cubicBezTo>
                      <a:pt x="1491" y="1043"/>
                      <a:pt x="1501" y="1040"/>
                      <a:pt x="1484" y="1016"/>
                    </a:cubicBezTo>
                    <a:cubicBezTo>
                      <a:pt x="1467" y="992"/>
                      <a:pt x="1441" y="946"/>
                      <a:pt x="1441" y="895"/>
                    </a:cubicBezTo>
                    <a:cubicBezTo>
                      <a:pt x="1441" y="844"/>
                      <a:pt x="1383" y="804"/>
                      <a:pt x="1403" y="671"/>
                    </a:cubicBezTo>
                    <a:cubicBezTo>
                      <a:pt x="1422" y="538"/>
                      <a:pt x="1367" y="485"/>
                      <a:pt x="1361" y="346"/>
                    </a:cubicBezTo>
                    <a:cubicBezTo>
                      <a:pt x="1356" y="207"/>
                      <a:pt x="1221" y="0"/>
                      <a:pt x="1074" y="33"/>
                    </a:cubicBezTo>
                    <a:cubicBezTo>
                      <a:pt x="1057" y="37"/>
                      <a:pt x="967" y="16"/>
                      <a:pt x="877" y="109"/>
                    </a:cubicBezTo>
                    <a:cubicBezTo>
                      <a:pt x="788" y="201"/>
                      <a:pt x="791" y="286"/>
                      <a:pt x="791" y="286"/>
                    </a:cubicBezTo>
                    <a:cubicBezTo>
                      <a:pt x="791" y="286"/>
                      <a:pt x="799" y="331"/>
                      <a:pt x="776" y="371"/>
                    </a:cubicBezTo>
                    <a:cubicBezTo>
                      <a:pt x="754" y="410"/>
                      <a:pt x="764" y="446"/>
                      <a:pt x="763" y="474"/>
                    </a:cubicBezTo>
                    <a:cubicBezTo>
                      <a:pt x="762" y="501"/>
                      <a:pt x="677" y="620"/>
                      <a:pt x="708" y="797"/>
                    </a:cubicBezTo>
                    <a:cubicBezTo>
                      <a:pt x="702" y="760"/>
                      <a:pt x="686" y="620"/>
                      <a:pt x="762" y="510"/>
                    </a:cubicBezTo>
                    <a:cubicBezTo>
                      <a:pt x="762" y="510"/>
                      <a:pt x="695" y="651"/>
                      <a:pt x="726" y="802"/>
                    </a:cubicBezTo>
                    <a:cubicBezTo>
                      <a:pt x="726" y="802"/>
                      <a:pt x="685" y="829"/>
                      <a:pt x="604" y="844"/>
                    </a:cubicBezTo>
                    <a:cubicBezTo>
                      <a:pt x="604" y="844"/>
                      <a:pt x="593" y="831"/>
                      <a:pt x="583" y="839"/>
                    </a:cubicBezTo>
                    <a:cubicBezTo>
                      <a:pt x="573" y="846"/>
                      <a:pt x="565" y="837"/>
                      <a:pt x="532" y="834"/>
                    </a:cubicBezTo>
                    <a:cubicBezTo>
                      <a:pt x="499" y="831"/>
                      <a:pt x="360" y="793"/>
                      <a:pt x="297" y="935"/>
                    </a:cubicBezTo>
                    <a:cubicBezTo>
                      <a:pt x="233" y="1077"/>
                      <a:pt x="168" y="1406"/>
                      <a:pt x="99" y="1562"/>
                    </a:cubicBezTo>
                    <a:cubicBezTo>
                      <a:pt x="31" y="1718"/>
                      <a:pt x="80" y="1723"/>
                      <a:pt x="40" y="1811"/>
                    </a:cubicBezTo>
                    <a:cubicBezTo>
                      <a:pt x="0" y="1899"/>
                      <a:pt x="122" y="2330"/>
                      <a:pt x="136" y="2432"/>
                    </a:cubicBezTo>
                    <a:cubicBezTo>
                      <a:pt x="139" y="2449"/>
                      <a:pt x="153" y="2560"/>
                      <a:pt x="153" y="2586"/>
                    </a:cubicBezTo>
                    <a:cubicBezTo>
                      <a:pt x="153" y="2611"/>
                      <a:pt x="148" y="2651"/>
                      <a:pt x="185" y="2705"/>
                    </a:cubicBezTo>
                    <a:cubicBezTo>
                      <a:pt x="221" y="2759"/>
                      <a:pt x="241" y="2820"/>
                      <a:pt x="253" y="2832"/>
                    </a:cubicBezTo>
                    <a:cubicBezTo>
                      <a:pt x="264" y="2845"/>
                      <a:pt x="248" y="2851"/>
                      <a:pt x="247" y="2873"/>
                    </a:cubicBezTo>
                    <a:cubicBezTo>
                      <a:pt x="246" y="2896"/>
                      <a:pt x="204" y="3442"/>
                      <a:pt x="255" y="3720"/>
                    </a:cubicBezTo>
                    <a:cubicBezTo>
                      <a:pt x="306" y="3998"/>
                      <a:pt x="284" y="3935"/>
                      <a:pt x="360" y="4046"/>
                    </a:cubicBezTo>
                    <a:cubicBezTo>
                      <a:pt x="437" y="4157"/>
                      <a:pt x="570" y="4521"/>
                      <a:pt x="718" y="4731"/>
                    </a:cubicBezTo>
                    <a:cubicBezTo>
                      <a:pt x="718" y="4731"/>
                      <a:pt x="704" y="4888"/>
                      <a:pt x="691" y="4941"/>
                    </a:cubicBezTo>
                    <a:cubicBezTo>
                      <a:pt x="678" y="4994"/>
                      <a:pt x="680" y="5009"/>
                      <a:pt x="680" y="5009"/>
                    </a:cubicBezTo>
                    <a:cubicBezTo>
                      <a:pt x="680" y="5009"/>
                      <a:pt x="687" y="5032"/>
                      <a:pt x="708" y="5040"/>
                    </a:cubicBezTo>
                    <a:cubicBezTo>
                      <a:pt x="708" y="5040"/>
                      <a:pt x="706" y="5142"/>
                      <a:pt x="680" y="5217"/>
                    </a:cubicBezTo>
                    <a:cubicBezTo>
                      <a:pt x="653" y="5293"/>
                      <a:pt x="619" y="5382"/>
                      <a:pt x="608" y="5403"/>
                    </a:cubicBezTo>
                    <a:cubicBezTo>
                      <a:pt x="597" y="5423"/>
                      <a:pt x="591" y="5450"/>
                      <a:pt x="608" y="5499"/>
                    </a:cubicBezTo>
                    <a:cubicBezTo>
                      <a:pt x="608" y="5499"/>
                      <a:pt x="599" y="5527"/>
                      <a:pt x="621" y="5554"/>
                    </a:cubicBezTo>
                    <a:cubicBezTo>
                      <a:pt x="644" y="5580"/>
                      <a:pt x="829" y="5597"/>
                      <a:pt x="884" y="5469"/>
                    </a:cubicBezTo>
                    <a:cubicBezTo>
                      <a:pt x="884" y="5469"/>
                      <a:pt x="880" y="5337"/>
                      <a:pt x="884" y="5210"/>
                    </a:cubicBezTo>
                    <a:cubicBezTo>
                      <a:pt x="882" y="5200"/>
                      <a:pt x="920" y="5121"/>
                      <a:pt x="911" y="5089"/>
                    </a:cubicBezTo>
                    <a:cubicBezTo>
                      <a:pt x="937" y="5077"/>
                      <a:pt x="937" y="5077"/>
                      <a:pt x="937" y="5077"/>
                    </a:cubicBezTo>
                    <a:cubicBezTo>
                      <a:pt x="937" y="5077"/>
                      <a:pt x="939" y="5098"/>
                      <a:pt x="973" y="5091"/>
                    </a:cubicBezTo>
                    <a:cubicBezTo>
                      <a:pt x="973" y="5091"/>
                      <a:pt x="996" y="5170"/>
                      <a:pt x="1107" y="5293"/>
                    </a:cubicBezTo>
                    <a:cubicBezTo>
                      <a:pt x="1132" y="5321"/>
                      <a:pt x="1179" y="5363"/>
                      <a:pt x="1181" y="5420"/>
                    </a:cubicBezTo>
                    <a:cubicBezTo>
                      <a:pt x="1183" y="5476"/>
                      <a:pt x="1198" y="5501"/>
                      <a:pt x="1198" y="5501"/>
                    </a:cubicBezTo>
                    <a:cubicBezTo>
                      <a:pt x="1198" y="5501"/>
                      <a:pt x="1187" y="5546"/>
                      <a:pt x="1217" y="5573"/>
                    </a:cubicBezTo>
                    <a:cubicBezTo>
                      <a:pt x="1247" y="5599"/>
                      <a:pt x="1275" y="5616"/>
                      <a:pt x="1334" y="5533"/>
                    </a:cubicBezTo>
                    <a:cubicBezTo>
                      <a:pt x="1393" y="5450"/>
                      <a:pt x="1434" y="5355"/>
                      <a:pt x="1395" y="5312"/>
                    </a:cubicBezTo>
                    <a:cubicBezTo>
                      <a:pt x="1355" y="5268"/>
                      <a:pt x="1274" y="5233"/>
                      <a:pt x="1266" y="5072"/>
                    </a:cubicBezTo>
                    <a:cubicBezTo>
                      <a:pt x="1410" y="5163"/>
                      <a:pt x="1410" y="5163"/>
                      <a:pt x="1410" y="5163"/>
                    </a:cubicBezTo>
                    <a:cubicBezTo>
                      <a:pt x="1429" y="5153"/>
                      <a:pt x="1429" y="5153"/>
                      <a:pt x="1429" y="5153"/>
                    </a:cubicBezTo>
                    <a:cubicBezTo>
                      <a:pt x="1429" y="5119"/>
                      <a:pt x="1429" y="5119"/>
                      <a:pt x="1429" y="5119"/>
                    </a:cubicBezTo>
                    <a:cubicBezTo>
                      <a:pt x="1429" y="5119"/>
                      <a:pt x="1342" y="5047"/>
                      <a:pt x="1268" y="4919"/>
                    </a:cubicBezTo>
                    <a:cubicBezTo>
                      <a:pt x="1200" y="4820"/>
                      <a:pt x="1137" y="4847"/>
                      <a:pt x="1137" y="4847"/>
                    </a:cubicBezTo>
                    <a:cubicBezTo>
                      <a:pt x="1137" y="4847"/>
                      <a:pt x="1139" y="4800"/>
                      <a:pt x="1107" y="4771"/>
                    </a:cubicBezTo>
                    <a:cubicBezTo>
                      <a:pt x="1075" y="4743"/>
                      <a:pt x="1035" y="4728"/>
                      <a:pt x="1035" y="4707"/>
                    </a:cubicBezTo>
                    <a:cubicBezTo>
                      <a:pt x="1035" y="4686"/>
                      <a:pt x="1061" y="4472"/>
                      <a:pt x="1081" y="4367"/>
                    </a:cubicBezTo>
                    <a:cubicBezTo>
                      <a:pt x="1101" y="4262"/>
                      <a:pt x="1143" y="4123"/>
                      <a:pt x="1112" y="3984"/>
                    </a:cubicBezTo>
                    <a:cubicBezTo>
                      <a:pt x="1112" y="3984"/>
                      <a:pt x="1108" y="3959"/>
                      <a:pt x="1119" y="3944"/>
                    </a:cubicBezTo>
                    <a:cubicBezTo>
                      <a:pt x="1129" y="3929"/>
                      <a:pt x="1136" y="3923"/>
                      <a:pt x="1127" y="3916"/>
                    </a:cubicBezTo>
                    <a:cubicBezTo>
                      <a:pt x="1118" y="3908"/>
                      <a:pt x="1125" y="3853"/>
                      <a:pt x="1134" y="3839"/>
                    </a:cubicBezTo>
                    <a:cubicBezTo>
                      <a:pt x="1142" y="3825"/>
                      <a:pt x="1155" y="3807"/>
                      <a:pt x="1144" y="3801"/>
                    </a:cubicBezTo>
                    <a:cubicBezTo>
                      <a:pt x="1133" y="3796"/>
                      <a:pt x="1163" y="3781"/>
                      <a:pt x="1151" y="3770"/>
                    </a:cubicBezTo>
                    <a:cubicBezTo>
                      <a:pt x="1138" y="3759"/>
                      <a:pt x="1156" y="3687"/>
                      <a:pt x="1176" y="3622"/>
                    </a:cubicBezTo>
                    <a:cubicBezTo>
                      <a:pt x="1196" y="3557"/>
                      <a:pt x="1293" y="3215"/>
                      <a:pt x="1322" y="3105"/>
                    </a:cubicBezTo>
                    <a:cubicBezTo>
                      <a:pt x="1350" y="2994"/>
                      <a:pt x="1401" y="2829"/>
                      <a:pt x="1384" y="2705"/>
                    </a:cubicBezTo>
                    <a:cubicBezTo>
                      <a:pt x="1367" y="2580"/>
                      <a:pt x="1347" y="2495"/>
                      <a:pt x="1347" y="2495"/>
                    </a:cubicBezTo>
                    <a:cubicBezTo>
                      <a:pt x="1347" y="2495"/>
                      <a:pt x="1253" y="2262"/>
                      <a:pt x="1230" y="2092"/>
                    </a:cubicBezTo>
                    <a:cubicBezTo>
                      <a:pt x="1207" y="1922"/>
                      <a:pt x="1196" y="1748"/>
                      <a:pt x="1223" y="1635"/>
                    </a:cubicBezTo>
                    <a:cubicBezTo>
                      <a:pt x="1223" y="1635"/>
                      <a:pt x="1272" y="1963"/>
                      <a:pt x="1279" y="2013"/>
                    </a:cubicBezTo>
                    <a:cubicBezTo>
                      <a:pt x="1287" y="2062"/>
                      <a:pt x="1322" y="2262"/>
                      <a:pt x="1387" y="2410"/>
                    </a:cubicBezTo>
                    <a:cubicBezTo>
                      <a:pt x="1452" y="2557"/>
                      <a:pt x="1474" y="2644"/>
                      <a:pt x="1474" y="2644"/>
                    </a:cubicBezTo>
                    <a:cubicBezTo>
                      <a:pt x="1474" y="2644"/>
                      <a:pt x="1454" y="2696"/>
                      <a:pt x="1499" y="2732"/>
                    </a:cubicBezTo>
                    <a:cubicBezTo>
                      <a:pt x="1499" y="2732"/>
                      <a:pt x="1516" y="2757"/>
                      <a:pt x="1499" y="2795"/>
                    </a:cubicBezTo>
                    <a:cubicBezTo>
                      <a:pt x="1482" y="2834"/>
                      <a:pt x="1461" y="2829"/>
                      <a:pt x="1471" y="2924"/>
                    </a:cubicBezTo>
                    <a:cubicBezTo>
                      <a:pt x="1476" y="2953"/>
                      <a:pt x="1485" y="2987"/>
                      <a:pt x="1479" y="3022"/>
                    </a:cubicBezTo>
                    <a:cubicBezTo>
                      <a:pt x="1474" y="3058"/>
                      <a:pt x="1454" y="3126"/>
                      <a:pt x="1474" y="3140"/>
                    </a:cubicBezTo>
                    <a:cubicBezTo>
                      <a:pt x="1474" y="3140"/>
                      <a:pt x="1486" y="3178"/>
                      <a:pt x="1507" y="3141"/>
                    </a:cubicBezTo>
                    <a:cubicBezTo>
                      <a:pt x="1507" y="3141"/>
                      <a:pt x="1520" y="3154"/>
                      <a:pt x="1529" y="3079"/>
                    </a:cubicBezTo>
                    <a:cubicBezTo>
                      <a:pt x="1537" y="3004"/>
                      <a:pt x="1544" y="2993"/>
                      <a:pt x="1544" y="2993"/>
                    </a:cubicBezTo>
                    <a:cubicBezTo>
                      <a:pt x="1544" y="2993"/>
                      <a:pt x="1559" y="3005"/>
                      <a:pt x="1564" y="3005"/>
                    </a:cubicBezTo>
                    <a:cubicBezTo>
                      <a:pt x="1570" y="3005"/>
                      <a:pt x="1577" y="3056"/>
                      <a:pt x="1581" y="3059"/>
                    </a:cubicBezTo>
                    <a:cubicBezTo>
                      <a:pt x="1581" y="3059"/>
                      <a:pt x="1561" y="3103"/>
                      <a:pt x="1567" y="3114"/>
                    </a:cubicBezTo>
                    <a:cubicBezTo>
                      <a:pt x="1567" y="3114"/>
                      <a:pt x="1511" y="3170"/>
                      <a:pt x="1505" y="3180"/>
                    </a:cubicBezTo>
                    <a:cubicBezTo>
                      <a:pt x="1505" y="3180"/>
                      <a:pt x="1446" y="3179"/>
                      <a:pt x="1449" y="3224"/>
                    </a:cubicBezTo>
                    <a:cubicBezTo>
                      <a:pt x="1449" y="3224"/>
                      <a:pt x="1436" y="3239"/>
                      <a:pt x="1453" y="3240"/>
                    </a:cubicBezTo>
                    <a:cubicBezTo>
                      <a:pt x="1470" y="3241"/>
                      <a:pt x="1478" y="3240"/>
                      <a:pt x="1478" y="3240"/>
                    </a:cubicBezTo>
                    <a:cubicBezTo>
                      <a:pt x="1478" y="3240"/>
                      <a:pt x="1481" y="3249"/>
                      <a:pt x="1513" y="3234"/>
                    </a:cubicBezTo>
                    <a:cubicBezTo>
                      <a:pt x="1546" y="3219"/>
                      <a:pt x="1589" y="3190"/>
                      <a:pt x="1612" y="3177"/>
                    </a:cubicBezTo>
                    <a:cubicBezTo>
                      <a:pt x="1634" y="3163"/>
                      <a:pt x="1634" y="3153"/>
                      <a:pt x="1639" y="3135"/>
                    </a:cubicBezTo>
                    <a:cubicBezTo>
                      <a:pt x="1644" y="3117"/>
                      <a:pt x="1661" y="3049"/>
                      <a:pt x="1664" y="3039"/>
                    </a:cubicBezTo>
                    <a:cubicBezTo>
                      <a:pt x="1668" y="3029"/>
                      <a:pt x="1670" y="3023"/>
                      <a:pt x="1664" y="2987"/>
                    </a:cubicBezTo>
                    <a:close/>
                    <a:moveTo>
                      <a:pt x="334" y="1756"/>
                    </a:moveTo>
                    <a:cubicBezTo>
                      <a:pt x="324" y="1829"/>
                      <a:pt x="311" y="2075"/>
                      <a:pt x="324" y="2215"/>
                    </a:cubicBezTo>
                    <a:cubicBezTo>
                      <a:pt x="338" y="2355"/>
                      <a:pt x="313" y="2495"/>
                      <a:pt x="313" y="2495"/>
                    </a:cubicBezTo>
                    <a:cubicBezTo>
                      <a:pt x="313" y="2495"/>
                      <a:pt x="304" y="2466"/>
                      <a:pt x="302" y="2448"/>
                    </a:cubicBezTo>
                    <a:cubicBezTo>
                      <a:pt x="300" y="2429"/>
                      <a:pt x="249" y="2253"/>
                      <a:pt x="254" y="2192"/>
                    </a:cubicBezTo>
                    <a:cubicBezTo>
                      <a:pt x="260" y="2132"/>
                      <a:pt x="236" y="1922"/>
                      <a:pt x="237" y="1892"/>
                    </a:cubicBezTo>
                    <a:cubicBezTo>
                      <a:pt x="239" y="1861"/>
                      <a:pt x="234" y="1839"/>
                      <a:pt x="266" y="1757"/>
                    </a:cubicBezTo>
                    <a:cubicBezTo>
                      <a:pt x="298" y="1676"/>
                      <a:pt x="334" y="1489"/>
                      <a:pt x="334" y="1489"/>
                    </a:cubicBezTo>
                    <a:cubicBezTo>
                      <a:pt x="311" y="1659"/>
                      <a:pt x="343" y="1682"/>
                      <a:pt x="334" y="1756"/>
                    </a:cubicBezTo>
                    <a:close/>
                    <a:moveTo>
                      <a:pt x="800" y="3828"/>
                    </a:moveTo>
                    <a:cubicBezTo>
                      <a:pt x="794" y="3850"/>
                      <a:pt x="817" y="3893"/>
                      <a:pt x="820" y="3910"/>
                    </a:cubicBezTo>
                    <a:cubicBezTo>
                      <a:pt x="823" y="3927"/>
                      <a:pt x="831" y="3975"/>
                      <a:pt x="820" y="3984"/>
                    </a:cubicBezTo>
                    <a:cubicBezTo>
                      <a:pt x="808" y="3992"/>
                      <a:pt x="786" y="4108"/>
                      <a:pt x="786" y="4108"/>
                    </a:cubicBezTo>
                    <a:cubicBezTo>
                      <a:pt x="786" y="4108"/>
                      <a:pt x="729" y="4023"/>
                      <a:pt x="698" y="3961"/>
                    </a:cubicBezTo>
                    <a:cubicBezTo>
                      <a:pt x="667" y="3899"/>
                      <a:pt x="678" y="3882"/>
                      <a:pt x="667" y="3748"/>
                    </a:cubicBezTo>
                    <a:cubicBezTo>
                      <a:pt x="655" y="3615"/>
                      <a:pt x="712" y="3232"/>
                      <a:pt x="757" y="3141"/>
                    </a:cubicBezTo>
                    <a:cubicBezTo>
                      <a:pt x="803" y="3051"/>
                      <a:pt x="820" y="3000"/>
                      <a:pt x="820" y="3000"/>
                    </a:cubicBezTo>
                    <a:cubicBezTo>
                      <a:pt x="854" y="3156"/>
                      <a:pt x="814" y="3694"/>
                      <a:pt x="800" y="3720"/>
                    </a:cubicBezTo>
                    <a:cubicBezTo>
                      <a:pt x="786" y="3745"/>
                      <a:pt x="806" y="3805"/>
                      <a:pt x="800" y="382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68" name="Freeform 14"/>
              <p:cNvSpPr>
                <a:spLocks/>
              </p:cNvSpPr>
              <p:nvPr/>
            </p:nvSpPr>
            <p:spPr bwMode="auto">
              <a:xfrm>
                <a:off x="5862770" y="4661146"/>
                <a:ext cx="1117" cy="558"/>
              </a:xfrm>
              <a:custGeom>
                <a:avLst/>
                <a:gdLst/>
                <a:ahLst/>
                <a:cxnLst>
                  <a:cxn ang="0">
                    <a:pos x="0" y="2"/>
                  </a:cxn>
                  <a:cxn ang="0">
                    <a:pos x="4" y="0"/>
                  </a:cxn>
                  <a:cxn ang="0">
                    <a:pos x="0" y="2"/>
                  </a:cxn>
                </a:cxnLst>
                <a:rect l="0" t="0" r="r" b="b"/>
                <a:pathLst>
                  <a:path w="4" h="2">
                    <a:moveTo>
                      <a:pt x="0" y="2"/>
                    </a:moveTo>
                    <a:cubicBezTo>
                      <a:pt x="3" y="1"/>
                      <a:pt x="4" y="0"/>
                      <a:pt x="4" y="0"/>
                    </a:cubicBezTo>
                    <a:cubicBezTo>
                      <a:pt x="3" y="1"/>
                      <a:pt x="2" y="2"/>
                      <a:pt x="0"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69" name="Freeform 15"/>
              <p:cNvSpPr>
                <a:spLocks/>
              </p:cNvSpPr>
              <p:nvPr/>
            </p:nvSpPr>
            <p:spPr bwMode="auto">
              <a:xfrm>
                <a:off x="5858862" y="4658802"/>
                <a:ext cx="782" cy="447"/>
              </a:xfrm>
              <a:custGeom>
                <a:avLst/>
                <a:gdLst/>
                <a:ahLst/>
                <a:cxnLst>
                  <a:cxn ang="0">
                    <a:pos x="0" y="2"/>
                  </a:cxn>
                  <a:cxn ang="0">
                    <a:pos x="3" y="0"/>
                  </a:cxn>
                  <a:cxn ang="0">
                    <a:pos x="0" y="2"/>
                  </a:cxn>
                </a:cxnLst>
                <a:rect l="0" t="0" r="r" b="b"/>
                <a:pathLst>
                  <a:path w="3" h="2">
                    <a:moveTo>
                      <a:pt x="0" y="2"/>
                    </a:moveTo>
                    <a:cubicBezTo>
                      <a:pt x="2" y="1"/>
                      <a:pt x="3" y="0"/>
                      <a:pt x="3" y="0"/>
                    </a:cubicBezTo>
                    <a:cubicBezTo>
                      <a:pt x="2" y="1"/>
                      <a:pt x="1" y="1"/>
                      <a:pt x="0"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0" name="Freeform 16"/>
              <p:cNvSpPr>
                <a:spLocks/>
              </p:cNvSpPr>
              <p:nvPr/>
            </p:nvSpPr>
            <p:spPr bwMode="auto">
              <a:xfrm>
                <a:off x="5641468" y="4585221"/>
                <a:ext cx="335" cy="2345"/>
              </a:xfrm>
              <a:custGeom>
                <a:avLst/>
                <a:gdLst/>
                <a:ahLst/>
                <a:cxnLst>
                  <a:cxn ang="0">
                    <a:pos x="0" y="0"/>
                  </a:cxn>
                  <a:cxn ang="0">
                    <a:pos x="1" y="9"/>
                  </a:cxn>
                  <a:cxn ang="0">
                    <a:pos x="0" y="0"/>
                  </a:cxn>
                </a:cxnLst>
                <a:rect l="0" t="0" r="r" b="b"/>
                <a:pathLst>
                  <a:path w="1" h="9">
                    <a:moveTo>
                      <a:pt x="0" y="0"/>
                    </a:moveTo>
                    <a:cubicBezTo>
                      <a:pt x="1" y="6"/>
                      <a:pt x="1" y="9"/>
                      <a:pt x="1" y="9"/>
                    </a:cubicBezTo>
                    <a:cubicBezTo>
                      <a:pt x="1" y="6"/>
                      <a:pt x="0" y="3"/>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1" name="Freeform 17"/>
              <p:cNvSpPr>
                <a:spLocks/>
              </p:cNvSpPr>
              <p:nvPr/>
            </p:nvSpPr>
            <p:spPr bwMode="auto">
              <a:xfrm>
                <a:off x="5839546" y="4657238"/>
                <a:ext cx="558" cy="223"/>
              </a:xfrm>
              <a:custGeom>
                <a:avLst/>
                <a:gdLst/>
                <a:ahLst/>
                <a:cxnLst>
                  <a:cxn ang="0">
                    <a:pos x="2" y="1"/>
                  </a:cxn>
                  <a:cxn ang="0">
                    <a:pos x="0" y="0"/>
                  </a:cxn>
                  <a:cxn ang="0">
                    <a:pos x="2" y="1"/>
                  </a:cxn>
                </a:cxnLst>
                <a:rect l="0" t="0" r="r" b="b"/>
                <a:pathLst>
                  <a:path w="2" h="1">
                    <a:moveTo>
                      <a:pt x="2" y="1"/>
                    </a:moveTo>
                    <a:cubicBezTo>
                      <a:pt x="2" y="1"/>
                      <a:pt x="1" y="1"/>
                      <a:pt x="0" y="0"/>
                    </a:cubicBezTo>
                    <a:cubicBezTo>
                      <a:pt x="0" y="0"/>
                      <a:pt x="1" y="1"/>
                      <a:pt x="2" y="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2" name="Freeform 18"/>
              <p:cNvSpPr>
                <a:spLocks/>
              </p:cNvSpPr>
              <p:nvPr/>
            </p:nvSpPr>
            <p:spPr bwMode="auto">
              <a:xfrm>
                <a:off x="5868799" y="4662710"/>
                <a:ext cx="1117" cy="558"/>
              </a:xfrm>
              <a:custGeom>
                <a:avLst/>
                <a:gdLst/>
                <a:ahLst/>
                <a:cxnLst>
                  <a:cxn ang="0">
                    <a:pos x="0" y="2"/>
                  </a:cxn>
                  <a:cxn ang="0">
                    <a:pos x="4" y="0"/>
                  </a:cxn>
                  <a:cxn ang="0">
                    <a:pos x="0" y="2"/>
                  </a:cxn>
                </a:cxnLst>
                <a:rect l="0" t="0" r="r" b="b"/>
                <a:pathLst>
                  <a:path w="4" h="2">
                    <a:moveTo>
                      <a:pt x="0" y="2"/>
                    </a:moveTo>
                    <a:cubicBezTo>
                      <a:pt x="3" y="1"/>
                      <a:pt x="4" y="0"/>
                      <a:pt x="4" y="0"/>
                    </a:cubicBezTo>
                    <a:cubicBezTo>
                      <a:pt x="3" y="1"/>
                      <a:pt x="2" y="2"/>
                      <a:pt x="0"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3" name="Freeform 19"/>
              <p:cNvSpPr>
                <a:spLocks/>
              </p:cNvSpPr>
              <p:nvPr/>
            </p:nvSpPr>
            <p:spPr bwMode="auto">
              <a:xfrm>
                <a:off x="5754129" y="5648405"/>
                <a:ext cx="80392" cy="208349"/>
              </a:xfrm>
              <a:custGeom>
                <a:avLst/>
                <a:gdLst/>
                <a:ahLst/>
                <a:cxnLst>
                  <a:cxn ang="0">
                    <a:pos x="3" y="25"/>
                  </a:cxn>
                  <a:cxn ang="0">
                    <a:pos x="141" y="117"/>
                  </a:cxn>
                  <a:cxn ang="0">
                    <a:pos x="289" y="293"/>
                  </a:cxn>
                  <a:cxn ang="0">
                    <a:pos x="289" y="324"/>
                  </a:cxn>
                  <a:cxn ang="0">
                    <a:pos x="275" y="331"/>
                  </a:cxn>
                  <a:cxn ang="0">
                    <a:pos x="128" y="236"/>
                  </a:cxn>
                  <a:cxn ang="0">
                    <a:pos x="210" y="450"/>
                  </a:cxn>
                  <a:cxn ang="0">
                    <a:pos x="249" y="608"/>
                  </a:cxn>
                  <a:cxn ang="0">
                    <a:pos x="108" y="757"/>
                  </a:cxn>
                  <a:cxn ang="0">
                    <a:pos x="88" y="743"/>
                  </a:cxn>
                  <a:cxn ang="0">
                    <a:pos x="97" y="732"/>
                  </a:cxn>
                  <a:cxn ang="0">
                    <a:pos x="206" y="631"/>
                  </a:cxn>
                  <a:cxn ang="0">
                    <a:pos x="68" y="669"/>
                  </a:cxn>
                  <a:cxn ang="0">
                    <a:pos x="51" y="597"/>
                  </a:cxn>
                  <a:cxn ang="0">
                    <a:pos x="226" y="567"/>
                  </a:cxn>
                  <a:cxn ang="0">
                    <a:pos x="225" y="486"/>
                  </a:cxn>
                  <a:cxn ang="0">
                    <a:pos x="152" y="509"/>
                  </a:cxn>
                  <a:cxn ang="0">
                    <a:pos x="50" y="564"/>
                  </a:cxn>
                  <a:cxn ang="0">
                    <a:pos x="17" y="506"/>
                  </a:cxn>
                  <a:cxn ang="0">
                    <a:pos x="166" y="430"/>
                  </a:cxn>
                  <a:cxn ang="0">
                    <a:pos x="91" y="291"/>
                  </a:cxn>
                  <a:cxn ang="0">
                    <a:pos x="55" y="96"/>
                  </a:cxn>
                  <a:cxn ang="0">
                    <a:pos x="0" y="90"/>
                  </a:cxn>
                  <a:cxn ang="0">
                    <a:pos x="3" y="25"/>
                  </a:cxn>
                </a:cxnLst>
                <a:rect l="0" t="0" r="r" b="b"/>
                <a:pathLst>
                  <a:path w="305" h="790">
                    <a:moveTo>
                      <a:pt x="3" y="25"/>
                    </a:moveTo>
                    <a:cubicBezTo>
                      <a:pt x="3" y="25"/>
                      <a:pt x="74" y="0"/>
                      <a:pt x="141" y="117"/>
                    </a:cubicBezTo>
                    <a:cubicBezTo>
                      <a:pt x="151" y="133"/>
                      <a:pt x="246" y="261"/>
                      <a:pt x="289" y="293"/>
                    </a:cubicBezTo>
                    <a:cubicBezTo>
                      <a:pt x="289" y="324"/>
                      <a:pt x="289" y="324"/>
                      <a:pt x="289" y="324"/>
                    </a:cubicBezTo>
                    <a:cubicBezTo>
                      <a:pt x="275" y="331"/>
                      <a:pt x="275" y="331"/>
                      <a:pt x="275" y="331"/>
                    </a:cubicBezTo>
                    <a:cubicBezTo>
                      <a:pt x="128" y="236"/>
                      <a:pt x="128" y="236"/>
                      <a:pt x="128" y="236"/>
                    </a:cubicBezTo>
                    <a:cubicBezTo>
                      <a:pt x="128" y="236"/>
                      <a:pt x="112" y="347"/>
                      <a:pt x="210" y="450"/>
                    </a:cubicBezTo>
                    <a:cubicBezTo>
                      <a:pt x="222" y="461"/>
                      <a:pt x="305" y="488"/>
                      <a:pt x="249" y="608"/>
                    </a:cubicBezTo>
                    <a:cubicBezTo>
                      <a:pt x="242" y="620"/>
                      <a:pt x="170" y="790"/>
                      <a:pt x="108" y="757"/>
                    </a:cubicBezTo>
                    <a:cubicBezTo>
                      <a:pt x="88" y="743"/>
                      <a:pt x="88" y="743"/>
                      <a:pt x="88" y="743"/>
                    </a:cubicBezTo>
                    <a:cubicBezTo>
                      <a:pt x="88" y="743"/>
                      <a:pt x="95" y="741"/>
                      <a:pt x="97" y="732"/>
                    </a:cubicBezTo>
                    <a:cubicBezTo>
                      <a:pt x="97" y="732"/>
                      <a:pt x="158" y="757"/>
                      <a:pt x="206" y="631"/>
                    </a:cubicBezTo>
                    <a:cubicBezTo>
                      <a:pt x="206" y="631"/>
                      <a:pt x="92" y="608"/>
                      <a:pt x="68" y="669"/>
                    </a:cubicBezTo>
                    <a:cubicBezTo>
                      <a:pt x="68" y="669"/>
                      <a:pt x="48" y="645"/>
                      <a:pt x="51" y="597"/>
                    </a:cubicBezTo>
                    <a:cubicBezTo>
                      <a:pt x="51" y="597"/>
                      <a:pt x="53" y="529"/>
                      <a:pt x="226" y="567"/>
                    </a:cubicBezTo>
                    <a:cubicBezTo>
                      <a:pt x="226" y="567"/>
                      <a:pt x="248" y="532"/>
                      <a:pt x="225" y="486"/>
                    </a:cubicBezTo>
                    <a:cubicBezTo>
                      <a:pt x="225" y="486"/>
                      <a:pt x="176" y="482"/>
                      <a:pt x="152" y="509"/>
                    </a:cubicBezTo>
                    <a:cubicBezTo>
                      <a:pt x="127" y="535"/>
                      <a:pt x="50" y="564"/>
                      <a:pt x="50" y="564"/>
                    </a:cubicBezTo>
                    <a:cubicBezTo>
                      <a:pt x="50" y="564"/>
                      <a:pt x="33" y="515"/>
                      <a:pt x="17" y="506"/>
                    </a:cubicBezTo>
                    <a:cubicBezTo>
                      <a:pt x="0" y="496"/>
                      <a:pt x="70" y="437"/>
                      <a:pt x="166" y="430"/>
                    </a:cubicBezTo>
                    <a:cubicBezTo>
                      <a:pt x="166" y="430"/>
                      <a:pt x="93" y="377"/>
                      <a:pt x="91" y="291"/>
                    </a:cubicBezTo>
                    <a:cubicBezTo>
                      <a:pt x="89" y="205"/>
                      <a:pt x="124" y="139"/>
                      <a:pt x="55" y="96"/>
                    </a:cubicBezTo>
                    <a:cubicBezTo>
                      <a:pt x="33" y="83"/>
                      <a:pt x="0" y="90"/>
                      <a:pt x="0" y="90"/>
                    </a:cubicBezTo>
                    <a:cubicBezTo>
                      <a:pt x="0" y="90"/>
                      <a:pt x="7" y="58"/>
                      <a:pt x="3" y="2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4" name="Freeform 20"/>
              <p:cNvSpPr>
                <a:spLocks/>
              </p:cNvSpPr>
              <p:nvPr/>
            </p:nvSpPr>
            <p:spPr bwMode="auto">
              <a:xfrm>
                <a:off x="5755134" y="5649410"/>
                <a:ext cx="30929" cy="51473"/>
              </a:xfrm>
              <a:custGeom>
                <a:avLst/>
                <a:gdLst/>
                <a:ahLst/>
                <a:cxnLst>
                  <a:cxn ang="0">
                    <a:pos x="0" y="26"/>
                  </a:cxn>
                  <a:cxn ang="0">
                    <a:pos x="117" y="195"/>
                  </a:cxn>
                  <a:cxn ang="0">
                    <a:pos x="0" y="26"/>
                  </a:cxn>
                </a:cxnLst>
                <a:rect l="0" t="0" r="r" b="b"/>
                <a:pathLst>
                  <a:path w="117" h="195">
                    <a:moveTo>
                      <a:pt x="0" y="26"/>
                    </a:moveTo>
                    <a:cubicBezTo>
                      <a:pt x="0" y="26"/>
                      <a:pt x="108" y="0"/>
                      <a:pt x="117" y="195"/>
                    </a:cubicBezTo>
                    <a:cubicBezTo>
                      <a:pt x="117" y="195"/>
                      <a:pt x="112" y="29"/>
                      <a:pt x="0" y="2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5" name="Freeform 21"/>
              <p:cNvSpPr>
                <a:spLocks/>
              </p:cNvSpPr>
              <p:nvPr/>
            </p:nvSpPr>
            <p:spPr bwMode="auto">
              <a:xfrm>
                <a:off x="5610875" y="5816670"/>
                <a:ext cx="75702" cy="32715"/>
              </a:xfrm>
              <a:custGeom>
                <a:avLst/>
                <a:gdLst/>
                <a:ahLst/>
                <a:cxnLst>
                  <a:cxn ang="0">
                    <a:pos x="18" y="36"/>
                  </a:cxn>
                  <a:cxn ang="0">
                    <a:pos x="109" y="56"/>
                  </a:cxn>
                  <a:cxn ang="0">
                    <a:pos x="156" y="56"/>
                  </a:cxn>
                  <a:cxn ang="0">
                    <a:pos x="192" y="53"/>
                  </a:cxn>
                  <a:cxn ang="0">
                    <a:pos x="226" y="46"/>
                  </a:cxn>
                  <a:cxn ang="0">
                    <a:pos x="287" y="0"/>
                  </a:cxn>
                  <a:cxn ang="0">
                    <a:pos x="134" y="101"/>
                  </a:cxn>
                  <a:cxn ang="0">
                    <a:pos x="18" y="36"/>
                  </a:cxn>
                </a:cxnLst>
                <a:rect l="0" t="0" r="r" b="b"/>
                <a:pathLst>
                  <a:path w="287" h="124">
                    <a:moveTo>
                      <a:pt x="18" y="36"/>
                    </a:moveTo>
                    <a:cubicBezTo>
                      <a:pt x="18" y="36"/>
                      <a:pt x="49" y="95"/>
                      <a:pt x="109" y="56"/>
                    </a:cubicBezTo>
                    <a:cubicBezTo>
                      <a:pt x="109" y="56"/>
                      <a:pt x="132" y="85"/>
                      <a:pt x="156" y="56"/>
                    </a:cubicBezTo>
                    <a:cubicBezTo>
                      <a:pt x="156" y="56"/>
                      <a:pt x="180" y="68"/>
                      <a:pt x="192" y="53"/>
                    </a:cubicBezTo>
                    <a:cubicBezTo>
                      <a:pt x="192" y="53"/>
                      <a:pt x="219" y="58"/>
                      <a:pt x="226" y="46"/>
                    </a:cubicBezTo>
                    <a:cubicBezTo>
                      <a:pt x="226" y="46"/>
                      <a:pt x="265" y="34"/>
                      <a:pt x="287" y="0"/>
                    </a:cubicBezTo>
                    <a:cubicBezTo>
                      <a:pt x="287" y="0"/>
                      <a:pt x="269" y="78"/>
                      <a:pt x="134" y="101"/>
                    </a:cubicBezTo>
                    <a:cubicBezTo>
                      <a:pt x="0" y="124"/>
                      <a:pt x="18" y="36"/>
                      <a:pt x="18" y="3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6" name="Freeform 22"/>
              <p:cNvSpPr>
                <a:spLocks/>
              </p:cNvSpPr>
              <p:nvPr/>
            </p:nvSpPr>
            <p:spPr bwMode="auto">
              <a:xfrm>
                <a:off x="5612996" y="5800592"/>
                <a:ext cx="70120" cy="27356"/>
              </a:xfrm>
              <a:custGeom>
                <a:avLst/>
                <a:gdLst/>
                <a:ahLst/>
                <a:cxnLst>
                  <a:cxn ang="0">
                    <a:pos x="9" y="87"/>
                  </a:cxn>
                  <a:cxn ang="0">
                    <a:pos x="0" y="51"/>
                  </a:cxn>
                  <a:cxn ang="0">
                    <a:pos x="127" y="6"/>
                  </a:cxn>
                  <a:cxn ang="0">
                    <a:pos x="266" y="77"/>
                  </a:cxn>
                  <a:cxn ang="0">
                    <a:pos x="225" y="104"/>
                  </a:cxn>
                  <a:cxn ang="0">
                    <a:pos x="120" y="55"/>
                  </a:cxn>
                  <a:cxn ang="0">
                    <a:pos x="9" y="87"/>
                  </a:cxn>
                </a:cxnLst>
                <a:rect l="0" t="0" r="r" b="b"/>
                <a:pathLst>
                  <a:path w="266" h="104">
                    <a:moveTo>
                      <a:pt x="9" y="87"/>
                    </a:moveTo>
                    <a:cubicBezTo>
                      <a:pt x="9" y="87"/>
                      <a:pt x="0" y="66"/>
                      <a:pt x="0" y="51"/>
                    </a:cubicBezTo>
                    <a:cubicBezTo>
                      <a:pt x="0" y="51"/>
                      <a:pt x="6" y="0"/>
                      <a:pt x="127" y="6"/>
                    </a:cubicBezTo>
                    <a:cubicBezTo>
                      <a:pt x="247" y="12"/>
                      <a:pt x="266" y="77"/>
                      <a:pt x="266" y="77"/>
                    </a:cubicBezTo>
                    <a:cubicBezTo>
                      <a:pt x="225" y="104"/>
                      <a:pt x="225" y="104"/>
                      <a:pt x="225" y="104"/>
                    </a:cubicBezTo>
                    <a:cubicBezTo>
                      <a:pt x="225" y="104"/>
                      <a:pt x="199" y="54"/>
                      <a:pt x="120" y="55"/>
                    </a:cubicBezTo>
                    <a:cubicBezTo>
                      <a:pt x="40" y="56"/>
                      <a:pt x="9" y="87"/>
                      <a:pt x="9" y="8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7" name="Freeform 23"/>
              <p:cNvSpPr>
                <a:spLocks/>
              </p:cNvSpPr>
              <p:nvPr/>
            </p:nvSpPr>
            <p:spPr bwMode="auto">
              <a:xfrm>
                <a:off x="5617798" y="5760731"/>
                <a:ext cx="68780" cy="50357"/>
              </a:xfrm>
              <a:custGeom>
                <a:avLst/>
                <a:gdLst/>
                <a:ahLst/>
                <a:cxnLst>
                  <a:cxn ang="0">
                    <a:pos x="0" y="138"/>
                  </a:cxn>
                  <a:cxn ang="0">
                    <a:pos x="261" y="191"/>
                  </a:cxn>
                  <a:cxn ang="0">
                    <a:pos x="261" y="131"/>
                  </a:cxn>
                  <a:cxn ang="0">
                    <a:pos x="26" y="78"/>
                  </a:cxn>
                  <a:cxn ang="0">
                    <a:pos x="0" y="138"/>
                  </a:cxn>
                </a:cxnLst>
                <a:rect l="0" t="0" r="r" b="b"/>
                <a:pathLst>
                  <a:path w="261" h="191">
                    <a:moveTo>
                      <a:pt x="0" y="138"/>
                    </a:moveTo>
                    <a:cubicBezTo>
                      <a:pt x="0" y="138"/>
                      <a:pt x="130" y="92"/>
                      <a:pt x="261" y="191"/>
                    </a:cubicBezTo>
                    <a:cubicBezTo>
                      <a:pt x="261" y="131"/>
                      <a:pt x="261" y="131"/>
                      <a:pt x="261" y="131"/>
                    </a:cubicBezTo>
                    <a:cubicBezTo>
                      <a:pt x="261" y="131"/>
                      <a:pt x="120" y="0"/>
                      <a:pt x="26" y="78"/>
                    </a:cubicBezTo>
                    <a:lnTo>
                      <a:pt x="0" y="13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8" name="Freeform 24"/>
              <p:cNvSpPr>
                <a:spLocks/>
              </p:cNvSpPr>
              <p:nvPr/>
            </p:nvSpPr>
            <p:spPr bwMode="auto">
              <a:xfrm>
                <a:off x="5840104" y="5058305"/>
                <a:ext cx="50915" cy="36176"/>
              </a:xfrm>
              <a:custGeom>
                <a:avLst/>
                <a:gdLst/>
                <a:ahLst/>
                <a:cxnLst>
                  <a:cxn ang="0">
                    <a:pos x="14" y="58"/>
                  </a:cxn>
                  <a:cxn ang="0">
                    <a:pos x="39" y="137"/>
                  </a:cxn>
                  <a:cxn ang="0">
                    <a:pos x="42" y="104"/>
                  </a:cxn>
                  <a:cxn ang="0">
                    <a:pos x="157" y="85"/>
                  </a:cxn>
                  <a:cxn ang="0">
                    <a:pos x="171" y="121"/>
                  </a:cxn>
                  <a:cxn ang="0">
                    <a:pos x="188" y="75"/>
                  </a:cxn>
                  <a:cxn ang="0">
                    <a:pos x="154" y="15"/>
                  </a:cxn>
                  <a:cxn ang="0">
                    <a:pos x="152" y="22"/>
                  </a:cxn>
                  <a:cxn ang="0">
                    <a:pos x="14" y="58"/>
                  </a:cxn>
                </a:cxnLst>
                <a:rect l="0" t="0" r="r" b="b"/>
                <a:pathLst>
                  <a:path w="193" h="137">
                    <a:moveTo>
                      <a:pt x="14" y="58"/>
                    </a:moveTo>
                    <a:cubicBezTo>
                      <a:pt x="14" y="58"/>
                      <a:pt x="0" y="107"/>
                      <a:pt x="39" y="137"/>
                    </a:cubicBezTo>
                    <a:cubicBezTo>
                      <a:pt x="39" y="137"/>
                      <a:pt x="25" y="114"/>
                      <a:pt x="42" y="104"/>
                    </a:cubicBezTo>
                    <a:cubicBezTo>
                      <a:pt x="59" y="93"/>
                      <a:pt x="125" y="53"/>
                      <a:pt x="157" y="85"/>
                    </a:cubicBezTo>
                    <a:cubicBezTo>
                      <a:pt x="157" y="85"/>
                      <a:pt x="155" y="106"/>
                      <a:pt x="171" y="121"/>
                    </a:cubicBezTo>
                    <a:cubicBezTo>
                      <a:pt x="171" y="121"/>
                      <a:pt x="193" y="105"/>
                      <a:pt x="188" y="75"/>
                    </a:cubicBezTo>
                    <a:cubicBezTo>
                      <a:pt x="183" y="45"/>
                      <a:pt x="165" y="2"/>
                      <a:pt x="154" y="15"/>
                    </a:cubicBezTo>
                    <a:cubicBezTo>
                      <a:pt x="152" y="22"/>
                      <a:pt x="152" y="22"/>
                      <a:pt x="152" y="22"/>
                    </a:cubicBezTo>
                    <a:cubicBezTo>
                      <a:pt x="152" y="22"/>
                      <a:pt x="69" y="0"/>
                      <a:pt x="14" y="5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79" name="Freeform 25"/>
              <p:cNvSpPr>
                <a:spLocks/>
              </p:cNvSpPr>
              <p:nvPr/>
            </p:nvSpPr>
            <p:spPr bwMode="auto">
              <a:xfrm>
                <a:off x="5535954" y="4594153"/>
                <a:ext cx="271993" cy="449414"/>
              </a:xfrm>
              <a:custGeom>
                <a:avLst/>
                <a:gdLst/>
                <a:ahLst/>
                <a:cxnLst>
                  <a:cxn ang="0">
                    <a:pos x="22" y="1684"/>
                  </a:cxn>
                  <a:cxn ang="0">
                    <a:pos x="45" y="1675"/>
                  </a:cxn>
                  <a:cxn ang="0">
                    <a:pos x="153" y="1668"/>
                  </a:cxn>
                  <a:cxn ang="0">
                    <a:pos x="188" y="1668"/>
                  </a:cxn>
                  <a:cxn ang="0">
                    <a:pos x="431" y="1659"/>
                  </a:cxn>
                  <a:cxn ang="0">
                    <a:pos x="580" y="1671"/>
                  </a:cxn>
                  <a:cxn ang="0">
                    <a:pos x="773" y="1676"/>
                  </a:cxn>
                  <a:cxn ang="0">
                    <a:pos x="1010" y="1656"/>
                  </a:cxn>
                  <a:cxn ang="0">
                    <a:pos x="1031" y="1657"/>
                  </a:cxn>
                  <a:cxn ang="0">
                    <a:pos x="933" y="1373"/>
                  </a:cxn>
                  <a:cxn ang="0">
                    <a:pos x="905" y="800"/>
                  </a:cxn>
                  <a:cxn ang="0">
                    <a:pos x="954" y="590"/>
                  </a:cxn>
                  <a:cxn ang="0">
                    <a:pos x="950" y="553"/>
                  </a:cxn>
                  <a:cxn ang="0">
                    <a:pos x="943" y="497"/>
                  </a:cxn>
                  <a:cxn ang="0">
                    <a:pos x="941" y="564"/>
                  </a:cxn>
                  <a:cxn ang="0">
                    <a:pos x="941" y="470"/>
                  </a:cxn>
                  <a:cxn ang="0">
                    <a:pos x="931" y="560"/>
                  </a:cxn>
                  <a:cxn ang="0">
                    <a:pos x="935" y="460"/>
                  </a:cxn>
                  <a:cxn ang="0">
                    <a:pos x="927" y="431"/>
                  </a:cxn>
                  <a:cxn ang="0">
                    <a:pos x="924" y="469"/>
                  </a:cxn>
                  <a:cxn ang="0">
                    <a:pos x="922" y="377"/>
                  </a:cxn>
                  <a:cxn ang="0">
                    <a:pos x="921" y="488"/>
                  </a:cxn>
                  <a:cxn ang="0">
                    <a:pos x="914" y="367"/>
                  </a:cxn>
                  <a:cxn ang="0">
                    <a:pos x="906" y="461"/>
                  </a:cxn>
                  <a:cxn ang="0">
                    <a:pos x="909" y="342"/>
                  </a:cxn>
                  <a:cxn ang="0">
                    <a:pos x="898" y="307"/>
                  </a:cxn>
                  <a:cxn ang="0">
                    <a:pos x="875" y="271"/>
                  </a:cxn>
                  <a:cxn ang="0">
                    <a:pos x="764" y="436"/>
                  </a:cxn>
                  <a:cxn ang="0">
                    <a:pos x="581" y="438"/>
                  </a:cxn>
                  <a:cxn ang="0">
                    <a:pos x="508" y="424"/>
                  </a:cxn>
                  <a:cxn ang="0">
                    <a:pos x="318" y="336"/>
                  </a:cxn>
                  <a:cxn ang="0">
                    <a:pos x="292" y="131"/>
                  </a:cxn>
                  <a:cxn ang="0">
                    <a:pos x="296" y="20"/>
                  </a:cxn>
                  <a:cxn ang="0">
                    <a:pos x="274" y="12"/>
                  </a:cxn>
                  <a:cxn ang="0">
                    <a:pos x="224" y="8"/>
                  </a:cxn>
                  <a:cxn ang="0">
                    <a:pos x="165" y="305"/>
                  </a:cxn>
                  <a:cxn ang="0">
                    <a:pos x="72" y="471"/>
                  </a:cxn>
                  <a:cxn ang="0">
                    <a:pos x="56" y="564"/>
                  </a:cxn>
                  <a:cxn ang="0">
                    <a:pos x="36" y="625"/>
                  </a:cxn>
                  <a:cxn ang="0">
                    <a:pos x="24" y="772"/>
                  </a:cxn>
                  <a:cxn ang="0">
                    <a:pos x="28" y="984"/>
                  </a:cxn>
                  <a:cxn ang="0">
                    <a:pos x="17" y="1306"/>
                  </a:cxn>
                  <a:cxn ang="0">
                    <a:pos x="21" y="1607"/>
                  </a:cxn>
                  <a:cxn ang="0">
                    <a:pos x="8" y="1675"/>
                  </a:cxn>
                  <a:cxn ang="0">
                    <a:pos x="22" y="1684"/>
                  </a:cxn>
                </a:cxnLst>
                <a:rect l="0" t="0" r="r" b="b"/>
                <a:pathLst>
                  <a:path w="1031" h="1704">
                    <a:moveTo>
                      <a:pt x="22" y="1684"/>
                    </a:moveTo>
                    <a:cubicBezTo>
                      <a:pt x="22" y="1684"/>
                      <a:pt x="0" y="1668"/>
                      <a:pt x="45" y="1675"/>
                    </a:cubicBezTo>
                    <a:cubicBezTo>
                      <a:pt x="89" y="1683"/>
                      <a:pt x="161" y="1673"/>
                      <a:pt x="153" y="1668"/>
                    </a:cubicBezTo>
                    <a:cubicBezTo>
                      <a:pt x="144" y="1662"/>
                      <a:pt x="151" y="1651"/>
                      <a:pt x="188" y="1668"/>
                    </a:cubicBezTo>
                    <a:cubicBezTo>
                      <a:pt x="226" y="1685"/>
                      <a:pt x="409" y="1678"/>
                      <a:pt x="431" y="1659"/>
                    </a:cubicBezTo>
                    <a:cubicBezTo>
                      <a:pt x="452" y="1639"/>
                      <a:pt x="557" y="1638"/>
                      <a:pt x="580" y="1671"/>
                    </a:cubicBezTo>
                    <a:cubicBezTo>
                      <a:pt x="603" y="1704"/>
                      <a:pt x="703" y="1677"/>
                      <a:pt x="773" y="1676"/>
                    </a:cubicBezTo>
                    <a:cubicBezTo>
                      <a:pt x="843" y="1675"/>
                      <a:pt x="1006" y="1638"/>
                      <a:pt x="1010" y="1656"/>
                    </a:cubicBezTo>
                    <a:cubicBezTo>
                      <a:pt x="1014" y="1674"/>
                      <a:pt x="1031" y="1657"/>
                      <a:pt x="1031" y="1657"/>
                    </a:cubicBezTo>
                    <a:cubicBezTo>
                      <a:pt x="1031" y="1657"/>
                      <a:pt x="972" y="1539"/>
                      <a:pt x="933" y="1373"/>
                    </a:cubicBezTo>
                    <a:cubicBezTo>
                      <a:pt x="895" y="1206"/>
                      <a:pt x="867" y="955"/>
                      <a:pt x="905" y="800"/>
                    </a:cubicBezTo>
                    <a:cubicBezTo>
                      <a:pt x="905" y="800"/>
                      <a:pt x="954" y="679"/>
                      <a:pt x="954" y="590"/>
                    </a:cubicBezTo>
                    <a:cubicBezTo>
                      <a:pt x="954" y="577"/>
                      <a:pt x="950" y="553"/>
                      <a:pt x="950" y="553"/>
                    </a:cubicBezTo>
                    <a:cubicBezTo>
                      <a:pt x="950" y="553"/>
                      <a:pt x="937" y="540"/>
                      <a:pt x="943" y="497"/>
                    </a:cubicBezTo>
                    <a:cubicBezTo>
                      <a:pt x="943" y="497"/>
                      <a:pt x="929" y="519"/>
                      <a:pt x="941" y="564"/>
                    </a:cubicBezTo>
                    <a:cubicBezTo>
                      <a:pt x="941" y="564"/>
                      <a:pt x="923" y="531"/>
                      <a:pt x="941" y="470"/>
                    </a:cubicBezTo>
                    <a:cubicBezTo>
                      <a:pt x="941" y="470"/>
                      <a:pt x="925" y="505"/>
                      <a:pt x="931" y="560"/>
                    </a:cubicBezTo>
                    <a:cubicBezTo>
                      <a:pt x="931" y="560"/>
                      <a:pt x="922" y="517"/>
                      <a:pt x="935" y="460"/>
                    </a:cubicBezTo>
                    <a:cubicBezTo>
                      <a:pt x="935" y="460"/>
                      <a:pt x="922" y="449"/>
                      <a:pt x="927" y="431"/>
                    </a:cubicBezTo>
                    <a:cubicBezTo>
                      <a:pt x="927" y="431"/>
                      <a:pt x="919" y="444"/>
                      <a:pt x="924" y="469"/>
                    </a:cubicBezTo>
                    <a:cubicBezTo>
                      <a:pt x="924" y="469"/>
                      <a:pt x="910" y="431"/>
                      <a:pt x="922" y="377"/>
                    </a:cubicBezTo>
                    <a:cubicBezTo>
                      <a:pt x="922" y="377"/>
                      <a:pt x="905" y="435"/>
                      <a:pt x="921" y="488"/>
                    </a:cubicBezTo>
                    <a:cubicBezTo>
                      <a:pt x="921" y="488"/>
                      <a:pt x="900" y="446"/>
                      <a:pt x="914" y="367"/>
                    </a:cubicBezTo>
                    <a:cubicBezTo>
                      <a:pt x="914" y="367"/>
                      <a:pt x="898" y="419"/>
                      <a:pt x="906" y="461"/>
                    </a:cubicBezTo>
                    <a:cubicBezTo>
                      <a:pt x="906" y="461"/>
                      <a:pt x="892" y="429"/>
                      <a:pt x="909" y="342"/>
                    </a:cubicBezTo>
                    <a:cubicBezTo>
                      <a:pt x="909" y="342"/>
                      <a:pt x="898" y="322"/>
                      <a:pt x="898" y="307"/>
                    </a:cubicBezTo>
                    <a:cubicBezTo>
                      <a:pt x="898" y="293"/>
                      <a:pt x="884" y="252"/>
                      <a:pt x="875" y="271"/>
                    </a:cubicBezTo>
                    <a:cubicBezTo>
                      <a:pt x="866" y="290"/>
                      <a:pt x="798" y="426"/>
                      <a:pt x="764" y="436"/>
                    </a:cubicBezTo>
                    <a:cubicBezTo>
                      <a:pt x="729" y="446"/>
                      <a:pt x="581" y="438"/>
                      <a:pt x="581" y="438"/>
                    </a:cubicBezTo>
                    <a:cubicBezTo>
                      <a:pt x="581" y="438"/>
                      <a:pt x="568" y="403"/>
                      <a:pt x="508" y="424"/>
                    </a:cubicBezTo>
                    <a:cubicBezTo>
                      <a:pt x="508" y="424"/>
                      <a:pt x="362" y="395"/>
                      <a:pt x="318" y="336"/>
                    </a:cubicBezTo>
                    <a:cubicBezTo>
                      <a:pt x="274" y="278"/>
                      <a:pt x="291" y="200"/>
                      <a:pt x="292" y="131"/>
                    </a:cubicBezTo>
                    <a:cubicBezTo>
                      <a:pt x="293" y="61"/>
                      <a:pt x="296" y="20"/>
                      <a:pt x="296" y="20"/>
                    </a:cubicBezTo>
                    <a:cubicBezTo>
                      <a:pt x="296" y="20"/>
                      <a:pt x="287" y="0"/>
                      <a:pt x="274" y="12"/>
                    </a:cubicBezTo>
                    <a:cubicBezTo>
                      <a:pt x="261" y="25"/>
                      <a:pt x="257" y="5"/>
                      <a:pt x="224" y="8"/>
                    </a:cubicBezTo>
                    <a:cubicBezTo>
                      <a:pt x="224" y="8"/>
                      <a:pt x="222" y="241"/>
                      <a:pt x="165" y="305"/>
                    </a:cubicBezTo>
                    <a:cubicBezTo>
                      <a:pt x="108" y="370"/>
                      <a:pt x="84" y="443"/>
                      <a:pt x="72" y="471"/>
                    </a:cubicBezTo>
                    <a:cubicBezTo>
                      <a:pt x="61" y="498"/>
                      <a:pt x="62" y="544"/>
                      <a:pt x="56" y="564"/>
                    </a:cubicBezTo>
                    <a:cubicBezTo>
                      <a:pt x="50" y="584"/>
                      <a:pt x="38" y="592"/>
                      <a:pt x="36" y="625"/>
                    </a:cubicBezTo>
                    <a:cubicBezTo>
                      <a:pt x="34" y="658"/>
                      <a:pt x="20" y="717"/>
                      <a:pt x="24" y="772"/>
                    </a:cubicBezTo>
                    <a:cubicBezTo>
                      <a:pt x="28" y="827"/>
                      <a:pt x="42" y="875"/>
                      <a:pt x="28" y="984"/>
                    </a:cubicBezTo>
                    <a:cubicBezTo>
                      <a:pt x="14" y="1093"/>
                      <a:pt x="18" y="1240"/>
                      <a:pt x="17" y="1306"/>
                    </a:cubicBezTo>
                    <a:cubicBezTo>
                      <a:pt x="15" y="1373"/>
                      <a:pt x="46" y="1485"/>
                      <a:pt x="21" y="1607"/>
                    </a:cubicBezTo>
                    <a:cubicBezTo>
                      <a:pt x="8" y="1675"/>
                      <a:pt x="8" y="1675"/>
                      <a:pt x="8" y="1675"/>
                    </a:cubicBezTo>
                    <a:cubicBezTo>
                      <a:pt x="8" y="1675"/>
                      <a:pt x="8" y="1693"/>
                      <a:pt x="22" y="168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15" name="Group 214"/>
            <p:cNvGrpSpPr>
              <a:grpSpLocks noChangeAspect="1"/>
            </p:cNvGrpSpPr>
            <p:nvPr/>
          </p:nvGrpSpPr>
          <p:grpSpPr>
            <a:xfrm>
              <a:off x="4099577" y="2330801"/>
              <a:ext cx="323301" cy="822512"/>
              <a:chOff x="4623951" y="4350744"/>
              <a:chExt cx="537510" cy="1513157"/>
            </a:xfrm>
            <a:grpFill/>
          </p:grpSpPr>
          <p:sp>
            <p:nvSpPr>
              <p:cNvPr id="165" name="Freeform 28"/>
              <p:cNvSpPr>
                <a:spLocks noEditPoints="1"/>
              </p:cNvSpPr>
              <p:nvPr/>
            </p:nvSpPr>
            <p:spPr bwMode="auto">
              <a:xfrm>
                <a:off x="4623951" y="4350744"/>
                <a:ext cx="537510" cy="1513157"/>
              </a:xfrm>
              <a:custGeom>
                <a:avLst/>
                <a:gdLst/>
                <a:ahLst/>
                <a:cxnLst>
                  <a:cxn ang="0">
                    <a:pos x="1992" y="2704"/>
                  </a:cxn>
                  <a:cxn ang="0">
                    <a:pos x="1953" y="1793"/>
                  </a:cxn>
                  <a:cxn ang="0">
                    <a:pos x="1929" y="1518"/>
                  </a:cxn>
                  <a:cxn ang="0">
                    <a:pos x="1673" y="1052"/>
                  </a:cxn>
                  <a:cxn ang="0">
                    <a:pos x="1401" y="898"/>
                  </a:cxn>
                  <a:cxn ang="0">
                    <a:pos x="1413" y="667"/>
                  </a:cxn>
                  <a:cxn ang="0">
                    <a:pos x="1536" y="409"/>
                  </a:cxn>
                  <a:cxn ang="0">
                    <a:pos x="1199" y="27"/>
                  </a:cxn>
                  <a:cxn ang="0">
                    <a:pos x="888" y="328"/>
                  </a:cxn>
                  <a:cxn ang="0">
                    <a:pos x="952" y="613"/>
                  </a:cxn>
                  <a:cxn ang="0">
                    <a:pos x="994" y="870"/>
                  </a:cxn>
                  <a:cxn ang="0">
                    <a:pos x="837" y="945"/>
                  </a:cxn>
                  <a:cxn ang="0">
                    <a:pos x="498" y="1125"/>
                  </a:cxn>
                  <a:cxn ang="0">
                    <a:pos x="339" y="1667"/>
                  </a:cxn>
                  <a:cxn ang="0">
                    <a:pos x="152" y="2325"/>
                  </a:cxn>
                  <a:cxn ang="0">
                    <a:pos x="69" y="2733"/>
                  </a:cxn>
                  <a:cxn ang="0">
                    <a:pos x="9" y="3024"/>
                  </a:cxn>
                  <a:cxn ang="0">
                    <a:pos x="105" y="3301"/>
                  </a:cxn>
                  <a:cxn ang="0">
                    <a:pos x="139" y="3132"/>
                  </a:cxn>
                  <a:cxn ang="0">
                    <a:pos x="203" y="3064"/>
                  </a:cxn>
                  <a:cxn ang="0">
                    <a:pos x="279" y="3163"/>
                  </a:cxn>
                  <a:cxn ang="0">
                    <a:pos x="279" y="2904"/>
                  </a:cxn>
                  <a:cxn ang="0">
                    <a:pos x="357" y="2525"/>
                  </a:cxn>
                  <a:cxn ang="0">
                    <a:pos x="522" y="2081"/>
                  </a:cxn>
                  <a:cxn ang="0">
                    <a:pos x="614" y="2150"/>
                  </a:cxn>
                  <a:cxn ang="0">
                    <a:pos x="554" y="2682"/>
                  </a:cxn>
                  <a:cxn ang="0">
                    <a:pos x="530" y="3472"/>
                  </a:cxn>
                  <a:cxn ang="0">
                    <a:pos x="668" y="4449"/>
                  </a:cxn>
                  <a:cxn ang="0">
                    <a:pos x="701" y="4996"/>
                  </a:cxn>
                  <a:cxn ang="0">
                    <a:pos x="808" y="5394"/>
                  </a:cxn>
                  <a:cxn ang="0">
                    <a:pos x="662" y="5547"/>
                  </a:cxn>
                  <a:cxn ang="0">
                    <a:pos x="888" y="5649"/>
                  </a:cxn>
                  <a:cxn ang="0">
                    <a:pos x="1061" y="5525"/>
                  </a:cxn>
                  <a:cxn ang="0">
                    <a:pos x="1104" y="5571"/>
                  </a:cxn>
                  <a:cxn ang="0">
                    <a:pos x="1411" y="5732"/>
                  </a:cxn>
                  <a:cxn ang="0">
                    <a:pos x="1464" y="5637"/>
                  </a:cxn>
                  <a:cxn ang="0">
                    <a:pos x="1512" y="5425"/>
                  </a:cxn>
                  <a:cxn ang="0">
                    <a:pos x="1533" y="4492"/>
                  </a:cxn>
                  <a:cxn ang="0">
                    <a:pos x="1569" y="3900"/>
                  </a:cxn>
                  <a:cxn ang="0">
                    <a:pos x="1652" y="3081"/>
                  </a:cxn>
                  <a:cxn ang="0">
                    <a:pos x="1658" y="2717"/>
                  </a:cxn>
                  <a:cxn ang="0">
                    <a:pos x="1656" y="1920"/>
                  </a:cxn>
                  <a:cxn ang="0">
                    <a:pos x="1715" y="2052"/>
                  </a:cxn>
                  <a:cxn ang="0">
                    <a:pos x="1845" y="2891"/>
                  </a:cxn>
                  <a:cxn ang="0">
                    <a:pos x="1755" y="3173"/>
                  </a:cxn>
                  <a:cxn ang="0">
                    <a:pos x="1769" y="3290"/>
                  </a:cxn>
                  <a:cxn ang="0">
                    <a:pos x="1865" y="3191"/>
                  </a:cxn>
                  <a:cxn ang="0">
                    <a:pos x="1838" y="3418"/>
                  </a:cxn>
                  <a:cxn ang="0">
                    <a:pos x="2007" y="3221"/>
                  </a:cxn>
                  <a:cxn ang="0">
                    <a:pos x="2018" y="2983"/>
                  </a:cxn>
                  <a:cxn ang="0">
                    <a:pos x="1124" y="4751"/>
                  </a:cxn>
                  <a:cxn ang="0">
                    <a:pos x="1071" y="4533"/>
                  </a:cxn>
                  <a:cxn ang="0">
                    <a:pos x="1022" y="4280"/>
                  </a:cxn>
                  <a:cxn ang="0">
                    <a:pos x="1062" y="4020"/>
                  </a:cxn>
                  <a:cxn ang="0">
                    <a:pos x="1094" y="3510"/>
                  </a:cxn>
                  <a:cxn ang="0">
                    <a:pos x="1095" y="4010"/>
                  </a:cxn>
                  <a:cxn ang="0">
                    <a:pos x="1142" y="4449"/>
                  </a:cxn>
                </a:cxnLst>
                <a:rect l="0" t="0" r="r" b="b"/>
                <a:pathLst>
                  <a:path w="2038" h="5737">
                    <a:moveTo>
                      <a:pt x="2018" y="2983"/>
                    </a:moveTo>
                    <a:cubicBezTo>
                      <a:pt x="2005" y="2929"/>
                      <a:pt x="1996" y="2867"/>
                      <a:pt x="2008" y="2861"/>
                    </a:cubicBezTo>
                    <a:cubicBezTo>
                      <a:pt x="2021" y="2855"/>
                      <a:pt x="1996" y="2768"/>
                      <a:pt x="1992" y="2704"/>
                    </a:cubicBezTo>
                    <a:cubicBezTo>
                      <a:pt x="1988" y="2640"/>
                      <a:pt x="2007" y="2401"/>
                      <a:pt x="2016" y="2309"/>
                    </a:cubicBezTo>
                    <a:cubicBezTo>
                      <a:pt x="2025" y="2218"/>
                      <a:pt x="2001" y="2097"/>
                      <a:pt x="1968" y="2016"/>
                    </a:cubicBezTo>
                    <a:cubicBezTo>
                      <a:pt x="1935" y="1935"/>
                      <a:pt x="1953" y="1793"/>
                      <a:pt x="1953" y="1793"/>
                    </a:cubicBezTo>
                    <a:cubicBezTo>
                      <a:pt x="1953" y="1793"/>
                      <a:pt x="1966" y="1774"/>
                      <a:pt x="1968" y="1765"/>
                    </a:cubicBezTo>
                    <a:cubicBezTo>
                      <a:pt x="1969" y="1756"/>
                      <a:pt x="1948" y="1693"/>
                      <a:pt x="1941" y="1664"/>
                    </a:cubicBezTo>
                    <a:cubicBezTo>
                      <a:pt x="1933" y="1635"/>
                      <a:pt x="1944" y="1566"/>
                      <a:pt x="1929" y="1518"/>
                    </a:cubicBezTo>
                    <a:cubicBezTo>
                      <a:pt x="1914" y="1470"/>
                      <a:pt x="1917" y="1392"/>
                      <a:pt x="1911" y="1315"/>
                    </a:cubicBezTo>
                    <a:cubicBezTo>
                      <a:pt x="1905" y="1238"/>
                      <a:pt x="1860" y="1175"/>
                      <a:pt x="1835" y="1140"/>
                    </a:cubicBezTo>
                    <a:cubicBezTo>
                      <a:pt x="1811" y="1106"/>
                      <a:pt x="1697" y="1067"/>
                      <a:pt x="1673" y="1052"/>
                    </a:cubicBezTo>
                    <a:cubicBezTo>
                      <a:pt x="1649" y="1037"/>
                      <a:pt x="1587" y="985"/>
                      <a:pt x="1566" y="979"/>
                    </a:cubicBezTo>
                    <a:cubicBezTo>
                      <a:pt x="1545" y="973"/>
                      <a:pt x="1493" y="938"/>
                      <a:pt x="1468" y="916"/>
                    </a:cubicBezTo>
                    <a:cubicBezTo>
                      <a:pt x="1443" y="894"/>
                      <a:pt x="1419" y="901"/>
                      <a:pt x="1401" y="898"/>
                    </a:cubicBezTo>
                    <a:cubicBezTo>
                      <a:pt x="1383" y="895"/>
                      <a:pt x="1386" y="853"/>
                      <a:pt x="1383" y="820"/>
                    </a:cubicBezTo>
                    <a:cubicBezTo>
                      <a:pt x="1380" y="787"/>
                      <a:pt x="1399" y="757"/>
                      <a:pt x="1401" y="713"/>
                    </a:cubicBezTo>
                    <a:cubicBezTo>
                      <a:pt x="1402" y="670"/>
                      <a:pt x="1411" y="674"/>
                      <a:pt x="1413" y="667"/>
                    </a:cubicBezTo>
                    <a:cubicBezTo>
                      <a:pt x="1459" y="642"/>
                      <a:pt x="1473" y="593"/>
                      <a:pt x="1473" y="593"/>
                    </a:cubicBezTo>
                    <a:cubicBezTo>
                      <a:pt x="1510" y="597"/>
                      <a:pt x="1529" y="557"/>
                      <a:pt x="1536" y="555"/>
                    </a:cubicBezTo>
                    <a:cubicBezTo>
                      <a:pt x="1544" y="554"/>
                      <a:pt x="1544" y="435"/>
                      <a:pt x="1536" y="409"/>
                    </a:cubicBezTo>
                    <a:cubicBezTo>
                      <a:pt x="1529" y="384"/>
                      <a:pt x="1541" y="292"/>
                      <a:pt x="1513" y="226"/>
                    </a:cubicBezTo>
                    <a:cubicBezTo>
                      <a:pt x="1486" y="159"/>
                      <a:pt x="1458" y="141"/>
                      <a:pt x="1357" y="71"/>
                    </a:cubicBezTo>
                    <a:cubicBezTo>
                      <a:pt x="1256" y="0"/>
                      <a:pt x="1201" y="36"/>
                      <a:pt x="1199" y="27"/>
                    </a:cubicBezTo>
                    <a:cubicBezTo>
                      <a:pt x="1198" y="18"/>
                      <a:pt x="1142" y="36"/>
                      <a:pt x="1124" y="42"/>
                    </a:cubicBezTo>
                    <a:cubicBezTo>
                      <a:pt x="973" y="87"/>
                      <a:pt x="945" y="209"/>
                      <a:pt x="922" y="215"/>
                    </a:cubicBezTo>
                    <a:cubicBezTo>
                      <a:pt x="900" y="221"/>
                      <a:pt x="883" y="292"/>
                      <a:pt x="888" y="328"/>
                    </a:cubicBezTo>
                    <a:cubicBezTo>
                      <a:pt x="892" y="364"/>
                      <a:pt x="874" y="459"/>
                      <a:pt x="876" y="484"/>
                    </a:cubicBezTo>
                    <a:cubicBezTo>
                      <a:pt x="877" y="510"/>
                      <a:pt x="925" y="531"/>
                      <a:pt x="924" y="542"/>
                    </a:cubicBezTo>
                    <a:cubicBezTo>
                      <a:pt x="922" y="569"/>
                      <a:pt x="943" y="589"/>
                      <a:pt x="952" y="613"/>
                    </a:cubicBezTo>
                    <a:cubicBezTo>
                      <a:pt x="962" y="637"/>
                      <a:pt x="976" y="646"/>
                      <a:pt x="978" y="706"/>
                    </a:cubicBezTo>
                    <a:cubicBezTo>
                      <a:pt x="980" y="765"/>
                      <a:pt x="1000" y="817"/>
                      <a:pt x="1005" y="844"/>
                    </a:cubicBezTo>
                    <a:cubicBezTo>
                      <a:pt x="1009" y="866"/>
                      <a:pt x="994" y="869"/>
                      <a:pt x="994" y="870"/>
                    </a:cubicBezTo>
                    <a:cubicBezTo>
                      <a:pt x="995" y="870"/>
                      <a:pt x="996" y="870"/>
                      <a:pt x="997" y="871"/>
                    </a:cubicBezTo>
                    <a:cubicBezTo>
                      <a:pt x="995" y="870"/>
                      <a:pt x="994" y="870"/>
                      <a:pt x="994" y="870"/>
                    </a:cubicBezTo>
                    <a:cubicBezTo>
                      <a:pt x="945" y="865"/>
                      <a:pt x="904" y="921"/>
                      <a:pt x="837" y="945"/>
                    </a:cubicBezTo>
                    <a:cubicBezTo>
                      <a:pt x="769" y="969"/>
                      <a:pt x="737" y="999"/>
                      <a:pt x="719" y="1005"/>
                    </a:cubicBezTo>
                    <a:cubicBezTo>
                      <a:pt x="628" y="1025"/>
                      <a:pt x="630" y="1061"/>
                      <a:pt x="590" y="1071"/>
                    </a:cubicBezTo>
                    <a:cubicBezTo>
                      <a:pt x="550" y="1081"/>
                      <a:pt x="514" y="1111"/>
                      <a:pt x="498" y="1125"/>
                    </a:cubicBezTo>
                    <a:cubicBezTo>
                      <a:pt x="432" y="1228"/>
                      <a:pt x="390" y="1388"/>
                      <a:pt x="384" y="1440"/>
                    </a:cubicBezTo>
                    <a:cubicBezTo>
                      <a:pt x="378" y="1492"/>
                      <a:pt x="329" y="1643"/>
                      <a:pt x="329" y="1643"/>
                    </a:cubicBezTo>
                    <a:cubicBezTo>
                      <a:pt x="329" y="1643"/>
                      <a:pt x="345" y="1651"/>
                      <a:pt x="339" y="1667"/>
                    </a:cubicBezTo>
                    <a:cubicBezTo>
                      <a:pt x="333" y="1683"/>
                      <a:pt x="329" y="1739"/>
                      <a:pt x="329" y="1815"/>
                    </a:cubicBezTo>
                    <a:cubicBezTo>
                      <a:pt x="329" y="1892"/>
                      <a:pt x="233" y="1998"/>
                      <a:pt x="217" y="2050"/>
                    </a:cubicBezTo>
                    <a:cubicBezTo>
                      <a:pt x="202" y="2100"/>
                      <a:pt x="166" y="2190"/>
                      <a:pt x="152" y="2325"/>
                    </a:cubicBezTo>
                    <a:cubicBezTo>
                      <a:pt x="152" y="2325"/>
                      <a:pt x="152" y="2325"/>
                      <a:pt x="152" y="2325"/>
                    </a:cubicBezTo>
                    <a:cubicBezTo>
                      <a:pt x="144" y="2405"/>
                      <a:pt x="119" y="2550"/>
                      <a:pt x="111" y="2582"/>
                    </a:cubicBezTo>
                    <a:cubicBezTo>
                      <a:pt x="96" y="2644"/>
                      <a:pt x="58" y="2725"/>
                      <a:pt x="69" y="2733"/>
                    </a:cubicBezTo>
                    <a:cubicBezTo>
                      <a:pt x="80" y="2741"/>
                      <a:pt x="61" y="2801"/>
                      <a:pt x="40" y="2852"/>
                    </a:cubicBezTo>
                    <a:cubicBezTo>
                      <a:pt x="18" y="2904"/>
                      <a:pt x="0" y="2966"/>
                      <a:pt x="2" y="2976"/>
                    </a:cubicBezTo>
                    <a:cubicBezTo>
                      <a:pt x="5" y="2986"/>
                      <a:pt x="11" y="3014"/>
                      <a:pt x="9" y="3024"/>
                    </a:cubicBezTo>
                    <a:cubicBezTo>
                      <a:pt x="7" y="3034"/>
                      <a:pt x="6" y="3079"/>
                      <a:pt x="10" y="3088"/>
                    </a:cubicBezTo>
                    <a:cubicBezTo>
                      <a:pt x="15" y="3098"/>
                      <a:pt x="29" y="3172"/>
                      <a:pt x="32" y="3176"/>
                    </a:cubicBezTo>
                    <a:cubicBezTo>
                      <a:pt x="35" y="3179"/>
                      <a:pt x="87" y="3284"/>
                      <a:pt x="105" y="3301"/>
                    </a:cubicBezTo>
                    <a:cubicBezTo>
                      <a:pt x="122" y="3318"/>
                      <a:pt x="135" y="3321"/>
                      <a:pt x="144" y="3311"/>
                    </a:cubicBezTo>
                    <a:cubicBezTo>
                      <a:pt x="154" y="3301"/>
                      <a:pt x="139" y="3238"/>
                      <a:pt x="134" y="3229"/>
                    </a:cubicBezTo>
                    <a:cubicBezTo>
                      <a:pt x="130" y="3220"/>
                      <a:pt x="144" y="3161"/>
                      <a:pt x="139" y="3132"/>
                    </a:cubicBezTo>
                    <a:cubicBezTo>
                      <a:pt x="139" y="3132"/>
                      <a:pt x="155" y="3097"/>
                      <a:pt x="156" y="3082"/>
                    </a:cubicBezTo>
                    <a:cubicBezTo>
                      <a:pt x="157" y="3068"/>
                      <a:pt x="188" y="3056"/>
                      <a:pt x="191" y="3050"/>
                    </a:cubicBezTo>
                    <a:cubicBezTo>
                      <a:pt x="194" y="3045"/>
                      <a:pt x="202" y="3049"/>
                      <a:pt x="203" y="3064"/>
                    </a:cubicBezTo>
                    <a:cubicBezTo>
                      <a:pt x="203" y="3080"/>
                      <a:pt x="195" y="3147"/>
                      <a:pt x="234" y="3196"/>
                    </a:cubicBezTo>
                    <a:cubicBezTo>
                      <a:pt x="264" y="3228"/>
                      <a:pt x="282" y="3190"/>
                      <a:pt x="282" y="3190"/>
                    </a:cubicBezTo>
                    <a:cubicBezTo>
                      <a:pt x="282" y="3190"/>
                      <a:pt x="285" y="3190"/>
                      <a:pt x="279" y="3163"/>
                    </a:cubicBezTo>
                    <a:cubicBezTo>
                      <a:pt x="273" y="3136"/>
                      <a:pt x="274" y="3102"/>
                      <a:pt x="268" y="3083"/>
                    </a:cubicBezTo>
                    <a:cubicBezTo>
                      <a:pt x="262" y="3065"/>
                      <a:pt x="270" y="3038"/>
                      <a:pt x="275" y="3016"/>
                    </a:cubicBezTo>
                    <a:cubicBezTo>
                      <a:pt x="280" y="2993"/>
                      <a:pt x="285" y="2922"/>
                      <a:pt x="279" y="2904"/>
                    </a:cubicBezTo>
                    <a:cubicBezTo>
                      <a:pt x="274" y="2886"/>
                      <a:pt x="221" y="2811"/>
                      <a:pt x="225" y="2790"/>
                    </a:cubicBezTo>
                    <a:cubicBezTo>
                      <a:pt x="229" y="2770"/>
                      <a:pt x="284" y="2644"/>
                      <a:pt x="353" y="2533"/>
                    </a:cubicBezTo>
                    <a:cubicBezTo>
                      <a:pt x="354" y="2530"/>
                      <a:pt x="356" y="2527"/>
                      <a:pt x="357" y="2525"/>
                    </a:cubicBezTo>
                    <a:cubicBezTo>
                      <a:pt x="366" y="2510"/>
                      <a:pt x="375" y="2495"/>
                      <a:pt x="384" y="2479"/>
                    </a:cubicBezTo>
                    <a:cubicBezTo>
                      <a:pt x="450" y="2364"/>
                      <a:pt x="449" y="2273"/>
                      <a:pt x="469" y="2237"/>
                    </a:cubicBezTo>
                    <a:cubicBezTo>
                      <a:pt x="490" y="2201"/>
                      <a:pt x="522" y="2157"/>
                      <a:pt x="522" y="2081"/>
                    </a:cubicBezTo>
                    <a:cubicBezTo>
                      <a:pt x="522" y="2006"/>
                      <a:pt x="534" y="1988"/>
                      <a:pt x="534" y="1988"/>
                    </a:cubicBezTo>
                    <a:cubicBezTo>
                      <a:pt x="552" y="1978"/>
                      <a:pt x="604" y="1825"/>
                      <a:pt x="604" y="1825"/>
                    </a:cubicBezTo>
                    <a:cubicBezTo>
                      <a:pt x="604" y="1876"/>
                      <a:pt x="608" y="2116"/>
                      <a:pt x="614" y="2150"/>
                    </a:cubicBezTo>
                    <a:cubicBezTo>
                      <a:pt x="620" y="2185"/>
                      <a:pt x="550" y="2361"/>
                      <a:pt x="530" y="2417"/>
                    </a:cubicBezTo>
                    <a:cubicBezTo>
                      <a:pt x="510" y="2473"/>
                      <a:pt x="540" y="2512"/>
                      <a:pt x="540" y="2512"/>
                    </a:cubicBezTo>
                    <a:cubicBezTo>
                      <a:pt x="502" y="2588"/>
                      <a:pt x="554" y="2682"/>
                      <a:pt x="554" y="2682"/>
                    </a:cubicBezTo>
                    <a:cubicBezTo>
                      <a:pt x="554" y="2682"/>
                      <a:pt x="566" y="2724"/>
                      <a:pt x="548" y="2768"/>
                    </a:cubicBezTo>
                    <a:cubicBezTo>
                      <a:pt x="530" y="2812"/>
                      <a:pt x="518" y="2925"/>
                      <a:pt x="506" y="2983"/>
                    </a:cubicBezTo>
                    <a:cubicBezTo>
                      <a:pt x="494" y="3041"/>
                      <a:pt x="524" y="3300"/>
                      <a:pt x="530" y="3472"/>
                    </a:cubicBezTo>
                    <a:cubicBezTo>
                      <a:pt x="536" y="3645"/>
                      <a:pt x="564" y="3771"/>
                      <a:pt x="604" y="3898"/>
                    </a:cubicBezTo>
                    <a:cubicBezTo>
                      <a:pt x="644" y="4024"/>
                      <a:pt x="630" y="4213"/>
                      <a:pt x="658" y="4269"/>
                    </a:cubicBezTo>
                    <a:cubicBezTo>
                      <a:pt x="687" y="4325"/>
                      <a:pt x="668" y="4449"/>
                      <a:pt x="668" y="4449"/>
                    </a:cubicBezTo>
                    <a:cubicBezTo>
                      <a:pt x="668" y="4449"/>
                      <a:pt x="630" y="4482"/>
                      <a:pt x="663" y="4541"/>
                    </a:cubicBezTo>
                    <a:cubicBezTo>
                      <a:pt x="697" y="4599"/>
                      <a:pt x="663" y="4623"/>
                      <a:pt x="704" y="4739"/>
                    </a:cubicBezTo>
                    <a:cubicBezTo>
                      <a:pt x="745" y="4855"/>
                      <a:pt x="718" y="4861"/>
                      <a:pt x="701" y="4996"/>
                    </a:cubicBezTo>
                    <a:cubicBezTo>
                      <a:pt x="684" y="5132"/>
                      <a:pt x="715" y="5319"/>
                      <a:pt x="736" y="5352"/>
                    </a:cubicBezTo>
                    <a:cubicBezTo>
                      <a:pt x="757" y="5385"/>
                      <a:pt x="800" y="5348"/>
                      <a:pt x="815" y="5352"/>
                    </a:cubicBezTo>
                    <a:cubicBezTo>
                      <a:pt x="830" y="5356"/>
                      <a:pt x="819" y="5379"/>
                      <a:pt x="808" y="5394"/>
                    </a:cubicBezTo>
                    <a:cubicBezTo>
                      <a:pt x="797" y="5409"/>
                      <a:pt x="800" y="5419"/>
                      <a:pt x="800" y="5432"/>
                    </a:cubicBezTo>
                    <a:cubicBezTo>
                      <a:pt x="800" y="5445"/>
                      <a:pt x="725" y="5489"/>
                      <a:pt x="720" y="5496"/>
                    </a:cubicBezTo>
                    <a:cubicBezTo>
                      <a:pt x="715" y="5503"/>
                      <a:pt x="662" y="5547"/>
                      <a:pt x="662" y="5547"/>
                    </a:cubicBezTo>
                    <a:cubicBezTo>
                      <a:pt x="640" y="5557"/>
                      <a:pt x="632" y="5573"/>
                      <a:pt x="632" y="5573"/>
                    </a:cubicBezTo>
                    <a:cubicBezTo>
                      <a:pt x="632" y="5618"/>
                      <a:pt x="632" y="5618"/>
                      <a:pt x="632" y="5618"/>
                    </a:cubicBezTo>
                    <a:cubicBezTo>
                      <a:pt x="662" y="5648"/>
                      <a:pt x="776" y="5651"/>
                      <a:pt x="888" y="5649"/>
                    </a:cubicBezTo>
                    <a:cubicBezTo>
                      <a:pt x="999" y="5648"/>
                      <a:pt x="1002" y="5618"/>
                      <a:pt x="1002" y="5618"/>
                    </a:cubicBezTo>
                    <a:cubicBezTo>
                      <a:pt x="1065" y="5554"/>
                      <a:pt x="1065" y="5554"/>
                      <a:pt x="1065" y="5554"/>
                    </a:cubicBezTo>
                    <a:cubicBezTo>
                      <a:pt x="1065" y="5554"/>
                      <a:pt x="1062" y="5540"/>
                      <a:pt x="1061" y="5525"/>
                    </a:cubicBezTo>
                    <a:cubicBezTo>
                      <a:pt x="1061" y="5509"/>
                      <a:pt x="1055" y="5516"/>
                      <a:pt x="1048" y="5512"/>
                    </a:cubicBezTo>
                    <a:cubicBezTo>
                      <a:pt x="1041" y="5507"/>
                      <a:pt x="1065" y="5496"/>
                      <a:pt x="1065" y="5496"/>
                    </a:cubicBezTo>
                    <a:cubicBezTo>
                      <a:pt x="1070" y="5511"/>
                      <a:pt x="1101" y="5532"/>
                      <a:pt x="1104" y="5571"/>
                    </a:cubicBezTo>
                    <a:cubicBezTo>
                      <a:pt x="1107" y="5610"/>
                      <a:pt x="1125" y="5627"/>
                      <a:pt x="1122" y="5648"/>
                    </a:cubicBezTo>
                    <a:cubicBezTo>
                      <a:pt x="1119" y="5669"/>
                      <a:pt x="1151" y="5684"/>
                      <a:pt x="1149" y="5701"/>
                    </a:cubicBezTo>
                    <a:cubicBezTo>
                      <a:pt x="1148" y="5717"/>
                      <a:pt x="1357" y="5737"/>
                      <a:pt x="1411" y="5732"/>
                    </a:cubicBezTo>
                    <a:cubicBezTo>
                      <a:pt x="1465" y="5728"/>
                      <a:pt x="1492" y="5719"/>
                      <a:pt x="1492" y="5719"/>
                    </a:cubicBezTo>
                    <a:cubicBezTo>
                      <a:pt x="1492" y="5719"/>
                      <a:pt x="1498" y="5696"/>
                      <a:pt x="1500" y="5674"/>
                    </a:cubicBezTo>
                    <a:cubicBezTo>
                      <a:pt x="1501" y="5651"/>
                      <a:pt x="1464" y="5637"/>
                      <a:pt x="1464" y="5637"/>
                    </a:cubicBezTo>
                    <a:cubicBezTo>
                      <a:pt x="1467" y="5624"/>
                      <a:pt x="1467" y="5624"/>
                      <a:pt x="1467" y="5624"/>
                    </a:cubicBezTo>
                    <a:cubicBezTo>
                      <a:pt x="1468" y="5592"/>
                      <a:pt x="1452" y="5555"/>
                      <a:pt x="1452" y="5555"/>
                    </a:cubicBezTo>
                    <a:cubicBezTo>
                      <a:pt x="1452" y="5555"/>
                      <a:pt x="1482" y="5473"/>
                      <a:pt x="1512" y="5425"/>
                    </a:cubicBezTo>
                    <a:cubicBezTo>
                      <a:pt x="1542" y="5377"/>
                      <a:pt x="1497" y="5281"/>
                      <a:pt x="1479" y="5224"/>
                    </a:cubicBezTo>
                    <a:cubicBezTo>
                      <a:pt x="1461" y="5166"/>
                      <a:pt x="1461" y="5103"/>
                      <a:pt x="1485" y="5031"/>
                    </a:cubicBezTo>
                    <a:cubicBezTo>
                      <a:pt x="1509" y="4959"/>
                      <a:pt x="1527" y="4583"/>
                      <a:pt x="1533" y="4492"/>
                    </a:cubicBezTo>
                    <a:cubicBezTo>
                      <a:pt x="1539" y="4402"/>
                      <a:pt x="1506" y="4276"/>
                      <a:pt x="1506" y="4276"/>
                    </a:cubicBezTo>
                    <a:cubicBezTo>
                      <a:pt x="1557" y="4198"/>
                      <a:pt x="1503" y="4068"/>
                      <a:pt x="1527" y="4044"/>
                    </a:cubicBezTo>
                    <a:cubicBezTo>
                      <a:pt x="1551" y="4020"/>
                      <a:pt x="1560" y="3951"/>
                      <a:pt x="1569" y="3900"/>
                    </a:cubicBezTo>
                    <a:cubicBezTo>
                      <a:pt x="1578" y="3849"/>
                      <a:pt x="1622" y="3329"/>
                      <a:pt x="1623" y="3299"/>
                    </a:cubicBezTo>
                    <a:cubicBezTo>
                      <a:pt x="1625" y="3269"/>
                      <a:pt x="1649" y="3149"/>
                      <a:pt x="1644" y="3137"/>
                    </a:cubicBezTo>
                    <a:cubicBezTo>
                      <a:pt x="1640" y="3125"/>
                      <a:pt x="1637" y="3101"/>
                      <a:pt x="1652" y="3081"/>
                    </a:cubicBezTo>
                    <a:cubicBezTo>
                      <a:pt x="1667" y="3062"/>
                      <a:pt x="1631" y="2881"/>
                      <a:pt x="1644" y="2883"/>
                    </a:cubicBezTo>
                    <a:cubicBezTo>
                      <a:pt x="1658" y="2884"/>
                      <a:pt x="1661" y="2839"/>
                      <a:pt x="1673" y="2803"/>
                    </a:cubicBezTo>
                    <a:cubicBezTo>
                      <a:pt x="1685" y="2767"/>
                      <a:pt x="1613" y="2737"/>
                      <a:pt x="1658" y="2717"/>
                    </a:cubicBezTo>
                    <a:cubicBezTo>
                      <a:pt x="1703" y="2698"/>
                      <a:pt x="1656" y="2472"/>
                      <a:pt x="1659" y="2410"/>
                    </a:cubicBezTo>
                    <a:cubicBezTo>
                      <a:pt x="1662" y="2349"/>
                      <a:pt x="1617" y="2147"/>
                      <a:pt x="1622" y="2136"/>
                    </a:cubicBezTo>
                    <a:cubicBezTo>
                      <a:pt x="1626" y="2126"/>
                      <a:pt x="1650" y="2019"/>
                      <a:pt x="1656" y="1920"/>
                    </a:cubicBezTo>
                    <a:cubicBezTo>
                      <a:pt x="1662" y="1820"/>
                      <a:pt x="1680" y="1851"/>
                      <a:pt x="1680" y="1851"/>
                    </a:cubicBezTo>
                    <a:cubicBezTo>
                      <a:pt x="1680" y="1851"/>
                      <a:pt x="1685" y="1917"/>
                      <a:pt x="1694" y="1938"/>
                    </a:cubicBezTo>
                    <a:cubicBezTo>
                      <a:pt x="1703" y="1959"/>
                      <a:pt x="1721" y="2025"/>
                      <a:pt x="1715" y="2052"/>
                    </a:cubicBezTo>
                    <a:cubicBezTo>
                      <a:pt x="1703" y="2129"/>
                      <a:pt x="1733" y="2246"/>
                      <a:pt x="1733" y="2300"/>
                    </a:cubicBezTo>
                    <a:cubicBezTo>
                      <a:pt x="1733" y="2355"/>
                      <a:pt x="1766" y="2502"/>
                      <a:pt x="1816" y="2622"/>
                    </a:cubicBezTo>
                    <a:cubicBezTo>
                      <a:pt x="1866" y="2743"/>
                      <a:pt x="1844" y="2870"/>
                      <a:pt x="1845" y="2891"/>
                    </a:cubicBezTo>
                    <a:cubicBezTo>
                      <a:pt x="1846" y="2912"/>
                      <a:pt x="1781" y="2977"/>
                      <a:pt x="1773" y="2994"/>
                    </a:cubicBezTo>
                    <a:cubicBezTo>
                      <a:pt x="1765" y="3011"/>
                      <a:pt x="1758" y="3082"/>
                      <a:pt x="1759" y="3105"/>
                    </a:cubicBezTo>
                    <a:cubicBezTo>
                      <a:pt x="1760" y="3128"/>
                      <a:pt x="1764" y="3155"/>
                      <a:pt x="1755" y="3173"/>
                    </a:cubicBezTo>
                    <a:cubicBezTo>
                      <a:pt x="1746" y="3191"/>
                      <a:pt x="1740" y="3224"/>
                      <a:pt x="1730" y="3250"/>
                    </a:cubicBezTo>
                    <a:cubicBezTo>
                      <a:pt x="1720" y="3275"/>
                      <a:pt x="1723" y="3276"/>
                      <a:pt x="1723" y="3276"/>
                    </a:cubicBezTo>
                    <a:cubicBezTo>
                      <a:pt x="1723" y="3276"/>
                      <a:pt x="1734" y="3316"/>
                      <a:pt x="1769" y="3290"/>
                    </a:cubicBezTo>
                    <a:cubicBezTo>
                      <a:pt x="1816" y="3247"/>
                      <a:pt x="1819" y="3180"/>
                      <a:pt x="1822" y="3165"/>
                    </a:cubicBezTo>
                    <a:cubicBezTo>
                      <a:pt x="1825" y="3150"/>
                      <a:pt x="1833" y="3147"/>
                      <a:pt x="1835" y="3153"/>
                    </a:cubicBezTo>
                    <a:cubicBezTo>
                      <a:pt x="1837" y="3159"/>
                      <a:pt x="1867" y="3177"/>
                      <a:pt x="1865" y="3191"/>
                    </a:cubicBezTo>
                    <a:cubicBezTo>
                      <a:pt x="1864" y="3205"/>
                      <a:pt x="1874" y="3242"/>
                      <a:pt x="1874" y="3242"/>
                    </a:cubicBezTo>
                    <a:cubicBezTo>
                      <a:pt x="1864" y="3270"/>
                      <a:pt x="1868" y="3331"/>
                      <a:pt x="1862" y="3339"/>
                    </a:cubicBezTo>
                    <a:cubicBezTo>
                      <a:pt x="1856" y="3347"/>
                      <a:pt x="1831" y="3406"/>
                      <a:pt x="1838" y="3418"/>
                    </a:cubicBezTo>
                    <a:cubicBezTo>
                      <a:pt x="1846" y="3429"/>
                      <a:pt x="1859" y="3429"/>
                      <a:pt x="1879" y="3415"/>
                    </a:cubicBezTo>
                    <a:cubicBezTo>
                      <a:pt x="1899" y="3401"/>
                      <a:pt x="1968" y="3306"/>
                      <a:pt x="1971" y="3303"/>
                    </a:cubicBezTo>
                    <a:cubicBezTo>
                      <a:pt x="1975" y="3300"/>
                      <a:pt x="2001" y="3230"/>
                      <a:pt x="2007" y="3221"/>
                    </a:cubicBezTo>
                    <a:cubicBezTo>
                      <a:pt x="2013" y="3212"/>
                      <a:pt x="2020" y="3167"/>
                      <a:pt x="2020" y="3157"/>
                    </a:cubicBezTo>
                    <a:cubicBezTo>
                      <a:pt x="2020" y="3147"/>
                      <a:pt x="2030" y="3121"/>
                      <a:pt x="2034" y="3111"/>
                    </a:cubicBezTo>
                    <a:cubicBezTo>
                      <a:pt x="2038" y="3102"/>
                      <a:pt x="2031" y="3037"/>
                      <a:pt x="2018" y="2983"/>
                    </a:cubicBezTo>
                    <a:close/>
                    <a:moveTo>
                      <a:pt x="1142" y="4532"/>
                    </a:moveTo>
                    <a:cubicBezTo>
                      <a:pt x="1137" y="4559"/>
                      <a:pt x="1146" y="4586"/>
                      <a:pt x="1134" y="4625"/>
                    </a:cubicBezTo>
                    <a:cubicBezTo>
                      <a:pt x="1122" y="4664"/>
                      <a:pt x="1125" y="4733"/>
                      <a:pt x="1124" y="4751"/>
                    </a:cubicBezTo>
                    <a:cubicBezTo>
                      <a:pt x="1122" y="4769"/>
                      <a:pt x="1106" y="4709"/>
                      <a:pt x="1094" y="4684"/>
                    </a:cubicBezTo>
                    <a:cubicBezTo>
                      <a:pt x="1082" y="4658"/>
                      <a:pt x="1112" y="4611"/>
                      <a:pt x="1086" y="4593"/>
                    </a:cubicBezTo>
                    <a:cubicBezTo>
                      <a:pt x="1061" y="4575"/>
                      <a:pt x="1068" y="4556"/>
                      <a:pt x="1071" y="4533"/>
                    </a:cubicBezTo>
                    <a:cubicBezTo>
                      <a:pt x="1074" y="4511"/>
                      <a:pt x="1065" y="4489"/>
                      <a:pt x="1055" y="4476"/>
                    </a:cubicBezTo>
                    <a:cubicBezTo>
                      <a:pt x="1045" y="4462"/>
                      <a:pt x="1049" y="4447"/>
                      <a:pt x="1055" y="4390"/>
                    </a:cubicBezTo>
                    <a:cubicBezTo>
                      <a:pt x="1062" y="4333"/>
                      <a:pt x="1032" y="4294"/>
                      <a:pt x="1022" y="4280"/>
                    </a:cubicBezTo>
                    <a:cubicBezTo>
                      <a:pt x="1011" y="4267"/>
                      <a:pt x="1019" y="4246"/>
                      <a:pt x="1037" y="4243"/>
                    </a:cubicBezTo>
                    <a:cubicBezTo>
                      <a:pt x="1055" y="4240"/>
                      <a:pt x="1052" y="4211"/>
                      <a:pt x="1052" y="4181"/>
                    </a:cubicBezTo>
                    <a:cubicBezTo>
                      <a:pt x="1052" y="4151"/>
                      <a:pt x="1053" y="4049"/>
                      <a:pt x="1062" y="4020"/>
                    </a:cubicBezTo>
                    <a:cubicBezTo>
                      <a:pt x="1071" y="3991"/>
                      <a:pt x="1061" y="3912"/>
                      <a:pt x="1070" y="3876"/>
                    </a:cubicBezTo>
                    <a:cubicBezTo>
                      <a:pt x="1079" y="3840"/>
                      <a:pt x="1065" y="3761"/>
                      <a:pt x="1062" y="3638"/>
                    </a:cubicBezTo>
                    <a:cubicBezTo>
                      <a:pt x="1059" y="3515"/>
                      <a:pt x="1094" y="3510"/>
                      <a:pt x="1094" y="3510"/>
                    </a:cubicBezTo>
                    <a:cubicBezTo>
                      <a:pt x="1082" y="3579"/>
                      <a:pt x="1109" y="3715"/>
                      <a:pt x="1113" y="3737"/>
                    </a:cubicBezTo>
                    <a:cubicBezTo>
                      <a:pt x="1118" y="3760"/>
                      <a:pt x="1127" y="3797"/>
                      <a:pt x="1107" y="3843"/>
                    </a:cubicBezTo>
                    <a:cubicBezTo>
                      <a:pt x="1088" y="3888"/>
                      <a:pt x="1095" y="3940"/>
                      <a:pt x="1095" y="4010"/>
                    </a:cubicBezTo>
                    <a:cubicBezTo>
                      <a:pt x="1095" y="4079"/>
                      <a:pt x="1110" y="4098"/>
                      <a:pt x="1109" y="4195"/>
                    </a:cubicBezTo>
                    <a:cubicBezTo>
                      <a:pt x="1107" y="4291"/>
                      <a:pt x="1128" y="4345"/>
                      <a:pt x="1136" y="4359"/>
                    </a:cubicBezTo>
                    <a:cubicBezTo>
                      <a:pt x="1143" y="4372"/>
                      <a:pt x="1148" y="4429"/>
                      <a:pt x="1142" y="4449"/>
                    </a:cubicBezTo>
                    <a:cubicBezTo>
                      <a:pt x="1136" y="4468"/>
                      <a:pt x="1146" y="4505"/>
                      <a:pt x="1142" y="453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66" name="Freeform 29"/>
              <p:cNvSpPr>
                <a:spLocks/>
              </p:cNvSpPr>
              <p:nvPr/>
            </p:nvSpPr>
            <p:spPr bwMode="auto">
              <a:xfrm>
                <a:off x="4711712" y="4580754"/>
                <a:ext cx="429986" cy="531146"/>
              </a:xfrm>
              <a:custGeom>
                <a:avLst/>
                <a:gdLst/>
                <a:ahLst/>
                <a:cxnLst>
                  <a:cxn ang="0">
                    <a:pos x="283" y="837"/>
                  </a:cxn>
                  <a:cxn ang="0">
                    <a:pos x="233" y="870"/>
                  </a:cxn>
                  <a:cxn ang="0">
                    <a:pos x="13" y="780"/>
                  </a:cxn>
                  <a:cxn ang="0">
                    <a:pos x="21" y="718"/>
                  </a:cxn>
                  <a:cxn ang="0">
                    <a:pos x="60" y="547"/>
                  </a:cxn>
                  <a:cxn ang="0">
                    <a:pos x="135" y="323"/>
                  </a:cxn>
                  <a:cxn ang="0">
                    <a:pos x="197" y="232"/>
                  </a:cxn>
                  <a:cxn ang="0">
                    <a:pos x="262" y="200"/>
                  </a:cxn>
                  <a:cxn ang="0">
                    <a:pos x="293" y="180"/>
                  </a:cxn>
                  <a:cxn ang="0">
                    <a:pos x="387" y="135"/>
                  </a:cxn>
                  <a:cxn ang="0">
                    <a:pos x="422" y="114"/>
                  </a:cxn>
                  <a:cxn ang="0">
                    <a:pos x="510" y="73"/>
                  </a:cxn>
                  <a:cxn ang="0">
                    <a:pos x="581" y="32"/>
                  </a:cxn>
                  <a:cxn ang="0">
                    <a:pos x="667" y="0"/>
                  </a:cxn>
                  <a:cxn ang="0">
                    <a:pos x="645" y="101"/>
                  </a:cxn>
                  <a:cxn ang="0">
                    <a:pos x="822" y="211"/>
                  </a:cxn>
                  <a:cxn ang="0">
                    <a:pos x="1105" y="110"/>
                  </a:cxn>
                  <a:cxn ang="0">
                    <a:pos x="1087" y="34"/>
                  </a:cxn>
                  <a:cxn ang="0">
                    <a:pos x="1143" y="56"/>
                  </a:cxn>
                  <a:cxn ang="0">
                    <a:pos x="1221" y="108"/>
                  </a:cxn>
                  <a:cxn ang="0">
                    <a:pos x="1357" y="196"/>
                  </a:cxn>
                  <a:cxn ang="0">
                    <a:pos x="1512" y="293"/>
                  </a:cxn>
                  <a:cxn ang="0">
                    <a:pos x="1561" y="387"/>
                  </a:cxn>
                  <a:cxn ang="0">
                    <a:pos x="1575" y="533"/>
                  </a:cxn>
                  <a:cxn ang="0">
                    <a:pos x="1587" y="647"/>
                  </a:cxn>
                  <a:cxn ang="0">
                    <a:pos x="1598" y="772"/>
                  </a:cxn>
                  <a:cxn ang="0">
                    <a:pos x="1624" y="866"/>
                  </a:cxn>
                  <a:cxn ang="0">
                    <a:pos x="1621" y="905"/>
                  </a:cxn>
                  <a:cxn ang="0">
                    <a:pos x="1345" y="957"/>
                  </a:cxn>
                  <a:cxn ang="0">
                    <a:pos x="1323" y="991"/>
                  </a:cxn>
                  <a:cxn ang="0">
                    <a:pos x="1298" y="1188"/>
                  </a:cxn>
                  <a:cxn ang="0">
                    <a:pos x="1286" y="1288"/>
                  </a:cxn>
                  <a:cxn ang="0">
                    <a:pos x="1315" y="1550"/>
                  </a:cxn>
                  <a:cxn ang="0">
                    <a:pos x="1335" y="1787"/>
                  </a:cxn>
                  <a:cxn ang="0">
                    <a:pos x="1299" y="1854"/>
                  </a:cxn>
                  <a:cxn ang="0">
                    <a:pos x="1334" y="1922"/>
                  </a:cxn>
                  <a:cxn ang="0">
                    <a:pos x="1313" y="1999"/>
                  </a:cxn>
                  <a:cxn ang="0">
                    <a:pos x="1169" y="1991"/>
                  </a:cxn>
                  <a:cxn ang="0">
                    <a:pos x="1040" y="1938"/>
                  </a:cxn>
                  <a:cxn ang="0">
                    <a:pos x="930" y="1844"/>
                  </a:cxn>
                  <a:cxn ang="0">
                    <a:pos x="592" y="1866"/>
                  </a:cxn>
                  <a:cxn ang="0">
                    <a:pos x="439" y="1821"/>
                  </a:cxn>
                  <a:cxn ang="0">
                    <a:pos x="230" y="1806"/>
                  </a:cxn>
                  <a:cxn ang="0">
                    <a:pos x="218" y="1642"/>
                  </a:cxn>
                  <a:cxn ang="0">
                    <a:pos x="205" y="1543"/>
                  </a:cxn>
                  <a:cxn ang="0">
                    <a:pos x="270" y="1365"/>
                  </a:cxn>
                  <a:cxn ang="0">
                    <a:pos x="289" y="1278"/>
                  </a:cxn>
                  <a:cxn ang="0">
                    <a:pos x="277" y="950"/>
                  </a:cxn>
                  <a:cxn ang="0">
                    <a:pos x="277" y="913"/>
                  </a:cxn>
                  <a:cxn ang="0">
                    <a:pos x="283" y="837"/>
                  </a:cxn>
                </a:cxnLst>
                <a:rect l="0" t="0" r="r" b="b"/>
                <a:pathLst>
                  <a:path w="1630" h="2014">
                    <a:moveTo>
                      <a:pt x="283" y="837"/>
                    </a:moveTo>
                    <a:cubicBezTo>
                      <a:pt x="283" y="837"/>
                      <a:pt x="266" y="874"/>
                      <a:pt x="233" y="870"/>
                    </a:cubicBezTo>
                    <a:cubicBezTo>
                      <a:pt x="200" y="866"/>
                      <a:pt x="25" y="806"/>
                      <a:pt x="13" y="780"/>
                    </a:cubicBezTo>
                    <a:cubicBezTo>
                      <a:pt x="2" y="754"/>
                      <a:pt x="0" y="769"/>
                      <a:pt x="21" y="718"/>
                    </a:cubicBezTo>
                    <a:cubicBezTo>
                      <a:pt x="41" y="667"/>
                      <a:pt x="45" y="628"/>
                      <a:pt x="60" y="547"/>
                    </a:cubicBezTo>
                    <a:cubicBezTo>
                      <a:pt x="66" y="520"/>
                      <a:pt x="103" y="378"/>
                      <a:pt x="135" y="323"/>
                    </a:cubicBezTo>
                    <a:cubicBezTo>
                      <a:pt x="167" y="267"/>
                      <a:pt x="153" y="265"/>
                      <a:pt x="197" y="232"/>
                    </a:cubicBezTo>
                    <a:cubicBezTo>
                      <a:pt x="206" y="225"/>
                      <a:pt x="226" y="212"/>
                      <a:pt x="262" y="200"/>
                    </a:cubicBezTo>
                    <a:cubicBezTo>
                      <a:pt x="271" y="198"/>
                      <a:pt x="280" y="191"/>
                      <a:pt x="293" y="180"/>
                    </a:cubicBezTo>
                    <a:cubicBezTo>
                      <a:pt x="306" y="169"/>
                      <a:pt x="330" y="148"/>
                      <a:pt x="387" y="135"/>
                    </a:cubicBezTo>
                    <a:cubicBezTo>
                      <a:pt x="391" y="134"/>
                      <a:pt x="410" y="120"/>
                      <a:pt x="422" y="114"/>
                    </a:cubicBezTo>
                    <a:cubicBezTo>
                      <a:pt x="435" y="108"/>
                      <a:pt x="475" y="84"/>
                      <a:pt x="510" y="73"/>
                    </a:cubicBezTo>
                    <a:cubicBezTo>
                      <a:pt x="545" y="62"/>
                      <a:pt x="566" y="41"/>
                      <a:pt x="581" y="32"/>
                    </a:cubicBezTo>
                    <a:cubicBezTo>
                      <a:pt x="597" y="23"/>
                      <a:pt x="629" y="0"/>
                      <a:pt x="667" y="0"/>
                    </a:cubicBezTo>
                    <a:cubicBezTo>
                      <a:pt x="667" y="0"/>
                      <a:pt x="589" y="23"/>
                      <a:pt x="645" y="101"/>
                    </a:cubicBezTo>
                    <a:cubicBezTo>
                      <a:pt x="702" y="179"/>
                      <a:pt x="718" y="201"/>
                      <a:pt x="822" y="211"/>
                    </a:cubicBezTo>
                    <a:cubicBezTo>
                      <a:pt x="926" y="221"/>
                      <a:pt x="1076" y="177"/>
                      <a:pt x="1105" y="110"/>
                    </a:cubicBezTo>
                    <a:cubicBezTo>
                      <a:pt x="1135" y="44"/>
                      <a:pt x="1087" y="34"/>
                      <a:pt x="1087" y="34"/>
                    </a:cubicBezTo>
                    <a:cubicBezTo>
                      <a:pt x="1087" y="34"/>
                      <a:pt x="1104" y="21"/>
                      <a:pt x="1143" y="56"/>
                    </a:cubicBezTo>
                    <a:cubicBezTo>
                      <a:pt x="1183" y="91"/>
                      <a:pt x="1184" y="89"/>
                      <a:pt x="1221" y="108"/>
                    </a:cubicBezTo>
                    <a:cubicBezTo>
                      <a:pt x="1258" y="128"/>
                      <a:pt x="1314" y="178"/>
                      <a:pt x="1357" y="196"/>
                    </a:cubicBezTo>
                    <a:cubicBezTo>
                      <a:pt x="1400" y="214"/>
                      <a:pt x="1490" y="250"/>
                      <a:pt x="1512" y="293"/>
                    </a:cubicBezTo>
                    <a:cubicBezTo>
                      <a:pt x="1535" y="335"/>
                      <a:pt x="1553" y="351"/>
                      <a:pt x="1561" y="387"/>
                    </a:cubicBezTo>
                    <a:cubicBezTo>
                      <a:pt x="1569" y="423"/>
                      <a:pt x="1574" y="468"/>
                      <a:pt x="1575" y="533"/>
                    </a:cubicBezTo>
                    <a:cubicBezTo>
                      <a:pt x="1577" y="599"/>
                      <a:pt x="1578" y="610"/>
                      <a:pt x="1587" y="647"/>
                    </a:cubicBezTo>
                    <a:cubicBezTo>
                      <a:pt x="1596" y="684"/>
                      <a:pt x="1597" y="733"/>
                      <a:pt x="1598" y="772"/>
                    </a:cubicBezTo>
                    <a:cubicBezTo>
                      <a:pt x="1599" y="812"/>
                      <a:pt x="1620" y="847"/>
                      <a:pt x="1624" y="866"/>
                    </a:cubicBezTo>
                    <a:cubicBezTo>
                      <a:pt x="1629" y="885"/>
                      <a:pt x="1630" y="891"/>
                      <a:pt x="1621" y="905"/>
                    </a:cubicBezTo>
                    <a:cubicBezTo>
                      <a:pt x="1612" y="919"/>
                      <a:pt x="1508" y="1051"/>
                      <a:pt x="1345" y="957"/>
                    </a:cubicBezTo>
                    <a:cubicBezTo>
                      <a:pt x="1345" y="957"/>
                      <a:pt x="1327" y="958"/>
                      <a:pt x="1323" y="991"/>
                    </a:cubicBezTo>
                    <a:cubicBezTo>
                      <a:pt x="1320" y="1024"/>
                      <a:pt x="1308" y="1135"/>
                      <a:pt x="1298" y="1188"/>
                    </a:cubicBezTo>
                    <a:cubicBezTo>
                      <a:pt x="1288" y="1240"/>
                      <a:pt x="1280" y="1238"/>
                      <a:pt x="1286" y="1288"/>
                    </a:cubicBezTo>
                    <a:cubicBezTo>
                      <a:pt x="1292" y="1339"/>
                      <a:pt x="1318" y="1478"/>
                      <a:pt x="1315" y="1550"/>
                    </a:cubicBezTo>
                    <a:cubicBezTo>
                      <a:pt x="1312" y="1622"/>
                      <a:pt x="1346" y="1729"/>
                      <a:pt x="1335" y="1787"/>
                    </a:cubicBezTo>
                    <a:cubicBezTo>
                      <a:pt x="1325" y="1845"/>
                      <a:pt x="1293" y="1836"/>
                      <a:pt x="1299" y="1854"/>
                    </a:cubicBezTo>
                    <a:cubicBezTo>
                      <a:pt x="1306" y="1872"/>
                      <a:pt x="1338" y="1911"/>
                      <a:pt x="1334" y="1922"/>
                    </a:cubicBezTo>
                    <a:cubicBezTo>
                      <a:pt x="1330" y="1933"/>
                      <a:pt x="1317" y="1999"/>
                      <a:pt x="1313" y="1999"/>
                    </a:cubicBezTo>
                    <a:cubicBezTo>
                      <a:pt x="1309" y="1999"/>
                      <a:pt x="1219" y="2014"/>
                      <a:pt x="1169" y="1991"/>
                    </a:cubicBezTo>
                    <a:cubicBezTo>
                      <a:pt x="1120" y="1969"/>
                      <a:pt x="1095" y="1998"/>
                      <a:pt x="1040" y="1938"/>
                    </a:cubicBezTo>
                    <a:cubicBezTo>
                      <a:pt x="985" y="1878"/>
                      <a:pt x="954" y="1835"/>
                      <a:pt x="930" y="1844"/>
                    </a:cubicBezTo>
                    <a:cubicBezTo>
                      <a:pt x="906" y="1852"/>
                      <a:pt x="686" y="1893"/>
                      <a:pt x="592" y="1866"/>
                    </a:cubicBezTo>
                    <a:cubicBezTo>
                      <a:pt x="499" y="1839"/>
                      <a:pt x="485" y="1815"/>
                      <a:pt x="439" y="1821"/>
                    </a:cubicBezTo>
                    <a:cubicBezTo>
                      <a:pt x="392" y="1827"/>
                      <a:pt x="234" y="1826"/>
                      <a:pt x="230" y="1806"/>
                    </a:cubicBezTo>
                    <a:cubicBezTo>
                      <a:pt x="225" y="1786"/>
                      <a:pt x="171" y="1722"/>
                      <a:pt x="218" y="1642"/>
                    </a:cubicBezTo>
                    <a:cubicBezTo>
                      <a:pt x="218" y="1642"/>
                      <a:pt x="180" y="1602"/>
                      <a:pt x="205" y="1543"/>
                    </a:cubicBezTo>
                    <a:cubicBezTo>
                      <a:pt x="229" y="1483"/>
                      <a:pt x="258" y="1401"/>
                      <a:pt x="270" y="1365"/>
                    </a:cubicBezTo>
                    <a:cubicBezTo>
                      <a:pt x="282" y="1330"/>
                      <a:pt x="291" y="1316"/>
                      <a:pt x="289" y="1278"/>
                    </a:cubicBezTo>
                    <a:cubicBezTo>
                      <a:pt x="288" y="1240"/>
                      <a:pt x="277" y="950"/>
                      <a:pt x="277" y="950"/>
                    </a:cubicBezTo>
                    <a:cubicBezTo>
                      <a:pt x="277" y="950"/>
                      <a:pt x="273" y="932"/>
                      <a:pt x="277" y="913"/>
                    </a:cubicBezTo>
                    <a:cubicBezTo>
                      <a:pt x="281" y="894"/>
                      <a:pt x="292" y="824"/>
                      <a:pt x="283" y="83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16" name="Group 211"/>
            <p:cNvGrpSpPr>
              <a:grpSpLocks noChangeAspect="1"/>
            </p:cNvGrpSpPr>
            <p:nvPr/>
          </p:nvGrpSpPr>
          <p:grpSpPr>
            <a:xfrm>
              <a:off x="3825248" y="2364066"/>
              <a:ext cx="297746" cy="822512"/>
              <a:chOff x="6172391" y="2426694"/>
              <a:chExt cx="580609" cy="1774766"/>
            </a:xfrm>
            <a:grpFill/>
          </p:grpSpPr>
          <p:sp>
            <p:nvSpPr>
              <p:cNvPr id="162" name="Freeform 30"/>
              <p:cNvSpPr>
                <a:spLocks noEditPoints="1"/>
              </p:cNvSpPr>
              <p:nvPr/>
            </p:nvSpPr>
            <p:spPr bwMode="auto">
              <a:xfrm>
                <a:off x="6172391" y="2426694"/>
                <a:ext cx="580609" cy="1774766"/>
              </a:xfrm>
              <a:custGeom>
                <a:avLst/>
                <a:gdLst/>
                <a:ahLst/>
                <a:cxnLst>
                  <a:cxn ang="0">
                    <a:pos x="2138" y="2288"/>
                  </a:cxn>
                  <a:cxn ang="0">
                    <a:pos x="2050" y="1900"/>
                  </a:cxn>
                  <a:cxn ang="0">
                    <a:pos x="2003" y="1628"/>
                  </a:cxn>
                  <a:cxn ang="0">
                    <a:pos x="1933" y="1332"/>
                  </a:cxn>
                  <a:cxn ang="0">
                    <a:pos x="1432" y="1053"/>
                  </a:cxn>
                  <a:cxn ang="0">
                    <a:pos x="1337" y="971"/>
                  </a:cxn>
                  <a:cxn ang="0">
                    <a:pos x="1419" y="786"/>
                  </a:cxn>
                  <a:cxn ang="0">
                    <a:pos x="1446" y="519"/>
                  </a:cxn>
                  <a:cxn ang="0">
                    <a:pos x="1516" y="334"/>
                  </a:cxn>
                  <a:cxn ang="0">
                    <a:pos x="1505" y="319"/>
                  </a:cxn>
                  <a:cxn ang="0">
                    <a:pos x="1522" y="297"/>
                  </a:cxn>
                  <a:cxn ang="0">
                    <a:pos x="1518" y="287"/>
                  </a:cxn>
                  <a:cxn ang="0">
                    <a:pos x="1489" y="205"/>
                  </a:cxn>
                  <a:cxn ang="0">
                    <a:pos x="1003" y="91"/>
                  </a:cxn>
                  <a:cxn ang="0">
                    <a:pos x="827" y="476"/>
                  </a:cxn>
                  <a:cxn ang="0">
                    <a:pos x="868" y="722"/>
                  </a:cxn>
                  <a:cxn ang="0">
                    <a:pos x="922" y="930"/>
                  </a:cxn>
                  <a:cxn ang="0">
                    <a:pos x="854" y="1033"/>
                  </a:cxn>
                  <a:cxn ang="0">
                    <a:pos x="311" y="1352"/>
                  </a:cxn>
                  <a:cxn ang="0">
                    <a:pos x="118" y="2329"/>
                  </a:cxn>
                  <a:cxn ang="0">
                    <a:pos x="244" y="2670"/>
                  </a:cxn>
                  <a:cxn ang="0">
                    <a:pos x="402" y="3431"/>
                  </a:cxn>
                  <a:cxn ang="0">
                    <a:pos x="413" y="3606"/>
                  </a:cxn>
                  <a:cxn ang="0">
                    <a:pos x="387" y="4406"/>
                  </a:cxn>
                  <a:cxn ang="0">
                    <a:pos x="317" y="5260"/>
                  </a:cxn>
                  <a:cxn ang="0">
                    <a:pos x="255" y="5948"/>
                  </a:cxn>
                  <a:cxn ang="0">
                    <a:pos x="218" y="6271"/>
                  </a:cxn>
                  <a:cxn ang="0">
                    <a:pos x="2" y="6622"/>
                  </a:cxn>
                  <a:cxn ang="0">
                    <a:pos x="482" y="6523"/>
                  </a:cxn>
                  <a:cxn ang="0">
                    <a:pos x="624" y="6355"/>
                  </a:cxn>
                  <a:cxn ang="0">
                    <a:pos x="657" y="5990"/>
                  </a:cxn>
                  <a:cxn ang="0">
                    <a:pos x="878" y="4774"/>
                  </a:cxn>
                  <a:cxn ang="0">
                    <a:pos x="1208" y="3868"/>
                  </a:cxn>
                  <a:cxn ang="0">
                    <a:pos x="1297" y="5074"/>
                  </a:cxn>
                  <a:cxn ang="0">
                    <a:pos x="1175" y="5878"/>
                  </a:cxn>
                  <a:cxn ang="0">
                    <a:pos x="1261" y="6466"/>
                  </a:cxn>
                  <a:cxn ang="0">
                    <a:pos x="1613" y="6180"/>
                  </a:cxn>
                  <a:cxn ang="0">
                    <a:pos x="1750" y="5073"/>
                  </a:cxn>
                  <a:cxn ang="0">
                    <a:pos x="1853" y="3487"/>
                  </a:cxn>
                  <a:cxn ang="0">
                    <a:pos x="2085" y="2956"/>
                  </a:cxn>
                  <a:cxn ang="0">
                    <a:pos x="2133" y="2704"/>
                  </a:cxn>
                  <a:cxn ang="0">
                    <a:pos x="2178" y="2400"/>
                  </a:cxn>
                  <a:cxn ang="0">
                    <a:pos x="510" y="2243"/>
                  </a:cxn>
                  <a:cxn ang="0">
                    <a:pos x="535" y="2262"/>
                  </a:cxn>
                  <a:cxn ang="0">
                    <a:pos x="1826" y="2467"/>
                  </a:cxn>
                  <a:cxn ang="0">
                    <a:pos x="1818" y="2599"/>
                  </a:cxn>
                  <a:cxn ang="0">
                    <a:pos x="1739" y="2207"/>
                  </a:cxn>
                  <a:cxn ang="0">
                    <a:pos x="1759" y="2203"/>
                  </a:cxn>
                  <a:cxn ang="0">
                    <a:pos x="1826" y="2467"/>
                  </a:cxn>
                </a:cxnLst>
                <a:rect l="0" t="0" r="r" b="b"/>
                <a:pathLst>
                  <a:path w="2201" h="6729">
                    <a:moveTo>
                      <a:pt x="2178" y="2400"/>
                    </a:moveTo>
                    <a:cubicBezTo>
                      <a:pt x="2155" y="2321"/>
                      <a:pt x="2142" y="2356"/>
                      <a:pt x="2138" y="2288"/>
                    </a:cubicBezTo>
                    <a:cubicBezTo>
                      <a:pt x="2135" y="2220"/>
                      <a:pt x="2095" y="2248"/>
                      <a:pt x="2076" y="2123"/>
                    </a:cubicBezTo>
                    <a:cubicBezTo>
                      <a:pt x="2056" y="1999"/>
                      <a:pt x="2078" y="1947"/>
                      <a:pt x="2050" y="1900"/>
                    </a:cubicBezTo>
                    <a:cubicBezTo>
                      <a:pt x="2021" y="1852"/>
                      <a:pt x="2016" y="1819"/>
                      <a:pt x="2015" y="1784"/>
                    </a:cubicBezTo>
                    <a:cubicBezTo>
                      <a:pt x="2015" y="1750"/>
                      <a:pt x="1975" y="1662"/>
                      <a:pt x="2003" y="1628"/>
                    </a:cubicBezTo>
                    <a:cubicBezTo>
                      <a:pt x="2031" y="1594"/>
                      <a:pt x="2005" y="1559"/>
                      <a:pt x="1989" y="1506"/>
                    </a:cubicBezTo>
                    <a:cubicBezTo>
                      <a:pt x="1974" y="1452"/>
                      <a:pt x="1994" y="1392"/>
                      <a:pt x="1933" y="1332"/>
                    </a:cubicBezTo>
                    <a:cubicBezTo>
                      <a:pt x="1873" y="1272"/>
                      <a:pt x="1973" y="1244"/>
                      <a:pt x="1847" y="1219"/>
                    </a:cubicBezTo>
                    <a:cubicBezTo>
                      <a:pt x="1721" y="1194"/>
                      <a:pt x="1524" y="1142"/>
                      <a:pt x="1432" y="1053"/>
                    </a:cubicBezTo>
                    <a:cubicBezTo>
                      <a:pt x="1339" y="964"/>
                      <a:pt x="1348" y="998"/>
                      <a:pt x="1348" y="998"/>
                    </a:cubicBezTo>
                    <a:cubicBezTo>
                      <a:pt x="1337" y="971"/>
                      <a:pt x="1337" y="971"/>
                      <a:pt x="1337" y="971"/>
                    </a:cubicBezTo>
                    <a:cubicBezTo>
                      <a:pt x="1337" y="971"/>
                      <a:pt x="1336" y="955"/>
                      <a:pt x="1378" y="915"/>
                    </a:cubicBezTo>
                    <a:cubicBezTo>
                      <a:pt x="1420" y="874"/>
                      <a:pt x="1393" y="853"/>
                      <a:pt x="1419" y="786"/>
                    </a:cubicBezTo>
                    <a:cubicBezTo>
                      <a:pt x="1444" y="719"/>
                      <a:pt x="1441" y="685"/>
                      <a:pt x="1446" y="631"/>
                    </a:cubicBezTo>
                    <a:cubicBezTo>
                      <a:pt x="1452" y="577"/>
                      <a:pt x="1439" y="558"/>
                      <a:pt x="1446" y="519"/>
                    </a:cubicBezTo>
                    <a:cubicBezTo>
                      <a:pt x="1453" y="480"/>
                      <a:pt x="1469" y="447"/>
                      <a:pt x="1493" y="411"/>
                    </a:cubicBezTo>
                    <a:cubicBezTo>
                      <a:pt x="1516" y="375"/>
                      <a:pt x="1524" y="356"/>
                      <a:pt x="1516" y="334"/>
                    </a:cubicBezTo>
                    <a:cubicBezTo>
                      <a:pt x="1508" y="312"/>
                      <a:pt x="1539" y="332"/>
                      <a:pt x="1544" y="300"/>
                    </a:cubicBezTo>
                    <a:cubicBezTo>
                      <a:pt x="1544" y="303"/>
                      <a:pt x="1538" y="322"/>
                      <a:pt x="1505" y="319"/>
                    </a:cubicBezTo>
                    <a:cubicBezTo>
                      <a:pt x="1505" y="319"/>
                      <a:pt x="1546" y="317"/>
                      <a:pt x="1546" y="276"/>
                    </a:cubicBezTo>
                    <a:cubicBezTo>
                      <a:pt x="1546" y="276"/>
                      <a:pt x="1537" y="304"/>
                      <a:pt x="1522" y="297"/>
                    </a:cubicBezTo>
                    <a:cubicBezTo>
                      <a:pt x="1522" y="297"/>
                      <a:pt x="1546" y="284"/>
                      <a:pt x="1540" y="258"/>
                    </a:cubicBezTo>
                    <a:cubicBezTo>
                      <a:pt x="1540" y="258"/>
                      <a:pt x="1540" y="277"/>
                      <a:pt x="1518" y="287"/>
                    </a:cubicBezTo>
                    <a:cubicBezTo>
                      <a:pt x="1518" y="287"/>
                      <a:pt x="1540" y="269"/>
                      <a:pt x="1528" y="250"/>
                    </a:cubicBezTo>
                    <a:cubicBezTo>
                      <a:pt x="1516" y="231"/>
                      <a:pt x="1505" y="250"/>
                      <a:pt x="1489" y="205"/>
                    </a:cubicBezTo>
                    <a:cubicBezTo>
                      <a:pt x="1473" y="160"/>
                      <a:pt x="1438" y="151"/>
                      <a:pt x="1405" y="150"/>
                    </a:cubicBezTo>
                    <a:cubicBezTo>
                      <a:pt x="1373" y="149"/>
                      <a:pt x="1252" y="0"/>
                      <a:pt x="1003" y="91"/>
                    </a:cubicBezTo>
                    <a:cubicBezTo>
                      <a:pt x="754" y="183"/>
                      <a:pt x="819" y="408"/>
                      <a:pt x="825" y="463"/>
                    </a:cubicBezTo>
                    <a:cubicBezTo>
                      <a:pt x="827" y="476"/>
                      <a:pt x="827" y="476"/>
                      <a:pt x="827" y="476"/>
                    </a:cubicBezTo>
                    <a:cubicBezTo>
                      <a:pt x="827" y="476"/>
                      <a:pt x="803" y="486"/>
                      <a:pt x="804" y="544"/>
                    </a:cubicBezTo>
                    <a:cubicBezTo>
                      <a:pt x="806" y="601"/>
                      <a:pt x="813" y="703"/>
                      <a:pt x="868" y="722"/>
                    </a:cubicBezTo>
                    <a:cubicBezTo>
                      <a:pt x="868" y="722"/>
                      <a:pt x="883" y="793"/>
                      <a:pt x="913" y="838"/>
                    </a:cubicBezTo>
                    <a:cubicBezTo>
                      <a:pt x="913" y="838"/>
                      <a:pt x="923" y="903"/>
                      <a:pt x="922" y="930"/>
                    </a:cubicBezTo>
                    <a:cubicBezTo>
                      <a:pt x="922" y="930"/>
                      <a:pt x="884" y="929"/>
                      <a:pt x="878" y="1012"/>
                    </a:cubicBezTo>
                    <a:cubicBezTo>
                      <a:pt x="878" y="1012"/>
                      <a:pt x="859" y="1004"/>
                      <a:pt x="854" y="1033"/>
                    </a:cubicBezTo>
                    <a:cubicBezTo>
                      <a:pt x="849" y="1063"/>
                      <a:pt x="695" y="1187"/>
                      <a:pt x="395" y="1236"/>
                    </a:cubicBezTo>
                    <a:cubicBezTo>
                      <a:pt x="286" y="1252"/>
                      <a:pt x="330" y="1303"/>
                      <a:pt x="311" y="1352"/>
                    </a:cubicBezTo>
                    <a:cubicBezTo>
                      <a:pt x="292" y="1401"/>
                      <a:pt x="190" y="1863"/>
                      <a:pt x="181" y="1961"/>
                    </a:cubicBezTo>
                    <a:cubicBezTo>
                      <a:pt x="172" y="2059"/>
                      <a:pt x="135" y="2288"/>
                      <a:pt x="118" y="2329"/>
                    </a:cubicBezTo>
                    <a:cubicBezTo>
                      <a:pt x="101" y="2370"/>
                      <a:pt x="99" y="2439"/>
                      <a:pt x="136" y="2496"/>
                    </a:cubicBezTo>
                    <a:cubicBezTo>
                      <a:pt x="173" y="2553"/>
                      <a:pt x="191" y="2633"/>
                      <a:pt x="244" y="2670"/>
                    </a:cubicBezTo>
                    <a:cubicBezTo>
                      <a:pt x="298" y="2707"/>
                      <a:pt x="506" y="2827"/>
                      <a:pt x="501" y="2856"/>
                    </a:cubicBezTo>
                    <a:cubicBezTo>
                      <a:pt x="496" y="2886"/>
                      <a:pt x="413" y="3293"/>
                      <a:pt x="402" y="3431"/>
                    </a:cubicBezTo>
                    <a:cubicBezTo>
                      <a:pt x="391" y="3568"/>
                      <a:pt x="391" y="3568"/>
                      <a:pt x="391" y="3568"/>
                    </a:cubicBezTo>
                    <a:cubicBezTo>
                      <a:pt x="391" y="3568"/>
                      <a:pt x="398" y="3610"/>
                      <a:pt x="413" y="3606"/>
                    </a:cubicBezTo>
                    <a:cubicBezTo>
                      <a:pt x="429" y="3602"/>
                      <a:pt x="383" y="3854"/>
                      <a:pt x="410" y="3942"/>
                    </a:cubicBezTo>
                    <a:cubicBezTo>
                      <a:pt x="438" y="4031"/>
                      <a:pt x="370" y="4273"/>
                      <a:pt x="387" y="4406"/>
                    </a:cubicBezTo>
                    <a:cubicBezTo>
                      <a:pt x="403" y="4539"/>
                      <a:pt x="345" y="4721"/>
                      <a:pt x="352" y="4796"/>
                    </a:cubicBezTo>
                    <a:cubicBezTo>
                      <a:pt x="359" y="4870"/>
                      <a:pt x="316" y="5091"/>
                      <a:pt x="317" y="5260"/>
                    </a:cubicBezTo>
                    <a:cubicBezTo>
                      <a:pt x="317" y="5430"/>
                      <a:pt x="299" y="5668"/>
                      <a:pt x="314" y="5738"/>
                    </a:cubicBezTo>
                    <a:cubicBezTo>
                      <a:pt x="328" y="5807"/>
                      <a:pt x="297" y="5897"/>
                      <a:pt x="255" y="5948"/>
                    </a:cubicBezTo>
                    <a:cubicBezTo>
                      <a:pt x="212" y="6000"/>
                      <a:pt x="134" y="6054"/>
                      <a:pt x="160" y="6119"/>
                    </a:cubicBezTo>
                    <a:cubicBezTo>
                      <a:pt x="186" y="6183"/>
                      <a:pt x="145" y="6254"/>
                      <a:pt x="218" y="6271"/>
                    </a:cubicBezTo>
                    <a:cubicBezTo>
                      <a:pt x="218" y="6271"/>
                      <a:pt x="156" y="6324"/>
                      <a:pt x="159" y="6363"/>
                    </a:cubicBezTo>
                    <a:cubicBezTo>
                      <a:pt x="163" y="6402"/>
                      <a:pt x="0" y="6516"/>
                      <a:pt x="2" y="6622"/>
                    </a:cubicBezTo>
                    <a:cubicBezTo>
                      <a:pt x="4" y="6729"/>
                      <a:pt x="201" y="6726"/>
                      <a:pt x="389" y="6626"/>
                    </a:cubicBezTo>
                    <a:cubicBezTo>
                      <a:pt x="430" y="6606"/>
                      <a:pt x="392" y="6535"/>
                      <a:pt x="482" y="6523"/>
                    </a:cubicBezTo>
                    <a:cubicBezTo>
                      <a:pt x="571" y="6510"/>
                      <a:pt x="643" y="6477"/>
                      <a:pt x="632" y="6444"/>
                    </a:cubicBezTo>
                    <a:cubicBezTo>
                      <a:pt x="621" y="6411"/>
                      <a:pt x="624" y="6355"/>
                      <a:pt x="624" y="6355"/>
                    </a:cubicBezTo>
                    <a:cubicBezTo>
                      <a:pt x="624" y="6355"/>
                      <a:pt x="659" y="6222"/>
                      <a:pt x="670" y="6138"/>
                    </a:cubicBezTo>
                    <a:cubicBezTo>
                      <a:pt x="682" y="6054"/>
                      <a:pt x="611" y="6089"/>
                      <a:pt x="657" y="5990"/>
                    </a:cubicBezTo>
                    <a:cubicBezTo>
                      <a:pt x="703" y="5891"/>
                      <a:pt x="615" y="5879"/>
                      <a:pt x="725" y="5668"/>
                    </a:cubicBezTo>
                    <a:cubicBezTo>
                      <a:pt x="836" y="5456"/>
                      <a:pt x="850" y="5017"/>
                      <a:pt x="878" y="4774"/>
                    </a:cubicBezTo>
                    <a:cubicBezTo>
                      <a:pt x="907" y="4531"/>
                      <a:pt x="1003" y="3828"/>
                      <a:pt x="1149" y="3657"/>
                    </a:cubicBezTo>
                    <a:cubicBezTo>
                      <a:pt x="1149" y="3657"/>
                      <a:pt x="1198" y="3593"/>
                      <a:pt x="1208" y="3868"/>
                    </a:cubicBezTo>
                    <a:cubicBezTo>
                      <a:pt x="1218" y="4143"/>
                      <a:pt x="1214" y="4609"/>
                      <a:pt x="1245" y="4732"/>
                    </a:cubicBezTo>
                    <a:cubicBezTo>
                      <a:pt x="1276" y="4855"/>
                      <a:pt x="1318" y="5009"/>
                      <a:pt x="1297" y="5074"/>
                    </a:cubicBezTo>
                    <a:cubicBezTo>
                      <a:pt x="1275" y="5139"/>
                      <a:pt x="1210" y="5544"/>
                      <a:pt x="1283" y="5687"/>
                    </a:cubicBezTo>
                    <a:cubicBezTo>
                      <a:pt x="1355" y="5830"/>
                      <a:pt x="1162" y="5781"/>
                      <a:pt x="1175" y="5878"/>
                    </a:cubicBezTo>
                    <a:cubicBezTo>
                      <a:pt x="1188" y="5976"/>
                      <a:pt x="1264" y="6114"/>
                      <a:pt x="1267" y="6150"/>
                    </a:cubicBezTo>
                    <a:cubicBezTo>
                      <a:pt x="1270" y="6185"/>
                      <a:pt x="1194" y="6377"/>
                      <a:pt x="1261" y="6466"/>
                    </a:cubicBezTo>
                    <a:cubicBezTo>
                      <a:pt x="1328" y="6554"/>
                      <a:pt x="1523" y="6524"/>
                      <a:pt x="1598" y="6399"/>
                    </a:cubicBezTo>
                    <a:cubicBezTo>
                      <a:pt x="1673" y="6273"/>
                      <a:pt x="1522" y="6268"/>
                      <a:pt x="1613" y="6180"/>
                    </a:cubicBezTo>
                    <a:cubicBezTo>
                      <a:pt x="1703" y="6093"/>
                      <a:pt x="1743" y="6014"/>
                      <a:pt x="1741" y="5904"/>
                    </a:cubicBezTo>
                    <a:cubicBezTo>
                      <a:pt x="1739" y="5794"/>
                      <a:pt x="1724" y="5176"/>
                      <a:pt x="1750" y="5073"/>
                    </a:cubicBezTo>
                    <a:cubicBezTo>
                      <a:pt x="1776" y="4970"/>
                      <a:pt x="1698" y="4808"/>
                      <a:pt x="1760" y="4589"/>
                    </a:cubicBezTo>
                    <a:cubicBezTo>
                      <a:pt x="1823" y="4371"/>
                      <a:pt x="1801" y="3660"/>
                      <a:pt x="1853" y="3487"/>
                    </a:cubicBezTo>
                    <a:cubicBezTo>
                      <a:pt x="1905" y="3314"/>
                      <a:pt x="1880" y="3211"/>
                      <a:pt x="1943" y="3158"/>
                    </a:cubicBezTo>
                    <a:cubicBezTo>
                      <a:pt x="2007" y="3105"/>
                      <a:pt x="2053" y="3032"/>
                      <a:pt x="2085" y="2956"/>
                    </a:cubicBezTo>
                    <a:cubicBezTo>
                      <a:pt x="2117" y="2879"/>
                      <a:pt x="2159" y="2849"/>
                      <a:pt x="2141" y="2824"/>
                    </a:cubicBezTo>
                    <a:cubicBezTo>
                      <a:pt x="2123" y="2800"/>
                      <a:pt x="2088" y="2750"/>
                      <a:pt x="2133" y="2704"/>
                    </a:cubicBezTo>
                    <a:cubicBezTo>
                      <a:pt x="2178" y="2658"/>
                      <a:pt x="2107" y="2709"/>
                      <a:pt x="2147" y="2608"/>
                    </a:cubicBezTo>
                    <a:cubicBezTo>
                      <a:pt x="2188" y="2507"/>
                      <a:pt x="2201" y="2480"/>
                      <a:pt x="2178" y="2400"/>
                    </a:cubicBezTo>
                    <a:close/>
                    <a:moveTo>
                      <a:pt x="526" y="2415"/>
                    </a:moveTo>
                    <a:cubicBezTo>
                      <a:pt x="525" y="2378"/>
                      <a:pt x="515" y="2300"/>
                      <a:pt x="510" y="2243"/>
                    </a:cubicBezTo>
                    <a:cubicBezTo>
                      <a:pt x="504" y="2186"/>
                      <a:pt x="501" y="2154"/>
                      <a:pt x="527" y="2173"/>
                    </a:cubicBezTo>
                    <a:cubicBezTo>
                      <a:pt x="552" y="2192"/>
                      <a:pt x="535" y="2262"/>
                      <a:pt x="535" y="2262"/>
                    </a:cubicBezTo>
                    <a:cubicBezTo>
                      <a:pt x="571" y="2392"/>
                      <a:pt x="526" y="2452"/>
                      <a:pt x="526" y="2415"/>
                    </a:cubicBezTo>
                    <a:close/>
                    <a:moveTo>
                      <a:pt x="1826" y="2467"/>
                    </a:moveTo>
                    <a:cubicBezTo>
                      <a:pt x="1800" y="2488"/>
                      <a:pt x="1799" y="2507"/>
                      <a:pt x="1824" y="2528"/>
                    </a:cubicBezTo>
                    <a:cubicBezTo>
                      <a:pt x="1850" y="2549"/>
                      <a:pt x="1818" y="2599"/>
                      <a:pt x="1818" y="2599"/>
                    </a:cubicBezTo>
                    <a:cubicBezTo>
                      <a:pt x="1808" y="2556"/>
                      <a:pt x="1727" y="2497"/>
                      <a:pt x="1736" y="2455"/>
                    </a:cubicBezTo>
                    <a:cubicBezTo>
                      <a:pt x="1745" y="2412"/>
                      <a:pt x="1729" y="2237"/>
                      <a:pt x="1739" y="2207"/>
                    </a:cubicBezTo>
                    <a:cubicBezTo>
                      <a:pt x="1749" y="2177"/>
                      <a:pt x="1731" y="2121"/>
                      <a:pt x="1731" y="2121"/>
                    </a:cubicBezTo>
                    <a:cubicBezTo>
                      <a:pt x="1770" y="2139"/>
                      <a:pt x="1756" y="2187"/>
                      <a:pt x="1759" y="2203"/>
                    </a:cubicBezTo>
                    <a:cubicBezTo>
                      <a:pt x="1762" y="2218"/>
                      <a:pt x="1794" y="2289"/>
                      <a:pt x="1768" y="2325"/>
                    </a:cubicBezTo>
                    <a:cubicBezTo>
                      <a:pt x="1742" y="2362"/>
                      <a:pt x="1853" y="2446"/>
                      <a:pt x="1826" y="246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63" name="Freeform 31"/>
              <p:cNvSpPr>
                <a:spLocks/>
              </p:cNvSpPr>
              <p:nvPr/>
            </p:nvSpPr>
            <p:spPr bwMode="auto">
              <a:xfrm>
                <a:off x="6344675" y="3096070"/>
                <a:ext cx="49798" cy="110204"/>
              </a:xfrm>
              <a:custGeom>
                <a:avLst/>
                <a:gdLst/>
                <a:ahLst/>
                <a:cxnLst>
                  <a:cxn ang="0">
                    <a:pos x="42" y="376"/>
                  </a:cxn>
                  <a:cxn ang="0">
                    <a:pos x="125" y="404"/>
                  </a:cxn>
                  <a:cxn ang="0">
                    <a:pos x="150" y="384"/>
                  </a:cxn>
                  <a:cxn ang="0">
                    <a:pos x="169" y="377"/>
                  </a:cxn>
                  <a:cxn ang="0">
                    <a:pos x="165" y="328"/>
                  </a:cxn>
                  <a:cxn ang="0">
                    <a:pos x="145" y="362"/>
                  </a:cxn>
                  <a:cxn ang="0">
                    <a:pos x="75" y="139"/>
                  </a:cxn>
                  <a:cxn ang="0">
                    <a:pos x="189" y="9"/>
                  </a:cxn>
                  <a:cxn ang="0">
                    <a:pos x="131" y="0"/>
                  </a:cxn>
                  <a:cxn ang="0">
                    <a:pos x="0" y="178"/>
                  </a:cxn>
                  <a:cxn ang="0">
                    <a:pos x="42" y="376"/>
                  </a:cxn>
                </a:cxnLst>
                <a:rect l="0" t="0" r="r" b="b"/>
                <a:pathLst>
                  <a:path w="189" h="418">
                    <a:moveTo>
                      <a:pt x="42" y="376"/>
                    </a:moveTo>
                    <a:cubicBezTo>
                      <a:pt x="125" y="404"/>
                      <a:pt x="125" y="404"/>
                      <a:pt x="125" y="404"/>
                    </a:cubicBezTo>
                    <a:cubicBezTo>
                      <a:pt x="125" y="404"/>
                      <a:pt x="147" y="418"/>
                      <a:pt x="150" y="384"/>
                    </a:cubicBezTo>
                    <a:cubicBezTo>
                      <a:pt x="150" y="384"/>
                      <a:pt x="166" y="390"/>
                      <a:pt x="169" y="377"/>
                    </a:cubicBezTo>
                    <a:cubicBezTo>
                      <a:pt x="173" y="365"/>
                      <a:pt x="165" y="328"/>
                      <a:pt x="165" y="328"/>
                    </a:cubicBezTo>
                    <a:cubicBezTo>
                      <a:pt x="145" y="362"/>
                      <a:pt x="145" y="362"/>
                      <a:pt x="145" y="362"/>
                    </a:cubicBezTo>
                    <a:cubicBezTo>
                      <a:pt x="145" y="362"/>
                      <a:pt x="55" y="242"/>
                      <a:pt x="75" y="139"/>
                    </a:cubicBezTo>
                    <a:cubicBezTo>
                      <a:pt x="95" y="35"/>
                      <a:pt x="146" y="7"/>
                      <a:pt x="189" y="9"/>
                    </a:cubicBezTo>
                    <a:cubicBezTo>
                      <a:pt x="131" y="0"/>
                      <a:pt x="131" y="0"/>
                      <a:pt x="131" y="0"/>
                    </a:cubicBezTo>
                    <a:cubicBezTo>
                      <a:pt x="131" y="0"/>
                      <a:pt x="4" y="6"/>
                      <a:pt x="0" y="178"/>
                    </a:cubicBezTo>
                    <a:cubicBezTo>
                      <a:pt x="3" y="333"/>
                      <a:pt x="42" y="376"/>
                      <a:pt x="42" y="37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64" name="Freeform 32"/>
              <p:cNvSpPr>
                <a:spLocks/>
              </p:cNvSpPr>
              <p:nvPr/>
            </p:nvSpPr>
            <p:spPr bwMode="auto">
              <a:xfrm>
                <a:off x="6404523" y="2673788"/>
                <a:ext cx="125054" cy="263731"/>
              </a:xfrm>
              <a:custGeom>
                <a:avLst/>
                <a:gdLst/>
                <a:ahLst/>
                <a:cxnLst>
                  <a:cxn ang="0">
                    <a:pos x="42" y="1"/>
                  </a:cxn>
                  <a:cxn ang="0">
                    <a:pos x="35" y="43"/>
                  </a:cxn>
                  <a:cxn ang="0">
                    <a:pos x="196" y="151"/>
                  </a:cxn>
                  <a:cxn ang="0">
                    <a:pos x="254" y="164"/>
                  </a:cxn>
                  <a:cxn ang="0">
                    <a:pos x="449" y="26"/>
                  </a:cxn>
                  <a:cxn ang="0">
                    <a:pos x="462" y="85"/>
                  </a:cxn>
                  <a:cxn ang="0">
                    <a:pos x="460" y="294"/>
                  </a:cxn>
                  <a:cxn ang="0">
                    <a:pos x="457" y="423"/>
                  </a:cxn>
                  <a:cxn ang="0">
                    <a:pos x="317" y="1000"/>
                  </a:cxn>
                  <a:cxn ang="0">
                    <a:pos x="312" y="565"/>
                  </a:cxn>
                  <a:cxn ang="0">
                    <a:pos x="313" y="358"/>
                  </a:cxn>
                  <a:cxn ang="0">
                    <a:pos x="279" y="272"/>
                  </a:cxn>
                  <a:cxn ang="0">
                    <a:pos x="292" y="202"/>
                  </a:cxn>
                  <a:cxn ang="0">
                    <a:pos x="382" y="387"/>
                  </a:cxn>
                  <a:cxn ang="0">
                    <a:pos x="311" y="214"/>
                  </a:cxn>
                  <a:cxn ang="0">
                    <a:pos x="261" y="173"/>
                  </a:cxn>
                  <a:cxn ang="0">
                    <a:pos x="166" y="207"/>
                  </a:cxn>
                  <a:cxn ang="0">
                    <a:pos x="158" y="239"/>
                  </a:cxn>
                  <a:cxn ang="0">
                    <a:pos x="215" y="274"/>
                  </a:cxn>
                  <a:cxn ang="0">
                    <a:pos x="214" y="355"/>
                  </a:cxn>
                  <a:cxn ang="0">
                    <a:pos x="133" y="676"/>
                  </a:cxn>
                  <a:cxn ang="0">
                    <a:pos x="9" y="149"/>
                  </a:cxn>
                  <a:cxn ang="0">
                    <a:pos x="42" y="1"/>
                  </a:cxn>
                </a:cxnLst>
                <a:rect l="0" t="0" r="r" b="b"/>
                <a:pathLst>
                  <a:path w="474" h="1000">
                    <a:moveTo>
                      <a:pt x="42" y="1"/>
                    </a:moveTo>
                    <a:cubicBezTo>
                      <a:pt x="42" y="1"/>
                      <a:pt x="17" y="20"/>
                      <a:pt x="35" y="43"/>
                    </a:cubicBezTo>
                    <a:cubicBezTo>
                      <a:pt x="53" y="65"/>
                      <a:pt x="181" y="133"/>
                      <a:pt x="196" y="151"/>
                    </a:cubicBezTo>
                    <a:cubicBezTo>
                      <a:pt x="210" y="168"/>
                      <a:pt x="235" y="171"/>
                      <a:pt x="254" y="164"/>
                    </a:cubicBezTo>
                    <a:cubicBezTo>
                      <a:pt x="273" y="157"/>
                      <a:pt x="406" y="130"/>
                      <a:pt x="449" y="26"/>
                    </a:cubicBezTo>
                    <a:cubicBezTo>
                      <a:pt x="449" y="26"/>
                      <a:pt x="459" y="55"/>
                      <a:pt x="462" y="85"/>
                    </a:cubicBezTo>
                    <a:cubicBezTo>
                      <a:pt x="465" y="115"/>
                      <a:pt x="467" y="250"/>
                      <a:pt x="460" y="294"/>
                    </a:cubicBezTo>
                    <a:cubicBezTo>
                      <a:pt x="454" y="338"/>
                      <a:pt x="474" y="316"/>
                      <a:pt x="457" y="423"/>
                    </a:cubicBezTo>
                    <a:cubicBezTo>
                      <a:pt x="438" y="671"/>
                      <a:pt x="317" y="1000"/>
                      <a:pt x="317" y="1000"/>
                    </a:cubicBezTo>
                    <a:cubicBezTo>
                      <a:pt x="317" y="1000"/>
                      <a:pt x="304" y="650"/>
                      <a:pt x="312" y="565"/>
                    </a:cubicBezTo>
                    <a:cubicBezTo>
                      <a:pt x="320" y="479"/>
                      <a:pt x="326" y="370"/>
                      <a:pt x="313" y="358"/>
                    </a:cubicBezTo>
                    <a:cubicBezTo>
                      <a:pt x="300" y="345"/>
                      <a:pt x="274" y="304"/>
                      <a:pt x="279" y="272"/>
                    </a:cubicBezTo>
                    <a:cubicBezTo>
                      <a:pt x="284" y="240"/>
                      <a:pt x="292" y="202"/>
                      <a:pt x="292" y="202"/>
                    </a:cubicBezTo>
                    <a:cubicBezTo>
                      <a:pt x="292" y="202"/>
                      <a:pt x="313" y="322"/>
                      <a:pt x="382" y="387"/>
                    </a:cubicBezTo>
                    <a:cubicBezTo>
                      <a:pt x="382" y="387"/>
                      <a:pt x="313" y="300"/>
                      <a:pt x="311" y="214"/>
                    </a:cubicBezTo>
                    <a:cubicBezTo>
                      <a:pt x="311" y="214"/>
                      <a:pt x="299" y="160"/>
                      <a:pt x="261" y="173"/>
                    </a:cubicBezTo>
                    <a:cubicBezTo>
                      <a:pt x="223" y="185"/>
                      <a:pt x="185" y="159"/>
                      <a:pt x="166" y="207"/>
                    </a:cubicBezTo>
                    <a:cubicBezTo>
                      <a:pt x="159" y="230"/>
                      <a:pt x="158" y="239"/>
                      <a:pt x="158" y="239"/>
                    </a:cubicBezTo>
                    <a:cubicBezTo>
                      <a:pt x="158" y="239"/>
                      <a:pt x="207" y="258"/>
                      <a:pt x="215" y="274"/>
                    </a:cubicBezTo>
                    <a:cubicBezTo>
                      <a:pt x="223" y="290"/>
                      <a:pt x="224" y="323"/>
                      <a:pt x="214" y="355"/>
                    </a:cubicBezTo>
                    <a:cubicBezTo>
                      <a:pt x="205" y="387"/>
                      <a:pt x="121" y="569"/>
                      <a:pt x="133" y="676"/>
                    </a:cubicBezTo>
                    <a:cubicBezTo>
                      <a:pt x="133" y="676"/>
                      <a:pt x="19" y="237"/>
                      <a:pt x="9" y="149"/>
                    </a:cubicBezTo>
                    <a:cubicBezTo>
                      <a:pt x="0" y="62"/>
                      <a:pt x="7" y="0"/>
                      <a:pt x="42" y="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17" name="Group 212"/>
            <p:cNvGrpSpPr>
              <a:grpSpLocks noChangeAspect="1"/>
            </p:cNvGrpSpPr>
            <p:nvPr/>
          </p:nvGrpSpPr>
          <p:grpSpPr>
            <a:xfrm>
              <a:off x="4717075" y="2350844"/>
              <a:ext cx="279757" cy="822512"/>
              <a:chOff x="6055011" y="4305556"/>
              <a:chExt cx="475653" cy="1547435"/>
            </a:xfrm>
            <a:grpFill/>
          </p:grpSpPr>
          <p:sp>
            <p:nvSpPr>
              <p:cNvPr id="160" name="Freeform 39"/>
              <p:cNvSpPr>
                <a:spLocks/>
              </p:cNvSpPr>
              <p:nvPr/>
            </p:nvSpPr>
            <p:spPr bwMode="auto">
              <a:xfrm>
                <a:off x="6055011" y="4305556"/>
                <a:ext cx="475653" cy="1547435"/>
              </a:xfrm>
              <a:custGeom>
                <a:avLst/>
                <a:gdLst/>
                <a:ahLst/>
                <a:cxnLst>
                  <a:cxn ang="0">
                    <a:pos x="482" y="5471"/>
                  </a:cxn>
                  <a:cxn ang="0">
                    <a:pos x="215" y="5562"/>
                  </a:cxn>
                  <a:cxn ang="0">
                    <a:pos x="187" y="5619"/>
                  </a:cxn>
                  <a:cxn ang="0">
                    <a:pos x="642" y="5634"/>
                  </a:cxn>
                  <a:cxn ang="0">
                    <a:pos x="831" y="5611"/>
                  </a:cxn>
                  <a:cxn ang="0">
                    <a:pos x="986" y="5072"/>
                  </a:cxn>
                  <a:cxn ang="0">
                    <a:pos x="836" y="4107"/>
                  </a:cxn>
                  <a:cxn ang="0">
                    <a:pos x="842" y="3258"/>
                  </a:cxn>
                  <a:cxn ang="0">
                    <a:pos x="1033" y="3980"/>
                  </a:cxn>
                  <a:cxn ang="0">
                    <a:pos x="1310" y="5373"/>
                  </a:cxn>
                  <a:cxn ang="0">
                    <a:pos x="1447" y="5683"/>
                  </a:cxn>
                  <a:cxn ang="0">
                    <a:pos x="1755" y="5846"/>
                  </a:cxn>
                  <a:cxn ang="0">
                    <a:pos x="1771" y="5668"/>
                  </a:cxn>
                  <a:cxn ang="0">
                    <a:pos x="1732" y="5065"/>
                  </a:cxn>
                  <a:cxn ang="0">
                    <a:pos x="1545" y="4112"/>
                  </a:cxn>
                  <a:cxn ang="0">
                    <a:pos x="1450" y="3799"/>
                  </a:cxn>
                  <a:cxn ang="0">
                    <a:pos x="1417" y="3037"/>
                  </a:cxn>
                  <a:cxn ang="0">
                    <a:pos x="1272" y="2433"/>
                  </a:cxn>
                  <a:cxn ang="0">
                    <a:pos x="1317" y="2198"/>
                  </a:cxn>
                  <a:cxn ang="0">
                    <a:pos x="1424" y="1950"/>
                  </a:cxn>
                  <a:cxn ang="0">
                    <a:pos x="1510" y="1287"/>
                  </a:cxn>
                  <a:cxn ang="0">
                    <a:pos x="1096" y="898"/>
                  </a:cxn>
                  <a:cxn ang="0">
                    <a:pos x="950" y="759"/>
                  </a:cxn>
                  <a:cxn ang="0">
                    <a:pos x="910" y="697"/>
                  </a:cxn>
                  <a:cxn ang="0">
                    <a:pos x="957" y="504"/>
                  </a:cxn>
                  <a:cxn ang="0">
                    <a:pos x="919" y="242"/>
                  </a:cxn>
                  <a:cxn ang="0">
                    <a:pos x="691" y="19"/>
                  </a:cxn>
                  <a:cxn ang="0">
                    <a:pos x="631" y="16"/>
                  </a:cxn>
                  <a:cxn ang="0">
                    <a:pos x="447" y="72"/>
                  </a:cxn>
                  <a:cxn ang="0">
                    <a:pos x="390" y="461"/>
                  </a:cxn>
                  <a:cxn ang="0">
                    <a:pos x="424" y="625"/>
                  </a:cxn>
                  <a:cxn ang="0">
                    <a:pos x="522" y="795"/>
                  </a:cxn>
                  <a:cxn ang="0">
                    <a:pos x="519" y="882"/>
                  </a:cxn>
                  <a:cxn ang="0">
                    <a:pos x="433" y="980"/>
                  </a:cxn>
                  <a:cxn ang="0">
                    <a:pos x="50" y="1248"/>
                  </a:cxn>
                  <a:cxn ang="0">
                    <a:pos x="50" y="1372"/>
                  </a:cxn>
                  <a:cxn ang="0">
                    <a:pos x="19" y="1507"/>
                  </a:cxn>
                  <a:cxn ang="0">
                    <a:pos x="55" y="1905"/>
                  </a:cxn>
                  <a:cxn ang="0">
                    <a:pos x="293" y="2001"/>
                  </a:cxn>
                  <a:cxn ang="0">
                    <a:pos x="314" y="2112"/>
                  </a:cxn>
                  <a:cxn ang="0">
                    <a:pos x="319" y="2288"/>
                  </a:cxn>
                  <a:cxn ang="0">
                    <a:pos x="303" y="2420"/>
                  </a:cxn>
                  <a:cxn ang="0">
                    <a:pos x="249" y="3202"/>
                  </a:cxn>
                  <a:cxn ang="0">
                    <a:pos x="417" y="4063"/>
                  </a:cxn>
                  <a:cxn ang="0">
                    <a:pos x="521" y="4941"/>
                  </a:cxn>
                  <a:cxn ang="0">
                    <a:pos x="503" y="5437"/>
                  </a:cxn>
                </a:cxnLst>
                <a:rect l="0" t="0" r="r" b="b"/>
                <a:pathLst>
                  <a:path w="1803" h="5867">
                    <a:moveTo>
                      <a:pt x="503" y="5437"/>
                    </a:moveTo>
                    <a:cubicBezTo>
                      <a:pt x="503" y="5437"/>
                      <a:pt x="484" y="5448"/>
                      <a:pt x="482" y="5471"/>
                    </a:cubicBezTo>
                    <a:cubicBezTo>
                      <a:pt x="479" y="5494"/>
                      <a:pt x="422" y="5489"/>
                      <a:pt x="409" y="5507"/>
                    </a:cubicBezTo>
                    <a:cubicBezTo>
                      <a:pt x="396" y="5525"/>
                      <a:pt x="293" y="5507"/>
                      <a:pt x="215" y="5562"/>
                    </a:cubicBezTo>
                    <a:cubicBezTo>
                      <a:pt x="187" y="5580"/>
                      <a:pt x="215" y="5587"/>
                      <a:pt x="215" y="5587"/>
                    </a:cubicBezTo>
                    <a:cubicBezTo>
                      <a:pt x="215" y="5587"/>
                      <a:pt x="166" y="5600"/>
                      <a:pt x="187" y="5619"/>
                    </a:cubicBezTo>
                    <a:cubicBezTo>
                      <a:pt x="208" y="5637"/>
                      <a:pt x="179" y="5647"/>
                      <a:pt x="402" y="5665"/>
                    </a:cubicBezTo>
                    <a:cubicBezTo>
                      <a:pt x="624" y="5683"/>
                      <a:pt x="642" y="5634"/>
                      <a:pt x="642" y="5634"/>
                    </a:cubicBezTo>
                    <a:cubicBezTo>
                      <a:pt x="642" y="5634"/>
                      <a:pt x="717" y="5600"/>
                      <a:pt x="751" y="5600"/>
                    </a:cubicBezTo>
                    <a:cubicBezTo>
                      <a:pt x="785" y="5600"/>
                      <a:pt x="831" y="5611"/>
                      <a:pt x="831" y="5611"/>
                    </a:cubicBezTo>
                    <a:cubicBezTo>
                      <a:pt x="986" y="5582"/>
                      <a:pt x="986" y="5582"/>
                      <a:pt x="986" y="5582"/>
                    </a:cubicBezTo>
                    <a:cubicBezTo>
                      <a:pt x="986" y="5582"/>
                      <a:pt x="1012" y="5318"/>
                      <a:pt x="986" y="5072"/>
                    </a:cubicBezTo>
                    <a:cubicBezTo>
                      <a:pt x="961" y="4827"/>
                      <a:pt x="948" y="4620"/>
                      <a:pt x="893" y="4413"/>
                    </a:cubicBezTo>
                    <a:cubicBezTo>
                      <a:pt x="839" y="4206"/>
                      <a:pt x="831" y="4219"/>
                      <a:pt x="836" y="4107"/>
                    </a:cubicBezTo>
                    <a:cubicBezTo>
                      <a:pt x="842" y="3996"/>
                      <a:pt x="805" y="3634"/>
                      <a:pt x="813" y="3587"/>
                    </a:cubicBezTo>
                    <a:cubicBezTo>
                      <a:pt x="821" y="3541"/>
                      <a:pt x="842" y="3308"/>
                      <a:pt x="842" y="3258"/>
                    </a:cubicBezTo>
                    <a:cubicBezTo>
                      <a:pt x="842" y="3209"/>
                      <a:pt x="873" y="3370"/>
                      <a:pt x="929" y="3491"/>
                    </a:cubicBezTo>
                    <a:cubicBezTo>
                      <a:pt x="986" y="3613"/>
                      <a:pt x="1017" y="3830"/>
                      <a:pt x="1033" y="3980"/>
                    </a:cubicBezTo>
                    <a:cubicBezTo>
                      <a:pt x="1049" y="4131"/>
                      <a:pt x="1098" y="4384"/>
                      <a:pt x="1131" y="4581"/>
                    </a:cubicBezTo>
                    <a:cubicBezTo>
                      <a:pt x="1165" y="4777"/>
                      <a:pt x="1243" y="5199"/>
                      <a:pt x="1310" y="5373"/>
                    </a:cubicBezTo>
                    <a:cubicBezTo>
                      <a:pt x="1377" y="5546"/>
                      <a:pt x="1429" y="5619"/>
                      <a:pt x="1447" y="5619"/>
                    </a:cubicBezTo>
                    <a:cubicBezTo>
                      <a:pt x="1447" y="5619"/>
                      <a:pt x="1457" y="5662"/>
                      <a:pt x="1447" y="5683"/>
                    </a:cubicBezTo>
                    <a:cubicBezTo>
                      <a:pt x="1437" y="5704"/>
                      <a:pt x="1408" y="5789"/>
                      <a:pt x="1424" y="5826"/>
                    </a:cubicBezTo>
                    <a:cubicBezTo>
                      <a:pt x="1439" y="5862"/>
                      <a:pt x="1657" y="5867"/>
                      <a:pt x="1755" y="5846"/>
                    </a:cubicBezTo>
                    <a:cubicBezTo>
                      <a:pt x="1803" y="5823"/>
                      <a:pt x="1778" y="5776"/>
                      <a:pt x="1778" y="5776"/>
                    </a:cubicBezTo>
                    <a:cubicBezTo>
                      <a:pt x="1778" y="5776"/>
                      <a:pt x="1791" y="5712"/>
                      <a:pt x="1771" y="5668"/>
                    </a:cubicBezTo>
                    <a:cubicBezTo>
                      <a:pt x="1750" y="5624"/>
                      <a:pt x="1729" y="5567"/>
                      <a:pt x="1742" y="5520"/>
                    </a:cubicBezTo>
                    <a:cubicBezTo>
                      <a:pt x="1755" y="5474"/>
                      <a:pt x="1773" y="5272"/>
                      <a:pt x="1732" y="5065"/>
                    </a:cubicBezTo>
                    <a:cubicBezTo>
                      <a:pt x="1690" y="4858"/>
                      <a:pt x="1623" y="4488"/>
                      <a:pt x="1600" y="4395"/>
                    </a:cubicBezTo>
                    <a:cubicBezTo>
                      <a:pt x="1576" y="4301"/>
                      <a:pt x="1571" y="4175"/>
                      <a:pt x="1545" y="4112"/>
                    </a:cubicBezTo>
                    <a:cubicBezTo>
                      <a:pt x="1519" y="4050"/>
                      <a:pt x="1491" y="3983"/>
                      <a:pt x="1491" y="3934"/>
                    </a:cubicBezTo>
                    <a:cubicBezTo>
                      <a:pt x="1491" y="3885"/>
                      <a:pt x="1444" y="3820"/>
                      <a:pt x="1450" y="3799"/>
                    </a:cubicBezTo>
                    <a:cubicBezTo>
                      <a:pt x="1455" y="3779"/>
                      <a:pt x="1483" y="3569"/>
                      <a:pt x="1476" y="3416"/>
                    </a:cubicBezTo>
                    <a:cubicBezTo>
                      <a:pt x="1468" y="3264"/>
                      <a:pt x="1424" y="3237"/>
                      <a:pt x="1417" y="3037"/>
                    </a:cubicBezTo>
                    <a:cubicBezTo>
                      <a:pt x="1410" y="2837"/>
                      <a:pt x="1362" y="2643"/>
                      <a:pt x="1331" y="2557"/>
                    </a:cubicBezTo>
                    <a:cubicBezTo>
                      <a:pt x="1300" y="2471"/>
                      <a:pt x="1272" y="2433"/>
                      <a:pt x="1272" y="2433"/>
                    </a:cubicBezTo>
                    <a:cubicBezTo>
                      <a:pt x="1272" y="2433"/>
                      <a:pt x="1258" y="2367"/>
                      <a:pt x="1275" y="2350"/>
                    </a:cubicBezTo>
                    <a:cubicBezTo>
                      <a:pt x="1293" y="2333"/>
                      <a:pt x="1331" y="2285"/>
                      <a:pt x="1317" y="2198"/>
                    </a:cubicBezTo>
                    <a:cubicBezTo>
                      <a:pt x="1303" y="2112"/>
                      <a:pt x="1337" y="2088"/>
                      <a:pt x="1337" y="2026"/>
                    </a:cubicBezTo>
                    <a:cubicBezTo>
                      <a:pt x="1337" y="1964"/>
                      <a:pt x="1393" y="2019"/>
                      <a:pt x="1424" y="1950"/>
                    </a:cubicBezTo>
                    <a:cubicBezTo>
                      <a:pt x="1455" y="1881"/>
                      <a:pt x="1465" y="1781"/>
                      <a:pt x="1513" y="1650"/>
                    </a:cubicBezTo>
                    <a:cubicBezTo>
                      <a:pt x="1562" y="1519"/>
                      <a:pt x="1510" y="1398"/>
                      <a:pt x="1510" y="1287"/>
                    </a:cubicBezTo>
                    <a:cubicBezTo>
                      <a:pt x="1510" y="1177"/>
                      <a:pt x="1551" y="1094"/>
                      <a:pt x="1406" y="994"/>
                    </a:cubicBezTo>
                    <a:cubicBezTo>
                      <a:pt x="1262" y="894"/>
                      <a:pt x="1175" y="932"/>
                      <a:pt x="1096" y="898"/>
                    </a:cubicBezTo>
                    <a:cubicBezTo>
                      <a:pt x="1017" y="863"/>
                      <a:pt x="1010" y="862"/>
                      <a:pt x="1010" y="862"/>
                    </a:cubicBezTo>
                    <a:cubicBezTo>
                      <a:pt x="1010" y="862"/>
                      <a:pt x="958" y="795"/>
                      <a:pt x="950" y="759"/>
                    </a:cubicBezTo>
                    <a:cubicBezTo>
                      <a:pt x="946" y="735"/>
                      <a:pt x="914" y="759"/>
                      <a:pt x="914" y="759"/>
                    </a:cubicBezTo>
                    <a:cubicBezTo>
                      <a:pt x="914" y="759"/>
                      <a:pt x="905" y="729"/>
                      <a:pt x="910" y="697"/>
                    </a:cubicBezTo>
                    <a:cubicBezTo>
                      <a:pt x="915" y="664"/>
                      <a:pt x="911" y="631"/>
                      <a:pt x="909" y="580"/>
                    </a:cubicBezTo>
                    <a:cubicBezTo>
                      <a:pt x="909" y="580"/>
                      <a:pt x="958" y="558"/>
                      <a:pt x="957" y="504"/>
                    </a:cubicBezTo>
                    <a:cubicBezTo>
                      <a:pt x="955" y="449"/>
                      <a:pt x="958" y="378"/>
                      <a:pt x="928" y="374"/>
                    </a:cubicBezTo>
                    <a:cubicBezTo>
                      <a:pt x="928" y="374"/>
                      <a:pt x="928" y="280"/>
                      <a:pt x="919" y="242"/>
                    </a:cubicBezTo>
                    <a:cubicBezTo>
                      <a:pt x="910" y="205"/>
                      <a:pt x="913" y="70"/>
                      <a:pt x="751" y="19"/>
                    </a:cubicBezTo>
                    <a:cubicBezTo>
                      <a:pt x="751" y="19"/>
                      <a:pt x="708" y="12"/>
                      <a:pt x="691" y="19"/>
                    </a:cubicBezTo>
                    <a:cubicBezTo>
                      <a:pt x="691" y="19"/>
                      <a:pt x="673" y="0"/>
                      <a:pt x="664" y="16"/>
                    </a:cubicBezTo>
                    <a:cubicBezTo>
                      <a:pt x="664" y="16"/>
                      <a:pt x="637" y="3"/>
                      <a:pt x="631" y="16"/>
                    </a:cubicBezTo>
                    <a:cubicBezTo>
                      <a:pt x="631" y="16"/>
                      <a:pt x="602" y="1"/>
                      <a:pt x="583" y="16"/>
                    </a:cubicBezTo>
                    <a:cubicBezTo>
                      <a:pt x="583" y="16"/>
                      <a:pt x="512" y="10"/>
                      <a:pt x="447" y="72"/>
                    </a:cubicBezTo>
                    <a:cubicBezTo>
                      <a:pt x="382" y="134"/>
                      <a:pt x="342" y="191"/>
                      <a:pt x="378" y="371"/>
                    </a:cubicBezTo>
                    <a:cubicBezTo>
                      <a:pt x="383" y="394"/>
                      <a:pt x="396" y="449"/>
                      <a:pt x="390" y="461"/>
                    </a:cubicBezTo>
                    <a:cubicBezTo>
                      <a:pt x="383" y="473"/>
                      <a:pt x="365" y="451"/>
                      <a:pt x="378" y="509"/>
                    </a:cubicBezTo>
                    <a:cubicBezTo>
                      <a:pt x="391" y="567"/>
                      <a:pt x="407" y="616"/>
                      <a:pt x="424" y="625"/>
                    </a:cubicBezTo>
                    <a:cubicBezTo>
                      <a:pt x="440" y="635"/>
                      <a:pt x="437" y="627"/>
                      <a:pt x="464" y="707"/>
                    </a:cubicBezTo>
                    <a:cubicBezTo>
                      <a:pt x="491" y="787"/>
                      <a:pt x="522" y="795"/>
                      <a:pt x="522" y="795"/>
                    </a:cubicBezTo>
                    <a:cubicBezTo>
                      <a:pt x="522" y="795"/>
                      <a:pt x="537" y="805"/>
                      <a:pt x="536" y="849"/>
                    </a:cubicBezTo>
                    <a:cubicBezTo>
                      <a:pt x="536" y="849"/>
                      <a:pt x="514" y="847"/>
                      <a:pt x="519" y="882"/>
                    </a:cubicBezTo>
                    <a:cubicBezTo>
                      <a:pt x="525" y="917"/>
                      <a:pt x="534" y="913"/>
                      <a:pt x="515" y="919"/>
                    </a:cubicBezTo>
                    <a:cubicBezTo>
                      <a:pt x="497" y="926"/>
                      <a:pt x="450" y="955"/>
                      <a:pt x="433" y="980"/>
                    </a:cubicBezTo>
                    <a:cubicBezTo>
                      <a:pt x="415" y="1006"/>
                      <a:pt x="383" y="982"/>
                      <a:pt x="334" y="1001"/>
                    </a:cubicBezTo>
                    <a:cubicBezTo>
                      <a:pt x="285" y="1020"/>
                      <a:pt x="83" y="1059"/>
                      <a:pt x="50" y="1248"/>
                    </a:cubicBezTo>
                    <a:cubicBezTo>
                      <a:pt x="50" y="1341"/>
                      <a:pt x="50" y="1341"/>
                      <a:pt x="50" y="1341"/>
                    </a:cubicBezTo>
                    <a:cubicBezTo>
                      <a:pt x="50" y="1341"/>
                      <a:pt x="21" y="1356"/>
                      <a:pt x="50" y="1372"/>
                    </a:cubicBezTo>
                    <a:cubicBezTo>
                      <a:pt x="78" y="1388"/>
                      <a:pt x="19" y="1413"/>
                      <a:pt x="37" y="1432"/>
                    </a:cubicBezTo>
                    <a:cubicBezTo>
                      <a:pt x="55" y="1450"/>
                      <a:pt x="37" y="1470"/>
                      <a:pt x="19" y="1507"/>
                    </a:cubicBezTo>
                    <a:cubicBezTo>
                      <a:pt x="0" y="1543"/>
                      <a:pt x="16" y="1646"/>
                      <a:pt x="19" y="1706"/>
                    </a:cubicBezTo>
                    <a:cubicBezTo>
                      <a:pt x="21" y="1765"/>
                      <a:pt x="26" y="1817"/>
                      <a:pt x="55" y="1905"/>
                    </a:cubicBezTo>
                    <a:cubicBezTo>
                      <a:pt x="83" y="1993"/>
                      <a:pt x="130" y="2003"/>
                      <a:pt x="179" y="2006"/>
                    </a:cubicBezTo>
                    <a:cubicBezTo>
                      <a:pt x="228" y="2009"/>
                      <a:pt x="293" y="2001"/>
                      <a:pt x="293" y="2001"/>
                    </a:cubicBezTo>
                    <a:cubicBezTo>
                      <a:pt x="293" y="2001"/>
                      <a:pt x="324" y="1998"/>
                      <a:pt x="314" y="2040"/>
                    </a:cubicBezTo>
                    <a:cubicBezTo>
                      <a:pt x="303" y="2081"/>
                      <a:pt x="303" y="2112"/>
                      <a:pt x="314" y="2112"/>
                    </a:cubicBezTo>
                    <a:cubicBezTo>
                      <a:pt x="324" y="2112"/>
                      <a:pt x="321" y="2195"/>
                      <a:pt x="321" y="2221"/>
                    </a:cubicBezTo>
                    <a:cubicBezTo>
                      <a:pt x="321" y="2247"/>
                      <a:pt x="295" y="2285"/>
                      <a:pt x="319" y="2288"/>
                    </a:cubicBezTo>
                    <a:cubicBezTo>
                      <a:pt x="342" y="2291"/>
                      <a:pt x="339" y="2332"/>
                      <a:pt x="334" y="2342"/>
                    </a:cubicBezTo>
                    <a:cubicBezTo>
                      <a:pt x="329" y="2353"/>
                      <a:pt x="350" y="2379"/>
                      <a:pt x="303" y="2420"/>
                    </a:cubicBezTo>
                    <a:cubicBezTo>
                      <a:pt x="257" y="2461"/>
                      <a:pt x="228" y="2656"/>
                      <a:pt x="215" y="2769"/>
                    </a:cubicBezTo>
                    <a:cubicBezTo>
                      <a:pt x="202" y="2883"/>
                      <a:pt x="228" y="3127"/>
                      <a:pt x="249" y="3202"/>
                    </a:cubicBezTo>
                    <a:cubicBezTo>
                      <a:pt x="270" y="3277"/>
                      <a:pt x="321" y="3585"/>
                      <a:pt x="342" y="3667"/>
                    </a:cubicBezTo>
                    <a:cubicBezTo>
                      <a:pt x="363" y="3750"/>
                      <a:pt x="417" y="3949"/>
                      <a:pt x="417" y="4063"/>
                    </a:cubicBezTo>
                    <a:cubicBezTo>
                      <a:pt x="417" y="4177"/>
                      <a:pt x="417" y="4307"/>
                      <a:pt x="448" y="4438"/>
                    </a:cubicBezTo>
                    <a:cubicBezTo>
                      <a:pt x="479" y="4570"/>
                      <a:pt x="528" y="4726"/>
                      <a:pt x="521" y="4941"/>
                    </a:cubicBezTo>
                    <a:cubicBezTo>
                      <a:pt x="513" y="5155"/>
                      <a:pt x="541" y="5285"/>
                      <a:pt x="526" y="5324"/>
                    </a:cubicBezTo>
                    <a:cubicBezTo>
                      <a:pt x="510" y="5362"/>
                      <a:pt x="466" y="5445"/>
                      <a:pt x="503" y="543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61" name="Freeform 40"/>
              <p:cNvSpPr>
                <a:spLocks/>
              </p:cNvSpPr>
              <p:nvPr/>
            </p:nvSpPr>
            <p:spPr bwMode="auto">
              <a:xfrm>
                <a:off x="6354389" y="4539330"/>
                <a:ext cx="20656" cy="56386"/>
              </a:xfrm>
              <a:custGeom>
                <a:avLst/>
                <a:gdLst/>
                <a:ahLst/>
                <a:cxnLst>
                  <a:cxn ang="0">
                    <a:pos x="78" y="0"/>
                  </a:cxn>
                  <a:cxn ang="0">
                    <a:pos x="18" y="0"/>
                  </a:cxn>
                  <a:cxn ang="0">
                    <a:pos x="8" y="114"/>
                  </a:cxn>
                  <a:cxn ang="0">
                    <a:pos x="63" y="214"/>
                  </a:cxn>
                  <a:cxn ang="0">
                    <a:pos x="63" y="117"/>
                  </a:cxn>
                  <a:cxn ang="0">
                    <a:pos x="78" y="0"/>
                  </a:cxn>
                </a:cxnLst>
                <a:rect l="0" t="0" r="r" b="b"/>
                <a:pathLst>
                  <a:path w="78" h="214">
                    <a:moveTo>
                      <a:pt x="78" y="0"/>
                    </a:moveTo>
                    <a:cubicBezTo>
                      <a:pt x="18" y="0"/>
                      <a:pt x="18" y="0"/>
                      <a:pt x="18" y="0"/>
                    </a:cubicBezTo>
                    <a:cubicBezTo>
                      <a:pt x="12" y="19"/>
                      <a:pt x="0" y="65"/>
                      <a:pt x="8" y="114"/>
                    </a:cubicBezTo>
                    <a:cubicBezTo>
                      <a:pt x="18" y="179"/>
                      <a:pt x="63" y="155"/>
                      <a:pt x="63" y="214"/>
                    </a:cubicBezTo>
                    <a:cubicBezTo>
                      <a:pt x="63" y="214"/>
                      <a:pt x="77" y="162"/>
                      <a:pt x="63" y="117"/>
                    </a:cubicBezTo>
                    <a:cubicBezTo>
                      <a:pt x="52" y="82"/>
                      <a:pt x="63" y="36"/>
                      <a:pt x="78" y="0"/>
                    </a:cubicBezTo>
                    <a:close/>
                  </a:path>
                </a:pathLst>
              </a:custGeom>
              <a:grpFill/>
              <a:ln w="9525">
                <a:solidFill>
                  <a:schemeClr val="bg2"/>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18" name="Group 207"/>
            <p:cNvGrpSpPr>
              <a:grpSpLocks noChangeAspect="1"/>
            </p:cNvGrpSpPr>
            <p:nvPr/>
          </p:nvGrpSpPr>
          <p:grpSpPr>
            <a:xfrm>
              <a:off x="2974433" y="2350837"/>
              <a:ext cx="303144" cy="822512"/>
              <a:chOff x="3153000" y="2427476"/>
              <a:chExt cx="582061" cy="1747522"/>
            </a:xfrm>
            <a:grpFill/>
          </p:grpSpPr>
          <p:sp>
            <p:nvSpPr>
              <p:cNvPr id="158" name="Freeform 41"/>
              <p:cNvSpPr>
                <a:spLocks noEditPoints="1"/>
              </p:cNvSpPr>
              <p:nvPr/>
            </p:nvSpPr>
            <p:spPr bwMode="auto">
              <a:xfrm>
                <a:off x="3153000" y="2427476"/>
                <a:ext cx="582061" cy="1747522"/>
              </a:xfrm>
              <a:custGeom>
                <a:avLst/>
                <a:gdLst/>
                <a:ahLst/>
                <a:cxnLst>
                  <a:cxn ang="0">
                    <a:pos x="2183" y="1786"/>
                  </a:cxn>
                  <a:cxn ang="0">
                    <a:pos x="1675" y="975"/>
                  </a:cxn>
                  <a:cxn ang="0">
                    <a:pos x="1680" y="791"/>
                  </a:cxn>
                  <a:cxn ang="0">
                    <a:pos x="1776" y="515"/>
                  </a:cxn>
                  <a:cxn ang="0">
                    <a:pos x="1729" y="165"/>
                  </a:cxn>
                  <a:cxn ang="0">
                    <a:pos x="1206" y="222"/>
                  </a:cxn>
                  <a:cxn ang="0">
                    <a:pos x="1240" y="698"/>
                  </a:cxn>
                  <a:cxn ang="0">
                    <a:pos x="1103" y="962"/>
                  </a:cxn>
                  <a:cxn ang="0">
                    <a:pos x="398" y="2087"/>
                  </a:cxn>
                  <a:cxn ang="0">
                    <a:pos x="241" y="3086"/>
                  </a:cxn>
                  <a:cxn ang="0">
                    <a:pos x="237" y="3384"/>
                  </a:cxn>
                  <a:cxn ang="0">
                    <a:pos x="0" y="4427"/>
                  </a:cxn>
                  <a:cxn ang="0">
                    <a:pos x="563" y="3883"/>
                  </a:cxn>
                  <a:cxn ang="0">
                    <a:pos x="719" y="4993"/>
                  </a:cxn>
                  <a:cxn ang="0">
                    <a:pos x="770" y="5517"/>
                  </a:cxn>
                  <a:cxn ang="0">
                    <a:pos x="893" y="6198"/>
                  </a:cxn>
                  <a:cxn ang="0">
                    <a:pos x="787" y="6358"/>
                  </a:cxn>
                  <a:cxn ang="0">
                    <a:pos x="690" y="6494"/>
                  </a:cxn>
                  <a:cxn ang="0">
                    <a:pos x="1172" y="6422"/>
                  </a:cxn>
                  <a:cxn ang="0">
                    <a:pos x="1172" y="6358"/>
                  </a:cxn>
                  <a:cxn ang="0">
                    <a:pos x="1265" y="6586"/>
                  </a:cxn>
                  <a:cxn ang="0">
                    <a:pos x="1655" y="6555"/>
                  </a:cxn>
                  <a:cxn ang="0">
                    <a:pos x="1602" y="6423"/>
                  </a:cxn>
                  <a:cxn ang="0">
                    <a:pos x="1638" y="5841"/>
                  </a:cxn>
                  <a:cxn ang="0">
                    <a:pos x="1685" y="4744"/>
                  </a:cxn>
                  <a:cxn ang="0">
                    <a:pos x="1816" y="3735"/>
                  </a:cxn>
                  <a:cxn ang="0">
                    <a:pos x="1848" y="3363"/>
                  </a:cxn>
                  <a:cxn ang="0">
                    <a:pos x="1884" y="3238"/>
                  </a:cxn>
                  <a:cxn ang="0">
                    <a:pos x="2079" y="2794"/>
                  </a:cxn>
                  <a:cxn ang="0">
                    <a:pos x="2184" y="2179"/>
                  </a:cxn>
                  <a:cxn ang="0">
                    <a:pos x="593" y="2801"/>
                  </a:cxn>
                  <a:cxn ang="0">
                    <a:pos x="494" y="3154"/>
                  </a:cxn>
                  <a:cxn ang="0">
                    <a:pos x="443" y="3450"/>
                  </a:cxn>
                  <a:cxn ang="0">
                    <a:pos x="530" y="3424"/>
                  </a:cxn>
                  <a:cxn ang="0">
                    <a:pos x="574" y="3273"/>
                  </a:cxn>
                  <a:cxn ang="0">
                    <a:pos x="438" y="3499"/>
                  </a:cxn>
                  <a:cxn ang="0">
                    <a:pos x="1237" y="5530"/>
                  </a:cxn>
                  <a:cxn ang="0">
                    <a:pos x="1178" y="5287"/>
                  </a:cxn>
                  <a:cxn ang="0">
                    <a:pos x="1123" y="5006"/>
                  </a:cxn>
                  <a:cxn ang="0">
                    <a:pos x="1168" y="4717"/>
                  </a:cxn>
                  <a:cxn ang="0">
                    <a:pos x="1204" y="4150"/>
                  </a:cxn>
                  <a:cxn ang="0">
                    <a:pos x="1205" y="4705"/>
                  </a:cxn>
                  <a:cxn ang="0">
                    <a:pos x="1257" y="5194"/>
                  </a:cxn>
                  <a:cxn ang="0">
                    <a:pos x="1864" y="2234"/>
                  </a:cxn>
                  <a:cxn ang="0">
                    <a:pos x="1806" y="2661"/>
                  </a:cxn>
                  <a:cxn ang="0">
                    <a:pos x="1844" y="1980"/>
                  </a:cxn>
                </a:cxnLst>
                <a:rect l="0" t="0" r="r" b="b"/>
                <a:pathLst>
                  <a:path w="2207" h="6626">
                    <a:moveTo>
                      <a:pt x="2184" y="2179"/>
                    </a:moveTo>
                    <a:cubicBezTo>
                      <a:pt x="2199" y="2154"/>
                      <a:pt x="2178" y="2062"/>
                      <a:pt x="2183" y="2006"/>
                    </a:cubicBezTo>
                    <a:cubicBezTo>
                      <a:pt x="2187" y="1950"/>
                      <a:pt x="2180" y="1811"/>
                      <a:pt x="2183" y="1786"/>
                    </a:cubicBezTo>
                    <a:cubicBezTo>
                      <a:pt x="2180" y="1593"/>
                      <a:pt x="2113" y="1266"/>
                      <a:pt x="2095" y="1242"/>
                    </a:cubicBezTo>
                    <a:cubicBezTo>
                      <a:pt x="2036" y="1182"/>
                      <a:pt x="1719" y="1040"/>
                      <a:pt x="1719" y="1040"/>
                    </a:cubicBezTo>
                    <a:cubicBezTo>
                      <a:pt x="1721" y="1028"/>
                      <a:pt x="1692" y="1008"/>
                      <a:pt x="1675" y="975"/>
                    </a:cubicBezTo>
                    <a:cubicBezTo>
                      <a:pt x="1659" y="941"/>
                      <a:pt x="1637" y="934"/>
                      <a:pt x="1637" y="934"/>
                    </a:cubicBezTo>
                    <a:cubicBezTo>
                      <a:pt x="1637" y="934"/>
                      <a:pt x="1640" y="870"/>
                      <a:pt x="1640" y="862"/>
                    </a:cubicBezTo>
                    <a:cubicBezTo>
                      <a:pt x="1669" y="848"/>
                      <a:pt x="1674" y="810"/>
                      <a:pt x="1680" y="791"/>
                    </a:cubicBezTo>
                    <a:cubicBezTo>
                      <a:pt x="1687" y="773"/>
                      <a:pt x="1696" y="709"/>
                      <a:pt x="1696" y="709"/>
                    </a:cubicBezTo>
                    <a:cubicBezTo>
                      <a:pt x="1714" y="722"/>
                      <a:pt x="1765" y="663"/>
                      <a:pt x="1775" y="646"/>
                    </a:cubicBezTo>
                    <a:cubicBezTo>
                      <a:pt x="1785" y="629"/>
                      <a:pt x="1773" y="547"/>
                      <a:pt x="1776" y="515"/>
                    </a:cubicBezTo>
                    <a:cubicBezTo>
                      <a:pt x="1780" y="483"/>
                      <a:pt x="1776" y="481"/>
                      <a:pt x="1776" y="481"/>
                    </a:cubicBezTo>
                    <a:cubicBezTo>
                      <a:pt x="1818" y="387"/>
                      <a:pt x="1793" y="315"/>
                      <a:pt x="1803" y="278"/>
                    </a:cubicBezTo>
                    <a:cubicBezTo>
                      <a:pt x="1813" y="241"/>
                      <a:pt x="1729" y="165"/>
                      <a:pt x="1729" y="165"/>
                    </a:cubicBezTo>
                    <a:cubicBezTo>
                      <a:pt x="1583" y="0"/>
                      <a:pt x="1450" y="62"/>
                      <a:pt x="1450" y="62"/>
                    </a:cubicBezTo>
                    <a:cubicBezTo>
                      <a:pt x="1345" y="55"/>
                      <a:pt x="1280" y="151"/>
                      <a:pt x="1280" y="151"/>
                    </a:cubicBezTo>
                    <a:cubicBezTo>
                      <a:pt x="1280" y="151"/>
                      <a:pt x="1247" y="153"/>
                      <a:pt x="1206" y="222"/>
                    </a:cubicBezTo>
                    <a:cubicBezTo>
                      <a:pt x="1147" y="345"/>
                      <a:pt x="1191" y="488"/>
                      <a:pt x="1191" y="488"/>
                    </a:cubicBezTo>
                    <a:cubicBezTo>
                      <a:pt x="1159" y="481"/>
                      <a:pt x="1164" y="586"/>
                      <a:pt x="1169" y="623"/>
                    </a:cubicBezTo>
                    <a:cubicBezTo>
                      <a:pt x="1174" y="660"/>
                      <a:pt x="1240" y="698"/>
                      <a:pt x="1240" y="698"/>
                    </a:cubicBezTo>
                    <a:cubicBezTo>
                      <a:pt x="1235" y="742"/>
                      <a:pt x="1233" y="757"/>
                      <a:pt x="1238" y="784"/>
                    </a:cubicBezTo>
                    <a:cubicBezTo>
                      <a:pt x="1243" y="811"/>
                      <a:pt x="1238" y="862"/>
                      <a:pt x="1238" y="862"/>
                    </a:cubicBezTo>
                    <a:cubicBezTo>
                      <a:pt x="1162" y="889"/>
                      <a:pt x="1103" y="962"/>
                      <a:pt x="1103" y="962"/>
                    </a:cubicBezTo>
                    <a:cubicBezTo>
                      <a:pt x="1018" y="962"/>
                      <a:pt x="753" y="1048"/>
                      <a:pt x="699" y="1074"/>
                    </a:cubicBezTo>
                    <a:cubicBezTo>
                      <a:pt x="645" y="1101"/>
                      <a:pt x="569" y="1285"/>
                      <a:pt x="528" y="1461"/>
                    </a:cubicBezTo>
                    <a:cubicBezTo>
                      <a:pt x="488" y="1636"/>
                      <a:pt x="416" y="1997"/>
                      <a:pt x="398" y="2087"/>
                    </a:cubicBezTo>
                    <a:cubicBezTo>
                      <a:pt x="380" y="2177"/>
                      <a:pt x="371" y="2293"/>
                      <a:pt x="344" y="2390"/>
                    </a:cubicBezTo>
                    <a:cubicBezTo>
                      <a:pt x="317" y="2486"/>
                      <a:pt x="324" y="2608"/>
                      <a:pt x="289" y="2718"/>
                    </a:cubicBezTo>
                    <a:cubicBezTo>
                      <a:pt x="255" y="2828"/>
                      <a:pt x="250" y="3041"/>
                      <a:pt x="241" y="3086"/>
                    </a:cubicBezTo>
                    <a:cubicBezTo>
                      <a:pt x="232" y="3131"/>
                      <a:pt x="263" y="3143"/>
                      <a:pt x="266" y="3133"/>
                    </a:cubicBezTo>
                    <a:cubicBezTo>
                      <a:pt x="252" y="3171"/>
                      <a:pt x="239" y="3272"/>
                      <a:pt x="221" y="3308"/>
                    </a:cubicBezTo>
                    <a:cubicBezTo>
                      <a:pt x="203" y="3344"/>
                      <a:pt x="214" y="3360"/>
                      <a:pt x="237" y="3384"/>
                    </a:cubicBezTo>
                    <a:cubicBezTo>
                      <a:pt x="259" y="3409"/>
                      <a:pt x="304" y="3472"/>
                      <a:pt x="304" y="3472"/>
                    </a:cubicBezTo>
                    <a:cubicBezTo>
                      <a:pt x="124" y="3458"/>
                      <a:pt x="124" y="3458"/>
                      <a:pt x="124" y="3458"/>
                    </a:cubicBezTo>
                    <a:cubicBezTo>
                      <a:pt x="0" y="4427"/>
                      <a:pt x="0" y="4427"/>
                      <a:pt x="0" y="4427"/>
                    </a:cubicBezTo>
                    <a:cubicBezTo>
                      <a:pt x="349" y="4626"/>
                      <a:pt x="349" y="4626"/>
                      <a:pt x="349" y="4626"/>
                    </a:cubicBezTo>
                    <a:cubicBezTo>
                      <a:pt x="463" y="4626"/>
                      <a:pt x="463" y="4626"/>
                      <a:pt x="463" y="4626"/>
                    </a:cubicBezTo>
                    <a:cubicBezTo>
                      <a:pt x="563" y="3883"/>
                      <a:pt x="563" y="3883"/>
                      <a:pt x="563" y="3883"/>
                    </a:cubicBezTo>
                    <a:cubicBezTo>
                      <a:pt x="569" y="3960"/>
                      <a:pt x="574" y="4040"/>
                      <a:pt x="577" y="4108"/>
                    </a:cubicBezTo>
                    <a:cubicBezTo>
                      <a:pt x="583" y="4300"/>
                      <a:pt x="615" y="4440"/>
                      <a:pt x="659" y="4581"/>
                    </a:cubicBezTo>
                    <a:cubicBezTo>
                      <a:pt x="704" y="4721"/>
                      <a:pt x="688" y="4931"/>
                      <a:pt x="719" y="4993"/>
                    </a:cubicBezTo>
                    <a:cubicBezTo>
                      <a:pt x="751" y="5056"/>
                      <a:pt x="731" y="5194"/>
                      <a:pt x="731" y="5194"/>
                    </a:cubicBezTo>
                    <a:cubicBezTo>
                      <a:pt x="731" y="5194"/>
                      <a:pt x="688" y="5230"/>
                      <a:pt x="725" y="5296"/>
                    </a:cubicBezTo>
                    <a:cubicBezTo>
                      <a:pt x="762" y="5361"/>
                      <a:pt x="725" y="5388"/>
                      <a:pt x="770" y="5517"/>
                    </a:cubicBezTo>
                    <a:cubicBezTo>
                      <a:pt x="815" y="5645"/>
                      <a:pt x="785" y="5652"/>
                      <a:pt x="767" y="5803"/>
                    </a:cubicBezTo>
                    <a:cubicBezTo>
                      <a:pt x="748" y="5953"/>
                      <a:pt x="782" y="6161"/>
                      <a:pt x="805" y="6198"/>
                    </a:cubicBezTo>
                    <a:cubicBezTo>
                      <a:pt x="829" y="6235"/>
                      <a:pt x="877" y="6194"/>
                      <a:pt x="893" y="6198"/>
                    </a:cubicBezTo>
                    <a:cubicBezTo>
                      <a:pt x="910" y="6202"/>
                      <a:pt x="898" y="6228"/>
                      <a:pt x="886" y="6245"/>
                    </a:cubicBezTo>
                    <a:cubicBezTo>
                      <a:pt x="873" y="6262"/>
                      <a:pt x="877" y="6273"/>
                      <a:pt x="877" y="6287"/>
                    </a:cubicBezTo>
                    <a:cubicBezTo>
                      <a:pt x="877" y="6302"/>
                      <a:pt x="793" y="6351"/>
                      <a:pt x="787" y="6358"/>
                    </a:cubicBezTo>
                    <a:cubicBezTo>
                      <a:pt x="782" y="6365"/>
                      <a:pt x="724" y="6414"/>
                      <a:pt x="724" y="6414"/>
                    </a:cubicBezTo>
                    <a:cubicBezTo>
                      <a:pt x="699" y="6426"/>
                      <a:pt x="690" y="6444"/>
                      <a:pt x="690" y="6444"/>
                    </a:cubicBezTo>
                    <a:cubicBezTo>
                      <a:pt x="690" y="6494"/>
                      <a:pt x="690" y="6494"/>
                      <a:pt x="690" y="6494"/>
                    </a:cubicBezTo>
                    <a:cubicBezTo>
                      <a:pt x="723" y="6527"/>
                      <a:pt x="851" y="6530"/>
                      <a:pt x="974" y="6529"/>
                    </a:cubicBezTo>
                    <a:cubicBezTo>
                      <a:pt x="1098" y="6527"/>
                      <a:pt x="1101" y="6494"/>
                      <a:pt x="1101" y="6494"/>
                    </a:cubicBezTo>
                    <a:cubicBezTo>
                      <a:pt x="1172" y="6422"/>
                      <a:pt x="1172" y="6422"/>
                      <a:pt x="1172" y="6422"/>
                    </a:cubicBezTo>
                    <a:cubicBezTo>
                      <a:pt x="1172" y="6422"/>
                      <a:pt x="1168" y="6407"/>
                      <a:pt x="1168" y="6390"/>
                    </a:cubicBezTo>
                    <a:cubicBezTo>
                      <a:pt x="1167" y="6372"/>
                      <a:pt x="1160" y="6381"/>
                      <a:pt x="1152" y="6376"/>
                    </a:cubicBezTo>
                    <a:cubicBezTo>
                      <a:pt x="1145" y="6371"/>
                      <a:pt x="1172" y="6358"/>
                      <a:pt x="1172" y="6358"/>
                    </a:cubicBezTo>
                    <a:cubicBezTo>
                      <a:pt x="1177" y="6375"/>
                      <a:pt x="1212" y="6398"/>
                      <a:pt x="1215" y="6442"/>
                    </a:cubicBezTo>
                    <a:cubicBezTo>
                      <a:pt x="1219" y="6485"/>
                      <a:pt x="1239" y="6504"/>
                      <a:pt x="1235" y="6527"/>
                    </a:cubicBezTo>
                    <a:cubicBezTo>
                      <a:pt x="1232" y="6550"/>
                      <a:pt x="1267" y="6567"/>
                      <a:pt x="1265" y="6586"/>
                    </a:cubicBezTo>
                    <a:cubicBezTo>
                      <a:pt x="1264" y="6604"/>
                      <a:pt x="1496" y="6626"/>
                      <a:pt x="1557" y="6621"/>
                    </a:cubicBezTo>
                    <a:cubicBezTo>
                      <a:pt x="1617" y="6616"/>
                      <a:pt x="1647" y="6606"/>
                      <a:pt x="1647" y="6606"/>
                    </a:cubicBezTo>
                    <a:cubicBezTo>
                      <a:pt x="1647" y="6606"/>
                      <a:pt x="1654" y="6581"/>
                      <a:pt x="1655" y="6555"/>
                    </a:cubicBezTo>
                    <a:cubicBezTo>
                      <a:pt x="1657" y="6530"/>
                      <a:pt x="1615" y="6515"/>
                      <a:pt x="1615" y="6515"/>
                    </a:cubicBezTo>
                    <a:cubicBezTo>
                      <a:pt x="1618" y="6500"/>
                      <a:pt x="1618" y="6500"/>
                      <a:pt x="1618" y="6500"/>
                    </a:cubicBezTo>
                    <a:cubicBezTo>
                      <a:pt x="1620" y="6465"/>
                      <a:pt x="1602" y="6423"/>
                      <a:pt x="1602" y="6423"/>
                    </a:cubicBezTo>
                    <a:cubicBezTo>
                      <a:pt x="1602" y="6423"/>
                      <a:pt x="1635" y="6333"/>
                      <a:pt x="1669" y="6279"/>
                    </a:cubicBezTo>
                    <a:cubicBezTo>
                      <a:pt x="1702" y="6226"/>
                      <a:pt x="1652" y="6119"/>
                      <a:pt x="1632" y="6055"/>
                    </a:cubicBezTo>
                    <a:cubicBezTo>
                      <a:pt x="1612" y="5992"/>
                      <a:pt x="1612" y="5921"/>
                      <a:pt x="1638" y="5841"/>
                    </a:cubicBezTo>
                    <a:cubicBezTo>
                      <a:pt x="1665" y="5761"/>
                      <a:pt x="1685" y="5343"/>
                      <a:pt x="1692" y="5242"/>
                    </a:cubicBezTo>
                    <a:cubicBezTo>
                      <a:pt x="1699" y="5142"/>
                      <a:pt x="1662" y="5001"/>
                      <a:pt x="1662" y="5001"/>
                    </a:cubicBezTo>
                    <a:cubicBezTo>
                      <a:pt x="1719" y="4914"/>
                      <a:pt x="1659" y="4770"/>
                      <a:pt x="1685" y="4744"/>
                    </a:cubicBezTo>
                    <a:cubicBezTo>
                      <a:pt x="1712" y="4717"/>
                      <a:pt x="1722" y="4640"/>
                      <a:pt x="1732" y="4583"/>
                    </a:cubicBezTo>
                    <a:cubicBezTo>
                      <a:pt x="1742" y="4526"/>
                      <a:pt x="1791" y="3949"/>
                      <a:pt x="1792" y="3915"/>
                    </a:cubicBezTo>
                    <a:cubicBezTo>
                      <a:pt x="1794" y="3882"/>
                      <a:pt x="1821" y="3748"/>
                      <a:pt x="1816" y="3735"/>
                    </a:cubicBezTo>
                    <a:cubicBezTo>
                      <a:pt x="1811" y="3721"/>
                      <a:pt x="1807" y="3695"/>
                      <a:pt x="1824" y="3673"/>
                    </a:cubicBezTo>
                    <a:cubicBezTo>
                      <a:pt x="1841" y="3651"/>
                      <a:pt x="1801" y="3450"/>
                      <a:pt x="1816" y="3452"/>
                    </a:cubicBezTo>
                    <a:cubicBezTo>
                      <a:pt x="1831" y="3454"/>
                      <a:pt x="1834" y="3404"/>
                      <a:pt x="1848" y="3363"/>
                    </a:cubicBezTo>
                    <a:cubicBezTo>
                      <a:pt x="1852" y="3351"/>
                      <a:pt x="1847" y="3339"/>
                      <a:pt x="1840" y="3328"/>
                    </a:cubicBezTo>
                    <a:cubicBezTo>
                      <a:pt x="1842" y="3288"/>
                      <a:pt x="1844" y="3263"/>
                      <a:pt x="1844" y="3263"/>
                    </a:cubicBezTo>
                    <a:cubicBezTo>
                      <a:pt x="1862" y="3263"/>
                      <a:pt x="1884" y="3238"/>
                      <a:pt x="1884" y="3238"/>
                    </a:cubicBezTo>
                    <a:cubicBezTo>
                      <a:pt x="1902" y="3245"/>
                      <a:pt x="1904" y="3274"/>
                      <a:pt x="1904" y="3274"/>
                    </a:cubicBezTo>
                    <a:cubicBezTo>
                      <a:pt x="1904" y="3274"/>
                      <a:pt x="1992" y="3077"/>
                      <a:pt x="2039" y="2978"/>
                    </a:cubicBezTo>
                    <a:cubicBezTo>
                      <a:pt x="2086" y="2879"/>
                      <a:pt x="2035" y="2823"/>
                      <a:pt x="2079" y="2794"/>
                    </a:cubicBezTo>
                    <a:cubicBezTo>
                      <a:pt x="2124" y="2765"/>
                      <a:pt x="2115" y="2673"/>
                      <a:pt x="2136" y="2576"/>
                    </a:cubicBezTo>
                    <a:cubicBezTo>
                      <a:pt x="2156" y="2480"/>
                      <a:pt x="2149" y="2367"/>
                      <a:pt x="2178" y="2314"/>
                    </a:cubicBezTo>
                    <a:cubicBezTo>
                      <a:pt x="2207" y="2260"/>
                      <a:pt x="2169" y="2204"/>
                      <a:pt x="2184" y="2179"/>
                    </a:cubicBezTo>
                    <a:close/>
                    <a:moveTo>
                      <a:pt x="593" y="2801"/>
                    </a:moveTo>
                    <a:cubicBezTo>
                      <a:pt x="602" y="2733"/>
                      <a:pt x="645" y="2673"/>
                      <a:pt x="645" y="2673"/>
                    </a:cubicBezTo>
                    <a:cubicBezTo>
                      <a:pt x="643" y="2722"/>
                      <a:pt x="584" y="2868"/>
                      <a:pt x="593" y="2801"/>
                    </a:cubicBezTo>
                    <a:close/>
                    <a:moveTo>
                      <a:pt x="512" y="3154"/>
                    </a:moveTo>
                    <a:cubicBezTo>
                      <a:pt x="512" y="3165"/>
                      <a:pt x="506" y="3186"/>
                      <a:pt x="506" y="3186"/>
                    </a:cubicBezTo>
                    <a:cubicBezTo>
                      <a:pt x="506" y="3186"/>
                      <a:pt x="502" y="3162"/>
                      <a:pt x="494" y="3154"/>
                    </a:cubicBezTo>
                    <a:cubicBezTo>
                      <a:pt x="485" y="3145"/>
                      <a:pt x="512" y="3143"/>
                      <a:pt x="512" y="3154"/>
                    </a:cubicBezTo>
                    <a:close/>
                    <a:moveTo>
                      <a:pt x="438" y="3499"/>
                    </a:moveTo>
                    <a:cubicBezTo>
                      <a:pt x="441" y="3489"/>
                      <a:pt x="443" y="3450"/>
                      <a:pt x="443" y="3450"/>
                    </a:cubicBezTo>
                    <a:cubicBezTo>
                      <a:pt x="443" y="3450"/>
                      <a:pt x="452" y="3465"/>
                      <a:pt x="450" y="3460"/>
                    </a:cubicBezTo>
                    <a:cubicBezTo>
                      <a:pt x="472" y="3523"/>
                      <a:pt x="520" y="3497"/>
                      <a:pt x="520" y="3471"/>
                    </a:cubicBezTo>
                    <a:cubicBezTo>
                      <a:pt x="519" y="3445"/>
                      <a:pt x="523" y="3446"/>
                      <a:pt x="530" y="3424"/>
                    </a:cubicBezTo>
                    <a:cubicBezTo>
                      <a:pt x="536" y="3402"/>
                      <a:pt x="513" y="3335"/>
                      <a:pt x="522" y="3303"/>
                    </a:cubicBezTo>
                    <a:cubicBezTo>
                      <a:pt x="531" y="3271"/>
                      <a:pt x="522" y="3228"/>
                      <a:pt x="522" y="3228"/>
                    </a:cubicBezTo>
                    <a:cubicBezTo>
                      <a:pt x="550" y="3265"/>
                      <a:pt x="577" y="3262"/>
                      <a:pt x="574" y="3273"/>
                    </a:cubicBezTo>
                    <a:cubicBezTo>
                      <a:pt x="570" y="3283"/>
                      <a:pt x="575" y="3353"/>
                      <a:pt x="561" y="3389"/>
                    </a:cubicBezTo>
                    <a:cubicBezTo>
                      <a:pt x="547" y="3426"/>
                      <a:pt x="547" y="3550"/>
                      <a:pt x="547" y="3550"/>
                    </a:cubicBezTo>
                    <a:lnTo>
                      <a:pt x="438" y="3499"/>
                    </a:lnTo>
                    <a:close/>
                    <a:moveTo>
                      <a:pt x="1257" y="5286"/>
                    </a:moveTo>
                    <a:cubicBezTo>
                      <a:pt x="1252" y="5316"/>
                      <a:pt x="1262" y="5346"/>
                      <a:pt x="1249" y="5389"/>
                    </a:cubicBezTo>
                    <a:cubicBezTo>
                      <a:pt x="1235" y="5433"/>
                      <a:pt x="1239" y="5510"/>
                      <a:pt x="1237" y="5530"/>
                    </a:cubicBezTo>
                    <a:cubicBezTo>
                      <a:pt x="1235" y="5550"/>
                      <a:pt x="1217" y="5483"/>
                      <a:pt x="1204" y="5455"/>
                    </a:cubicBezTo>
                    <a:cubicBezTo>
                      <a:pt x="1190" y="5426"/>
                      <a:pt x="1224" y="5374"/>
                      <a:pt x="1195" y="5354"/>
                    </a:cubicBezTo>
                    <a:cubicBezTo>
                      <a:pt x="1167" y="5334"/>
                      <a:pt x="1175" y="5312"/>
                      <a:pt x="1178" y="5287"/>
                    </a:cubicBezTo>
                    <a:cubicBezTo>
                      <a:pt x="1182" y="5262"/>
                      <a:pt x="1172" y="5239"/>
                      <a:pt x="1161" y="5224"/>
                    </a:cubicBezTo>
                    <a:cubicBezTo>
                      <a:pt x="1150" y="5209"/>
                      <a:pt x="1153" y="5192"/>
                      <a:pt x="1161" y="5128"/>
                    </a:cubicBezTo>
                    <a:cubicBezTo>
                      <a:pt x="1168" y="5065"/>
                      <a:pt x="1135" y="5021"/>
                      <a:pt x="1123" y="5006"/>
                    </a:cubicBezTo>
                    <a:cubicBezTo>
                      <a:pt x="1112" y="4991"/>
                      <a:pt x="1120" y="4968"/>
                      <a:pt x="1140" y="4964"/>
                    </a:cubicBezTo>
                    <a:cubicBezTo>
                      <a:pt x="1160" y="4961"/>
                      <a:pt x="1157" y="4929"/>
                      <a:pt x="1157" y="4896"/>
                    </a:cubicBezTo>
                    <a:cubicBezTo>
                      <a:pt x="1157" y="4862"/>
                      <a:pt x="1158" y="4749"/>
                      <a:pt x="1168" y="4717"/>
                    </a:cubicBezTo>
                    <a:cubicBezTo>
                      <a:pt x="1178" y="4685"/>
                      <a:pt x="1167" y="4596"/>
                      <a:pt x="1177" y="4556"/>
                    </a:cubicBezTo>
                    <a:cubicBezTo>
                      <a:pt x="1187" y="4516"/>
                      <a:pt x="1172" y="4429"/>
                      <a:pt x="1168" y="4292"/>
                    </a:cubicBezTo>
                    <a:cubicBezTo>
                      <a:pt x="1165" y="4155"/>
                      <a:pt x="1204" y="4150"/>
                      <a:pt x="1204" y="4150"/>
                    </a:cubicBezTo>
                    <a:cubicBezTo>
                      <a:pt x="1190" y="4227"/>
                      <a:pt x="1220" y="4377"/>
                      <a:pt x="1225" y="4402"/>
                    </a:cubicBezTo>
                    <a:cubicBezTo>
                      <a:pt x="1230" y="4427"/>
                      <a:pt x="1240" y="4469"/>
                      <a:pt x="1219" y="4519"/>
                    </a:cubicBezTo>
                    <a:cubicBezTo>
                      <a:pt x="1197" y="4570"/>
                      <a:pt x="1205" y="4628"/>
                      <a:pt x="1205" y="4705"/>
                    </a:cubicBezTo>
                    <a:cubicBezTo>
                      <a:pt x="1205" y="4782"/>
                      <a:pt x="1222" y="4804"/>
                      <a:pt x="1220" y="4911"/>
                    </a:cubicBezTo>
                    <a:cubicBezTo>
                      <a:pt x="1219" y="5018"/>
                      <a:pt x="1242" y="5078"/>
                      <a:pt x="1250" y="5093"/>
                    </a:cubicBezTo>
                    <a:cubicBezTo>
                      <a:pt x="1259" y="5108"/>
                      <a:pt x="1264" y="5172"/>
                      <a:pt x="1257" y="5194"/>
                    </a:cubicBezTo>
                    <a:cubicBezTo>
                      <a:pt x="1250" y="5215"/>
                      <a:pt x="1262" y="5256"/>
                      <a:pt x="1257" y="5286"/>
                    </a:cubicBezTo>
                    <a:close/>
                    <a:moveTo>
                      <a:pt x="1864" y="2017"/>
                    </a:moveTo>
                    <a:cubicBezTo>
                      <a:pt x="1849" y="2077"/>
                      <a:pt x="1864" y="2234"/>
                      <a:pt x="1864" y="2234"/>
                    </a:cubicBezTo>
                    <a:cubicBezTo>
                      <a:pt x="1805" y="2296"/>
                      <a:pt x="1840" y="2424"/>
                      <a:pt x="1844" y="2416"/>
                    </a:cubicBezTo>
                    <a:cubicBezTo>
                      <a:pt x="1817" y="2470"/>
                      <a:pt x="1844" y="2530"/>
                      <a:pt x="1844" y="2530"/>
                    </a:cubicBezTo>
                    <a:cubicBezTo>
                      <a:pt x="1820" y="2544"/>
                      <a:pt x="1806" y="2661"/>
                      <a:pt x="1806" y="2661"/>
                    </a:cubicBezTo>
                    <a:cubicBezTo>
                      <a:pt x="1818" y="2483"/>
                      <a:pt x="1756" y="2411"/>
                      <a:pt x="1768" y="2374"/>
                    </a:cubicBezTo>
                    <a:cubicBezTo>
                      <a:pt x="1780" y="2337"/>
                      <a:pt x="1781" y="2119"/>
                      <a:pt x="1800" y="2091"/>
                    </a:cubicBezTo>
                    <a:cubicBezTo>
                      <a:pt x="1818" y="2062"/>
                      <a:pt x="1844" y="1980"/>
                      <a:pt x="1844" y="1980"/>
                    </a:cubicBezTo>
                    <a:cubicBezTo>
                      <a:pt x="1856" y="1944"/>
                      <a:pt x="1879" y="1956"/>
                      <a:pt x="1864" y="201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9" name="Freeform 42"/>
              <p:cNvSpPr>
                <a:spLocks/>
              </p:cNvSpPr>
              <p:nvPr/>
            </p:nvSpPr>
            <p:spPr bwMode="auto">
              <a:xfrm>
                <a:off x="3447882" y="2691988"/>
                <a:ext cx="131307" cy="290081"/>
              </a:xfrm>
              <a:custGeom>
                <a:avLst/>
                <a:gdLst/>
                <a:ahLst/>
                <a:cxnLst>
                  <a:cxn ang="0">
                    <a:pos x="51" y="0"/>
                  </a:cxn>
                  <a:cxn ang="0">
                    <a:pos x="222" y="411"/>
                  </a:cxn>
                  <a:cxn ang="0">
                    <a:pos x="498" y="150"/>
                  </a:cxn>
                  <a:cxn ang="0">
                    <a:pos x="463" y="315"/>
                  </a:cxn>
                  <a:cxn ang="0">
                    <a:pos x="162" y="1100"/>
                  </a:cxn>
                  <a:cxn ang="0">
                    <a:pos x="101" y="679"/>
                  </a:cxn>
                  <a:cxn ang="0">
                    <a:pos x="51" y="0"/>
                  </a:cxn>
                </a:cxnLst>
                <a:rect l="0" t="0" r="r" b="b"/>
                <a:pathLst>
                  <a:path w="498" h="1100">
                    <a:moveTo>
                      <a:pt x="51" y="0"/>
                    </a:moveTo>
                    <a:cubicBezTo>
                      <a:pt x="51" y="0"/>
                      <a:pt x="67" y="212"/>
                      <a:pt x="222" y="411"/>
                    </a:cubicBezTo>
                    <a:cubicBezTo>
                      <a:pt x="222" y="411"/>
                      <a:pt x="386" y="342"/>
                      <a:pt x="498" y="150"/>
                    </a:cubicBezTo>
                    <a:cubicBezTo>
                      <a:pt x="498" y="150"/>
                      <a:pt x="473" y="238"/>
                      <a:pt x="463" y="315"/>
                    </a:cubicBezTo>
                    <a:cubicBezTo>
                      <a:pt x="453" y="392"/>
                      <a:pt x="234" y="1002"/>
                      <a:pt x="162" y="1100"/>
                    </a:cubicBezTo>
                    <a:cubicBezTo>
                      <a:pt x="162" y="1100"/>
                      <a:pt x="118" y="832"/>
                      <a:pt x="101" y="679"/>
                    </a:cubicBezTo>
                    <a:cubicBezTo>
                      <a:pt x="84" y="525"/>
                      <a:pt x="0" y="273"/>
                      <a:pt x="51"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19" name="Group 299"/>
            <p:cNvGrpSpPr>
              <a:grpSpLocks noChangeAspect="1"/>
            </p:cNvGrpSpPr>
            <p:nvPr/>
          </p:nvGrpSpPr>
          <p:grpSpPr>
            <a:xfrm>
              <a:off x="2761124" y="2361518"/>
              <a:ext cx="213309" cy="822512"/>
              <a:chOff x="6459965" y="4818404"/>
              <a:chExt cx="424575" cy="1811541"/>
            </a:xfrm>
            <a:grpFill/>
          </p:grpSpPr>
          <p:sp>
            <p:nvSpPr>
              <p:cNvPr id="148" name="Freeform 57"/>
              <p:cNvSpPr>
                <a:spLocks noEditPoints="1"/>
              </p:cNvSpPr>
              <p:nvPr/>
            </p:nvSpPr>
            <p:spPr bwMode="auto">
              <a:xfrm>
                <a:off x="6459965" y="4818404"/>
                <a:ext cx="424575" cy="1811541"/>
              </a:xfrm>
              <a:custGeom>
                <a:avLst/>
                <a:gdLst/>
                <a:ahLst/>
                <a:cxnLst>
                  <a:cxn ang="0">
                    <a:pos x="1030" y="1911"/>
                  </a:cxn>
                  <a:cxn ang="0">
                    <a:pos x="993" y="1723"/>
                  </a:cxn>
                  <a:cxn ang="0">
                    <a:pos x="984" y="1587"/>
                  </a:cxn>
                  <a:cxn ang="0">
                    <a:pos x="946" y="849"/>
                  </a:cxn>
                  <a:cxn ang="0">
                    <a:pos x="960" y="771"/>
                  </a:cxn>
                  <a:cxn ang="0">
                    <a:pos x="960" y="755"/>
                  </a:cxn>
                  <a:cxn ang="0">
                    <a:pos x="876" y="606"/>
                  </a:cxn>
                  <a:cxn ang="0">
                    <a:pos x="798" y="173"/>
                  </a:cxn>
                  <a:cxn ang="0">
                    <a:pos x="374" y="121"/>
                  </a:cxn>
                  <a:cxn ang="0">
                    <a:pos x="227" y="499"/>
                  </a:cxn>
                  <a:cxn ang="0">
                    <a:pos x="214" y="708"/>
                  </a:cxn>
                  <a:cxn ang="0">
                    <a:pos x="281" y="923"/>
                  </a:cxn>
                  <a:cxn ang="0">
                    <a:pos x="75" y="986"/>
                  </a:cxn>
                  <a:cxn ang="0">
                    <a:pos x="62" y="1132"/>
                  </a:cxn>
                  <a:cxn ang="0">
                    <a:pos x="119" y="1388"/>
                  </a:cxn>
                  <a:cxn ang="0">
                    <a:pos x="194" y="1685"/>
                  </a:cxn>
                  <a:cxn ang="0">
                    <a:pos x="77" y="2232"/>
                  </a:cxn>
                  <a:cxn ang="0">
                    <a:pos x="33" y="2723"/>
                  </a:cxn>
                  <a:cxn ang="0">
                    <a:pos x="81" y="2800"/>
                  </a:cxn>
                  <a:cxn ang="0">
                    <a:pos x="171" y="3382"/>
                  </a:cxn>
                  <a:cxn ang="0">
                    <a:pos x="270" y="4161"/>
                  </a:cxn>
                  <a:cxn ang="0">
                    <a:pos x="178" y="4527"/>
                  </a:cxn>
                  <a:cxn ang="0">
                    <a:pos x="73" y="4697"/>
                  </a:cxn>
                  <a:cxn ang="0">
                    <a:pos x="437" y="4509"/>
                  </a:cxn>
                  <a:cxn ang="0">
                    <a:pos x="510" y="4612"/>
                  </a:cxn>
                  <a:cxn ang="0">
                    <a:pos x="441" y="4709"/>
                  </a:cxn>
                  <a:cxn ang="0">
                    <a:pos x="824" y="4513"/>
                  </a:cxn>
                  <a:cxn ang="0">
                    <a:pos x="885" y="4719"/>
                  </a:cxn>
                  <a:cxn ang="0">
                    <a:pos x="910" y="4592"/>
                  </a:cxn>
                  <a:cxn ang="0">
                    <a:pos x="925" y="4335"/>
                  </a:cxn>
                  <a:cxn ang="0">
                    <a:pos x="795" y="4111"/>
                  </a:cxn>
                  <a:cxn ang="0">
                    <a:pos x="607" y="3279"/>
                  </a:cxn>
                  <a:cxn ang="0">
                    <a:pos x="652" y="2799"/>
                  </a:cxn>
                  <a:cxn ang="0">
                    <a:pos x="808" y="2714"/>
                  </a:cxn>
                  <a:cxn ang="0">
                    <a:pos x="890" y="2709"/>
                  </a:cxn>
                  <a:cxn ang="0">
                    <a:pos x="1013" y="2634"/>
                  </a:cxn>
                  <a:cxn ang="0">
                    <a:pos x="1091" y="2568"/>
                  </a:cxn>
                  <a:cxn ang="0">
                    <a:pos x="268" y="1151"/>
                  </a:cxn>
                  <a:cxn ang="0">
                    <a:pos x="186" y="1219"/>
                  </a:cxn>
                  <a:cxn ang="0">
                    <a:pos x="202" y="1133"/>
                  </a:cxn>
                  <a:cxn ang="0">
                    <a:pos x="268" y="1151"/>
                  </a:cxn>
                  <a:cxn ang="0">
                    <a:pos x="225" y="1030"/>
                  </a:cxn>
                  <a:cxn ang="0">
                    <a:pos x="266" y="1011"/>
                  </a:cxn>
                  <a:cxn ang="0">
                    <a:pos x="250" y="1063"/>
                  </a:cxn>
                  <a:cxn ang="0">
                    <a:pos x="211" y="1081"/>
                  </a:cxn>
                  <a:cxn ang="0">
                    <a:pos x="279" y="975"/>
                  </a:cxn>
                  <a:cxn ang="0">
                    <a:pos x="186" y="975"/>
                  </a:cxn>
                  <a:cxn ang="0">
                    <a:pos x="253" y="963"/>
                  </a:cxn>
                  <a:cxn ang="0">
                    <a:pos x="279" y="975"/>
                  </a:cxn>
                  <a:cxn ang="0">
                    <a:pos x="617" y="4384"/>
                  </a:cxn>
                  <a:cxn ang="0">
                    <a:pos x="551" y="4559"/>
                  </a:cxn>
                  <a:cxn ang="0">
                    <a:pos x="496" y="4234"/>
                  </a:cxn>
                  <a:cxn ang="0">
                    <a:pos x="498" y="3711"/>
                  </a:cxn>
                  <a:cxn ang="0">
                    <a:pos x="617" y="4163"/>
                  </a:cxn>
                  <a:cxn ang="0">
                    <a:pos x="791" y="2094"/>
                  </a:cxn>
                  <a:cxn ang="0">
                    <a:pos x="748" y="1876"/>
                  </a:cxn>
                  <a:cxn ang="0">
                    <a:pos x="755" y="1770"/>
                  </a:cxn>
                  <a:cxn ang="0">
                    <a:pos x="802" y="1795"/>
                  </a:cxn>
                  <a:cxn ang="0">
                    <a:pos x="808" y="1960"/>
                  </a:cxn>
                  <a:cxn ang="0">
                    <a:pos x="882" y="2176"/>
                  </a:cxn>
                </a:cxnLst>
                <a:rect l="0" t="0" r="r" b="b"/>
                <a:pathLst>
                  <a:path w="1108" h="4727">
                    <a:moveTo>
                      <a:pt x="1020" y="2298"/>
                    </a:moveTo>
                    <a:cubicBezTo>
                      <a:pt x="1004" y="2263"/>
                      <a:pt x="1010" y="1928"/>
                      <a:pt x="1030" y="1911"/>
                    </a:cubicBezTo>
                    <a:cubicBezTo>
                      <a:pt x="1049" y="1893"/>
                      <a:pt x="1016" y="1835"/>
                      <a:pt x="1028" y="1827"/>
                    </a:cubicBezTo>
                    <a:cubicBezTo>
                      <a:pt x="1040" y="1819"/>
                      <a:pt x="986" y="1741"/>
                      <a:pt x="993" y="1723"/>
                    </a:cubicBezTo>
                    <a:cubicBezTo>
                      <a:pt x="1000" y="1706"/>
                      <a:pt x="984" y="1678"/>
                      <a:pt x="993" y="1664"/>
                    </a:cubicBezTo>
                    <a:cubicBezTo>
                      <a:pt x="1003" y="1651"/>
                      <a:pt x="1000" y="1621"/>
                      <a:pt x="984" y="1587"/>
                    </a:cubicBezTo>
                    <a:cubicBezTo>
                      <a:pt x="967" y="1554"/>
                      <a:pt x="993" y="1369"/>
                      <a:pt x="1023" y="1183"/>
                    </a:cubicBezTo>
                    <a:cubicBezTo>
                      <a:pt x="1052" y="998"/>
                      <a:pt x="946" y="849"/>
                      <a:pt x="946" y="849"/>
                    </a:cubicBezTo>
                    <a:cubicBezTo>
                      <a:pt x="956" y="817"/>
                      <a:pt x="935" y="790"/>
                      <a:pt x="935" y="790"/>
                    </a:cubicBezTo>
                    <a:cubicBezTo>
                      <a:pt x="954" y="794"/>
                      <a:pt x="960" y="771"/>
                      <a:pt x="960" y="771"/>
                    </a:cubicBezTo>
                    <a:cubicBezTo>
                      <a:pt x="931" y="797"/>
                      <a:pt x="882" y="751"/>
                      <a:pt x="882" y="751"/>
                    </a:cubicBezTo>
                    <a:cubicBezTo>
                      <a:pt x="949" y="790"/>
                      <a:pt x="960" y="755"/>
                      <a:pt x="960" y="755"/>
                    </a:cubicBezTo>
                    <a:cubicBezTo>
                      <a:pt x="926" y="789"/>
                      <a:pt x="823" y="695"/>
                      <a:pt x="843" y="685"/>
                    </a:cubicBezTo>
                    <a:cubicBezTo>
                      <a:pt x="862" y="676"/>
                      <a:pt x="866" y="634"/>
                      <a:pt x="876" y="606"/>
                    </a:cubicBezTo>
                    <a:cubicBezTo>
                      <a:pt x="886" y="577"/>
                      <a:pt x="893" y="515"/>
                      <a:pt x="861" y="441"/>
                    </a:cubicBezTo>
                    <a:cubicBezTo>
                      <a:pt x="829" y="367"/>
                      <a:pt x="855" y="347"/>
                      <a:pt x="798" y="173"/>
                    </a:cubicBezTo>
                    <a:cubicBezTo>
                      <a:pt x="741" y="0"/>
                      <a:pt x="604" y="40"/>
                      <a:pt x="587" y="36"/>
                    </a:cubicBezTo>
                    <a:cubicBezTo>
                      <a:pt x="484" y="6"/>
                      <a:pt x="436" y="63"/>
                      <a:pt x="374" y="121"/>
                    </a:cubicBezTo>
                    <a:cubicBezTo>
                      <a:pt x="311" y="179"/>
                      <a:pt x="307" y="283"/>
                      <a:pt x="292" y="326"/>
                    </a:cubicBezTo>
                    <a:cubicBezTo>
                      <a:pt x="276" y="369"/>
                      <a:pt x="276" y="417"/>
                      <a:pt x="227" y="499"/>
                    </a:cubicBezTo>
                    <a:cubicBezTo>
                      <a:pt x="178" y="581"/>
                      <a:pt x="215" y="608"/>
                      <a:pt x="229" y="643"/>
                    </a:cubicBezTo>
                    <a:cubicBezTo>
                      <a:pt x="243" y="678"/>
                      <a:pt x="235" y="681"/>
                      <a:pt x="214" y="708"/>
                    </a:cubicBezTo>
                    <a:cubicBezTo>
                      <a:pt x="164" y="800"/>
                      <a:pt x="293" y="804"/>
                      <a:pt x="286" y="833"/>
                    </a:cubicBezTo>
                    <a:cubicBezTo>
                      <a:pt x="275" y="887"/>
                      <a:pt x="281" y="923"/>
                      <a:pt x="281" y="923"/>
                    </a:cubicBezTo>
                    <a:cubicBezTo>
                      <a:pt x="230" y="925"/>
                      <a:pt x="197" y="923"/>
                      <a:pt x="197" y="923"/>
                    </a:cubicBezTo>
                    <a:cubicBezTo>
                      <a:pt x="197" y="923"/>
                      <a:pt x="100" y="963"/>
                      <a:pt x="75" y="986"/>
                    </a:cubicBezTo>
                    <a:cubicBezTo>
                      <a:pt x="56" y="994"/>
                      <a:pt x="67" y="1027"/>
                      <a:pt x="67" y="1027"/>
                    </a:cubicBezTo>
                    <a:cubicBezTo>
                      <a:pt x="52" y="1035"/>
                      <a:pt x="64" y="1065"/>
                      <a:pt x="62" y="1132"/>
                    </a:cubicBezTo>
                    <a:cubicBezTo>
                      <a:pt x="60" y="1198"/>
                      <a:pt x="71" y="1226"/>
                      <a:pt x="83" y="1253"/>
                    </a:cubicBezTo>
                    <a:cubicBezTo>
                      <a:pt x="96" y="1279"/>
                      <a:pt x="104" y="1334"/>
                      <a:pt x="119" y="1388"/>
                    </a:cubicBezTo>
                    <a:cubicBezTo>
                      <a:pt x="134" y="1443"/>
                      <a:pt x="134" y="1531"/>
                      <a:pt x="146" y="1610"/>
                    </a:cubicBezTo>
                    <a:cubicBezTo>
                      <a:pt x="159" y="1689"/>
                      <a:pt x="184" y="1663"/>
                      <a:pt x="194" y="1685"/>
                    </a:cubicBezTo>
                    <a:cubicBezTo>
                      <a:pt x="205" y="1707"/>
                      <a:pt x="157" y="1778"/>
                      <a:pt x="136" y="1865"/>
                    </a:cubicBezTo>
                    <a:cubicBezTo>
                      <a:pt x="115" y="1952"/>
                      <a:pt x="94" y="2139"/>
                      <a:pt x="77" y="2232"/>
                    </a:cubicBezTo>
                    <a:cubicBezTo>
                      <a:pt x="60" y="2325"/>
                      <a:pt x="41" y="2352"/>
                      <a:pt x="20" y="2473"/>
                    </a:cubicBezTo>
                    <a:cubicBezTo>
                      <a:pt x="0" y="2594"/>
                      <a:pt x="33" y="2723"/>
                      <a:pt x="33" y="2723"/>
                    </a:cubicBezTo>
                    <a:cubicBezTo>
                      <a:pt x="67" y="2735"/>
                      <a:pt x="67" y="2735"/>
                      <a:pt x="67" y="2735"/>
                    </a:cubicBezTo>
                    <a:cubicBezTo>
                      <a:pt x="67" y="2735"/>
                      <a:pt x="69" y="2756"/>
                      <a:pt x="81" y="2800"/>
                    </a:cubicBezTo>
                    <a:cubicBezTo>
                      <a:pt x="94" y="2844"/>
                      <a:pt x="111" y="2982"/>
                      <a:pt x="111" y="3081"/>
                    </a:cubicBezTo>
                    <a:cubicBezTo>
                      <a:pt x="111" y="3180"/>
                      <a:pt x="171" y="3323"/>
                      <a:pt x="171" y="3382"/>
                    </a:cubicBezTo>
                    <a:cubicBezTo>
                      <a:pt x="171" y="3440"/>
                      <a:pt x="201" y="3664"/>
                      <a:pt x="224" y="3804"/>
                    </a:cubicBezTo>
                    <a:cubicBezTo>
                      <a:pt x="247" y="3943"/>
                      <a:pt x="261" y="4099"/>
                      <a:pt x="270" y="4161"/>
                    </a:cubicBezTo>
                    <a:cubicBezTo>
                      <a:pt x="278" y="4224"/>
                      <a:pt x="263" y="4365"/>
                      <a:pt x="232" y="4390"/>
                    </a:cubicBezTo>
                    <a:cubicBezTo>
                      <a:pt x="201" y="4414"/>
                      <a:pt x="190" y="4472"/>
                      <a:pt x="178" y="4527"/>
                    </a:cubicBezTo>
                    <a:cubicBezTo>
                      <a:pt x="165" y="4581"/>
                      <a:pt x="131" y="4596"/>
                      <a:pt x="90" y="4612"/>
                    </a:cubicBezTo>
                    <a:cubicBezTo>
                      <a:pt x="48" y="4628"/>
                      <a:pt x="48" y="4691"/>
                      <a:pt x="73" y="4697"/>
                    </a:cubicBezTo>
                    <a:cubicBezTo>
                      <a:pt x="192" y="4723"/>
                      <a:pt x="316" y="4697"/>
                      <a:pt x="316" y="4697"/>
                    </a:cubicBezTo>
                    <a:cubicBezTo>
                      <a:pt x="337" y="4674"/>
                      <a:pt x="389" y="4577"/>
                      <a:pt x="437" y="4509"/>
                    </a:cubicBezTo>
                    <a:cubicBezTo>
                      <a:pt x="485" y="4440"/>
                      <a:pt x="510" y="4493"/>
                      <a:pt x="510" y="4493"/>
                    </a:cubicBezTo>
                    <a:cubicBezTo>
                      <a:pt x="510" y="4612"/>
                      <a:pt x="510" y="4612"/>
                      <a:pt x="510" y="4612"/>
                    </a:cubicBezTo>
                    <a:cubicBezTo>
                      <a:pt x="510" y="4612"/>
                      <a:pt x="496" y="4624"/>
                      <a:pt x="458" y="4652"/>
                    </a:cubicBezTo>
                    <a:cubicBezTo>
                      <a:pt x="420" y="4680"/>
                      <a:pt x="441" y="4709"/>
                      <a:pt x="441" y="4709"/>
                    </a:cubicBezTo>
                    <a:cubicBezTo>
                      <a:pt x="441" y="4709"/>
                      <a:pt x="617" y="4727"/>
                      <a:pt x="713" y="4701"/>
                    </a:cubicBezTo>
                    <a:cubicBezTo>
                      <a:pt x="810" y="4674"/>
                      <a:pt x="806" y="4555"/>
                      <a:pt x="824" y="4513"/>
                    </a:cubicBezTo>
                    <a:cubicBezTo>
                      <a:pt x="843" y="4470"/>
                      <a:pt x="864" y="4487"/>
                      <a:pt x="864" y="4487"/>
                    </a:cubicBezTo>
                    <a:cubicBezTo>
                      <a:pt x="877" y="4501"/>
                      <a:pt x="885" y="4719"/>
                      <a:pt x="885" y="4719"/>
                    </a:cubicBezTo>
                    <a:cubicBezTo>
                      <a:pt x="917" y="4719"/>
                      <a:pt x="917" y="4719"/>
                      <a:pt x="917" y="4719"/>
                    </a:cubicBezTo>
                    <a:cubicBezTo>
                      <a:pt x="917" y="4719"/>
                      <a:pt x="912" y="4666"/>
                      <a:pt x="910" y="4592"/>
                    </a:cubicBezTo>
                    <a:cubicBezTo>
                      <a:pt x="908" y="4517"/>
                      <a:pt x="933" y="4408"/>
                      <a:pt x="942" y="4377"/>
                    </a:cubicBezTo>
                    <a:cubicBezTo>
                      <a:pt x="950" y="4347"/>
                      <a:pt x="927" y="4369"/>
                      <a:pt x="925" y="4335"/>
                    </a:cubicBezTo>
                    <a:cubicBezTo>
                      <a:pt x="923" y="4301"/>
                      <a:pt x="900" y="4242"/>
                      <a:pt x="852" y="4222"/>
                    </a:cubicBezTo>
                    <a:cubicBezTo>
                      <a:pt x="804" y="4202"/>
                      <a:pt x="795" y="4111"/>
                      <a:pt x="795" y="4111"/>
                    </a:cubicBezTo>
                    <a:cubicBezTo>
                      <a:pt x="795" y="4111"/>
                      <a:pt x="785" y="3864"/>
                      <a:pt x="766" y="3685"/>
                    </a:cubicBezTo>
                    <a:cubicBezTo>
                      <a:pt x="747" y="3505"/>
                      <a:pt x="626" y="3322"/>
                      <a:pt x="607" y="3279"/>
                    </a:cubicBezTo>
                    <a:cubicBezTo>
                      <a:pt x="588" y="3235"/>
                      <a:pt x="603" y="3156"/>
                      <a:pt x="618" y="3063"/>
                    </a:cubicBezTo>
                    <a:cubicBezTo>
                      <a:pt x="634" y="2969"/>
                      <a:pt x="652" y="2799"/>
                      <a:pt x="652" y="2799"/>
                    </a:cubicBezTo>
                    <a:cubicBezTo>
                      <a:pt x="663" y="2801"/>
                      <a:pt x="675" y="2787"/>
                      <a:pt x="675" y="2787"/>
                    </a:cubicBezTo>
                    <a:cubicBezTo>
                      <a:pt x="808" y="2714"/>
                      <a:pt x="808" y="2714"/>
                      <a:pt x="808" y="2714"/>
                    </a:cubicBezTo>
                    <a:cubicBezTo>
                      <a:pt x="819" y="2743"/>
                      <a:pt x="852" y="2713"/>
                      <a:pt x="852" y="2713"/>
                    </a:cubicBezTo>
                    <a:cubicBezTo>
                      <a:pt x="852" y="2713"/>
                      <a:pt x="868" y="2713"/>
                      <a:pt x="890" y="2709"/>
                    </a:cubicBezTo>
                    <a:cubicBezTo>
                      <a:pt x="912" y="2705"/>
                      <a:pt x="950" y="2674"/>
                      <a:pt x="967" y="2667"/>
                    </a:cubicBezTo>
                    <a:cubicBezTo>
                      <a:pt x="984" y="2661"/>
                      <a:pt x="1000" y="2640"/>
                      <a:pt x="1013" y="2634"/>
                    </a:cubicBezTo>
                    <a:cubicBezTo>
                      <a:pt x="1025" y="2627"/>
                      <a:pt x="1041" y="2596"/>
                      <a:pt x="1041" y="2596"/>
                    </a:cubicBezTo>
                    <a:cubicBezTo>
                      <a:pt x="1041" y="2596"/>
                      <a:pt x="1074" y="2588"/>
                      <a:pt x="1091" y="2568"/>
                    </a:cubicBezTo>
                    <a:cubicBezTo>
                      <a:pt x="1108" y="2547"/>
                      <a:pt x="1035" y="2333"/>
                      <a:pt x="1020" y="2298"/>
                    </a:cubicBezTo>
                    <a:close/>
                    <a:moveTo>
                      <a:pt x="268" y="1151"/>
                    </a:moveTo>
                    <a:cubicBezTo>
                      <a:pt x="259" y="1166"/>
                      <a:pt x="212" y="1244"/>
                      <a:pt x="219" y="1284"/>
                    </a:cubicBezTo>
                    <a:cubicBezTo>
                      <a:pt x="219" y="1284"/>
                      <a:pt x="189" y="1242"/>
                      <a:pt x="186" y="1219"/>
                    </a:cubicBezTo>
                    <a:cubicBezTo>
                      <a:pt x="183" y="1197"/>
                      <a:pt x="187" y="1186"/>
                      <a:pt x="186" y="1168"/>
                    </a:cubicBezTo>
                    <a:cubicBezTo>
                      <a:pt x="185" y="1150"/>
                      <a:pt x="191" y="1138"/>
                      <a:pt x="202" y="1133"/>
                    </a:cubicBezTo>
                    <a:cubicBezTo>
                      <a:pt x="213" y="1128"/>
                      <a:pt x="266" y="1119"/>
                      <a:pt x="268" y="1113"/>
                    </a:cubicBezTo>
                    <a:cubicBezTo>
                      <a:pt x="271" y="1107"/>
                      <a:pt x="277" y="1136"/>
                      <a:pt x="268" y="1151"/>
                    </a:cubicBezTo>
                    <a:close/>
                    <a:moveTo>
                      <a:pt x="266" y="1027"/>
                    </a:moveTo>
                    <a:cubicBezTo>
                      <a:pt x="225" y="1030"/>
                      <a:pt x="225" y="1030"/>
                      <a:pt x="225" y="1030"/>
                    </a:cubicBezTo>
                    <a:cubicBezTo>
                      <a:pt x="225" y="1030"/>
                      <a:pt x="212" y="1023"/>
                      <a:pt x="225" y="1016"/>
                    </a:cubicBezTo>
                    <a:cubicBezTo>
                      <a:pt x="225" y="1016"/>
                      <a:pt x="261" y="1011"/>
                      <a:pt x="266" y="1011"/>
                    </a:cubicBezTo>
                    <a:cubicBezTo>
                      <a:pt x="272" y="1011"/>
                      <a:pt x="263" y="1017"/>
                      <a:pt x="266" y="1027"/>
                    </a:cubicBezTo>
                    <a:close/>
                    <a:moveTo>
                      <a:pt x="250" y="1063"/>
                    </a:moveTo>
                    <a:cubicBezTo>
                      <a:pt x="263" y="1060"/>
                      <a:pt x="262" y="1066"/>
                      <a:pt x="262" y="1072"/>
                    </a:cubicBezTo>
                    <a:cubicBezTo>
                      <a:pt x="262" y="1078"/>
                      <a:pt x="229" y="1073"/>
                      <a:pt x="211" y="1081"/>
                    </a:cubicBezTo>
                    <a:cubicBezTo>
                      <a:pt x="211" y="1081"/>
                      <a:pt x="236" y="1066"/>
                      <a:pt x="250" y="1063"/>
                    </a:cubicBezTo>
                    <a:close/>
                    <a:moveTo>
                      <a:pt x="279" y="975"/>
                    </a:moveTo>
                    <a:cubicBezTo>
                      <a:pt x="220" y="975"/>
                      <a:pt x="220" y="975"/>
                      <a:pt x="220" y="975"/>
                    </a:cubicBezTo>
                    <a:cubicBezTo>
                      <a:pt x="186" y="975"/>
                      <a:pt x="186" y="975"/>
                      <a:pt x="186" y="975"/>
                    </a:cubicBezTo>
                    <a:cubicBezTo>
                      <a:pt x="212" y="963"/>
                      <a:pt x="212" y="963"/>
                      <a:pt x="212" y="963"/>
                    </a:cubicBezTo>
                    <a:cubicBezTo>
                      <a:pt x="212" y="963"/>
                      <a:pt x="242" y="962"/>
                      <a:pt x="253" y="963"/>
                    </a:cubicBezTo>
                    <a:cubicBezTo>
                      <a:pt x="263" y="964"/>
                      <a:pt x="279" y="957"/>
                      <a:pt x="279" y="957"/>
                    </a:cubicBezTo>
                    <a:cubicBezTo>
                      <a:pt x="272" y="965"/>
                      <a:pt x="279" y="975"/>
                      <a:pt x="279" y="975"/>
                    </a:cubicBezTo>
                    <a:close/>
                    <a:moveTo>
                      <a:pt x="617" y="4163"/>
                    </a:moveTo>
                    <a:cubicBezTo>
                      <a:pt x="607" y="4260"/>
                      <a:pt x="628" y="4375"/>
                      <a:pt x="617" y="4384"/>
                    </a:cubicBezTo>
                    <a:cubicBezTo>
                      <a:pt x="607" y="4392"/>
                      <a:pt x="596" y="4424"/>
                      <a:pt x="592" y="4456"/>
                    </a:cubicBezTo>
                    <a:cubicBezTo>
                      <a:pt x="588" y="4489"/>
                      <a:pt x="551" y="4559"/>
                      <a:pt x="551" y="4559"/>
                    </a:cubicBezTo>
                    <a:cubicBezTo>
                      <a:pt x="571" y="4398"/>
                      <a:pt x="571" y="4398"/>
                      <a:pt x="571" y="4398"/>
                    </a:cubicBezTo>
                    <a:cubicBezTo>
                      <a:pt x="584" y="4331"/>
                      <a:pt x="531" y="4266"/>
                      <a:pt x="496" y="4234"/>
                    </a:cubicBezTo>
                    <a:cubicBezTo>
                      <a:pt x="460" y="4202"/>
                      <a:pt x="448" y="3976"/>
                      <a:pt x="473" y="3923"/>
                    </a:cubicBezTo>
                    <a:cubicBezTo>
                      <a:pt x="498" y="3870"/>
                      <a:pt x="498" y="3711"/>
                      <a:pt x="498" y="3711"/>
                    </a:cubicBezTo>
                    <a:cubicBezTo>
                      <a:pt x="498" y="3711"/>
                      <a:pt x="533" y="3842"/>
                      <a:pt x="554" y="3895"/>
                    </a:cubicBezTo>
                    <a:cubicBezTo>
                      <a:pt x="574" y="3947"/>
                      <a:pt x="628" y="4066"/>
                      <a:pt x="617" y="4163"/>
                    </a:cubicBezTo>
                    <a:close/>
                    <a:moveTo>
                      <a:pt x="810" y="2208"/>
                    </a:moveTo>
                    <a:cubicBezTo>
                      <a:pt x="810" y="2208"/>
                      <a:pt x="808" y="2117"/>
                      <a:pt x="791" y="2094"/>
                    </a:cubicBezTo>
                    <a:cubicBezTo>
                      <a:pt x="774" y="2071"/>
                      <a:pt x="777" y="2024"/>
                      <a:pt x="767" y="2006"/>
                    </a:cubicBezTo>
                    <a:cubicBezTo>
                      <a:pt x="757" y="1989"/>
                      <a:pt x="738" y="1886"/>
                      <a:pt x="748" y="1876"/>
                    </a:cubicBezTo>
                    <a:cubicBezTo>
                      <a:pt x="757" y="1865"/>
                      <a:pt x="762" y="1799"/>
                      <a:pt x="753" y="1792"/>
                    </a:cubicBezTo>
                    <a:cubicBezTo>
                      <a:pt x="745" y="1785"/>
                      <a:pt x="755" y="1770"/>
                      <a:pt x="755" y="1770"/>
                    </a:cubicBezTo>
                    <a:cubicBezTo>
                      <a:pt x="755" y="1770"/>
                      <a:pt x="755" y="1787"/>
                      <a:pt x="769" y="1777"/>
                    </a:cubicBezTo>
                    <a:cubicBezTo>
                      <a:pt x="783" y="1768"/>
                      <a:pt x="801" y="1781"/>
                      <a:pt x="802" y="1795"/>
                    </a:cubicBezTo>
                    <a:cubicBezTo>
                      <a:pt x="804" y="1808"/>
                      <a:pt x="817" y="1836"/>
                      <a:pt x="813" y="1851"/>
                    </a:cubicBezTo>
                    <a:cubicBezTo>
                      <a:pt x="809" y="1866"/>
                      <a:pt x="778" y="1933"/>
                      <a:pt x="808" y="1960"/>
                    </a:cubicBezTo>
                    <a:cubicBezTo>
                      <a:pt x="817" y="1972"/>
                      <a:pt x="834" y="1978"/>
                      <a:pt x="834" y="1978"/>
                    </a:cubicBezTo>
                    <a:cubicBezTo>
                      <a:pt x="882" y="2176"/>
                      <a:pt x="882" y="2176"/>
                      <a:pt x="882" y="2176"/>
                    </a:cubicBezTo>
                    <a:lnTo>
                      <a:pt x="810" y="220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9" name="Freeform 58"/>
              <p:cNvSpPr>
                <a:spLocks/>
              </p:cNvSpPr>
              <p:nvPr/>
            </p:nvSpPr>
            <p:spPr bwMode="auto">
              <a:xfrm>
                <a:off x="6492413" y="6445319"/>
                <a:ext cx="169051" cy="172458"/>
              </a:xfrm>
              <a:custGeom>
                <a:avLst/>
                <a:gdLst/>
                <a:ahLst/>
                <a:cxnLst>
                  <a:cxn ang="0">
                    <a:pos x="0" y="375"/>
                  </a:cxn>
                  <a:cxn ang="0">
                    <a:pos x="21" y="404"/>
                  </a:cxn>
                  <a:cxn ang="0">
                    <a:pos x="14" y="450"/>
                  </a:cxn>
                  <a:cxn ang="0">
                    <a:pos x="64" y="450"/>
                  </a:cxn>
                  <a:cxn ang="0">
                    <a:pos x="59" y="392"/>
                  </a:cxn>
                  <a:cxn ang="0">
                    <a:pos x="83" y="417"/>
                  </a:cxn>
                  <a:cxn ang="0">
                    <a:pos x="90" y="450"/>
                  </a:cxn>
                  <a:cxn ang="0">
                    <a:pos x="157" y="450"/>
                  </a:cxn>
                  <a:cxn ang="0">
                    <a:pos x="109" y="378"/>
                  </a:cxn>
                  <a:cxn ang="0">
                    <a:pos x="133" y="384"/>
                  </a:cxn>
                  <a:cxn ang="0">
                    <a:pos x="185" y="442"/>
                  </a:cxn>
                  <a:cxn ang="0">
                    <a:pos x="231" y="426"/>
                  </a:cxn>
                  <a:cxn ang="0">
                    <a:pos x="152" y="336"/>
                  </a:cxn>
                  <a:cxn ang="0">
                    <a:pos x="253" y="386"/>
                  </a:cxn>
                  <a:cxn ang="0">
                    <a:pos x="277" y="336"/>
                  </a:cxn>
                  <a:cxn ang="0">
                    <a:pos x="362" y="227"/>
                  </a:cxn>
                  <a:cxn ang="0">
                    <a:pos x="433" y="175"/>
                  </a:cxn>
                  <a:cxn ang="0">
                    <a:pos x="375" y="140"/>
                  </a:cxn>
                  <a:cxn ang="0">
                    <a:pos x="441" y="35"/>
                  </a:cxn>
                  <a:cxn ang="0">
                    <a:pos x="412" y="0"/>
                  </a:cxn>
                  <a:cxn ang="0">
                    <a:pos x="284" y="120"/>
                  </a:cxn>
                  <a:cxn ang="0">
                    <a:pos x="155" y="143"/>
                  </a:cxn>
                  <a:cxn ang="0">
                    <a:pos x="114" y="208"/>
                  </a:cxn>
                  <a:cxn ang="0">
                    <a:pos x="97" y="293"/>
                  </a:cxn>
                  <a:cxn ang="0">
                    <a:pos x="56" y="349"/>
                  </a:cxn>
                  <a:cxn ang="0">
                    <a:pos x="0" y="375"/>
                  </a:cxn>
                </a:cxnLst>
                <a:rect l="0" t="0" r="r" b="b"/>
                <a:pathLst>
                  <a:path w="441" h="450">
                    <a:moveTo>
                      <a:pt x="0" y="375"/>
                    </a:moveTo>
                    <a:cubicBezTo>
                      <a:pt x="0" y="375"/>
                      <a:pt x="21" y="367"/>
                      <a:pt x="21" y="404"/>
                    </a:cubicBezTo>
                    <a:cubicBezTo>
                      <a:pt x="21" y="419"/>
                      <a:pt x="14" y="450"/>
                      <a:pt x="14" y="450"/>
                    </a:cubicBezTo>
                    <a:cubicBezTo>
                      <a:pt x="64" y="450"/>
                      <a:pt x="64" y="450"/>
                      <a:pt x="64" y="450"/>
                    </a:cubicBezTo>
                    <a:cubicBezTo>
                      <a:pt x="64" y="450"/>
                      <a:pt x="46" y="402"/>
                      <a:pt x="59" y="392"/>
                    </a:cubicBezTo>
                    <a:cubicBezTo>
                      <a:pt x="72" y="382"/>
                      <a:pt x="79" y="399"/>
                      <a:pt x="83" y="417"/>
                    </a:cubicBezTo>
                    <a:cubicBezTo>
                      <a:pt x="86" y="435"/>
                      <a:pt x="90" y="450"/>
                      <a:pt x="90" y="450"/>
                    </a:cubicBezTo>
                    <a:cubicBezTo>
                      <a:pt x="157" y="450"/>
                      <a:pt x="157" y="450"/>
                      <a:pt x="157" y="450"/>
                    </a:cubicBezTo>
                    <a:cubicBezTo>
                      <a:pt x="109" y="378"/>
                      <a:pt x="109" y="378"/>
                      <a:pt x="109" y="378"/>
                    </a:cubicBezTo>
                    <a:cubicBezTo>
                      <a:pt x="109" y="378"/>
                      <a:pt x="111" y="358"/>
                      <a:pt x="133" y="384"/>
                    </a:cubicBezTo>
                    <a:cubicBezTo>
                      <a:pt x="155" y="409"/>
                      <a:pt x="185" y="442"/>
                      <a:pt x="185" y="442"/>
                    </a:cubicBezTo>
                    <a:cubicBezTo>
                      <a:pt x="185" y="442"/>
                      <a:pt x="218" y="445"/>
                      <a:pt x="231" y="426"/>
                    </a:cubicBezTo>
                    <a:cubicBezTo>
                      <a:pt x="245" y="407"/>
                      <a:pt x="152" y="336"/>
                      <a:pt x="152" y="336"/>
                    </a:cubicBezTo>
                    <a:cubicBezTo>
                      <a:pt x="152" y="336"/>
                      <a:pt x="243" y="339"/>
                      <a:pt x="253" y="386"/>
                    </a:cubicBezTo>
                    <a:cubicBezTo>
                      <a:pt x="277" y="336"/>
                      <a:pt x="277" y="336"/>
                      <a:pt x="277" y="336"/>
                    </a:cubicBezTo>
                    <a:cubicBezTo>
                      <a:pt x="362" y="227"/>
                      <a:pt x="362" y="227"/>
                      <a:pt x="362" y="227"/>
                    </a:cubicBezTo>
                    <a:cubicBezTo>
                      <a:pt x="433" y="175"/>
                      <a:pt x="433" y="175"/>
                      <a:pt x="433" y="175"/>
                    </a:cubicBezTo>
                    <a:cubicBezTo>
                      <a:pt x="433" y="175"/>
                      <a:pt x="371" y="165"/>
                      <a:pt x="375" y="140"/>
                    </a:cubicBezTo>
                    <a:cubicBezTo>
                      <a:pt x="378" y="114"/>
                      <a:pt x="441" y="35"/>
                      <a:pt x="441" y="35"/>
                    </a:cubicBezTo>
                    <a:cubicBezTo>
                      <a:pt x="412" y="0"/>
                      <a:pt x="412" y="0"/>
                      <a:pt x="412" y="0"/>
                    </a:cubicBezTo>
                    <a:cubicBezTo>
                      <a:pt x="412" y="0"/>
                      <a:pt x="338" y="96"/>
                      <a:pt x="284" y="120"/>
                    </a:cubicBezTo>
                    <a:cubicBezTo>
                      <a:pt x="231" y="144"/>
                      <a:pt x="155" y="143"/>
                      <a:pt x="155" y="143"/>
                    </a:cubicBezTo>
                    <a:cubicBezTo>
                      <a:pt x="155" y="143"/>
                      <a:pt x="123" y="166"/>
                      <a:pt x="114" y="208"/>
                    </a:cubicBezTo>
                    <a:cubicBezTo>
                      <a:pt x="114" y="213"/>
                      <a:pt x="103" y="270"/>
                      <a:pt x="97" y="293"/>
                    </a:cubicBezTo>
                    <a:cubicBezTo>
                      <a:pt x="90" y="315"/>
                      <a:pt x="74" y="338"/>
                      <a:pt x="56" y="349"/>
                    </a:cubicBezTo>
                    <a:cubicBezTo>
                      <a:pt x="37" y="360"/>
                      <a:pt x="2" y="369"/>
                      <a:pt x="0" y="37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0" name="Freeform 59"/>
              <p:cNvSpPr>
                <a:spLocks/>
              </p:cNvSpPr>
              <p:nvPr/>
            </p:nvSpPr>
            <p:spPr bwMode="auto">
              <a:xfrm>
                <a:off x="6635019" y="6441101"/>
                <a:ext cx="168240" cy="178461"/>
              </a:xfrm>
              <a:custGeom>
                <a:avLst/>
                <a:gdLst/>
                <a:ahLst/>
                <a:cxnLst>
                  <a:cxn ang="0">
                    <a:pos x="163" y="154"/>
                  </a:cxn>
                  <a:cxn ang="0">
                    <a:pos x="225" y="158"/>
                  </a:cxn>
                  <a:cxn ang="0">
                    <a:pos x="404" y="0"/>
                  </a:cxn>
                  <a:cxn ang="0">
                    <a:pos x="439" y="40"/>
                  </a:cxn>
                  <a:cxn ang="0">
                    <a:pos x="389" y="127"/>
                  </a:cxn>
                  <a:cxn ang="0">
                    <a:pos x="427" y="160"/>
                  </a:cxn>
                  <a:cxn ang="0">
                    <a:pos x="357" y="258"/>
                  </a:cxn>
                  <a:cxn ang="0">
                    <a:pos x="310" y="408"/>
                  </a:cxn>
                  <a:cxn ang="0">
                    <a:pos x="202" y="376"/>
                  </a:cxn>
                  <a:cxn ang="0">
                    <a:pos x="212" y="395"/>
                  </a:cxn>
                  <a:cxn ang="0">
                    <a:pos x="270" y="453"/>
                  </a:cxn>
                  <a:cxn ang="0">
                    <a:pos x="209" y="466"/>
                  </a:cxn>
                  <a:cxn ang="0">
                    <a:pos x="155" y="407"/>
                  </a:cxn>
                  <a:cxn ang="0">
                    <a:pos x="178" y="461"/>
                  </a:cxn>
                  <a:cxn ang="0">
                    <a:pos x="114" y="466"/>
                  </a:cxn>
                  <a:cxn ang="0">
                    <a:pos x="97" y="415"/>
                  </a:cxn>
                  <a:cxn ang="0">
                    <a:pos x="88" y="461"/>
                  </a:cxn>
                  <a:cxn ang="0">
                    <a:pos x="32" y="457"/>
                  </a:cxn>
                  <a:cxn ang="0">
                    <a:pos x="0" y="426"/>
                  </a:cxn>
                  <a:cxn ang="0">
                    <a:pos x="76" y="365"/>
                  </a:cxn>
                  <a:cxn ang="0">
                    <a:pos x="127" y="266"/>
                  </a:cxn>
                  <a:cxn ang="0">
                    <a:pos x="163" y="154"/>
                  </a:cxn>
                </a:cxnLst>
                <a:rect l="0" t="0" r="r" b="b"/>
                <a:pathLst>
                  <a:path w="439" h="466">
                    <a:moveTo>
                      <a:pt x="163" y="154"/>
                    </a:moveTo>
                    <a:cubicBezTo>
                      <a:pt x="163" y="154"/>
                      <a:pt x="162" y="175"/>
                      <a:pt x="225" y="158"/>
                    </a:cubicBezTo>
                    <a:cubicBezTo>
                      <a:pt x="288" y="141"/>
                      <a:pt x="384" y="83"/>
                      <a:pt x="404" y="0"/>
                    </a:cubicBezTo>
                    <a:cubicBezTo>
                      <a:pt x="404" y="0"/>
                      <a:pt x="426" y="7"/>
                      <a:pt x="439" y="40"/>
                    </a:cubicBezTo>
                    <a:cubicBezTo>
                      <a:pt x="439" y="40"/>
                      <a:pt x="417" y="92"/>
                      <a:pt x="389" y="127"/>
                    </a:cubicBezTo>
                    <a:cubicBezTo>
                      <a:pt x="361" y="162"/>
                      <a:pt x="414" y="170"/>
                      <a:pt x="427" y="160"/>
                    </a:cubicBezTo>
                    <a:cubicBezTo>
                      <a:pt x="427" y="160"/>
                      <a:pt x="378" y="219"/>
                      <a:pt x="357" y="258"/>
                    </a:cubicBezTo>
                    <a:cubicBezTo>
                      <a:pt x="336" y="297"/>
                      <a:pt x="325" y="358"/>
                      <a:pt x="310" y="408"/>
                    </a:cubicBezTo>
                    <a:cubicBezTo>
                      <a:pt x="310" y="408"/>
                      <a:pt x="249" y="359"/>
                      <a:pt x="202" y="376"/>
                    </a:cubicBezTo>
                    <a:cubicBezTo>
                      <a:pt x="202" y="376"/>
                      <a:pt x="196" y="380"/>
                      <a:pt x="212" y="395"/>
                    </a:cubicBezTo>
                    <a:cubicBezTo>
                      <a:pt x="228" y="411"/>
                      <a:pt x="270" y="453"/>
                      <a:pt x="270" y="453"/>
                    </a:cubicBezTo>
                    <a:cubicBezTo>
                      <a:pt x="209" y="466"/>
                      <a:pt x="209" y="466"/>
                      <a:pt x="209" y="466"/>
                    </a:cubicBezTo>
                    <a:cubicBezTo>
                      <a:pt x="209" y="466"/>
                      <a:pt x="173" y="405"/>
                      <a:pt x="155" y="407"/>
                    </a:cubicBezTo>
                    <a:cubicBezTo>
                      <a:pt x="136" y="409"/>
                      <a:pt x="178" y="461"/>
                      <a:pt x="178" y="461"/>
                    </a:cubicBezTo>
                    <a:cubicBezTo>
                      <a:pt x="114" y="466"/>
                      <a:pt x="114" y="466"/>
                      <a:pt x="114" y="466"/>
                    </a:cubicBezTo>
                    <a:cubicBezTo>
                      <a:pt x="114" y="466"/>
                      <a:pt x="108" y="413"/>
                      <a:pt x="97" y="415"/>
                    </a:cubicBezTo>
                    <a:cubicBezTo>
                      <a:pt x="85" y="418"/>
                      <a:pt x="83" y="440"/>
                      <a:pt x="88" y="461"/>
                    </a:cubicBezTo>
                    <a:cubicBezTo>
                      <a:pt x="88" y="457"/>
                      <a:pt x="32" y="457"/>
                      <a:pt x="32" y="457"/>
                    </a:cubicBezTo>
                    <a:cubicBezTo>
                      <a:pt x="32" y="457"/>
                      <a:pt x="44" y="415"/>
                      <a:pt x="0" y="426"/>
                    </a:cubicBezTo>
                    <a:cubicBezTo>
                      <a:pt x="0" y="426"/>
                      <a:pt x="59" y="380"/>
                      <a:pt x="76" y="365"/>
                    </a:cubicBezTo>
                    <a:cubicBezTo>
                      <a:pt x="92" y="349"/>
                      <a:pt x="105" y="315"/>
                      <a:pt x="127" y="266"/>
                    </a:cubicBezTo>
                    <a:cubicBezTo>
                      <a:pt x="148" y="217"/>
                      <a:pt x="145" y="166"/>
                      <a:pt x="163" y="15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1" name="Freeform 60"/>
              <p:cNvSpPr>
                <a:spLocks/>
              </p:cNvSpPr>
              <p:nvPr/>
            </p:nvSpPr>
            <p:spPr bwMode="auto">
              <a:xfrm>
                <a:off x="6609386" y="5656522"/>
                <a:ext cx="198416" cy="243356"/>
              </a:xfrm>
              <a:custGeom>
                <a:avLst/>
                <a:gdLst/>
                <a:ahLst/>
                <a:cxnLst>
                  <a:cxn ang="0">
                    <a:pos x="492" y="0"/>
                  </a:cxn>
                  <a:cxn ang="0">
                    <a:pos x="66" y="211"/>
                  </a:cxn>
                  <a:cxn ang="0">
                    <a:pos x="35" y="324"/>
                  </a:cxn>
                  <a:cxn ang="0">
                    <a:pos x="262" y="612"/>
                  </a:cxn>
                  <a:cxn ang="0">
                    <a:pos x="282" y="596"/>
                  </a:cxn>
                  <a:cxn ang="0">
                    <a:pos x="415" y="523"/>
                  </a:cxn>
                  <a:cxn ang="0">
                    <a:pos x="428" y="444"/>
                  </a:cxn>
                  <a:cxn ang="0">
                    <a:pos x="439" y="293"/>
                  </a:cxn>
                  <a:cxn ang="0">
                    <a:pos x="513" y="168"/>
                  </a:cxn>
                  <a:cxn ang="0">
                    <a:pos x="492" y="0"/>
                  </a:cxn>
                </a:cxnLst>
                <a:rect l="0" t="0" r="r" b="b"/>
                <a:pathLst>
                  <a:path w="518" h="635">
                    <a:moveTo>
                      <a:pt x="492" y="0"/>
                    </a:moveTo>
                    <a:cubicBezTo>
                      <a:pt x="66" y="211"/>
                      <a:pt x="66" y="211"/>
                      <a:pt x="66" y="211"/>
                    </a:cubicBezTo>
                    <a:cubicBezTo>
                      <a:pt x="66" y="211"/>
                      <a:pt x="0" y="223"/>
                      <a:pt x="35" y="324"/>
                    </a:cubicBezTo>
                    <a:cubicBezTo>
                      <a:pt x="70" y="425"/>
                      <a:pt x="218" y="635"/>
                      <a:pt x="262" y="612"/>
                    </a:cubicBezTo>
                    <a:cubicBezTo>
                      <a:pt x="277" y="607"/>
                      <a:pt x="272" y="601"/>
                      <a:pt x="282" y="596"/>
                    </a:cubicBezTo>
                    <a:cubicBezTo>
                      <a:pt x="291" y="590"/>
                      <a:pt x="415" y="523"/>
                      <a:pt x="415" y="523"/>
                    </a:cubicBezTo>
                    <a:cubicBezTo>
                      <a:pt x="415" y="523"/>
                      <a:pt x="419" y="463"/>
                      <a:pt x="428" y="444"/>
                    </a:cubicBezTo>
                    <a:cubicBezTo>
                      <a:pt x="437" y="424"/>
                      <a:pt x="422" y="321"/>
                      <a:pt x="439" y="293"/>
                    </a:cubicBezTo>
                    <a:cubicBezTo>
                      <a:pt x="457" y="266"/>
                      <a:pt x="508" y="225"/>
                      <a:pt x="513" y="168"/>
                    </a:cubicBezTo>
                    <a:cubicBezTo>
                      <a:pt x="518" y="110"/>
                      <a:pt x="492" y="0"/>
                      <a:pt x="49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2" name="Freeform 61"/>
              <p:cNvSpPr>
                <a:spLocks/>
              </p:cNvSpPr>
              <p:nvPr/>
            </p:nvSpPr>
            <p:spPr bwMode="auto">
              <a:xfrm>
                <a:off x="6848848" y="5707140"/>
                <a:ext cx="30014" cy="101885"/>
              </a:xfrm>
              <a:custGeom>
                <a:avLst/>
                <a:gdLst/>
                <a:ahLst/>
                <a:cxnLst>
                  <a:cxn ang="0">
                    <a:pos x="3" y="0"/>
                  </a:cxn>
                  <a:cxn ang="0">
                    <a:pos x="8" y="136"/>
                  </a:cxn>
                  <a:cxn ang="0">
                    <a:pos x="28" y="266"/>
                  </a:cxn>
                  <a:cxn ang="0">
                    <a:pos x="70" y="244"/>
                  </a:cxn>
                  <a:cxn ang="0">
                    <a:pos x="3" y="0"/>
                  </a:cxn>
                </a:cxnLst>
                <a:rect l="0" t="0" r="r" b="b"/>
                <a:pathLst>
                  <a:path w="78" h="266">
                    <a:moveTo>
                      <a:pt x="3" y="0"/>
                    </a:moveTo>
                    <a:cubicBezTo>
                      <a:pt x="3" y="0"/>
                      <a:pt x="0" y="109"/>
                      <a:pt x="8" y="136"/>
                    </a:cubicBezTo>
                    <a:cubicBezTo>
                      <a:pt x="17" y="162"/>
                      <a:pt x="35" y="247"/>
                      <a:pt x="28" y="266"/>
                    </a:cubicBezTo>
                    <a:cubicBezTo>
                      <a:pt x="28" y="266"/>
                      <a:pt x="62" y="253"/>
                      <a:pt x="70" y="244"/>
                    </a:cubicBezTo>
                    <a:cubicBezTo>
                      <a:pt x="78" y="234"/>
                      <a:pt x="18" y="34"/>
                      <a:pt x="3"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3" name="Freeform 62"/>
              <p:cNvSpPr>
                <a:spLocks/>
              </p:cNvSpPr>
              <p:nvPr/>
            </p:nvSpPr>
            <p:spPr bwMode="auto">
              <a:xfrm>
                <a:off x="6618633" y="5745103"/>
                <a:ext cx="178948" cy="70411"/>
              </a:xfrm>
              <a:custGeom>
                <a:avLst/>
                <a:gdLst/>
                <a:ahLst/>
                <a:cxnLst>
                  <a:cxn ang="0">
                    <a:pos x="0" y="34"/>
                  </a:cxn>
                  <a:cxn ang="0">
                    <a:pos x="7" y="17"/>
                  </a:cxn>
                  <a:cxn ang="0">
                    <a:pos x="21" y="3"/>
                  </a:cxn>
                  <a:cxn ang="0">
                    <a:pos x="42" y="4"/>
                  </a:cxn>
                  <a:cxn ang="0">
                    <a:pos x="58" y="16"/>
                  </a:cxn>
                  <a:cxn ang="0">
                    <a:pos x="105" y="75"/>
                  </a:cxn>
                  <a:cxn ang="0">
                    <a:pos x="152" y="133"/>
                  </a:cxn>
                  <a:cxn ang="0">
                    <a:pos x="178" y="159"/>
                  </a:cxn>
                  <a:cxn ang="0">
                    <a:pos x="207" y="169"/>
                  </a:cxn>
                  <a:cxn ang="0">
                    <a:pos x="223" y="161"/>
                  </a:cxn>
                  <a:cxn ang="0">
                    <a:pos x="239" y="152"/>
                  </a:cxn>
                  <a:cxn ang="0">
                    <a:pos x="271" y="131"/>
                  </a:cxn>
                  <a:cxn ang="0">
                    <a:pos x="335" y="89"/>
                  </a:cxn>
                  <a:cxn ang="0">
                    <a:pos x="462" y="5"/>
                  </a:cxn>
                  <a:cxn ang="0">
                    <a:pos x="467" y="12"/>
                  </a:cxn>
                  <a:cxn ang="0">
                    <a:pos x="405" y="56"/>
                  </a:cxn>
                  <a:cxn ang="0">
                    <a:pos x="343" y="100"/>
                  </a:cxn>
                  <a:cxn ang="0">
                    <a:pos x="279" y="142"/>
                  </a:cxn>
                  <a:cxn ang="0">
                    <a:pos x="246" y="163"/>
                  </a:cxn>
                  <a:cxn ang="0">
                    <a:pos x="230" y="173"/>
                  </a:cxn>
                  <a:cxn ang="0">
                    <a:pos x="211" y="182"/>
                  </a:cxn>
                  <a:cxn ang="0">
                    <a:pos x="188" y="179"/>
                  </a:cxn>
                  <a:cxn ang="0">
                    <a:pos x="170" y="168"/>
                  </a:cxn>
                  <a:cxn ang="0">
                    <a:pos x="143" y="141"/>
                  </a:cxn>
                  <a:cxn ang="0">
                    <a:pos x="98" y="80"/>
                  </a:cxn>
                  <a:cxn ang="0">
                    <a:pos x="54" y="19"/>
                  </a:cxn>
                  <a:cxn ang="0">
                    <a:pos x="40" y="8"/>
                  </a:cxn>
                  <a:cxn ang="0">
                    <a:pos x="23" y="6"/>
                  </a:cxn>
                  <a:cxn ang="0">
                    <a:pos x="9" y="18"/>
                  </a:cxn>
                  <a:cxn ang="0">
                    <a:pos x="0" y="34"/>
                  </a:cxn>
                </a:cxnLst>
                <a:rect l="0" t="0" r="r" b="b"/>
                <a:pathLst>
                  <a:path w="467" h="184">
                    <a:moveTo>
                      <a:pt x="0" y="34"/>
                    </a:moveTo>
                    <a:cubicBezTo>
                      <a:pt x="2" y="28"/>
                      <a:pt x="4" y="22"/>
                      <a:pt x="7" y="17"/>
                    </a:cubicBezTo>
                    <a:cubicBezTo>
                      <a:pt x="11" y="11"/>
                      <a:pt x="15" y="6"/>
                      <a:pt x="21" y="3"/>
                    </a:cubicBezTo>
                    <a:cubicBezTo>
                      <a:pt x="28" y="0"/>
                      <a:pt x="36" y="1"/>
                      <a:pt x="42" y="4"/>
                    </a:cubicBezTo>
                    <a:cubicBezTo>
                      <a:pt x="48" y="7"/>
                      <a:pt x="53" y="11"/>
                      <a:pt x="58" y="16"/>
                    </a:cubicBezTo>
                    <a:cubicBezTo>
                      <a:pt x="75" y="34"/>
                      <a:pt x="90" y="55"/>
                      <a:pt x="105" y="75"/>
                    </a:cubicBezTo>
                    <a:cubicBezTo>
                      <a:pt x="120" y="95"/>
                      <a:pt x="135" y="115"/>
                      <a:pt x="152" y="133"/>
                    </a:cubicBezTo>
                    <a:cubicBezTo>
                      <a:pt x="160" y="143"/>
                      <a:pt x="169" y="152"/>
                      <a:pt x="178" y="159"/>
                    </a:cubicBezTo>
                    <a:cubicBezTo>
                      <a:pt x="187" y="166"/>
                      <a:pt x="199" y="172"/>
                      <a:pt x="207" y="169"/>
                    </a:cubicBezTo>
                    <a:cubicBezTo>
                      <a:pt x="212" y="168"/>
                      <a:pt x="218" y="164"/>
                      <a:pt x="223" y="161"/>
                    </a:cubicBezTo>
                    <a:cubicBezTo>
                      <a:pt x="228" y="158"/>
                      <a:pt x="234" y="155"/>
                      <a:pt x="239" y="152"/>
                    </a:cubicBezTo>
                    <a:cubicBezTo>
                      <a:pt x="250" y="145"/>
                      <a:pt x="261" y="138"/>
                      <a:pt x="271" y="131"/>
                    </a:cubicBezTo>
                    <a:cubicBezTo>
                      <a:pt x="335" y="89"/>
                      <a:pt x="335" y="89"/>
                      <a:pt x="335" y="89"/>
                    </a:cubicBezTo>
                    <a:cubicBezTo>
                      <a:pt x="462" y="5"/>
                      <a:pt x="462" y="5"/>
                      <a:pt x="462" y="5"/>
                    </a:cubicBezTo>
                    <a:cubicBezTo>
                      <a:pt x="467" y="12"/>
                      <a:pt x="467" y="12"/>
                      <a:pt x="467" y="12"/>
                    </a:cubicBezTo>
                    <a:cubicBezTo>
                      <a:pt x="446" y="27"/>
                      <a:pt x="426" y="42"/>
                      <a:pt x="405" y="56"/>
                    </a:cubicBezTo>
                    <a:cubicBezTo>
                      <a:pt x="343" y="100"/>
                      <a:pt x="343" y="100"/>
                      <a:pt x="343" y="100"/>
                    </a:cubicBezTo>
                    <a:cubicBezTo>
                      <a:pt x="322" y="115"/>
                      <a:pt x="300" y="128"/>
                      <a:pt x="279" y="142"/>
                    </a:cubicBezTo>
                    <a:cubicBezTo>
                      <a:pt x="268" y="149"/>
                      <a:pt x="257" y="156"/>
                      <a:pt x="246" y="163"/>
                    </a:cubicBezTo>
                    <a:cubicBezTo>
                      <a:pt x="241" y="166"/>
                      <a:pt x="235" y="169"/>
                      <a:pt x="230" y="173"/>
                    </a:cubicBezTo>
                    <a:cubicBezTo>
                      <a:pt x="224" y="176"/>
                      <a:pt x="219" y="179"/>
                      <a:pt x="211" y="182"/>
                    </a:cubicBezTo>
                    <a:cubicBezTo>
                      <a:pt x="203" y="184"/>
                      <a:pt x="194" y="182"/>
                      <a:pt x="188" y="179"/>
                    </a:cubicBezTo>
                    <a:cubicBezTo>
                      <a:pt x="181" y="176"/>
                      <a:pt x="176" y="172"/>
                      <a:pt x="170" y="168"/>
                    </a:cubicBezTo>
                    <a:cubicBezTo>
                      <a:pt x="160" y="160"/>
                      <a:pt x="151" y="150"/>
                      <a:pt x="143" y="141"/>
                    </a:cubicBezTo>
                    <a:cubicBezTo>
                      <a:pt x="126" y="121"/>
                      <a:pt x="112" y="101"/>
                      <a:pt x="98" y="80"/>
                    </a:cubicBezTo>
                    <a:cubicBezTo>
                      <a:pt x="83" y="59"/>
                      <a:pt x="70" y="38"/>
                      <a:pt x="54" y="19"/>
                    </a:cubicBezTo>
                    <a:cubicBezTo>
                      <a:pt x="50" y="15"/>
                      <a:pt x="45" y="11"/>
                      <a:pt x="40" y="8"/>
                    </a:cubicBezTo>
                    <a:cubicBezTo>
                      <a:pt x="34" y="5"/>
                      <a:pt x="28" y="4"/>
                      <a:pt x="23" y="6"/>
                    </a:cubicBezTo>
                    <a:cubicBezTo>
                      <a:pt x="17" y="8"/>
                      <a:pt x="12" y="13"/>
                      <a:pt x="9" y="18"/>
                    </a:cubicBezTo>
                    <a:cubicBezTo>
                      <a:pt x="5" y="23"/>
                      <a:pt x="2" y="28"/>
                      <a:pt x="0" y="3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4" name="Freeform 63"/>
              <p:cNvSpPr>
                <a:spLocks/>
              </p:cNvSpPr>
              <p:nvPr/>
            </p:nvSpPr>
            <p:spPr bwMode="auto">
              <a:xfrm>
                <a:off x="6641995" y="5755811"/>
                <a:ext cx="72682" cy="134170"/>
              </a:xfrm>
              <a:custGeom>
                <a:avLst/>
                <a:gdLst/>
                <a:ahLst/>
                <a:cxnLst>
                  <a:cxn ang="0">
                    <a:pos x="7" y="0"/>
                  </a:cxn>
                  <a:cxn ang="0">
                    <a:pos x="27" y="66"/>
                  </a:cxn>
                  <a:cxn ang="0">
                    <a:pos x="64" y="126"/>
                  </a:cxn>
                  <a:cxn ang="0">
                    <a:pos x="144" y="245"/>
                  </a:cxn>
                  <a:cxn ang="0">
                    <a:pos x="180" y="307"/>
                  </a:cxn>
                  <a:cxn ang="0">
                    <a:pos x="187" y="324"/>
                  </a:cxn>
                  <a:cxn ang="0">
                    <a:pos x="189" y="333"/>
                  </a:cxn>
                  <a:cxn ang="0">
                    <a:pos x="188" y="340"/>
                  </a:cxn>
                  <a:cxn ang="0">
                    <a:pos x="184" y="344"/>
                  </a:cxn>
                  <a:cxn ang="0">
                    <a:pos x="175" y="349"/>
                  </a:cxn>
                  <a:cxn ang="0">
                    <a:pos x="164" y="350"/>
                  </a:cxn>
                  <a:cxn ang="0">
                    <a:pos x="146" y="342"/>
                  </a:cxn>
                  <a:cxn ang="0">
                    <a:pos x="93" y="293"/>
                  </a:cxn>
                  <a:cxn ang="0">
                    <a:pos x="47" y="238"/>
                  </a:cxn>
                  <a:cxn ang="0">
                    <a:pos x="96" y="290"/>
                  </a:cxn>
                  <a:cxn ang="0">
                    <a:pos x="150" y="336"/>
                  </a:cxn>
                  <a:cxn ang="0">
                    <a:pos x="165" y="343"/>
                  </a:cxn>
                  <a:cxn ang="0">
                    <a:pos x="179" y="338"/>
                  </a:cxn>
                  <a:cxn ang="0">
                    <a:pos x="181" y="335"/>
                  </a:cxn>
                  <a:cxn ang="0">
                    <a:pos x="181" y="334"/>
                  </a:cxn>
                  <a:cxn ang="0">
                    <a:pos x="179" y="326"/>
                  </a:cxn>
                  <a:cxn ang="0">
                    <a:pos x="172" y="310"/>
                  </a:cxn>
                  <a:cxn ang="0">
                    <a:pos x="136" y="249"/>
                  </a:cxn>
                  <a:cxn ang="0">
                    <a:pos x="56" y="131"/>
                  </a:cxn>
                  <a:cxn ang="0">
                    <a:pos x="19" y="70"/>
                  </a:cxn>
                  <a:cxn ang="0">
                    <a:pos x="0" y="0"/>
                  </a:cxn>
                  <a:cxn ang="0">
                    <a:pos x="7" y="0"/>
                  </a:cxn>
                </a:cxnLst>
                <a:rect l="0" t="0" r="r" b="b"/>
                <a:pathLst>
                  <a:path w="190" h="350">
                    <a:moveTo>
                      <a:pt x="7" y="0"/>
                    </a:moveTo>
                    <a:cubicBezTo>
                      <a:pt x="9" y="22"/>
                      <a:pt x="17" y="45"/>
                      <a:pt x="27" y="66"/>
                    </a:cubicBezTo>
                    <a:cubicBezTo>
                      <a:pt x="37" y="87"/>
                      <a:pt x="51" y="106"/>
                      <a:pt x="64" y="126"/>
                    </a:cubicBezTo>
                    <a:cubicBezTo>
                      <a:pt x="91" y="165"/>
                      <a:pt x="118" y="205"/>
                      <a:pt x="144" y="245"/>
                    </a:cubicBezTo>
                    <a:cubicBezTo>
                      <a:pt x="156" y="265"/>
                      <a:pt x="169" y="285"/>
                      <a:pt x="180" y="307"/>
                    </a:cubicBezTo>
                    <a:cubicBezTo>
                      <a:pt x="183" y="312"/>
                      <a:pt x="185" y="318"/>
                      <a:pt x="187" y="324"/>
                    </a:cubicBezTo>
                    <a:cubicBezTo>
                      <a:pt x="188" y="326"/>
                      <a:pt x="189" y="330"/>
                      <a:pt x="189" y="333"/>
                    </a:cubicBezTo>
                    <a:cubicBezTo>
                      <a:pt x="190" y="335"/>
                      <a:pt x="190" y="337"/>
                      <a:pt x="188" y="340"/>
                    </a:cubicBezTo>
                    <a:cubicBezTo>
                      <a:pt x="187" y="341"/>
                      <a:pt x="186" y="343"/>
                      <a:pt x="184" y="344"/>
                    </a:cubicBezTo>
                    <a:cubicBezTo>
                      <a:pt x="182" y="346"/>
                      <a:pt x="179" y="348"/>
                      <a:pt x="175" y="349"/>
                    </a:cubicBezTo>
                    <a:cubicBezTo>
                      <a:pt x="171" y="350"/>
                      <a:pt x="168" y="350"/>
                      <a:pt x="164" y="350"/>
                    </a:cubicBezTo>
                    <a:cubicBezTo>
                      <a:pt x="157" y="348"/>
                      <a:pt x="152" y="345"/>
                      <a:pt x="146" y="342"/>
                    </a:cubicBezTo>
                    <a:cubicBezTo>
                      <a:pt x="125" y="328"/>
                      <a:pt x="109" y="310"/>
                      <a:pt x="93" y="293"/>
                    </a:cubicBezTo>
                    <a:cubicBezTo>
                      <a:pt x="77" y="275"/>
                      <a:pt x="62" y="256"/>
                      <a:pt x="47" y="238"/>
                    </a:cubicBezTo>
                    <a:cubicBezTo>
                      <a:pt x="63" y="255"/>
                      <a:pt x="79" y="273"/>
                      <a:pt x="96" y="290"/>
                    </a:cubicBezTo>
                    <a:cubicBezTo>
                      <a:pt x="113" y="307"/>
                      <a:pt x="130" y="324"/>
                      <a:pt x="150" y="336"/>
                    </a:cubicBezTo>
                    <a:cubicBezTo>
                      <a:pt x="155" y="339"/>
                      <a:pt x="160" y="342"/>
                      <a:pt x="165" y="343"/>
                    </a:cubicBezTo>
                    <a:cubicBezTo>
                      <a:pt x="171" y="343"/>
                      <a:pt x="175" y="342"/>
                      <a:pt x="179" y="338"/>
                    </a:cubicBezTo>
                    <a:cubicBezTo>
                      <a:pt x="179" y="337"/>
                      <a:pt x="180" y="336"/>
                      <a:pt x="181" y="335"/>
                    </a:cubicBezTo>
                    <a:cubicBezTo>
                      <a:pt x="181" y="336"/>
                      <a:pt x="181" y="335"/>
                      <a:pt x="181" y="334"/>
                    </a:cubicBezTo>
                    <a:cubicBezTo>
                      <a:pt x="181" y="331"/>
                      <a:pt x="180" y="329"/>
                      <a:pt x="179" y="326"/>
                    </a:cubicBezTo>
                    <a:cubicBezTo>
                      <a:pt x="178" y="321"/>
                      <a:pt x="175" y="315"/>
                      <a:pt x="172" y="310"/>
                    </a:cubicBezTo>
                    <a:cubicBezTo>
                      <a:pt x="162" y="289"/>
                      <a:pt x="149" y="269"/>
                      <a:pt x="136" y="249"/>
                    </a:cubicBezTo>
                    <a:cubicBezTo>
                      <a:pt x="110" y="209"/>
                      <a:pt x="83" y="170"/>
                      <a:pt x="56" y="131"/>
                    </a:cubicBezTo>
                    <a:cubicBezTo>
                      <a:pt x="43" y="111"/>
                      <a:pt x="29" y="92"/>
                      <a:pt x="19" y="70"/>
                    </a:cubicBezTo>
                    <a:cubicBezTo>
                      <a:pt x="9" y="48"/>
                      <a:pt x="1" y="24"/>
                      <a:pt x="0" y="0"/>
                    </a:cubicBezTo>
                    <a:lnTo>
                      <a:pt x="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5" name="Freeform 64"/>
              <p:cNvSpPr>
                <a:spLocks/>
              </p:cNvSpPr>
              <p:nvPr/>
            </p:nvSpPr>
            <p:spPr bwMode="auto">
              <a:xfrm>
                <a:off x="6705106" y="5700650"/>
                <a:ext cx="80470" cy="94584"/>
              </a:xfrm>
              <a:custGeom>
                <a:avLst/>
                <a:gdLst/>
                <a:ahLst/>
                <a:cxnLst>
                  <a:cxn ang="0">
                    <a:pos x="0" y="0"/>
                  </a:cxn>
                  <a:cxn ang="0">
                    <a:pos x="203" y="247"/>
                  </a:cxn>
                  <a:cxn ang="0">
                    <a:pos x="210" y="223"/>
                  </a:cxn>
                  <a:cxn ang="0">
                    <a:pos x="0" y="0"/>
                  </a:cxn>
                </a:cxnLst>
                <a:rect l="0" t="0" r="r" b="b"/>
                <a:pathLst>
                  <a:path w="210" h="247">
                    <a:moveTo>
                      <a:pt x="0" y="0"/>
                    </a:moveTo>
                    <a:cubicBezTo>
                      <a:pt x="0" y="0"/>
                      <a:pt x="92" y="70"/>
                      <a:pt x="203" y="247"/>
                    </a:cubicBezTo>
                    <a:cubicBezTo>
                      <a:pt x="210" y="223"/>
                      <a:pt x="210" y="223"/>
                      <a:pt x="210" y="223"/>
                    </a:cubicBezTo>
                    <a:cubicBezTo>
                      <a:pt x="210" y="223"/>
                      <a:pt x="90" y="35"/>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6" name="Freeform 65"/>
              <p:cNvSpPr>
                <a:spLocks/>
              </p:cNvSpPr>
              <p:nvPr/>
            </p:nvSpPr>
            <p:spPr bwMode="auto">
              <a:xfrm>
                <a:off x="6737715" y="5680695"/>
                <a:ext cx="80470" cy="94584"/>
              </a:xfrm>
              <a:custGeom>
                <a:avLst/>
                <a:gdLst/>
                <a:ahLst/>
                <a:cxnLst>
                  <a:cxn ang="0">
                    <a:pos x="0" y="0"/>
                  </a:cxn>
                  <a:cxn ang="0">
                    <a:pos x="202" y="247"/>
                  </a:cxn>
                  <a:cxn ang="0">
                    <a:pos x="210" y="223"/>
                  </a:cxn>
                  <a:cxn ang="0">
                    <a:pos x="0" y="0"/>
                  </a:cxn>
                </a:cxnLst>
                <a:rect l="0" t="0" r="r" b="b"/>
                <a:pathLst>
                  <a:path w="210" h="247">
                    <a:moveTo>
                      <a:pt x="0" y="0"/>
                    </a:moveTo>
                    <a:cubicBezTo>
                      <a:pt x="0" y="0"/>
                      <a:pt x="92" y="70"/>
                      <a:pt x="202" y="247"/>
                    </a:cubicBezTo>
                    <a:cubicBezTo>
                      <a:pt x="210" y="223"/>
                      <a:pt x="210" y="223"/>
                      <a:pt x="210" y="223"/>
                    </a:cubicBezTo>
                    <a:cubicBezTo>
                      <a:pt x="210" y="223"/>
                      <a:pt x="89" y="35"/>
                      <a:pt x="0"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57" name="Freeform 66"/>
              <p:cNvSpPr>
                <a:spLocks/>
              </p:cNvSpPr>
              <p:nvPr/>
            </p:nvSpPr>
            <p:spPr bwMode="auto">
              <a:xfrm>
                <a:off x="6526158" y="5087880"/>
                <a:ext cx="330802" cy="479411"/>
              </a:xfrm>
              <a:custGeom>
                <a:avLst/>
                <a:gdLst/>
                <a:ahLst/>
                <a:cxnLst>
                  <a:cxn ang="0">
                    <a:pos x="351" y="161"/>
                  </a:cxn>
                  <a:cxn ang="0">
                    <a:pos x="435" y="229"/>
                  </a:cxn>
                  <a:cxn ang="0">
                    <a:pos x="381" y="171"/>
                  </a:cxn>
                  <a:cxn ang="0">
                    <a:pos x="559" y="177"/>
                  </a:cxn>
                  <a:cxn ang="0">
                    <a:pos x="476" y="210"/>
                  </a:cxn>
                  <a:cxn ang="0">
                    <a:pos x="559" y="161"/>
                  </a:cxn>
                  <a:cxn ang="0">
                    <a:pos x="579" y="111"/>
                  </a:cxn>
                  <a:cxn ang="0">
                    <a:pos x="628" y="58"/>
                  </a:cxn>
                  <a:cxn ang="0">
                    <a:pos x="647" y="21"/>
                  </a:cxn>
                  <a:cxn ang="0">
                    <a:pos x="780" y="179"/>
                  </a:cxn>
                  <a:cxn ang="0">
                    <a:pos x="844" y="431"/>
                  </a:cxn>
                  <a:cxn ang="0">
                    <a:pos x="808" y="708"/>
                  </a:cxn>
                  <a:cxn ang="0">
                    <a:pos x="798" y="879"/>
                  </a:cxn>
                  <a:cxn ang="0">
                    <a:pos x="811" y="957"/>
                  </a:cxn>
                  <a:cxn ang="0">
                    <a:pos x="813" y="1026"/>
                  </a:cxn>
                  <a:cxn ang="0">
                    <a:pos x="840" y="1094"/>
                  </a:cxn>
                  <a:cxn ang="0">
                    <a:pos x="846" y="1127"/>
                  </a:cxn>
                  <a:cxn ang="0">
                    <a:pos x="848" y="1197"/>
                  </a:cxn>
                  <a:cxn ang="0">
                    <a:pos x="642" y="1251"/>
                  </a:cxn>
                  <a:cxn ang="0">
                    <a:pos x="631" y="1199"/>
                  </a:cxn>
                  <a:cxn ang="0">
                    <a:pos x="651" y="1142"/>
                  </a:cxn>
                  <a:cxn ang="0">
                    <a:pos x="636" y="1081"/>
                  </a:cxn>
                  <a:cxn ang="0">
                    <a:pos x="617" y="1059"/>
                  </a:cxn>
                  <a:cxn ang="0">
                    <a:pos x="591" y="1023"/>
                  </a:cxn>
                  <a:cxn ang="0">
                    <a:pos x="580" y="805"/>
                  </a:cxn>
                  <a:cxn ang="0">
                    <a:pos x="579" y="564"/>
                  </a:cxn>
                  <a:cxn ang="0">
                    <a:pos x="568" y="808"/>
                  </a:cxn>
                  <a:cxn ang="0">
                    <a:pos x="582" y="1043"/>
                  </a:cxn>
                  <a:cxn ang="0">
                    <a:pos x="498" y="1061"/>
                  </a:cxn>
                  <a:cxn ang="0">
                    <a:pos x="381" y="1055"/>
                  </a:cxn>
                  <a:cxn ang="0">
                    <a:pos x="187" y="992"/>
                  </a:cxn>
                  <a:cxn ang="0">
                    <a:pos x="86" y="964"/>
                  </a:cxn>
                  <a:cxn ang="0">
                    <a:pos x="35" y="921"/>
                  </a:cxn>
                  <a:cxn ang="0">
                    <a:pos x="16" y="779"/>
                  </a:cxn>
                  <a:cxn ang="0">
                    <a:pos x="46" y="682"/>
                  </a:cxn>
                  <a:cxn ang="0">
                    <a:pos x="57" y="584"/>
                  </a:cxn>
                  <a:cxn ang="0">
                    <a:pos x="97" y="466"/>
                  </a:cxn>
                  <a:cxn ang="0">
                    <a:pos x="106" y="405"/>
                  </a:cxn>
                  <a:cxn ang="0">
                    <a:pos x="97" y="372"/>
                  </a:cxn>
                  <a:cxn ang="0">
                    <a:pos x="94" y="364"/>
                  </a:cxn>
                  <a:cxn ang="0">
                    <a:pos x="106" y="357"/>
                  </a:cxn>
                  <a:cxn ang="0">
                    <a:pos x="141" y="338"/>
                  </a:cxn>
                  <a:cxn ang="0">
                    <a:pos x="103" y="323"/>
                  </a:cxn>
                  <a:cxn ang="0">
                    <a:pos x="102" y="311"/>
                  </a:cxn>
                  <a:cxn ang="0">
                    <a:pos x="151" y="300"/>
                  </a:cxn>
                  <a:cxn ang="0">
                    <a:pos x="113" y="272"/>
                  </a:cxn>
                  <a:cxn ang="0">
                    <a:pos x="110" y="252"/>
                  </a:cxn>
                  <a:cxn ang="0">
                    <a:pos x="113" y="218"/>
                  </a:cxn>
                  <a:cxn ang="0">
                    <a:pos x="111" y="190"/>
                  </a:cxn>
                  <a:cxn ang="0">
                    <a:pos x="167" y="100"/>
                  </a:cxn>
                  <a:cxn ang="0">
                    <a:pos x="241" y="93"/>
                  </a:cxn>
                  <a:cxn ang="0">
                    <a:pos x="216" y="233"/>
                  </a:cxn>
                  <a:cxn ang="0">
                    <a:pos x="203" y="443"/>
                  </a:cxn>
                  <a:cxn ang="0">
                    <a:pos x="262" y="319"/>
                  </a:cxn>
                  <a:cxn ang="0">
                    <a:pos x="351" y="161"/>
                  </a:cxn>
                </a:cxnLst>
                <a:rect l="0" t="0" r="r" b="b"/>
                <a:pathLst>
                  <a:path w="863" h="1251">
                    <a:moveTo>
                      <a:pt x="351" y="161"/>
                    </a:moveTo>
                    <a:cubicBezTo>
                      <a:pt x="351" y="161"/>
                      <a:pt x="349" y="243"/>
                      <a:pt x="435" y="229"/>
                    </a:cubicBezTo>
                    <a:cubicBezTo>
                      <a:pt x="435" y="229"/>
                      <a:pt x="362" y="225"/>
                      <a:pt x="381" y="171"/>
                    </a:cubicBezTo>
                    <a:cubicBezTo>
                      <a:pt x="381" y="171"/>
                      <a:pt x="446" y="285"/>
                      <a:pt x="559" y="177"/>
                    </a:cubicBezTo>
                    <a:cubicBezTo>
                      <a:pt x="559" y="177"/>
                      <a:pt x="509" y="216"/>
                      <a:pt x="476" y="210"/>
                    </a:cubicBezTo>
                    <a:cubicBezTo>
                      <a:pt x="476" y="210"/>
                      <a:pt x="517" y="210"/>
                      <a:pt x="559" y="161"/>
                    </a:cubicBezTo>
                    <a:cubicBezTo>
                      <a:pt x="559" y="161"/>
                      <a:pt x="590" y="132"/>
                      <a:pt x="579" y="111"/>
                    </a:cubicBezTo>
                    <a:cubicBezTo>
                      <a:pt x="577" y="103"/>
                      <a:pt x="624" y="93"/>
                      <a:pt x="628" y="58"/>
                    </a:cubicBezTo>
                    <a:cubicBezTo>
                      <a:pt x="628" y="58"/>
                      <a:pt x="649" y="40"/>
                      <a:pt x="647" y="21"/>
                    </a:cubicBezTo>
                    <a:cubicBezTo>
                      <a:pt x="647" y="21"/>
                      <a:pt x="739" y="87"/>
                      <a:pt x="780" y="179"/>
                    </a:cubicBezTo>
                    <a:cubicBezTo>
                      <a:pt x="820" y="270"/>
                      <a:pt x="854" y="346"/>
                      <a:pt x="844" y="431"/>
                    </a:cubicBezTo>
                    <a:cubicBezTo>
                      <a:pt x="834" y="515"/>
                      <a:pt x="818" y="647"/>
                      <a:pt x="808" y="708"/>
                    </a:cubicBezTo>
                    <a:cubicBezTo>
                      <a:pt x="798" y="769"/>
                      <a:pt x="784" y="847"/>
                      <a:pt x="798" y="879"/>
                    </a:cubicBezTo>
                    <a:cubicBezTo>
                      <a:pt x="812" y="911"/>
                      <a:pt x="825" y="926"/>
                      <a:pt x="811" y="957"/>
                    </a:cubicBezTo>
                    <a:cubicBezTo>
                      <a:pt x="797" y="988"/>
                      <a:pt x="813" y="991"/>
                      <a:pt x="813" y="1026"/>
                    </a:cubicBezTo>
                    <a:cubicBezTo>
                      <a:pt x="813" y="1061"/>
                      <a:pt x="840" y="1094"/>
                      <a:pt x="840" y="1094"/>
                    </a:cubicBezTo>
                    <a:cubicBezTo>
                      <a:pt x="840" y="1094"/>
                      <a:pt x="853" y="1117"/>
                      <a:pt x="846" y="1127"/>
                    </a:cubicBezTo>
                    <a:cubicBezTo>
                      <a:pt x="838" y="1136"/>
                      <a:pt x="863" y="1189"/>
                      <a:pt x="848" y="1197"/>
                    </a:cubicBezTo>
                    <a:cubicBezTo>
                      <a:pt x="833" y="1205"/>
                      <a:pt x="626" y="1202"/>
                      <a:pt x="642" y="1251"/>
                    </a:cubicBezTo>
                    <a:cubicBezTo>
                      <a:pt x="642" y="1251"/>
                      <a:pt x="619" y="1237"/>
                      <a:pt x="631" y="1199"/>
                    </a:cubicBezTo>
                    <a:cubicBezTo>
                      <a:pt x="642" y="1162"/>
                      <a:pt x="651" y="1155"/>
                      <a:pt x="651" y="1142"/>
                    </a:cubicBezTo>
                    <a:cubicBezTo>
                      <a:pt x="651" y="1128"/>
                      <a:pt x="636" y="1081"/>
                      <a:pt x="636" y="1081"/>
                    </a:cubicBezTo>
                    <a:cubicBezTo>
                      <a:pt x="636" y="1081"/>
                      <a:pt x="632" y="1059"/>
                      <a:pt x="617" y="1059"/>
                    </a:cubicBezTo>
                    <a:cubicBezTo>
                      <a:pt x="601" y="1059"/>
                      <a:pt x="594" y="1058"/>
                      <a:pt x="591" y="1023"/>
                    </a:cubicBezTo>
                    <a:cubicBezTo>
                      <a:pt x="589" y="988"/>
                      <a:pt x="573" y="856"/>
                      <a:pt x="580" y="805"/>
                    </a:cubicBezTo>
                    <a:cubicBezTo>
                      <a:pt x="587" y="754"/>
                      <a:pt x="593" y="631"/>
                      <a:pt x="579" y="564"/>
                    </a:cubicBezTo>
                    <a:cubicBezTo>
                      <a:pt x="579" y="564"/>
                      <a:pt x="584" y="713"/>
                      <a:pt x="568" y="808"/>
                    </a:cubicBezTo>
                    <a:cubicBezTo>
                      <a:pt x="551" y="902"/>
                      <a:pt x="586" y="1010"/>
                      <a:pt x="582" y="1043"/>
                    </a:cubicBezTo>
                    <a:cubicBezTo>
                      <a:pt x="582" y="1043"/>
                      <a:pt x="550" y="1074"/>
                      <a:pt x="498" y="1061"/>
                    </a:cubicBezTo>
                    <a:cubicBezTo>
                      <a:pt x="446" y="1047"/>
                      <a:pt x="413" y="1067"/>
                      <a:pt x="381" y="1055"/>
                    </a:cubicBezTo>
                    <a:cubicBezTo>
                      <a:pt x="349" y="1043"/>
                      <a:pt x="224" y="993"/>
                      <a:pt x="187" y="992"/>
                    </a:cubicBezTo>
                    <a:cubicBezTo>
                      <a:pt x="149" y="991"/>
                      <a:pt x="103" y="979"/>
                      <a:pt x="86" y="964"/>
                    </a:cubicBezTo>
                    <a:cubicBezTo>
                      <a:pt x="69" y="949"/>
                      <a:pt x="39" y="983"/>
                      <a:pt x="35" y="921"/>
                    </a:cubicBezTo>
                    <a:cubicBezTo>
                      <a:pt x="30" y="859"/>
                      <a:pt x="33" y="833"/>
                      <a:pt x="16" y="779"/>
                    </a:cubicBezTo>
                    <a:cubicBezTo>
                      <a:pt x="0" y="725"/>
                      <a:pt x="36" y="711"/>
                      <a:pt x="46" y="682"/>
                    </a:cubicBezTo>
                    <a:cubicBezTo>
                      <a:pt x="55" y="654"/>
                      <a:pt x="64" y="624"/>
                      <a:pt x="57" y="584"/>
                    </a:cubicBezTo>
                    <a:cubicBezTo>
                      <a:pt x="50" y="545"/>
                      <a:pt x="74" y="503"/>
                      <a:pt x="97" y="466"/>
                    </a:cubicBezTo>
                    <a:cubicBezTo>
                      <a:pt x="121" y="428"/>
                      <a:pt x="106" y="405"/>
                      <a:pt x="106" y="405"/>
                    </a:cubicBezTo>
                    <a:cubicBezTo>
                      <a:pt x="106" y="405"/>
                      <a:pt x="123" y="383"/>
                      <a:pt x="97" y="372"/>
                    </a:cubicBezTo>
                    <a:cubicBezTo>
                      <a:pt x="94" y="364"/>
                      <a:pt x="94" y="364"/>
                      <a:pt x="94" y="364"/>
                    </a:cubicBezTo>
                    <a:cubicBezTo>
                      <a:pt x="94" y="364"/>
                      <a:pt x="85" y="359"/>
                      <a:pt x="106" y="357"/>
                    </a:cubicBezTo>
                    <a:cubicBezTo>
                      <a:pt x="126" y="355"/>
                      <a:pt x="141" y="350"/>
                      <a:pt x="141" y="338"/>
                    </a:cubicBezTo>
                    <a:cubicBezTo>
                      <a:pt x="141" y="327"/>
                      <a:pt x="121" y="322"/>
                      <a:pt x="103" y="323"/>
                    </a:cubicBezTo>
                    <a:cubicBezTo>
                      <a:pt x="103" y="323"/>
                      <a:pt x="95" y="316"/>
                      <a:pt x="102" y="311"/>
                    </a:cubicBezTo>
                    <a:cubicBezTo>
                      <a:pt x="102" y="311"/>
                      <a:pt x="147" y="307"/>
                      <a:pt x="151" y="300"/>
                    </a:cubicBezTo>
                    <a:cubicBezTo>
                      <a:pt x="155" y="293"/>
                      <a:pt x="175" y="273"/>
                      <a:pt x="113" y="272"/>
                    </a:cubicBezTo>
                    <a:cubicBezTo>
                      <a:pt x="113" y="272"/>
                      <a:pt x="101" y="264"/>
                      <a:pt x="110" y="252"/>
                    </a:cubicBezTo>
                    <a:cubicBezTo>
                      <a:pt x="119" y="240"/>
                      <a:pt x="134" y="227"/>
                      <a:pt x="113" y="218"/>
                    </a:cubicBezTo>
                    <a:cubicBezTo>
                      <a:pt x="113" y="218"/>
                      <a:pt x="107" y="198"/>
                      <a:pt x="111" y="190"/>
                    </a:cubicBezTo>
                    <a:cubicBezTo>
                      <a:pt x="114" y="183"/>
                      <a:pt x="99" y="144"/>
                      <a:pt x="167" y="100"/>
                    </a:cubicBezTo>
                    <a:cubicBezTo>
                      <a:pt x="167" y="100"/>
                      <a:pt x="275" y="0"/>
                      <a:pt x="241" y="93"/>
                    </a:cubicBezTo>
                    <a:cubicBezTo>
                      <a:pt x="220" y="115"/>
                      <a:pt x="220" y="202"/>
                      <a:pt x="216" y="233"/>
                    </a:cubicBezTo>
                    <a:cubicBezTo>
                      <a:pt x="212" y="263"/>
                      <a:pt x="226" y="396"/>
                      <a:pt x="203" y="443"/>
                    </a:cubicBezTo>
                    <a:cubicBezTo>
                      <a:pt x="203" y="443"/>
                      <a:pt x="254" y="402"/>
                      <a:pt x="262" y="319"/>
                    </a:cubicBezTo>
                    <a:cubicBezTo>
                      <a:pt x="270" y="237"/>
                      <a:pt x="324" y="128"/>
                      <a:pt x="351" y="16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20" name="Group 297"/>
            <p:cNvGrpSpPr>
              <a:grpSpLocks noChangeAspect="1"/>
            </p:cNvGrpSpPr>
            <p:nvPr/>
          </p:nvGrpSpPr>
          <p:grpSpPr>
            <a:xfrm>
              <a:off x="3513063" y="2361518"/>
              <a:ext cx="282702" cy="822512"/>
              <a:chOff x="7196847" y="2507497"/>
              <a:chExt cx="598980" cy="1928352"/>
            </a:xfrm>
            <a:grpFill/>
          </p:grpSpPr>
          <p:sp>
            <p:nvSpPr>
              <p:cNvPr id="144" name="Freeform 84"/>
              <p:cNvSpPr>
                <a:spLocks noEditPoints="1"/>
              </p:cNvSpPr>
              <p:nvPr/>
            </p:nvSpPr>
            <p:spPr bwMode="auto">
              <a:xfrm>
                <a:off x="7196847" y="2507497"/>
                <a:ext cx="598980" cy="1928352"/>
              </a:xfrm>
              <a:custGeom>
                <a:avLst/>
                <a:gdLst/>
                <a:ahLst/>
                <a:cxnLst>
                  <a:cxn ang="0">
                    <a:pos x="1424" y="2963"/>
                  </a:cxn>
                  <a:cxn ang="0">
                    <a:pos x="1368" y="2668"/>
                  </a:cxn>
                  <a:cxn ang="0">
                    <a:pos x="1354" y="2394"/>
                  </a:cxn>
                  <a:cxn ang="0">
                    <a:pos x="1312" y="1700"/>
                  </a:cxn>
                  <a:cxn ang="0">
                    <a:pos x="1240" y="923"/>
                  </a:cxn>
                  <a:cxn ang="0">
                    <a:pos x="1095" y="767"/>
                  </a:cxn>
                  <a:cxn ang="0">
                    <a:pos x="1062" y="681"/>
                  </a:cxn>
                  <a:cxn ang="0">
                    <a:pos x="1065" y="581"/>
                  </a:cxn>
                  <a:cxn ang="0">
                    <a:pos x="1065" y="548"/>
                  </a:cxn>
                  <a:cxn ang="0">
                    <a:pos x="682" y="42"/>
                  </a:cxn>
                  <a:cxn ang="0">
                    <a:pos x="420" y="355"/>
                  </a:cxn>
                  <a:cxn ang="0">
                    <a:pos x="381" y="845"/>
                  </a:cxn>
                  <a:cxn ang="0">
                    <a:pos x="171" y="1392"/>
                  </a:cxn>
                  <a:cxn ang="0">
                    <a:pos x="55" y="2324"/>
                  </a:cxn>
                  <a:cxn ang="0">
                    <a:pos x="2" y="2615"/>
                  </a:cxn>
                  <a:cxn ang="0">
                    <a:pos x="154" y="2820"/>
                  </a:cxn>
                  <a:cxn ang="0">
                    <a:pos x="192" y="2816"/>
                  </a:cxn>
                  <a:cxn ang="0">
                    <a:pos x="204" y="2752"/>
                  </a:cxn>
                  <a:cxn ang="0">
                    <a:pos x="166" y="2700"/>
                  </a:cxn>
                  <a:cxn ang="0">
                    <a:pos x="159" y="2518"/>
                  </a:cxn>
                  <a:cxn ang="0">
                    <a:pos x="235" y="2114"/>
                  </a:cxn>
                  <a:cxn ang="0">
                    <a:pos x="338" y="1487"/>
                  </a:cxn>
                  <a:cxn ang="0">
                    <a:pos x="259" y="2190"/>
                  </a:cxn>
                  <a:cxn ang="0">
                    <a:pos x="249" y="2957"/>
                  </a:cxn>
                  <a:cxn ang="0">
                    <a:pos x="329" y="2978"/>
                  </a:cxn>
                  <a:cxn ang="0">
                    <a:pos x="419" y="3528"/>
                  </a:cxn>
                  <a:cxn ang="0">
                    <a:pos x="526" y="4322"/>
                  </a:cxn>
                  <a:cxn ang="0">
                    <a:pos x="543" y="4392"/>
                  </a:cxn>
                  <a:cxn ang="0">
                    <a:pos x="525" y="4522"/>
                  </a:cxn>
                  <a:cxn ang="0">
                    <a:pos x="487" y="4794"/>
                  </a:cxn>
                  <a:cxn ang="0">
                    <a:pos x="480" y="4996"/>
                  </a:cxn>
                  <a:cxn ang="0">
                    <a:pos x="687" y="4888"/>
                  </a:cxn>
                  <a:cxn ang="0">
                    <a:pos x="731" y="4549"/>
                  </a:cxn>
                  <a:cxn ang="0">
                    <a:pos x="690" y="4175"/>
                  </a:cxn>
                  <a:cxn ang="0">
                    <a:pos x="699" y="3472"/>
                  </a:cxn>
                  <a:cxn ang="0">
                    <a:pos x="720" y="2978"/>
                  </a:cxn>
                  <a:cxn ang="0">
                    <a:pos x="776" y="3188"/>
                  </a:cxn>
                  <a:cxn ang="0">
                    <a:pos x="777" y="3784"/>
                  </a:cxn>
                  <a:cxn ang="0">
                    <a:pos x="788" y="4436"/>
                  </a:cxn>
                  <a:cxn ang="0">
                    <a:pos x="764" y="4748"/>
                  </a:cxn>
                  <a:cxn ang="0">
                    <a:pos x="764" y="5008"/>
                  </a:cxn>
                  <a:cxn ang="0">
                    <a:pos x="968" y="4821"/>
                  </a:cxn>
                  <a:cxn ang="0">
                    <a:pos x="973" y="4516"/>
                  </a:cxn>
                  <a:cxn ang="0">
                    <a:pos x="974" y="4362"/>
                  </a:cxn>
                  <a:cxn ang="0">
                    <a:pos x="1064" y="3632"/>
                  </a:cxn>
                  <a:cxn ang="0">
                    <a:pos x="1129" y="3733"/>
                  </a:cxn>
                  <a:cxn ang="0">
                    <a:pos x="1550" y="3716"/>
                  </a:cxn>
                  <a:cxn ang="0">
                    <a:pos x="1438" y="3034"/>
                  </a:cxn>
                  <a:cxn ang="0">
                    <a:pos x="1049" y="1679"/>
                  </a:cxn>
                  <a:cxn ang="0">
                    <a:pos x="1076" y="1639"/>
                  </a:cxn>
                  <a:cxn ang="0">
                    <a:pos x="1107" y="1822"/>
                  </a:cxn>
                  <a:cxn ang="0">
                    <a:pos x="1058" y="1721"/>
                  </a:cxn>
                  <a:cxn ang="0">
                    <a:pos x="1130" y="3154"/>
                  </a:cxn>
                  <a:cxn ang="0">
                    <a:pos x="1099" y="3146"/>
                  </a:cxn>
                  <a:cxn ang="0">
                    <a:pos x="1172" y="2985"/>
                  </a:cxn>
                  <a:cxn ang="0">
                    <a:pos x="1378" y="2985"/>
                  </a:cxn>
                  <a:cxn ang="0">
                    <a:pos x="1297" y="3017"/>
                  </a:cxn>
                  <a:cxn ang="0">
                    <a:pos x="1274" y="2789"/>
                  </a:cxn>
                  <a:cxn ang="0">
                    <a:pos x="1378" y="2985"/>
                  </a:cxn>
                </a:cxnLst>
                <a:rect l="0" t="0" r="r" b="b"/>
                <a:pathLst>
                  <a:path w="1563" h="5032">
                    <a:moveTo>
                      <a:pt x="1438" y="3034"/>
                    </a:moveTo>
                    <a:cubicBezTo>
                      <a:pt x="1438" y="3034"/>
                      <a:pt x="1443" y="3005"/>
                      <a:pt x="1424" y="2963"/>
                    </a:cubicBezTo>
                    <a:cubicBezTo>
                      <a:pt x="1405" y="2921"/>
                      <a:pt x="1343" y="2708"/>
                      <a:pt x="1343" y="2708"/>
                    </a:cubicBezTo>
                    <a:cubicBezTo>
                      <a:pt x="1343" y="2708"/>
                      <a:pt x="1350" y="2685"/>
                      <a:pt x="1368" y="2668"/>
                    </a:cubicBezTo>
                    <a:cubicBezTo>
                      <a:pt x="1385" y="2651"/>
                      <a:pt x="1376" y="2641"/>
                      <a:pt x="1370" y="2599"/>
                    </a:cubicBezTo>
                    <a:cubicBezTo>
                      <a:pt x="1364" y="2556"/>
                      <a:pt x="1341" y="2443"/>
                      <a:pt x="1354" y="2394"/>
                    </a:cubicBezTo>
                    <a:cubicBezTo>
                      <a:pt x="1368" y="2346"/>
                      <a:pt x="1343" y="2108"/>
                      <a:pt x="1343" y="1944"/>
                    </a:cubicBezTo>
                    <a:cubicBezTo>
                      <a:pt x="1343" y="1780"/>
                      <a:pt x="1325" y="1767"/>
                      <a:pt x="1312" y="1700"/>
                    </a:cubicBezTo>
                    <a:cubicBezTo>
                      <a:pt x="1298" y="1632"/>
                      <a:pt x="1267" y="1521"/>
                      <a:pt x="1279" y="1363"/>
                    </a:cubicBezTo>
                    <a:cubicBezTo>
                      <a:pt x="1291" y="1205"/>
                      <a:pt x="1292" y="1016"/>
                      <a:pt x="1240" y="923"/>
                    </a:cubicBezTo>
                    <a:cubicBezTo>
                      <a:pt x="1188" y="831"/>
                      <a:pt x="1140" y="826"/>
                      <a:pt x="1140" y="826"/>
                    </a:cubicBezTo>
                    <a:cubicBezTo>
                      <a:pt x="1140" y="826"/>
                      <a:pt x="1136" y="799"/>
                      <a:pt x="1095" y="767"/>
                    </a:cubicBezTo>
                    <a:cubicBezTo>
                      <a:pt x="1055" y="736"/>
                      <a:pt x="1035" y="698"/>
                      <a:pt x="1055" y="649"/>
                    </a:cubicBezTo>
                    <a:cubicBezTo>
                      <a:pt x="1055" y="649"/>
                      <a:pt x="1087" y="633"/>
                      <a:pt x="1062" y="681"/>
                    </a:cubicBezTo>
                    <a:cubicBezTo>
                      <a:pt x="1062" y="681"/>
                      <a:pt x="1103" y="628"/>
                      <a:pt x="1064" y="614"/>
                    </a:cubicBezTo>
                    <a:cubicBezTo>
                      <a:pt x="1064" y="614"/>
                      <a:pt x="1072" y="592"/>
                      <a:pt x="1065" y="581"/>
                    </a:cubicBezTo>
                    <a:cubicBezTo>
                      <a:pt x="1065" y="581"/>
                      <a:pt x="1082" y="585"/>
                      <a:pt x="1077" y="613"/>
                    </a:cubicBezTo>
                    <a:cubicBezTo>
                      <a:pt x="1077" y="613"/>
                      <a:pt x="1092" y="568"/>
                      <a:pt x="1065" y="548"/>
                    </a:cubicBezTo>
                    <a:cubicBezTo>
                      <a:pt x="1058" y="544"/>
                      <a:pt x="1058" y="426"/>
                      <a:pt x="977" y="274"/>
                    </a:cubicBezTo>
                    <a:cubicBezTo>
                      <a:pt x="896" y="123"/>
                      <a:pt x="800" y="0"/>
                      <a:pt x="682" y="42"/>
                    </a:cubicBezTo>
                    <a:cubicBezTo>
                      <a:pt x="682" y="42"/>
                      <a:pt x="577" y="52"/>
                      <a:pt x="538" y="94"/>
                    </a:cubicBezTo>
                    <a:cubicBezTo>
                      <a:pt x="500" y="137"/>
                      <a:pt x="428" y="155"/>
                      <a:pt x="420" y="355"/>
                    </a:cubicBezTo>
                    <a:cubicBezTo>
                      <a:pt x="412" y="555"/>
                      <a:pt x="380" y="680"/>
                      <a:pt x="398" y="725"/>
                    </a:cubicBezTo>
                    <a:cubicBezTo>
                      <a:pt x="416" y="769"/>
                      <a:pt x="361" y="814"/>
                      <a:pt x="381" y="845"/>
                    </a:cubicBezTo>
                    <a:cubicBezTo>
                      <a:pt x="381" y="845"/>
                      <a:pt x="240" y="880"/>
                      <a:pt x="194" y="1009"/>
                    </a:cubicBezTo>
                    <a:cubicBezTo>
                      <a:pt x="147" y="1139"/>
                      <a:pt x="174" y="1317"/>
                      <a:pt x="171" y="1392"/>
                    </a:cubicBezTo>
                    <a:cubicBezTo>
                      <a:pt x="169" y="1468"/>
                      <a:pt x="148" y="1684"/>
                      <a:pt x="109" y="1785"/>
                    </a:cubicBezTo>
                    <a:cubicBezTo>
                      <a:pt x="71" y="1886"/>
                      <a:pt x="78" y="2161"/>
                      <a:pt x="55" y="2324"/>
                    </a:cubicBezTo>
                    <a:cubicBezTo>
                      <a:pt x="55" y="2361"/>
                      <a:pt x="54" y="2415"/>
                      <a:pt x="41" y="2462"/>
                    </a:cubicBezTo>
                    <a:cubicBezTo>
                      <a:pt x="28" y="2508"/>
                      <a:pt x="0" y="2594"/>
                      <a:pt x="2" y="2615"/>
                    </a:cubicBezTo>
                    <a:cubicBezTo>
                      <a:pt x="5" y="2636"/>
                      <a:pt x="18" y="2675"/>
                      <a:pt x="31" y="2719"/>
                    </a:cubicBezTo>
                    <a:cubicBezTo>
                      <a:pt x="44" y="2762"/>
                      <a:pt x="120" y="2810"/>
                      <a:pt x="154" y="2820"/>
                    </a:cubicBezTo>
                    <a:cubicBezTo>
                      <a:pt x="154" y="2820"/>
                      <a:pt x="171" y="2823"/>
                      <a:pt x="167" y="2801"/>
                    </a:cubicBezTo>
                    <a:cubicBezTo>
                      <a:pt x="192" y="2816"/>
                      <a:pt x="192" y="2816"/>
                      <a:pt x="192" y="2816"/>
                    </a:cubicBezTo>
                    <a:cubicBezTo>
                      <a:pt x="192" y="2816"/>
                      <a:pt x="211" y="2809"/>
                      <a:pt x="205" y="2789"/>
                    </a:cubicBezTo>
                    <a:cubicBezTo>
                      <a:pt x="205" y="2789"/>
                      <a:pt x="215" y="2770"/>
                      <a:pt x="204" y="2752"/>
                    </a:cubicBezTo>
                    <a:cubicBezTo>
                      <a:pt x="204" y="2752"/>
                      <a:pt x="211" y="2737"/>
                      <a:pt x="190" y="2719"/>
                    </a:cubicBezTo>
                    <a:cubicBezTo>
                      <a:pt x="170" y="2700"/>
                      <a:pt x="166" y="2700"/>
                      <a:pt x="166" y="2700"/>
                    </a:cubicBezTo>
                    <a:cubicBezTo>
                      <a:pt x="166" y="2700"/>
                      <a:pt x="157" y="2641"/>
                      <a:pt x="160" y="2624"/>
                    </a:cubicBezTo>
                    <a:cubicBezTo>
                      <a:pt x="163" y="2608"/>
                      <a:pt x="169" y="2558"/>
                      <a:pt x="159" y="2518"/>
                    </a:cubicBezTo>
                    <a:cubicBezTo>
                      <a:pt x="149" y="2478"/>
                      <a:pt x="137" y="2430"/>
                      <a:pt x="144" y="2403"/>
                    </a:cubicBezTo>
                    <a:cubicBezTo>
                      <a:pt x="150" y="2375"/>
                      <a:pt x="215" y="2170"/>
                      <a:pt x="235" y="2114"/>
                    </a:cubicBezTo>
                    <a:cubicBezTo>
                      <a:pt x="256" y="2059"/>
                      <a:pt x="318" y="1879"/>
                      <a:pt x="325" y="1822"/>
                    </a:cubicBezTo>
                    <a:cubicBezTo>
                      <a:pt x="358" y="1643"/>
                      <a:pt x="347" y="1515"/>
                      <a:pt x="338" y="1487"/>
                    </a:cubicBezTo>
                    <a:cubicBezTo>
                      <a:pt x="338" y="1487"/>
                      <a:pt x="375" y="1485"/>
                      <a:pt x="393" y="1684"/>
                    </a:cubicBezTo>
                    <a:cubicBezTo>
                      <a:pt x="393" y="1684"/>
                      <a:pt x="282" y="1971"/>
                      <a:pt x="259" y="2190"/>
                    </a:cubicBezTo>
                    <a:cubicBezTo>
                      <a:pt x="236" y="2408"/>
                      <a:pt x="233" y="2622"/>
                      <a:pt x="252" y="2686"/>
                    </a:cubicBezTo>
                    <a:cubicBezTo>
                      <a:pt x="272" y="2751"/>
                      <a:pt x="258" y="2912"/>
                      <a:pt x="249" y="2957"/>
                    </a:cubicBezTo>
                    <a:cubicBezTo>
                      <a:pt x="247" y="2971"/>
                      <a:pt x="260" y="2973"/>
                      <a:pt x="278" y="2968"/>
                    </a:cubicBezTo>
                    <a:cubicBezTo>
                      <a:pt x="296" y="2964"/>
                      <a:pt x="329" y="2978"/>
                      <a:pt x="329" y="2978"/>
                    </a:cubicBezTo>
                    <a:cubicBezTo>
                      <a:pt x="329" y="2978"/>
                      <a:pt x="354" y="3144"/>
                      <a:pt x="378" y="3219"/>
                    </a:cubicBezTo>
                    <a:cubicBezTo>
                      <a:pt x="401" y="3295"/>
                      <a:pt x="429" y="3441"/>
                      <a:pt x="419" y="3528"/>
                    </a:cubicBezTo>
                    <a:cubicBezTo>
                      <a:pt x="409" y="3615"/>
                      <a:pt x="409" y="3857"/>
                      <a:pt x="458" y="4050"/>
                    </a:cubicBezTo>
                    <a:cubicBezTo>
                      <a:pt x="507" y="4244"/>
                      <a:pt x="526" y="4322"/>
                      <a:pt x="526" y="4322"/>
                    </a:cubicBezTo>
                    <a:cubicBezTo>
                      <a:pt x="526" y="4322"/>
                      <a:pt x="517" y="4328"/>
                      <a:pt x="521" y="4347"/>
                    </a:cubicBezTo>
                    <a:cubicBezTo>
                      <a:pt x="525" y="4366"/>
                      <a:pt x="534" y="4393"/>
                      <a:pt x="543" y="4392"/>
                    </a:cubicBezTo>
                    <a:cubicBezTo>
                      <a:pt x="543" y="4392"/>
                      <a:pt x="537" y="4418"/>
                      <a:pt x="543" y="4436"/>
                    </a:cubicBezTo>
                    <a:cubicBezTo>
                      <a:pt x="543" y="4436"/>
                      <a:pt x="524" y="4477"/>
                      <a:pt x="525" y="4522"/>
                    </a:cubicBezTo>
                    <a:cubicBezTo>
                      <a:pt x="526" y="4568"/>
                      <a:pt x="533" y="4609"/>
                      <a:pt x="527" y="4651"/>
                    </a:cubicBezTo>
                    <a:cubicBezTo>
                      <a:pt x="522" y="4693"/>
                      <a:pt x="496" y="4764"/>
                      <a:pt x="487" y="4794"/>
                    </a:cubicBezTo>
                    <a:cubicBezTo>
                      <a:pt x="478" y="4823"/>
                      <a:pt x="463" y="4861"/>
                      <a:pt x="466" y="4895"/>
                    </a:cubicBezTo>
                    <a:cubicBezTo>
                      <a:pt x="468" y="4929"/>
                      <a:pt x="462" y="4994"/>
                      <a:pt x="480" y="4996"/>
                    </a:cubicBezTo>
                    <a:cubicBezTo>
                      <a:pt x="498" y="4998"/>
                      <a:pt x="646" y="5025"/>
                      <a:pt x="663" y="4989"/>
                    </a:cubicBezTo>
                    <a:cubicBezTo>
                      <a:pt x="679" y="4952"/>
                      <a:pt x="681" y="4916"/>
                      <a:pt x="687" y="4888"/>
                    </a:cubicBezTo>
                    <a:cubicBezTo>
                      <a:pt x="693" y="4859"/>
                      <a:pt x="675" y="4770"/>
                      <a:pt x="687" y="4714"/>
                    </a:cubicBezTo>
                    <a:cubicBezTo>
                      <a:pt x="699" y="4658"/>
                      <a:pt x="739" y="4591"/>
                      <a:pt x="731" y="4549"/>
                    </a:cubicBezTo>
                    <a:cubicBezTo>
                      <a:pt x="722" y="4507"/>
                      <a:pt x="708" y="4430"/>
                      <a:pt x="699" y="4388"/>
                    </a:cubicBezTo>
                    <a:cubicBezTo>
                      <a:pt x="690" y="4346"/>
                      <a:pt x="683" y="4256"/>
                      <a:pt x="690" y="4175"/>
                    </a:cubicBezTo>
                    <a:cubicBezTo>
                      <a:pt x="696" y="4094"/>
                      <a:pt x="720" y="3828"/>
                      <a:pt x="701" y="3718"/>
                    </a:cubicBezTo>
                    <a:cubicBezTo>
                      <a:pt x="681" y="3609"/>
                      <a:pt x="689" y="3506"/>
                      <a:pt x="699" y="3472"/>
                    </a:cubicBezTo>
                    <a:cubicBezTo>
                      <a:pt x="708" y="3438"/>
                      <a:pt x="740" y="3278"/>
                      <a:pt x="732" y="3182"/>
                    </a:cubicBezTo>
                    <a:cubicBezTo>
                      <a:pt x="724" y="3085"/>
                      <a:pt x="720" y="2978"/>
                      <a:pt x="720" y="2978"/>
                    </a:cubicBezTo>
                    <a:cubicBezTo>
                      <a:pt x="753" y="2978"/>
                      <a:pt x="753" y="2978"/>
                      <a:pt x="753" y="2978"/>
                    </a:cubicBezTo>
                    <a:cubicBezTo>
                      <a:pt x="753" y="2978"/>
                      <a:pt x="782" y="3108"/>
                      <a:pt x="776" y="3188"/>
                    </a:cubicBezTo>
                    <a:cubicBezTo>
                      <a:pt x="770" y="3268"/>
                      <a:pt x="760" y="3443"/>
                      <a:pt x="777" y="3491"/>
                    </a:cubicBezTo>
                    <a:cubicBezTo>
                      <a:pt x="793" y="3539"/>
                      <a:pt x="789" y="3683"/>
                      <a:pt x="777" y="3784"/>
                    </a:cubicBezTo>
                    <a:cubicBezTo>
                      <a:pt x="764" y="3885"/>
                      <a:pt x="772" y="4013"/>
                      <a:pt x="788" y="4131"/>
                    </a:cubicBezTo>
                    <a:cubicBezTo>
                      <a:pt x="803" y="4249"/>
                      <a:pt x="805" y="4375"/>
                      <a:pt x="788" y="4436"/>
                    </a:cubicBezTo>
                    <a:cubicBezTo>
                      <a:pt x="770" y="4497"/>
                      <a:pt x="772" y="4512"/>
                      <a:pt x="778" y="4539"/>
                    </a:cubicBezTo>
                    <a:cubicBezTo>
                      <a:pt x="784" y="4567"/>
                      <a:pt x="774" y="4714"/>
                      <a:pt x="764" y="4748"/>
                    </a:cubicBezTo>
                    <a:cubicBezTo>
                      <a:pt x="755" y="4781"/>
                      <a:pt x="728" y="4798"/>
                      <a:pt x="732" y="4868"/>
                    </a:cubicBezTo>
                    <a:cubicBezTo>
                      <a:pt x="735" y="4937"/>
                      <a:pt x="724" y="5000"/>
                      <a:pt x="764" y="5008"/>
                    </a:cubicBezTo>
                    <a:cubicBezTo>
                      <a:pt x="805" y="5015"/>
                      <a:pt x="954" y="5032"/>
                      <a:pt x="956" y="4981"/>
                    </a:cubicBezTo>
                    <a:cubicBezTo>
                      <a:pt x="958" y="4931"/>
                      <a:pt x="983" y="4889"/>
                      <a:pt x="968" y="4821"/>
                    </a:cubicBezTo>
                    <a:cubicBezTo>
                      <a:pt x="952" y="4754"/>
                      <a:pt x="937" y="4701"/>
                      <a:pt x="938" y="4655"/>
                    </a:cubicBezTo>
                    <a:cubicBezTo>
                      <a:pt x="940" y="4609"/>
                      <a:pt x="981" y="4552"/>
                      <a:pt x="973" y="4516"/>
                    </a:cubicBezTo>
                    <a:cubicBezTo>
                      <a:pt x="964" y="4480"/>
                      <a:pt x="944" y="4472"/>
                      <a:pt x="956" y="4438"/>
                    </a:cubicBezTo>
                    <a:cubicBezTo>
                      <a:pt x="968" y="4404"/>
                      <a:pt x="990" y="4379"/>
                      <a:pt x="974" y="4362"/>
                    </a:cubicBezTo>
                    <a:cubicBezTo>
                      <a:pt x="958" y="4346"/>
                      <a:pt x="1002" y="4152"/>
                      <a:pt x="1027" y="4040"/>
                    </a:cubicBezTo>
                    <a:cubicBezTo>
                      <a:pt x="1053" y="3929"/>
                      <a:pt x="1070" y="3733"/>
                      <a:pt x="1064" y="3632"/>
                    </a:cubicBezTo>
                    <a:cubicBezTo>
                      <a:pt x="1058" y="3531"/>
                      <a:pt x="1050" y="3469"/>
                      <a:pt x="1065" y="3434"/>
                    </a:cubicBezTo>
                    <a:cubicBezTo>
                      <a:pt x="1065" y="3434"/>
                      <a:pt x="1116" y="3683"/>
                      <a:pt x="1129" y="3733"/>
                    </a:cubicBezTo>
                    <a:cubicBezTo>
                      <a:pt x="1142" y="3784"/>
                      <a:pt x="1178" y="3966"/>
                      <a:pt x="1236" y="3981"/>
                    </a:cubicBezTo>
                    <a:cubicBezTo>
                      <a:pt x="1245" y="3983"/>
                      <a:pt x="1519" y="4036"/>
                      <a:pt x="1550" y="3716"/>
                    </a:cubicBezTo>
                    <a:cubicBezTo>
                      <a:pt x="1563" y="3579"/>
                      <a:pt x="1563" y="3173"/>
                      <a:pt x="1563" y="3173"/>
                    </a:cubicBezTo>
                    <a:cubicBezTo>
                      <a:pt x="1563" y="3173"/>
                      <a:pt x="1472" y="3062"/>
                      <a:pt x="1438" y="3034"/>
                    </a:cubicBezTo>
                    <a:close/>
                    <a:moveTo>
                      <a:pt x="1058" y="1721"/>
                    </a:moveTo>
                    <a:cubicBezTo>
                      <a:pt x="1051" y="1708"/>
                      <a:pt x="1040" y="1690"/>
                      <a:pt x="1049" y="1679"/>
                    </a:cubicBezTo>
                    <a:cubicBezTo>
                      <a:pt x="1061" y="1511"/>
                      <a:pt x="1070" y="1534"/>
                      <a:pt x="1070" y="1534"/>
                    </a:cubicBezTo>
                    <a:cubicBezTo>
                      <a:pt x="1070" y="1534"/>
                      <a:pt x="1086" y="1602"/>
                      <a:pt x="1076" y="1639"/>
                    </a:cubicBezTo>
                    <a:cubicBezTo>
                      <a:pt x="1069" y="1670"/>
                      <a:pt x="1104" y="1787"/>
                      <a:pt x="1106" y="1810"/>
                    </a:cubicBezTo>
                    <a:cubicBezTo>
                      <a:pt x="1107" y="1814"/>
                      <a:pt x="1107" y="1818"/>
                      <a:pt x="1107" y="1822"/>
                    </a:cubicBezTo>
                    <a:cubicBezTo>
                      <a:pt x="1107" y="1819"/>
                      <a:pt x="1107" y="1815"/>
                      <a:pt x="1106" y="1810"/>
                    </a:cubicBezTo>
                    <a:cubicBezTo>
                      <a:pt x="1099" y="1776"/>
                      <a:pt x="1065" y="1732"/>
                      <a:pt x="1058" y="1721"/>
                    </a:cubicBezTo>
                    <a:close/>
                    <a:moveTo>
                      <a:pt x="1172" y="2997"/>
                    </a:moveTo>
                    <a:cubicBezTo>
                      <a:pt x="1164" y="2998"/>
                      <a:pt x="1137" y="3138"/>
                      <a:pt x="1130" y="3154"/>
                    </a:cubicBezTo>
                    <a:cubicBezTo>
                      <a:pt x="1123" y="3170"/>
                      <a:pt x="1084" y="3270"/>
                      <a:pt x="1084" y="3258"/>
                    </a:cubicBezTo>
                    <a:cubicBezTo>
                      <a:pt x="1084" y="3247"/>
                      <a:pt x="1093" y="3187"/>
                      <a:pt x="1099" y="3146"/>
                    </a:cubicBezTo>
                    <a:cubicBezTo>
                      <a:pt x="1105" y="3105"/>
                      <a:pt x="1125" y="2990"/>
                      <a:pt x="1125" y="2990"/>
                    </a:cubicBezTo>
                    <a:cubicBezTo>
                      <a:pt x="1125" y="2990"/>
                      <a:pt x="1159" y="2985"/>
                      <a:pt x="1172" y="2985"/>
                    </a:cubicBezTo>
                    <a:cubicBezTo>
                      <a:pt x="1184" y="2985"/>
                      <a:pt x="1179" y="2996"/>
                      <a:pt x="1172" y="2997"/>
                    </a:cubicBezTo>
                    <a:close/>
                    <a:moveTo>
                      <a:pt x="1378" y="2985"/>
                    </a:moveTo>
                    <a:cubicBezTo>
                      <a:pt x="1365" y="2977"/>
                      <a:pt x="1349" y="3029"/>
                      <a:pt x="1340" y="3054"/>
                    </a:cubicBezTo>
                    <a:cubicBezTo>
                      <a:pt x="1331" y="3079"/>
                      <a:pt x="1302" y="3058"/>
                      <a:pt x="1297" y="3017"/>
                    </a:cubicBezTo>
                    <a:cubicBezTo>
                      <a:pt x="1292" y="2977"/>
                      <a:pt x="1240" y="2955"/>
                      <a:pt x="1240" y="2955"/>
                    </a:cubicBezTo>
                    <a:cubicBezTo>
                      <a:pt x="1274" y="2789"/>
                      <a:pt x="1274" y="2789"/>
                      <a:pt x="1274" y="2789"/>
                    </a:cubicBezTo>
                    <a:cubicBezTo>
                      <a:pt x="1286" y="2795"/>
                      <a:pt x="1285" y="2755"/>
                      <a:pt x="1285" y="2755"/>
                    </a:cubicBezTo>
                    <a:cubicBezTo>
                      <a:pt x="1285" y="2755"/>
                      <a:pt x="1391" y="2992"/>
                      <a:pt x="1378" y="298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5" name="Freeform 85"/>
              <p:cNvSpPr>
                <a:spLocks/>
              </p:cNvSpPr>
              <p:nvPr/>
            </p:nvSpPr>
            <p:spPr bwMode="auto">
              <a:xfrm>
                <a:off x="7281535" y="2806338"/>
                <a:ext cx="396995" cy="848501"/>
              </a:xfrm>
              <a:custGeom>
                <a:avLst/>
                <a:gdLst/>
                <a:ahLst/>
                <a:cxnLst>
                  <a:cxn ang="0">
                    <a:pos x="327" y="14"/>
                  </a:cxn>
                  <a:cxn ang="0">
                    <a:pos x="234" y="59"/>
                  </a:cxn>
                  <a:cxn ang="0">
                    <a:pos x="159" y="87"/>
                  </a:cxn>
                  <a:cxn ang="0">
                    <a:pos x="93" y="652"/>
                  </a:cxn>
                  <a:cxn ang="0">
                    <a:pos x="179" y="906"/>
                  </a:cxn>
                  <a:cxn ang="0">
                    <a:pos x="62" y="1302"/>
                  </a:cxn>
                  <a:cxn ang="0">
                    <a:pos x="27" y="1720"/>
                  </a:cxn>
                  <a:cxn ang="0">
                    <a:pos x="36" y="1889"/>
                  </a:cxn>
                  <a:cxn ang="0">
                    <a:pos x="40" y="2141"/>
                  </a:cxn>
                  <a:cxn ang="0">
                    <a:pos x="57" y="2180"/>
                  </a:cxn>
                  <a:cxn ang="0">
                    <a:pos x="458" y="2181"/>
                  </a:cxn>
                  <a:cxn ang="0">
                    <a:pos x="546" y="2188"/>
                  </a:cxn>
                  <a:cxn ang="0">
                    <a:pos x="631" y="2186"/>
                  </a:cxn>
                  <a:cxn ang="0">
                    <a:pos x="704" y="2210"/>
                  </a:cxn>
                  <a:cxn ang="0">
                    <a:pos x="907" y="2201"/>
                  </a:cxn>
                  <a:cxn ang="0">
                    <a:pos x="992" y="2198"/>
                  </a:cxn>
                  <a:cxn ang="0">
                    <a:pos x="1013" y="1985"/>
                  </a:cxn>
                  <a:cxn ang="0">
                    <a:pos x="987" y="1457"/>
                  </a:cxn>
                  <a:cxn ang="0">
                    <a:pos x="812" y="916"/>
                  </a:cxn>
                  <a:cxn ang="0">
                    <a:pos x="823" y="891"/>
                  </a:cxn>
                  <a:cxn ang="0">
                    <a:pos x="886" y="517"/>
                  </a:cxn>
                  <a:cxn ang="0">
                    <a:pos x="812" y="119"/>
                  </a:cxn>
                  <a:cxn ang="0">
                    <a:pos x="903" y="46"/>
                  </a:cxn>
                  <a:cxn ang="0">
                    <a:pos x="654" y="0"/>
                  </a:cxn>
                  <a:cxn ang="0">
                    <a:pos x="487" y="333"/>
                  </a:cxn>
                  <a:cxn ang="0">
                    <a:pos x="327" y="14"/>
                  </a:cxn>
                </a:cxnLst>
                <a:rect l="0" t="0" r="r" b="b"/>
                <a:pathLst>
                  <a:path w="1036" h="2214">
                    <a:moveTo>
                      <a:pt x="327" y="14"/>
                    </a:moveTo>
                    <a:cubicBezTo>
                      <a:pt x="327" y="14"/>
                      <a:pt x="273" y="42"/>
                      <a:pt x="234" y="59"/>
                    </a:cubicBezTo>
                    <a:cubicBezTo>
                      <a:pt x="195" y="76"/>
                      <a:pt x="168" y="57"/>
                      <a:pt x="159" y="87"/>
                    </a:cubicBezTo>
                    <a:cubicBezTo>
                      <a:pt x="151" y="118"/>
                      <a:pt x="0" y="421"/>
                      <a:pt x="93" y="652"/>
                    </a:cubicBezTo>
                    <a:cubicBezTo>
                      <a:pt x="123" y="726"/>
                      <a:pt x="153" y="663"/>
                      <a:pt x="179" y="906"/>
                    </a:cubicBezTo>
                    <a:cubicBezTo>
                      <a:pt x="179" y="906"/>
                      <a:pt x="78" y="1190"/>
                      <a:pt x="62" y="1302"/>
                    </a:cubicBezTo>
                    <a:cubicBezTo>
                      <a:pt x="54" y="1335"/>
                      <a:pt x="22" y="1577"/>
                      <a:pt x="27" y="1720"/>
                    </a:cubicBezTo>
                    <a:cubicBezTo>
                      <a:pt x="26" y="1741"/>
                      <a:pt x="22" y="1830"/>
                      <a:pt x="36" y="1889"/>
                    </a:cubicBezTo>
                    <a:cubicBezTo>
                      <a:pt x="49" y="1948"/>
                      <a:pt x="53" y="2065"/>
                      <a:pt x="40" y="2141"/>
                    </a:cubicBezTo>
                    <a:cubicBezTo>
                      <a:pt x="38" y="2152"/>
                      <a:pt x="28" y="2190"/>
                      <a:pt x="57" y="2180"/>
                    </a:cubicBezTo>
                    <a:cubicBezTo>
                      <a:pt x="86" y="2169"/>
                      <a:pt x="314" y="2123"/>
                      <a:pt x="458" y="2181"/>
                    </a:cubicBezTo>
                    <a:cubicBezTo>
                      <a:pt x="476" y="2189"/>
                      <a:pt x="512" y="2193"/>
                      <a:pt x="546" y="2188"/>
                    </a:cubicBezTo>
                    <a:cubicBezTo>
                      <a:pt x="580" y="2183"/>
                      <a:pt x="636" y="2196"/>
                      <a:pt x="631" y="2186"/>
                    </a:cubicBezTo>
                    <a:cubicBezTo>
                      <a:pt x="627" y="2175"/>
                      <a:pt x="676" y="2206"/>
                      <a:pt x="704" y="2210"/>
                    </a:cubicBezTo>
                    <a:cubicBezTo>
                      <a:pt x="732" y="2214"/>
                      <a:pt x="866" y="2203"/>
                      <a:pt x="907" y="2201"/>
                    </a:cubicBezTo>
                    <a:cubicBezTo>
                      <a:pt x="948" y="2198"/>
                      <a:pt x="992" y="2198"/>
                      <a:pt x="992" y="2198"/>
                    </a:cubicBezTo>
                    <a:cubicBezTo>
                      <a:pt x="992" y="2198"/>
                      <a:pt x="990" y="2086"/>
                      <a:pt x="1013" y="1985"/>
                    </a:cubicBezTo>
                    <a:cubicBezTo>
                      <a:pt x="1036" y="1884"/>
                      <a:pt x="1021" y="1623"/>
                      <a:pt x="987" y="1457"/>
                    </a:cubicBezTo>
                    <a:cubicBezTo>
                      <a:pt x="953" y="1292"/>
                      <a:pt x="941" y="1109"/>
                      <a:pt x="812" y="916"/>
                    </a:cubicBezTo>
                    <a:cubicBezTo>
                      <a:pt x="812" y="916"/>
                      <a:pt x="808" y="914"/>
                      <a:pt x="823" y="891"/>
                    </a:cubicBezTo>
                    <a:cubicBezTo>
                      <a:pt x="825" y="711"/>
                      <a:pt x="894" y="565"/>
                      <a:pt x="886" y="517"/>
                    </a:cubicBezTo>
                    <a:cubicBezTo>
                      <a:pt x="879" y="469"/>
                      <a:pt x="788" y="206"/>
                      <a:pt x="812" y="119"/>
                    </a:cubicBezTo>
                    <a:cubicBezTo>
                      <a:pt x="835" y="32"/>
                      <a:pt x="903" y="46"/>
                      <a:pt x="903" y="46"/>
                    </a:cubicBezTo>
                    <a:cubicBezTo>
                      <a:pt x="903" y="46"/>
                      <a:pt x="748" y="65"/>
                      <a:pt x="654" y="0"/>
                    </a:cubicBezTo>
                    <a:cubicBezTo>
                      <a:pt x="654" y="0"/>
                      <a:pt x="613" y="173"/>
                      <a:pt x="487" y="333"/>
                    </a:cubicBezTo>
                    <a:cubicBezTo>
                      <a:pt x="344" y="596"/>
                      <a:pt x="325" y="86"/>
                      <a:pt x="327" y="1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6" name="Freeform 86"/>
              <p:cNvSpPr>
                <a:spLocks/>
              </p:cNvSpPr>
              <p:nvPr/>
            </p:nvSpPr>
            <p:spPr bwMode="auto">
              <a:xfrm>
                <a:off x="7376930" y="4314496"/>
                <a:ext cx="81281" cy="79334"/>
              </a:xfrm>
              <a:custGeom>
                <a:avLst/>
                <a:gdLst/>
                <a:ahLst/>
                <a:cxnLst>
                  <a:cxn ang="0">
                    <a:pos x="54" y="0"/>
                  </a:cxn>
                  <a:cxn ang="0">
                    <a:pos x="147" y="49"/>
                  </a:cxn>
                  <a:cxn ang="0">
                    <a:pos x="207" y="30"/>
                  </a:cxn>
                  <a:cxn ang="0">
                    <a:pos x="207" y="109"/>
                  </a:cxn>
                  <a:cxn ang="0">
                    <a:pos x="191" y="207"/>
                  </a:cxn>
                  <a:cxn ang="0">
                    <a:pos x="108" y="145"/>
                  </a:cxn>
                  <a:cxn ang="0">
                    <a:pos x="0" y="165"/>
                  </a:cxn>
                  <a:cxn ang="0">
                    <a:pos x="54" y="0"/>
                  </a:cxn>
                </a:cxnLst>
                <a:rect l="0" t="0" r="r" b="b"/>
                <a:pathLst>
                  <a:path w="212" h="207">
                    <a:moveTo>
                      <a:pt x="54" y="0"/>
                    </a:moveTo>
                    <a:cubicBezTo>
                      <a:pt x="54" y="0"/>
                      <a:pt x="114" y="15"/>
                      <a:pt x="147" y="49"/>
                    </a:cubicBezTo>
                    <a:cubicBezTo>
                      <a:pt x="147" y="49"/>
                      <a:pt x="175" y="29"/>
                      <a:pt x="207" y="30"/>
                    </a:cubicBezTo>
                    <a:cubicBezTo>
                      <a:pt x="207" y="30"/>
                      <a:pt x="206" y="55"/>
                      <a:pt x="207" y="109"/>
                    </a:cubicBezTo>
                    <a:cubicBezTo>
                      <a:pt x="208" y="164"/>
                      <a:pt x="212" y="191"/>
                      <a:pt x="191" y="207"/>
                    </a:cubicBezTo>
                    <a:cubicBezTo>
                      <a:pt x="191" y="207"/>
                      <a:pt x="163" y="141"/>
                      <a:pt x="108" y="145"/>
                    </a:cubicBezTo>
                    <a:cubicBezTo>
                      <a:pt x="53" y="149"/>
                      <a:pt x="12" y="144"/>
                      <a:pt x="0" y="165"/>
                    </a:cubicBezTo>
                    <a:cubicBezTo>
                      <a:pt x="0" y="165"/>
                      <a:pt x="1" y="122"/>
                      <a:pt x="54"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7" name="Freeform 87"/>
              <p:cNvSpPr>
                <a:spLocks/>
              </p:cNvSpPr>
              <p:nvPr/>
            </p:nvSpPr>
            <p:spPr bwMode="auto">
              <a:xfrm>
                <a:off x="7471677" y="4321309"/>
                <a:ext cx="99938" cy="67491"/>
              </a:xfrm>
              <a:custGeom>
                <a:avLst/>
                <a:gdLst/>
                <a:ahLst/>
                <a:cxnLst>
                  <a:cxn ang="0">
                    <a:pos x="53" y="17"/>
                  </a:cxn>
                  <a:cxn ang="0">
                    <a:pos x="27" y="173"/>
                  </a:cxn>
                  <a:cxn ang="0">
                    <a:pos x="102" y="131"/>
                  </a:cxn>
                  <a:cxn ang="0">
                    <a:pos x="241" y="176"/>
                  </a:cxn>
                  <a:cxn ang="0">
                    <a:pos x="247" y="101"/>
                  </a:cxn>
                  <a:cxn ang="0">
                    <a:pos x="225" y="17"/>
                  </a:cxn>
                  <a:cxn ang="0">
                    <a:pos x="141" y="42"/>
                  </a:cxn>
                  <a:cxn ang="0">
                    <a:pos x="53" y="17"/>
                  </a:cxn>
                </a:cxnLst>
                <a:rect l="0" t="0" r="r" b="b"/>
                <a:pathLst>
                  <a:path w="261" h="176">
                    <a:moveTo>
                      <a:pt x="53" y="17"/>
                    </a:moveTo>
                    <a:cubicBezTo>
                      <a:pt x="53" y="17"/>
                      <a:pt x="0" y="109"/>
                      <a:pt x="27" y="173"/>
                    </a:cubicBezTo>
                    <a:cubicBezTo>
                      <a:pt x="27" y="173"/>
                      <a:pt x="30" y="128"/>
                      <a:pt x="102" y="131"/>
                    </a:cubicBezTo>
                    <a:cubicBezTo>
                      <a:pt x="173" y="134"/>
                      <a:pt x="240" y="131"/>
                      <a:pt x="241" y="176"/>
                    </a:cubicBezTo>
                    <a:cubicBezTo>
                      <a:pt x="241" y="176"/>
                      <a:pt x="261" y="153"/>
                      <a:pt x="247" y="101"/>
                    </a:cubicBezTo>
                    <a:cubicBezTo>
                      <a:pt x="234" y="49"/>
                      <a:pt x="225" y="17"/>
                      <a:pt x="225" y="17"/>
                    </a:cubicBezTo>
                    <a:cubicBezTo>
                      <a:pt x="225" y="17"/>
                      <a:pt x="160" y="24"/>
                      <a:pt x="141" y="42"/>
                    </a:cubicBezTo>
                    <a:cubicBezTo>
                      <a:pt x="141" y="42"/>
                      <a:pt x="67" y="0"/>
                      <a:pt x="53" y="1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nvGrpSpPr>
            <p:cNvPr id="121" name="Group 296"/>
            <p:cNvGrpSpPr>
              <a:grpSpLocks noChangeAspect="1"/>
            </p:cNvGrpSpPr>
            <p:nvPr/>
          </p:nvGrpSpPr>
          <p:grpSpPr>
            <a:xfrm>
              <a:off x="3283542" y="2375882"/>
              <a:ext cx="241904" cy="822512"/>
              <a:chOff x="6385174" y="2492896"/>
              <a:chExt cx="518186" cy="1949605"/>
            </a:xfrm>
            <a:grpFill/>
          </p:grpSpPr>
          <p:sp>
            <p:nvSpPr>
              <p:cNvPr id="139" name="Freeform 88"/>
              <p:cNvSpPr>
                <a:spLocks/>
              </p:cNvSpPr>
              <p:nvPr/>
            </p:nvSpPr>
            <p:spPr bwMode="auto">
              <a:xfrm>
                <a:off x="6385174" y="2492896"/>
                <a:ext cx="518186" cy="1949605"/>
              </a:xfrm>
              <a:custGeom>
                <a:avLst/>
                <a:gdLst/>
                <a:ahLst/>
                <a:cxnLst>
                  <a:cxn ang="0">
                    <a:pos x="706" y="2935"/>
                  </a:cxn>
                  <a:cxn ang="0">
                    <a:pos x="679" y="3250"/>
                  </a:cxn>
                  <a:cxn ang="0">
                    <a:pos x="679" y="3703"/>
                  </a:cxn>
                  <a:cxn ang="0">
                    <a:pos x="626" y="4121"/>
                  </a:cxn>
                  <a:cxn ang="0">
                    <a:pos x="559" y="4334"/>
                  </a:cxn>
                  <a:cxn ang="0">
                    <a:pos x="473" y="4547"/>
                  </a:cxn>
                  <a:cxn ang="0">
                    <a:pos x="453" y="4646"/>
                  </a:cxn>
                  <a:cxn ang="0">
                    <a:pos x="482" y="4829"/>
                  </a:cxn>
                  <a:cxn ang="0">
                    <a:pos x="429" y="5063"/>
                  </a:cxn>
                  <a:cxn ang="0">
                    <a:pos x="206" y="4962"/>
                  </a:cxn>
                  <a:cxn ang="0">
                    <a:pos x="194" y="4721"/>
                  </a:cxn>
                  <a:cxn ang="0">
                    <a:pos x="168" y="4568"/>
                  </a:cxn>
                  <a:cxn ang="0">
                    <a:pos x="197" y="4358"/>
                  </a:cxn>
                  <a:cxn ang="0">
                    <a:pos x="235" y="3838"/>
                  </a:cxn>
                  <a:cxn ang="0">
                    <a:pos x="329" y="3406"/>
                  </a:cxn>
                  <a:cxn ang="0">
                    <a:pos x="332" y="3010"/>
                  </a:cxn>
                  <a:cxn ang="0">
                    <a:pos x="312" y="2653"/>
                  </a:cxn>
                  <a:cxn ang="0">
                    <a:pos x="256" y="2617"/>
                  </a:cxn>
                  <a:cxn ang="0">
                    <a:pos x="185" y="2572"/>
                  </a:cxn>
                  <a:cxn ang="0">
                    <a:pos x="162" y="2455"/>
                  </a:cxn>
                  <a:cxn ang="0">
                    <a:pos x="124" y="2389"/>
                  </a:cxn>
                  <a:cxn ang="0">
                    <a:pos x="62" y="1993"/>
                  </a:cxn>
                  <a:cxn ang="0">
                    <a:pos x="27" y="1705"/>
                  </a:cxn>
                  <a:cxn ang="0">
                    <a:pos x="74" y="1183"/>
                  </a:cxn>
                  <a:cxn ang="0">
                    <a:pos x="150" y="889"/>
                  </a:cxn>
                  <a:cxn ang="0">
                    <a:pos x="362" y="766"/>
                  </a:cxn>
                  <a:cxn ang="0">
                    <a:pos x="488" y="709"/>
                  </a:cxn>
                  <a:cxn ang="0">
                    <a:pos x="579" y="655"/>
                  </a:cxn>
                  <a:cxn ang="0">
                    <a:pos x="595" y="590"/>
                  </a:cxn>
                  <a:cxn ang="0">
                    <a:pos x="609" y="495"/>
                  </a:cxn>
                  <a:cxn ang="0">
                    <a:pos x="594" y="336"/>
                  </a:cxn>
                  <a:cxn ang="0">
                    <a:pos x="769" y="69"/>
                  </a:cxn>
                  <a:cxn ang="0">
                    <a:pos x="1038" y="294"/>
                  </a:cxn>
                  <a:cxn ang="0">
                    <a:pos x="1016" y="402"/>
                  </a:cxn>
                  <a:cxn ang="0">
                    <a:pos x="1029" y="440"/>
                  </a:cxn>
                  <a:cxn ang="0">
                    <a:pos x="967" y="547"/>
                  </a:cxn>
                  <a:cxn ang="0">
                    <a:pos x="898" y="659"/>
                  </a:cxn>
                  <a:cxn ang="0">
                    <a:pos x="854" y="760"/>
                  </a:cxn>
                  <a:cxn ang="0">
                    <a:pos x="989" y="872"/>
                  </a:cxn>
                  <a:cxn ang="0">
                    <a:pos x="1066" y="1003"/>
                  </a:cxn>
                  <a:cxn ang="0">
                    <a:pos x="1066" y="1087"/>
                  </a:cxn>
                  <a:cxn ang="0">
                    <a:pos x="1123" y="1393"/>
                  </a:cxn>
                  <a:cxn ang="0">
                    <a:pos x="1299" y="2146"/>
                  </a:cxn>
                  <a:cxn ang="0">
                    <a:pos x="1261" y="2239"/>
                  </a:cxn>
                  <a:cxn ang="0">
                    <a:pos x="1241" y="2458"/>
                  </a:cxn>
                  <a:cxn ang="0">
                    <a:pos x="1138" y="3217"/>
                  </a:cxn>
                  <a:cxn ang="0">
                    <a:pos x="1064" y="3895"/>
                  </a:cxn>
                  <a:cxn ang="0">
                    <a:pos x="994" y="4223"/>
                  </a:cxn>
                  <a:cxn ang="0">
                    <a:pos x="1000" y="4325"/>
                  </a:cxn>
                  <a:cxn ang="0">
                    <a:pos x="997" y="4412"/>
                  </a:cxn>
                  <a:cxn ang="0">
                    <a:pos x="1176" y="4505"/>
                  </a:cxn>
                  <a:cxn ang="0">
                    <a:pos x="1305" y="4583"/>
                  </a:cxn>
                  <a:cxn ang="0">
                    <a:pos x="1135" y="4661"/>
                  </a:cxn>
                  <a:cxn ang="0">
                    <a:pos x="900" y="4628"/>
                  </a:cxn>
                  <a:cxn ang="0">
                    <a:pos x="650" y="4586"/>
                  </a:cxn>
                  <a:cxn ang="0">
                    <a:pos x="650" y="4448"/>
                  </a:cxn>
                  <a:cxn ang="0">
                    <a:pos x="647" y="4274"/>
                  </a:cxn>
                  <a:cxn ang="0">
                    <a:pos x="697" y="4103"/>
                  </a:cxn>
                  <a:cxn ang="0">
                    <a:pos x="691" y="3775"/>
                  </a:cxn>
                  <a:cxn ang="0">
                    <a:pos x="703" y="3409"/>
                  </a:cxn>
                  <a:cxn ang="0">
                    <a:pos x="703" y="3247"/>
                  </a:cxn>
                  <a:cxn ang="0">
                    <a:pos x="706" y="2935"/>
                  </a:cxn>
                </a:cxnLst>
                <a:rect l="0" t="0" r="r" b="b"/>
                <a:pathLst>
                  <a:path w="1352" h="5087">
                    <a:moveTo>
                      <a:pt x="706" y="2935"/>
                    </a:moveTo>
                    <a:cubicBezTo>
                      <a:pt x="706" y="2935"/>
                      <a:pt x="712" y="3148"/>
                      <a:pt x="679" y="3250"/>
                    </a:cubicBezTo>
                    <a:cubicBezTo>
                      <a:pt x="647" y="3352"/>
                      <a:pt x="673" y="3592"/>
                      <a:pt x="679" y="3703"/>
                    </a:cubicBezTo>
                    <a:cubicBezTo>
                      <a:pt x="685" y="3814"/>
                      <a:pt x="650" y="4037"/>
                      <a:pt x="626" y="4121"/>
                    </a:cubicBezTo>
                    <a:cubicBezTo>
                      <a:pt x="603" y="4205"/>
                      <a:pt x="559" y="4271"/>
                      <a:pt x="559" y="4334"/>
                    </a:cubicBezTo>
                    <a:cubicBezTo>
                      <a:pt x="559" y="4397"/>
                      <a:pt x="506" y="4496"/>
                      <a:pt x="473" y="4547"/>
                    </a:cubicBezTo>
                    <a:cubicBezTo>
                      <a:pt x="441" y="4598"/>
                      <a:pt x="459" y="4631"/>
                      <a:pt x="453" y="4646"/>
                    </a:cubicBezTo>
                    <a:cubicBezTo>
                      <a:pt x="447" y="4661"/>
                      <a:pt x="459" y="4757"/>
                      <a:pt x="482" y="4829"/>
                    </a:cubicBezTo>
                    <a:cubicBezTo>
                      <a:pt x="506" y="4901"/>
                      <a:pt x="518" y="5039"/>
                      <a:pt x="429" y="5063"/>
                    </a:cubicBezTo>
                    <a:cubicBezTo>
                      <a:pt x="341" y="5087"/>
                      <a:pt x="250" y="5065"/>
                      <a:pt x="206" y="4962"/>
                    </a:cubicBezTo>
                    <a:cubicBezTo>
                      <a:pt x="162" y="4859"/>
                      <a:pt x="212" y="4787"/>
                      <a:pt x="194" y="4721"/>
                    </a:cubicBezTo>
                    <a:cubicBezTo>
                      <a:pt x="177" y="4655"/>
                      <a:pt x="150" y="4631"/>
                      <a:pt x="168" y="4568"/>
                    </a:cubicBezTo>
                    <a:cubicBezTo>
                      <a:pt x="185" y="4505"/>
                      <a:pt x="179" y="4463"/>
                      <a:pt x="197" y="4358"/>
                    </a:cubicBezTo>
                    <a:cubicBezTo>
                      <a:pt x="215" y="4253"/>
                      <a:pt x="247" y="3959"/>
                      <a:pt x="235" y="3838"/>
                    </a:cubicBezTo>
                    <a:cubicBezTo>
                      <a:pt x="224" y="3718"/>
                      <a:pt x="318" y="3529"/>
                      <a:pt x="329" y="3406"/>
                    </a:cubicBezTo>
                    <a:cubicBezTo>
                      <a:pt x="341" y="3283"/>
                      <a:pt x="326" y="3184"/>
                      <a:pt x="332" y="3010"/>
                    </a:cubicBezTo>
                    <a:cubicBezTo>
                      <a:pt x="338" y="2836"/>
                      <a:pt x="321" y="2680"/>
                      <a:pt x="312" y="2653"/>
                    </a:cubicBezTo>
                    <a:cubicBezTo>
                      <a:pt x="303" y="2626"/>
                      <a:pt x="274" y="2629"/>
                      <a:pt x="256" y="2617"/>
                    </a:cubicBezTo>
                    <a:cubicBezTo>
                      <a:pt x="238" y="2605"/>
                      <a:pt x="191" y="2602"/>
                      <a:pt x="185" y="2572"/>
                    </a:cubicBezTo>
                    <a:cubicBezTo>
                      <a:pt x="179" y="2542"/>
                      <a:pt x="165" y="2497"/>
                      <a:pt x="162" y="2455"/>
                    </a:cubicBezTo>
                    <a:cubicBezTo>
                      <a:pt x="159" y="2413"/>
                      <a:pt x="127" y="2437"/>
                      <a:pt x="124" y="2389"/>
                    </a:cubicBezTo>
                    <a:cubicBezTo>
                      <a:pt x="121" y="2341"/>
                      <a:pt x="80" y="2095"/>
                      <a:pt x="62" y="1993"/>
                    </a:cubicBezTo>
                    <a:cubicBezTo>
                      <a:pt x="44" y="1891"/>
                      <a:pt x="0" y="1849"/>
                      <a:pt x="27" y="1705"/>
                    </a:cubicBezTo>
                    <a:cubicBezTo>
                      <a:pt x="53" y="1561"/>
                      <a:pt x="74" y="1255"/>
                      <a:pt x="74" y="1183"/>
                    </a:cubicBezTo>
                    <a:cubicBezTo>
                      <a:pt x="74" y="1111"/>
                      <a:pt x="97" y="940"/>
                      <a:pt x="150" y="889"/>
                    </a:cubicBezTo>
                    <a:cubicBezTo>
                      <a:pt x="203" y="838"/>
                      <a:pt x="277" y="775"/>
                      <a:pt x="362" y="766"/>
                    </a:cubicBezTo>
                    <a:cubicBezTo>
                      <a:pt x="447" y="757"/>
                      <a:pt x="476" y="733"/>
                      <a:pt x="488" y="709"/>
                    </a:cubicBezTo>
                    <a:cubicBezTo>
                      <a:pt x="500" y="685"/>
                      <a:pt x="535" y="634"/>
                      <a:pt x="579" y="655"/>
                    </a:cubicBezTo>
                    <a:cubicBezTo>
                      <a:pt x="579" y="655"/>
                      <a:pt x="590" y="614"/>
                      <a:pt x="595" y="590"/>
                    </a:cubicBezTo>
                    <a:cubicBezTo>
                      <a:pt x="601" y="566"/>
                      <a:pt x="617" y="512"/>
                      <a:pt x="609" y="495"/>
                    </a:cubicBezTo>
                    <a:cubicBezTo>
                      <a:pt x="585" y="468"/>
                      <a:pt x="565" y="387"/>
                      <a:pt x="594" y="336"/>
                    </a:cubicBezTo>
                    <a:cubicBezTo>
                      <a:pt x="623" y="285"/>
                      <a:pt x="562" y="138"/>
                      <a:pt x="769" y="69"/>
                    </a:cubicBezTo>
                    <a:cubicBezTo>
                      <a:pt x="976" y="0"/>
                      <a:pt x="1053" y="189"/>
                      <a:pt x="1038" y="294"/>
                    </a:cubicBezTo>
                    <a:cubicBezTo>
                      <a:pt x="1023" y="399"/>
                      <a:pt x="1016" y="402"/>
                      <a:pt x="1016" y="402"/>
                    </a:cubicBezTo>
                    <a:cubicBezTo>
                      <a:pt x="1016" y="402"/>
                      <a:pt x="1039" y="395"/>
                      <a:pt x="1029" y="440"/>
                    </a:cubicBezTo>
                    <a:cubicBezTo>
                      <a:pt x="1019" y="485"/>
                      <a:pt x="986" y="547"/>
                      <a:pt x="967" y="547"/>
                    </a:cubicBezTo>
                    <a:cubicBezTo>
                      <a:pt x="948" y="547"/>
                      <a:pt x="939" y="632"/>
                      <a:pt x="898" y="659"/>
                    </a:cubicBezTo>
                    <a:cubicBezTo>
                      <a:pt x="898" y="659"/>
                      <a:pt x="856" y="727"/>
                      <a:pt x="854" y="760"/>
                    </a:cubicBezTo>
                    <a:cubicBezTo>
                      <a:pt x="853" y="793"/>
                      <a:pt x="970" y="832"/>
                      <a:pt x="989" y="872"/>
                    </a:cubicBezTo>
                    <a:cubicBezTo>
                      <a:pt x="1008" y="913"/>
                      <a:pt x="1055" y="976"/>
                      <a:pt x="1066" y="1003"/>
                    </a:cubicBezTo>
                    <a:cubicBezTo>
                      <a:pt x="1076" y="1030"/>
                      <a:pt x="1100" y="1087"/>
                      <a:pt x="1066" y="1087"/>
                    </a:cubicBezTo>
                    <a:cubicBezTo>
                      <a:pt x="1073" y="1108"/>
                      <a:pt x="1085" y="1222"/>
                      <a:pt x="1123" y="1393"/>
                    </a:cubicBezTo>
                    <a:cubicBezTo>
                      <a:pt x="1161" y="1564"/>
                      <a:pt x="1247" y="2083"/>
                      <a:pt x="1299" y="2146"/>
                    </a:cubicBezTo>
                    <a:cubicBezTo>
                      <a:pt x="1352" y="2209"/>
                      <a:pt x="1302" y="2218"/>
                      <a:pt x="1261" y="2239"/>
                    </a:cubicBezTo>
                    <a:cubicBezTo>
                      <a:pt x="1220" y="2260"/>
                      <a:pt x="1255" y="2332"/>
                      <a:pt x="1241" y="2458"/>
                    </a:cubicBezTo>
                    <a:cubicBezTo>
                      <a:pt x="1226" y="2584"/>
                      <a:pt x="1155" y="3013"/>
                      <a:pt x="1138" y="3217"/>
                    </a:cubicBezTo>
                    <a:cubicBezTo>
                      <a:pt x="1120" y="3421"/>
                      <a:pt x="1070" y="3799"/>
                      <a:pt x="1064" y="3895"/>
                    </a:cubicBezTo>
                    <a:cubicBezTo>
                      <a:pt x="1058" y="3992"/>
                      <a:pt x="1038" y="4190"/>
                      <a:pt x="994" y="4223"/>
                    </a:cubicBezTo>
                    <a:cubicBezTo>
                      <a:pt x="950" y="4256"/>
                      <a:pt x="1017" y="4304"/>
                      <a:pt x="1000" y="4325"/>
                    </a:cubicBezTo>
                    <a:cubicBezTo>
                      <a:pt x="982" y="4346"/>
                      <a:pt x="950" y="4394"/>
                      <a:pt x="997" y="4412"/>
                    </a:cubicBezTo>
                    <a:cubicBezTo>
                      <a:pt x="1044" y="4430"/>
                      <a:pt x="1103" y="4493"/>
                      <a:pt x="1176" y="4505"/>
                    </a:cubicBezTo>
                    <a:cubicBezTo>
                      <a:pt x="1249" y="4517"/>
                      <a:pt x="1314" y="4556"/>
                      <a:pt x="1305" y="4583"/>
                    </a:cubicBezTo>
                    <a:cubicBezTo>
                      <a:pt x="1297" y="4610"/>
                      <a:pt x="1244" y="4655"/>
                      <a:pt x="1135" y="4661"/>
                    </a:cubicBezTo>
                    <a:cubicBezTo>
                      <a:pt x="1026" y="4667"/>
                      <a:pt x="950" y="4631"/>
                      <a:pt x="900" y="4628"/>
                    </a:cubicBezTo>
                    <a:cubicBezTo>
                      <a:pt x="850" y="4625"/>
                      <a:pt x="656" y="4625"/>
                      <a:pt x="650" y="4586"/>
                    </a:cubicBezTo>
                    <a:cubicBezTo>
                      <a:pt x="644" y="4547"/>
                      <a:pt x="626" y="4475"/>
                      <a:pt x="650" y="4448"/>
                    </a:cubicBezTo>
                    <a:cubicBezTo>
                      <a:pt x="673" y="4421"/>
                      <a:pt x="626" y="4304"/>
                      <a:pt x="647" y="4274"/>
                    </a:cubicBezTo>
                    <a:cubicBezTo>
                      <a:pt x="667" y="4244"/>
                      <a:pt x="706" y="4136"/>
                      <a:pt x="697" y="4103"/>
                    </a:cubicBezTo>
                    <a:cubicBezTo>
                      <a:pt x="688" y="4070"/>
                      <a:pt x="667" y="3929"/>
                      <a:pt x="691" y="3775"/>
                    </a:cubicBezTo>
                    <a:cubicBezTo>
                      <a:pt x="714" y="3622"/>
                      <a:pt x="682" y="3463"/>
                      <a:pt x="703" y="3409"/>
                    </a:cubicBezTo>
                    <a:cubicBezTo>
                      <a:pt x="723" y="3355"/>
                      <a:pt x="694" y="3280"/>
                      <a:pt x="703" y="3247"/>
                    </a:cubicBezTo>
                    <a:cubicBezTo>
                      <a:pt x="712" y="3214"/>
                      <a:pt x="741" y="2896"/>
                      <a:pt x="706" y="293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0" name="Freeform 89"/>
              <p:cNvSpPr>
                <a:spLocks/>
              </p:cNvSpPr>
              <p:nvPr/>
            </p:nvSpPr>
            <p:spPr bwMode="auto">
              <a:xfrm>
                <a:off x="6583752" y="2741930"/>
                <a:ext cx="232486" cy="549173"/>
              </a:xfrm>
              <a:custGeom>
                <a:avLst/>
                <a:gdLst/>
                <a:ahLst/>
                <a:cxnLst>
                  <a:cxn ang="0">
                    <a:pos x="217" y="1416"/>
                  </a:cxn>
                  <a:cxn ang="0">
                    <a:pos x="376" y="1422"/>
                  </a:cxn>
                  <a:cxn ang="0">
                    <a:pos x="492" y="1426"/>
                  </a:cxn>
                  <a:cxn ang="0">
                    <a:pos x="577" y="1391"/>
                  </a:cxn>
                  <a:cxn ang="0">
                    <a:pos x="589" y="1337"/>
                  </a:cxn>
                  <a:cxn ang="0">
                    <a:pos x="589" y="1272"/>
                  </a:cxn>
                  <a:cxn ang="0">
                    <a:pos x="485" y="896"/>
                  </a:cxn>
                  <a:cxn ang="0">
                    <a:pos x="490" y="480"/>
                  </a:cxn>
                  <a:cxn ang="0">
                    <a:pos x="428" y="293"/>
                  </a:cxn>
                  <a:cxn ang="0">
                    <a:pos x="460" y="238"/>
                  </a:cxn>
                  <a:cxn ang="0">
                    <a:pos x="493" y="261"/>
                  </a:cxn>
                  <a:cxn ang="0">
                    <a:pos x="454" y="212"/>
                  </a:cxn>
                  <a:cxn ang="0">
                    <a:pos x="338" y="131"/>
                  </a:cxn>
                  <a:cxn ang="0">
                    <a:pos x="331" y="221"/>
                  </a:cxn>
                  <a:cxn ang="0">
                    <a:pos x="334" y="329"/>
                  </a:cxn>
                  <a:cxn ang="0">
                    <a:pos x="302" y="295"/>
                  </a:cxn>
                  <a:cxn ang="0">
                    <a:pos x="264" y="260"/>
                  </a:cxn>
                  <a:cxn ang="0">
                    <a:pos x="235" y="233"/>
                  </a:cxn>
                  <a:cxn ang="0">
                    <a:pos x="217" y="158"/>
                  </a:cxn>
                  <a:cxn ang="0">
                    <a:pos x="66" y="18"/>
                  </a:cxn>
                  <a:cxn ang="0">
                    <a:pos x="15" y="18"/>
                  </a:cxn>
                  <a:cxn ang="0">
                    <a:pos x="60" y="92"/>
                  </a:cxn>
                  <a:cxn ang="0">
                    <a:pos x="139" y="204"/>
                  </a:cxn>
                  <a:cxn ang="0">
                    <a:pos x="170" y="200"/>
                  </a:cxn>
                  <a:cxn ang="0">
                    <a:pos x="189" y="542"/>
                  </a:cxn>
                  <a:cxn ang="0">
                    <a:pos x="173" y="1088"/>
                  </a:cxn>
                  <a:cxn ang="0">
                    <a:pos x="217" y="1416"/>
                  </a:cxn>
                </a:cxnLst>
                <a:rect l="0" t="0" r="r" b="b"/>
                <a:pathLst>
                  <a:path w="607" h="1433">
                    <a:moveTo>
                      <a:pt x="217" y="1416"/>
                    </a:moveTo>
                    <a:cubicBezTo>
                      <a:pt x="217" y="1416"/>
                      <a:pt x="339" y="1433"/>
                      <a:pt x="376" y="1422"/>
                    </a:cubicBezTo>
                    <a:cubicBezTo>
                      <a:pt x="413" y="1412"/>
                      <a:pt x="452" y="1429"/>
                      <a:pt x="492" y="1426"/>
                    </a:cubicBezTo>
                    <a:cubicBezTo>
                      <a:pt x="532" y="1422"/>
                      <a:pt x="560" y="1427"/>
                      <a:pt x="577" y="1391"/>
                    </a:cubicBezTo>
                    <a:cubicBezTo>
                      <a:pt x="595" y="1355"/>
                      <a:pt x="571" y="1349"/>
                      <a:pt x="589" y="1337"/>
                    </a:cubicBezTo>
                    <a:cubicBezTo>
                      <a:pt x="607" y="1325"/>
                      <a:pt x="601" y="1305"/>
                      <a:pt x="589" y="1272"/>
                    </a:cubicBezTo>
                    <a:cubicBezTo>
                      <a:pt x="577" y="1239"/>
                      <a:pt x="489" y="1010"/>
                      <a:pt x="485" y="896"/>
                    </a:cubicBezTo>
                    <a:cubicBezTo>
                      <a:pt x="480" y="782"/>
                      <a:pt x="512" y="550"/>
                      <a:pt x="490" y="480"/>
                    </a:cubicBezTo>
                    <a:cubicBezTo>
                      <a:pt x="468" y="410"/>
                      <a:pt x="428" y="293"/>
                      <a:pt x="428" y="293"/>
                    </a:cubicBezTo>
                    <a:cubicBezTo>
                      <a:pt x="460" y="238"/>
                      <a:pt x="460" y="238"/>
                      <a:pt x="460" y="238"/>
                    </a:cubicBezTo>
                    <a:cubicBezTo>
                      <a:pt x="493" y="261"/>
                      <a:pt x="493" y="261"/>
                      <a:pt x="493" y="261"/>
                    </a:cubicBezTo>
                    <a:cubicBezTo>
                      <a:pt x="493" y="261"/>
                      <a:pt x="472" y="224"/>
                      <a:pt x="454" y="212"/>
                    </a:cubicBezTo>
                    <a:cubicBezTo>
                      <a:pt x="437" y="201"/>
                      <a:pt x="338" y="131"/>
                      <a:pt x="338" y="131"/>
                    </a:cubicBezTo>
                    <a:cubicBezTo>
                      <a:pt x="338" y="131"/>
                      <a:pt x="329" y="182"/>
                      <a:pt x="331" y="221"/>
                    </a:cubicBezTo>
                    <a:cubicBezTo>
                      <a:pt x="333" y="261"/>
                      <a:pt x="332" y="317"/>
                      <a:pt x="334" y="329"/>
                    </a:cubicBezTo>
                    <a:cubicBezTo>
                      <a:pt x="336" y="342"/>
                      <a:pt x="316" y="318"/>
                      <a:pt x="302" y="295"/>
                    </a:cubicBezTo>
                    <a:cubicBezTo>
                      <a:pt x="289" y="271"/>
                      <a:pt x="286" y="260"/>
                      <a:pt x="264" y="260"/>
                    </a:cubicBezTo>
                    <a:cubicBezTo>
                      <a:pt x="242" y="260"/>
                      <a:pt x="223" y="263"/>
                      <a:pt x="235" y="233"/>
                    </a:cubicBezTo>
                    <a:cubicBezTo>
                      <a:pt x="247" y="202"/>
                      <a:pt x="240" y="158"/>
                      <a:pt x="217" y="158"/>
                    </a:cubicBezTo>
                    <a:cubicBezTo>
                      <a:pt x="194" y="158"/>
                      <a:pt x="40" y="19"/>
                      <a:pt x="66" y="18"/>
                    </a:cubicBezTo>
                    <a:cubicBezTo>
                      <a:pt x="66" y="18"/>
                      <a:pt x="29" y="0"/>
                      <a:pt x="15" y="18"/>
                    </a:cubicBezTo>
                    <a:cubicBezTo>
                      <a:pt x="0" y="36"/>
                      <a:pt x="23" y="65"/>
                      <a:pt x="60" y="92"/>
                    </a:cubicBezTo>
                    <a:cubicBezTo>
                      <a:pt x="96" y="119"/>
                      <a:pt x="135" y="191"/>
                      <a:pt x="139" y="204"/>
                    </a:cubicBezTo>
                    <a:cubicBezTo>
                      <a:pt x="144" y="218"/>
                      <a:pt x="171" y="183"/>
                      <a:pt x="170" y="200"/>
                    </a:cubicBezTo>
                    <a:cubicBezTo>
                      <a:pt x="169" y="217"/>
                      <a:pt x="200" y="431"/>
                      <a:pt x="189" y="542"/>
                    </a:cubicBezTo>
                    <a:cubicBezTo>
                      <a:pt x="178" y="653"/>
                      <a:pt x="158" y="1037"/>
                      <a:pt x="173" y="1088"/>
                    </a:cubicBezTo>
                    <a:cubicBezTo>
                      <a:pt x="188" y="1139"/>
                      <a:pt x="229" y="1355"/>
                      <a:pt x="217" y="141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1" name="Freeform 90"/>
              <p:cNvSpPr>
                <a:spLocks/>
              </p:cNvSpPr>
              <p:nvPr/>
            </p:nvSpPr>
            <p:spPr bwMode="auto">
              <a:xfrm>
                <a:off x="6644267" y="2781029"/>
                <a:ext cx="34881" cy="52078"/>
              </a:xfrm>
              <a:custGeom>
                <a:avLst/>
                <a:gdLst/>
                <a:ahLst/>
                <a:cxnLst>
                  <a:cxn ang="0">
                    <a:pos x="0" y="98"/>
                  </a:cxn>
                  <a:cxn ang="0">
                    <a:pos x="75" y="136"/>
                  </a:cxn>
                  <a:cxn ang="0">
                    <a:pos x="0" y="98"/>
                  </a:cxn>
                </a:cxnLst>
                <a:rect l="0" t="0" r="r" b="b"/>
                <a:pathLst>
                  <a:path w="91" h="136">
                    <a:moveTo>
                      <a:pt x="0" y="98"/>
                    </a:moveTo>
                    <a:cubicBezTo>
                      <a:pt x="0" y="98"/>
                      <a:pt x="91" y="0"/>
                      <a:pt x="75" y="136"/>
                    </a:cubicBezTo>
                    <a:cubicBezTo>
                      <a:pt x="75" y="136"/>
                      <a:pt x="83" y="30"/>
                      <a:pt x="0" y="9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2" name="Freeform 91"/>
              <p:cNvSpPr>
                <a:spLocks/>
              </p:cNvSpPr>
              <p:nvPr/>
            </p:nvSpPr>
            <p:spPr bwMode="auto">
              <a:xfrm>
                <a:off x="6658868" y="2839759"/>
                <a:ext cx="36341" cy="19144"/>
              </a:xfrm>
              <a:custGeom>
                <a:avLst/>
                <a:gdLst/>
                <a:ahLst/>
                <a:cxnLst>
                  <a:cxn ang="0">
                    <a:pos x="14" y="0"/>
                  </a:cxn>
                  <a:cxn ang="0">
                    <a:pos x="39" y="26"/>
                  </a:cxn>
                  <a:cxn ang="0">
                    <a:pos x="95" y="50"/>
                  </a:cxn>
                  <a:cxn ang="0">
                    <a:pos x="63" y="37"/>
                  </a:cxn>
                  <a:cxn ang="0">
                    <a:pos x="14" y="0"/>
                  </a:cxn>
                </a:cxnLst>
                <a:rect l="0" t="0" r="r" b="b"/>
                <a:pathLst>
                  <a:path w="95" h="50">
                    <a:moveTo>
                      <a:pt x="14" y="0"/>
                    </a:moveTo>
                    <a:cubicBezTo>
                      <a:pt x="14" y="0"/>
                      <a:pt x="11" y="27"/>
                      <a:pt x="39" y="26"/>
                    </a:cubicBezTo>
                    <a:cubicBezTo>
                      <a:pt x="68" y="25"/>
                      <a:pt x="83" y="18"/>
                      <a:pt x="95" y="50"/>
                    </a:cubicBezTo>
                    <a:cubicBezTo>
                      <a:pt x="95" y="50"/>
                      <a:pt x="88" y="33"/>
                      <a:pt x="63" y="37"/>
                    </a:cubicBezTo>
                    <a:cubicBezTo>
                      <a:pt x="39" y="42"/>
                      <a:pt x="0" y="32"/>
                      <a:pt x="14"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sp>
            <p:nvSpPr>
              <p:cNvPr id="143" name="Freeform 92"/>
              <p:cNvSpPr>
                <a:spLocks/>
              </p:cNvSpPr>
              <p:nvPr/>
            </p:nvSpPr>
            <p:spPr bwMode="auto">
              <a:xfrm>
                <a:off x="6718571" y="2817857"/>
                <a:ext cx="44777" cy="64733"/>
              </a:xfrm>
              <a:custGeom>
                <a:avLst/>
                <a:gdLst/>
                <a:ahLst/>
                <a:cxnLst>
                  <a:cxn ang="0">
                    <a:pos x="0" y="169"/>
                  </a:cxn>
                  <a:cxn ang="0">
                    <a:pos x="56" y="92"/>
                  </a:cxn>
                  <a:cxn ang="0">
                    <a:pos x="117" y="40"/>
                  </a:cxn>
                  <a:cxn ang="0">
                    <a:pos x="85" y="57"/>
                  </a:cxn>
                  <a:cxn ang="0">
                    <a:pos x="50" y="107"/>
                  </a:cxn>
                  <a:cxn ang="0">
                    <a:pos x="0" y="169"/>
                  </a:cxn>
                </a:cxnLst>
                <a:rect l="0" t="0" r="r" b="b"/>
                <a:pathLst>
                  <a:path w="117" h="169">
                    <a:moveTo>
                      <a:pt x="0" y="169"/>
                    </a:moveTo>
                    <a:cubicBezTo>
                      <a:pt x="0" y="169"/>
                      <a:pt x="29" y="101"/>
                      <a:pt x="56" y="92"/>
                    </a:cubicBezTo>
                    <a:cubicBezTo>
                      <a:pt x="83" y="83"/>
                      <a:pt x="83" y="0"/>
                      <a:pt x="117" y="40"/>
                    </a:cubicBezTo>
                    <a:cubicBezTo>
                      <a:pt x="117" y="40"/>
                      <a:pt x="94" y="19"/>
                      <a:pt x="85" y="57"/>
                    </a:cubicBezTo>
                    <a:cubicBezTo>
                      <a:pt x="76" y="95"/>
                      <a:pt x="68" y="86"/>
                      <a:pt x="50" y="107"/>
                    </a:cubicBezTo>
                    <a:cubicBezTo>
                      <a:pt x="31" y="127"/>
                      <a:pt x="0" y="169"/>
                      <a:pt x="0" y="16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32345"/>
                <a:endParaRPr lang="en-GB" sz="2400">
                  <a:solidFill>
                    <a:srgbClr val="222223"/>
                  </a:solidFill>
                  <a:latin typeface="Calibri"/>
                </a:endParaRPr>
              </a:p>
            </p:txBody>
          </p:sp>
        </p:grpSp>
      </p:grpSp>
      <p:graphicFrame>
        <p:nvGraphicFramePr>
          <p:cNvPr id="66" name="Tableau 65"/>
          <p:cNvGraphicFramePr>
            <a:graphicFrameLocks noGrp="1"/>
          </p:cNvGraphicFramePr>
          <p:nvPr>
            <p:extLst/>
          </p:nvPr>
        </p:nvGraphicFramePr>
        <p:xfrm>
          <a:off x="5617609" y="4176968"/>
          <a:ext cx="2679304" cy="863600"/>
        </p:xfrm>
        <a:graphic>
          <a:graphicData uri="http://schemas.openxmlformats.org/drawingml/2006/table">
            <a:tbl>
              <a:tblPr>
                <a:tableStyleId>{5C22544A-7EE6-4342-B048-85BDC9FD1C3A}</a:tableStyleId>
              </a:tblPr>
              <a:tblGrid>
                <a:gridCol w="2679304">
                  <a:extLst>
                    <a:ext uri="{9D8B030D-6E8A-4147-A177-3AD203B41FA5}">
                      <a16:colId xmlns:a16="http://schemas.microsoft.com/office/drawing/2014/main" val="3551233147"/>
                    </a:ext>
                  </a:extLst>
                </a:gridCol>
              </a:tblGrid>
              <a:tr h="561340">
                <a:tc>
                  <a:txBody>
                    <a:bodyPr/>
                    <a:lstStyle/>
                    <a:p>
                      <a:pPr algn="ctr" fontAlgn="b"/>
                      <a:r>
                        <a:rPr lang="fr-FR" sz="1200" b="0" i="1" u="none" strike="noStrike" dirty="0">
                          <a:solidFill>
                            <a:srgbClr val="000000"/>
                          </a:solidFill>
                          <a:effectLst/>
                          <a:latin typeface="Calibri" panose="020F0502020204030204" pitchFamily="34" charset="0"/>
                        </a:rPr>
                        <a:t>Evolution</a:t>
                      </a:r>
                      <a:endParaRPr lang="fr-FR" sz="1200" b="0" i="1" u="none" strike="noStrike" baseline="0" dirty="0">
                        <a:solidFill>
                          <a:srgbClr val="000000"/>
                        </a:solidFill>
                        <a:effectLst/>
                        <a:latin typeface="Calibri" panose="020F0502020204030204" pitchFamily="34" charset="0"/>
                      </a:endParaRP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14-19 mars 2017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vs 1-5 mars 2017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116270"/>
                  </a:ext>
                </a:extLst>
              </a:tr>
              <a:tr h="297505">
                <a:tc>
                  <a:txBody>
                    <a:bodyPr/>
                    <a:lstStyle/>
                    <a:p>
                      <a:pPr marL="4763" algn="ctr"/>
                      <a:r>
                        <a:rPr lang="fr-FR" sz="1900" b="1" dirty="0">
                          <a:solidFill>
                            <a:schemeClr val="bg2">
                              <a:lumMod val="75000"/>
                            </a:schemeClr>
                          </a:solidFill>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2273191"/>
                  </a:ext>
                </a:extLst>
              </a:tr>
            </a:tbl>
          </a:graphicData>
        </a:graphic>
      </p:graphicFrame>
    </p:spTree>
    <p:extLst>
      <p:ext uri="{BB962C8B-B14F-4D97-AF65-F5344CB8AC3E}">
        <p14:creationId xmlns:p14="http://schemas.microsoft.com/office/powerpoint/2010/main" val="1551197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phique 11"/>
          <p:cNvGraphicFramePr/>
          <p:nvPr>
            <p:extLst/>
          </p:nvPr>
        </p:nvGraphicFramePr>
        <p:xfrm>
          <a:off x="5150757" y="1609005"/>
          <a:ext cx="5743052" cy="4218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au 14"/>
          <p:cNvGraphicFramePr>
            <a:graphicFrameLocks noGrp="1"/>
          </p:cNvGraphicFramePr>
          <p:nvPr>
            <p:extLst/>
          </p:nvPr>
        </p:nvGraphicFramePr>
        <p:xfrm>
          <a:off x="2265684" y="1609004"/>
          <a:ext cx="3059195" cy="4258320"/>
        </p:xfrm>
        <a:graphic>
          <a:graphicData uri="http://schemas.openxmlformats.org/drawingml/2006/table">
            <a:tbl>
              <a:tblPr>
                <a:tableStyleId>{5C22544A-7EE6-4342-B048-85BDC9FD1C3A}</a:tableStyleId>
              </a:tblPr>
              <a:tblGrid>
                <a:gridCol w="3059195">
                  <a:extLst>
                    <a:ext uri="{9D8B030D-6E8A-4147-A177-3AD203B41FA5}">
                      <a16:colId xmlns:a16="http://schemas.microsoft.com/office/drawing/2014/main" val="20000"/>
                    </a:ext>
                  </a:extLst>
                </a:gridCol>
              </a:tblGrid>
              <a:tr h="425832">
                <a:tc>
                  <a:txBody>
                    <a:bodyPr/>
                    <a:lstStyle/>
                    <a:p>
                      <a:pPr algn="r" fontAlgn="b"/>
                      <a:r>
                        <a:rPr lang="fr-FR" sz="1900" b="0" i="0" u="none" strike="noStrike" dirty="0">
                          <a:solidFill>
                            <a:schemeClr val="tx2"/>
                          </a:solidFill>
                          <a:effectLst/>
                          <a:latin typeface="+mn-lt"/>
                        </a:rPr>
                        <a:t>Nathalie</a:t>
                      </a:r>
                      <a:r>
                        <a:rPr lang="fr-FR" sz="1900" b="0" i="0" u="none" strike="noStrike" baseline="0" dirty="0">
                          <a:solidFill>
                            <a:schemeClr val="tx2"/>
                          </a:solidFill>
                          <a:effectLst/>
                          <a:latin typeface="+mn-lt"/>
                        </a:rPr>
                        <a:t> Arthaud </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5832">
                <a:tc>
                  <a:txBody>
                    <a:bodyPr/>
                    <a:lstStyle/>
                    <a:p>
                      <a:pPr algn="r" fontAlgn="b"/>
                      <a:r>
                        <a:rPr lang="fr-FR" sz="1900" b="0" i="0" u="none" strike="noStrike" dirty="0">
                          <a:solidFill>
                            <a:schemeClr val="tx2"/>
                          </a:solidFill>
                          <a:effectLst/>
                          <a:latin typeface="+mn-lt"/>
                        </a:rPr>
                        <a:t>Philippe </a:t>
                      </a:r>
                      <a:r>
                        <a:rPr lang="fr-FR" sz="1900" b="0" i="0" u="none" strike="noStrike" dirty="0" err="1">
                          <a:solidFill>
                            <a:schemeClr val="tx2"/>
                          </a:solidFill>
                          <a:effectLst/>
                          <a:latin typeface="+mn-lt"/>
                        </a:rPr>
                        <a:t>Poutou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5832">
                <a:tc>
                  <a:txBody>
                    <a:bodyPr/>
                    <a:lstStyle/>
                    <a:p>
                      <a:pPr algn="r" fontAlgn="b"/>
                      <a:r>
                        <a:rPr lang="fr-FR" sz="1900" b="0" i="0" u="none" strike="noStrike" dirty="0">
                          <a:solidFill>
                            <a:schemeClr val="tx2"/>
                          </a:solidFill>
                          <a:effectLst/>
                          <a:latin typeface="+mn-lt"/>
                        </a:rPr>
                        <a:t>Jean-Luc Mélenchon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5832">
                <a:tc>
                  <a:txBody>
                    <a:bodyPr/>
                    <a:lstStyle/>
                    <a:p>
                      <a:pPr algn="r" fontAlgn="b"/>
                      <a:r>
                        <a:rPr lang="fr-FR" sz="1900" b="0" i="0" u="none" strike="noStrike" dirty="0">
                          <a:solidFill>
                            <a:schemeClr val="tx2"/>
                          </a:solidFill>
                          <a:effectLst/>
                          <a:latin typeface="+mn-lt"/>
                        </a:rPr>
                        <a:t>Benoît</a:t>
                      </a:r>
                      <a:r>
                        <a:rPr lang="fr-FR" sz="1900" b="0" i="0" u="none" strike="noStrike" baseline="0" dirty="0">
                          <a:solidFill>
                            <a:schemeClr val="tx2"/>
                          </a:solidFill>
                          <a:effectLst/>
                          <a:latin typeface="+mn-lt"/>
                        </a:rPr>
                        <a:t> Hamon</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5832">
                <a:tc>
                  <a:txBody>
                    <a:bodyPr/>
                    <a:lstStyle/>
                    <a:p>
                      <a:pPr algn="r" fontAlgn="b"/>
                      <a:r>
                        <a:rPr lang="fr-FR" sz="1900" b="0" i="0" u="none" strike="noStrike" dirty="0">
                          <a:solidFill>
                            <a:schemeClr val="tx2"/>
                          </a:solidFill>
                          <a:effectLst/>
                          <a:latin typeface="+mn-lt"/>
                        </a:rPr>
                        <a:t>Emmanuel Macron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895749"/>
                  </a:ext>
                </a:extLst>
              </a:tr>
              <a:tr h="425832">
                <a:tc>
                  <a:txBody>
                    <a:bodyPr/>
                    <a:lstStyle/>
                    <a:p>
                      <a:pPr algn="r" fontAlgn="b"/>
                      <a:r>
                        <a:rPr lang="fr-FR" sz="1900" b="0" i="0" u="none" strike="noStrike" baseline="0" dirty="0">
                          <a:solidFill>
                            <a:schemeClr val="tx2"/>
                          </a:solidFill>
                          <a:effectLst/>
                          <a:latin typeface="+mn-lt"/>
                        </a:rPr>
                        <a:t>François Fillon</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5832">
                <a:tc>
                  <a:txBody>
                    <a:bodyPr/>
                    <a:lstStyle/>
                    <a:p>
                      <a:pPr algn="r" fontAlgn="b"/>
                      <a:r>
                        <a:rPr lang="fr-FR" sz="1900" b="0" i="0" u="none" strike="noStrike" dirty="0">
                          <a:solidFill>
                            <a:schemeClr val="tx2"/>
                          </a:solidFill>
                          <a:effectLst/>
                          <a:latin typeface="+mn-lt"/>
                        </a:rPr>
                        <a:t>Nicolas Dupont-Aignan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5832">
                <a:tc>
                  <a:txBody>
                    <a:bodyPr/>
                    <a:lstStyle/>
                    <a:p>
                      <a:pPr algn="r" fontAlgn="b"/>
                      <a:r>
                        <a:rPr lang="fr-FR" sz="1900" b="0" i="0" u="none" strike="noStrike" dirty="0">
                          <a:solidFill>
                            <a:schemeClr val="tx2"/>
                          </a:solidFill>
                          <a:effectLst/>
                          <a:latin typeface="+mn-lt"/>
                        </a:rPr>
                        <a:t>Marine Le Pen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661507"/>
                  </a:ext>
                </a:extLst>
              </a:tr>
              <a:tr h="425832">
                <a:tc>
                  <a:txBody>
                    <a:bodyPr/>
                    <a:lstStyle/>
                    <a:p>
                      <a:pPr algn="r" fontAlgn="b"/>
                      <a:r>
                        <a:rPr lang="fr-FR" sz="1900" b="0" i="0" u="none" strike="noStrike" dirty="0">
                          <a:solidFill>
                            <a:schemeClr val="tx2"/>
                          </a:solidFill>
                          <a:effectLst/>
                          <a:latin typeface="+mn-lt"/>
                        </a:rPr>
                        <a:t>Jacque</a:t>
                      </a:r>
                      <a:r>
                        <a:rPr lang="fr-FR" sz="1900" b="0" i="0" u="none" strike="noStrike" baseline="0" dirty="0">
                          <a:solidFill>
                            <a:schemeClr val="tx2"/>
                          </a:solidFill>
                          <a:effectLst/>
                          <a:latin typeface="+mn-lt"/>
                        </a:rPr>
                        <a:t>s Cheminade</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5832">
                <a:tc>
                  <a:txBody>
                    <a:bodyPr/>
                    <a:lstStyle/>
                    <a:p>
                      <a:pPr algn="r" fontAlgn="b"/>
                      <a:r>
                        <a:rPr lang="fr-FR" sz="1900" b="0" i="0" u="none" strike="noStrike" dirty="0">
                          <a:solidFill>
                            <a:schemeClr val="tx2"/>
                          </a:solidFill>
                          <a:effectLst/>
                          <a:latin typeface="+mn-lt"/>
                        </a:rPr>
                        <a:t>François</a:t>
                      </a:r>
                      <a:r>
                        <a:rPr lang="fr-FR" sz="1900" b="0" i="0" u="none" strike="noStrike" baseline="0" dirty="0">
                          <a:solidFill>
                            <a:schemeClr val="tx2"/>
                          </a:solidFill>
                          <a:effectLst/>
                          <a:latin typeface="+mn-lt"/>
                        </a:rPr>
                        <a:t> </a:t>
                      </a:r>
                      <a:r>
                        <a:rPr lang="fr-FR" sz="1900" b="0" i="0" u="none" strike="noStrike" baseline="0" dirty="0" err="1">
                          <a:solidFill>
                            <a:schemeClr val="tx2"/>
                          </a:solidFill>
                          <a:effectLst/>
                          <a:latin typeface="+mn-lt"/>
                        </a:rPr>
                        <a:t>Asselineau</a:t>
                      </a:r>
                      <a:endParaRPr lang="fr-FR" sz="1900" b="0" i="0" u="none" strike="noStrike" dirty="0">
                        <a:solidFill>
                          <a:schemeClr val="tx2"/>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0073048"/>
                  </a:ext>
                </a:extLst>
              </a:tr>
            </a:tbl>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2"/>
            <a:ext cx="4492739" cy="369397"/>
          </a:xfrm>
        </p:spPr>
        <p:txBody>
          <a:bodyPr/>
          <a:lstStyle/>
          <a:p>
            <a:r>
              <a:rPr lang="fr-FR" sz="2667" dirty="0"/>
              <a:t>L’intention de vote 1</a:t>
            </a:r>
            <a:r>
              <a:rPr lang="fr-FR" sz="2667" baseline="30000" dirty="0"/>
              <a:t>er</a:t>
            </a:r>
            <a:r>
              <a:rPr lang="fr-FR" sz="2667" dirty="0"/>
              <a:t> tour</a:t>
            </a:r>
          </a:p>
        </p:txBody>
      </p:sp>
      <p:sp>
        <p:nvSpPr>
          <p:cNvPr id="2" name="Espace réservé du texte 1"/>
          <p:cNvSpPr>
            <a:spLocks noGrp="1"/>
          </p:cNvSpPr>
          <p:nvPr>
            <p:ph type="body" sz="quarter" idx="14"/>
          </p:nvPr>
        </p:nvSpPr>
        <p:spPr>
          <a:xfrm>
            <a:off x="4452109" y="104890"/>
            <a:ext cx="7601419" cy="783855"/>
          </a:xfrm>
          <a:prstGeom prst="roundRect">
            <a:avLst/>
          </a:prstGeom>
          <a:noFill/>
          <a:ln>
            <a:solidFill>
              <a:schemeClr val="bg2"/>
            </a:solidFill>
          </a:ln>
        </p:spPr>
        <p:txBody>
          <a:bodyPr anchor="ctr">
            <a:noAutofit/>
          </a:bodyPr>
          <a:lstStyle/>
          <a:p>
            <a:pPr marL="0" indent="0">
              <a:buNone/>
            </a:pPr>
            <a:r>
              <a:rPr lang="fr-FR" sz="1400" dirty="0">
                <a:solidFill>
                  <a:schemeClr val="tx2"/>
                </a:solidFill>
                <a:latin typeface="Helvetica" panose="020B0604020202020204" pitchFamily="34" charset="0"/>
                <a:cs typeface="Helvetica" panose="020B0604020202020204" pitchFamily="34" charset="0"/>
              </a:rPr>
              <a:t>Question : </a:t>
            </a:r>
            <a:r>
              <a:rPr lang="fr-FR" sz="1400" dirty="0">
                <a:solidFill>
                  <a:schemeClr val="tx2"/>
                </a:solidFill>
                <a:latin typeface="Helvetica"/>
                <a:ea typeface="Cambria"/>
                <a:cs typeface="Times New Roman"/>
              </a:rPr>
              <a:t>Si le premier tour de l’élection présidentielle avait lieu dimanche prochain, quel est le candidat pour lequel il y aurait le plus de chances que vous votiez ?  Si vous aviez le choix entre les candidats suivants …?</a:t>
            </a:r>
          </a:p>
        </p:txBody>
      </p:sp>
      <p:sp>
        <p:nvSpPr>
          <p:cNvPr id="14" name="ZoneTexte 13"/>
          <p:cNvSpPr txBox="1"/>
          <p:nvPr/>
        </p:nvSpPr>
        <p:spPr>
          <a:xfrm>
            <a:off x="-18738" y="911691"/>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16" name="ZoneTexte 15"/>
          <p:cNvSpPr txBox="1"/>
          <p:nvPr/>
        </p:nvSpPr>
        <p:spPr>
          <a:xfrm rot="10800000" flipV="1">
            <a:off x="3474865" y="5937939"/>
            <a:ext cx="3703688" cy="508693"/>
          </a:xfrm>
          <a:prstGeom prst="rect">
            <a:avLst/>
          </a:prstGeom>
          <a:noFill/>
        </p:spPr>
        <p:txBody>
          <a:bodyPr vert="horz" wrap="square" lIns="0" tIns="0" rIns="0" bIns="0" rtlCol="0" anchor="ctr">
            <a:noAutofit/>
          </a:bodyPr>
          <a:lstStyle/>
          <a:p>
            <a:pPr marL="6351" algn="ctr" defTabSz="1232345"/>
            <a:r>
              <a:rPr lang="fr-FR" sz="1467" dirty="0">
                <a:solidFill>
                  <a:prstClr val="white">
                    <a:lumMod val="50000"/>
                  </a:prstClr>
                </a:solidFill>
                <a:latin typeface="Calibri"/>
              </a:rPr>
              <a:t>Personnes certaines d’aller voter n’ayant pas exprimé d’intention de vote </a:t>
            </a:r>
            <a:r>
              <a:rPr lang="fr-FR" sz="1467" b="1" dirty="0">
                <a:solidFill>
                  <a:prstClr val="white">
                    <a:lumMod val="50000"/>
                  </a:prstClr>
                </a:solidFill>
                <a:latin typeface="Calibri"/>
              </a:rPr>
              <a:t>7%</a:t>
            </a:r>
            <a:endParaRPr lang="fr-FR" sz="1400" b="1" dirty="0">
              <a:solidFill>
                <a:prstClr val="white">
                  <a:lumMod val="50000"/>
                </a:prstClr>
              </a:solidFill>
              <a:latin typeface="Calibri"/>
            </a:endParaRPr>
          </a:p>
        </p:txBody>
      </p:sp>
      <p:graphicFrame>
        <p:nvGraphicFramePr>
          <p:cNvPr id="13" name="Tableau 12"/>
          <p:cNvGraphicFramePr>
            <a:graphicFrameLocks noGrp="1"/>
          </p:cNvGraphicFramePr>
          <p:nvPr>
            <p:extLst/>
          </p:nvPr>
        </p:nvGraphicFramePr>
        <p:xfrm>
          <a:off x="7413488" y="1033154"/>
          <a:ext cx="1813640" cy="4834175"/>
        </p:xfrm>
        <a:graphic>
          <a:graphicData uri="http://schemas.openxmlformats.org/drawingml/2006/table">
            <a:tbl>
              <a:tblPr>
                <a:tableStyleId>{5C22544A-7EE6-4342-B048-85BDC9FD1C3A}</a:tableStyleId>
              </a:tblPr>
              <a:tblGrid>
                <a:gridCol w="1813640">
                  <a:extLst>
                    <a:ext uri="{9D8B030D-6E8A-4147-A177-3AD203B41FA5}">
                      <a16:colId xmlns:a16="http://schemas.microsoft.com/office/drawing/2014/main" val="3859290459"/>
                    </a:ext>
                  </a:extLst>
                </a:gridCol>
              </a:tblGrid>
              <a:tr h="627705">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14-19 mars 2017</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vs 1-5 mars 2017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83630439"/>
                  </a:ext>
                </a:extLst>
              </a:tr>
              <a:tr h="420647">
                <a:tc>
                  <a:txBody>
                    <a:bodyPr/>
                    <a:lstStyle/>
                    <a:p>
                      <a:pPr algn="ctr" fontAlgn="b"/>
                      <a:r>
                        <a:rPr kumimoji="0" lang="fr-FR" sz="16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a:t>
                      </a:r>
                      <a:endParaRPr lang="fr-FR" sz="16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29600678"/>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-0,5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75172936"/>
                  </a:ext>
                </a:extLst>
              </a:tr>
              <a:tr h="420647">
                <a:tc>
                  <a:txBody>
                    <a:bodyPr/>
                    <a:lstStyle/>
                    <a:p>
                      <a:pPr algn="ctr" fontAlgn="b"/>
                      <a:r>
                        <a:rPr kumimoji="0" lang="fr-FR" sz="16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a:t>
                      </a:r>
                      <a:endParaRPr lang="fr-FR" sz="16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16116962"/>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-1,5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7139255"/>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8995477"/>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1107707"/>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+0,5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96058458"/>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2542947"/>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20346934"/>
                  </a:ext>
                </a:extLst>
              </a:tr>
              <a:tr h="420647">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7732261"/>
                  </a:ext>
                </a:extLst>
              </a:tr>
            </a:tbl>
          </a:graphicData>
        </a:graphic>
      </p:graphicFrame>
      <p:sp>
        <p:nvSpPr>
          <p:cNvPr id="9" name="ZoneTexte 8"/>
          <p:cNvSpPr txBox="1"/>
          <p:nvPr/>
        </p:nvSpPr>
        <p:spPr>
          <a:xfrm>
            <a:off x="4206306" y="1182171"/>
            <a:ext cx="2603500" cy="287323"/>
          </a:xfrm>
          <a:prstGeom prst="rect">
            <a:avLst/>
          </a:prstGeom>
        </p:spPr>
        <p:txBody>
          <a:bodyPr vert="horz" wrap="square" lIns="0" tIns="0" rIns="0" bIns="0" rtlCol="0">
            <a:spAutoFit/>
          </a:bodyPr>
          <a:lstStyle/>
          <a:p>
            <a:pPr algn="ctr" defTabSz="1232345"/>
            <a:r>
              <a:rPr lang="fr-FR" sz="1867" dirty="0">
                <a:solidFill>
                  <a:srgbClr val="1B365D"/>
                </a:solidFill>
                <a:latin typeface="Calibri"/>
              </a:rPr>
              <a:t>Du </a:t>
            </a:r>
            <a:r>
              <a:rPr lang="fr-FR" sz="1867" b="1" dirty="0">
                <a:solidFill>
                  <a:srgbClr val="1B365D"/>
                </a:solidFill>
                <a:latin typeface="Calibri"/>
              </a:rPr>
              <a:t>14 </a:t>
            </a:r>
            <a:r>
              <a:rPr lang="fr-FR" sz="1867" dirty="0">
                <a:solidFill>
                  <a:srgbClr val="1B365D"/>
                </a:solidFill>
                <a:latin typeface="Calibri"/>
              </a:rPr>
              <a:t>au </a:t>
            </a:r>
            <a:r>
              <a:rPr lang="fr-FR" sz="1867" b="1" dirty="0">
                <a:solidFill>
                  <a:srgbClr val="1B365D"/>
                </a:solidFill>
                <a:latin typeface="Calibri"/>
              </a:rPr>
              <a:t>19 </a:t>
            </a:r>
            <a:r>
              <a:rPr lang="fr-FR" sz="1867" dirty="0">
                <a:solidFill>
                  <a:srgbClr val="1B365D"/>
                </a:solidFill>
                <a:latin typeface="Calibri"/>
              </a:rPr>
              <a:t>mars </a:t>
            </a:r>
            <a:r>
              <a:rPr lang="fr-FR" sz="1867" b="1" dirty="0">
                <a:solidFill>
                  <a:srgbClr val="1B365D"/>
                </a:solidFill>
                <a:latin typeface="Calibri"/>
              </a:rPr>
              <a:t>2017</a:t>
            </a:r>
          </a:p>
        </p:txBody>
      </p:sp>
      <p:sp>
        <p:nvSpPr>
          <p:cNvPr id="24" name="ZoneTexte 23"/>
          <p:cNvSpPr txBox="1"/>
          <p:nvPr/>
        </p:nvSpPr>
        <p:spPr>
          <a:xfrm>
            <a:off x="683174" y="6446634"/>
            <a:ext cx="5583381" cy="339812"/>
          </a:xfrm>
          <a:prstGeom prst="rect">
            <a:avLst/>
          </a:prstGeom>
          <a:noFill/>
        </p:spPr>
        <p:txBody>
          <a:bodyPr vert="horz" wrap="square" lIns="0" tIns="0" rIns="0" bIns="0" rtlCol="0" anchor="ctr">
            <a:noAutofit/>
          </a:bodyPr>
          <a:lstStyle/>
          <a:p>
            <a:pPr marL="6351" defTabSz="1232345"/>
            <a:r>
              <a:rPr lang="fr-FR" sz="1400" i="1" dirty="0">
                <a:solidFill>
                  <a:srgbClr val="222223"/>
                </a:solidFill>
                <a:latin typeface="Calibri"/>
              </a:rPr>
              <a:t>*Lors de la dernière vague la candidature de F. </a:t>
            </a:r>
            <a:r>
              <a:rPr lang="fr-FR" sz="1400" i="1" dirty="0" err="1">
                <a:solidFill>
                  <a:srgbClr val="222223"/>
                </a:solidFill>
                <a:latin typeface="Calibri"/>
              </a:rPr>
              <a:t>Asselineau</a:t>
            </a:r>
            <a:r>
              <a:rPr lang="fr-FR" sz="1400" i="1" dirty="0">
                <a:solidFill>
                  <a:srgbClr val="222223"/>
                </a:solidFill>
                <a:latin typeface="Calibri"/>
              </a:rPr>
              <a:t> n’était pas testée </a:t>
            </a:r>
          </a:p>
        </p:txBody>
      </p:sp>
    </p:spTree>
    <p:extLst>
      <p:ext uri="{BB962C8B-B14F-4D97-AF65-F5344CB8AC3E}">
        <p14:creationId xmlns:p14="http://schemas.microsoft.com/office/powerpoint/2010/main" val="301121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aphique 22"/>
          <p:cNvGraphicFramePr/>
          <p:nvPr>
            <p:extLst/>
          </p:nvPr>
        </p:nvGraphicFramePr>
        <p:xfrm>
          <a:off x="5321394" y="916875"/>
          <a:ext cx="6410900" cy="52221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Graphique 26"/>
          <p:cNvGraphicFramePr/>
          <p:nvPr>
            <p:extLst/>
          </p:nvPr>
        </p:nvGraphicFramePr>
        <p:xfrm>
          <a:off x="2261140" y="1453980"/>
          <a:ext cx="4336441" cy="3180153"/>
        </p:xfrm>
        <a:graphic>
          <a:graphicData uri="http://schemas.openxmlformats.org/drawingml/2006/chart">
            <c:chart xmlns:c="http://schemas.openxmlformats.org/drawingml/2006/chart" xmlns:r="http://schemas.openxmlformats.org/officeDocument/2006/relationships" r:id="rId4"/>
          </a:graphicData>
        </a:graphic>
      </p:graphicFrame>
      <p:sp>
        <p:nvSpPr>
          <p:cNvPr id="18" name="ZoneTexte 17"/>
          <p:cNvSpPr txBox="1"/>
          <p:nvPr/>
        </p:nvSpPr>
        <p:spPr>
          <a:xfrm>
            <a:off x="325597" y="1886645"/>
            <a:ext cx="3813939" cy="666786"/>
          </a:xfrm>
          <a:prstGeom prst="rect">
            <a:avLst/>
          </a:prstGeom>
          <a:noFill/>
        </p:spPr>
        <p:txBody>
          <a:bodyPr wrap="square" rtlCol="0">
            <a:spAutoFit/>
          </a:bodyPr>
          <a:lstStyle/>
          <a:p>
            <a:pPr defTabSz="1219170"/>
            <a:r>
              <a:rPr lang="fr-FR" sz="3733" b="1" dirty="0">
                <a:solidFill>
                  <a:srgbClr val="1F4391"/>
                </a:solidFill>
                <a:latin typeface="Calibri"/>
                <a:cs typeface="Helvetica" panose="020B0604020202020204" pitchFamily="34" charset="0"/>
              </a:rPr>
              <a:t>Définitif</a:t>
            </a:r>
            <a:endParaRPr lang="fr-FR" sz="4267" b="1" dirty="0">
              <a:solidFill>
                <a:srgbClr val="1F4391"/>
              </a:solidFill>
              <a:latin typeface="Calibri"/>
              <a:cs typeface="Helvetica" panose="020B0604020202020204" pitchFamily="34" charset="0"/>
            </a:endParaRPr>
          </a:p>
        </p:txBody>
      </p:sp>
      <p:graphicFrame>
        <p:nvGraphicFramePr>
          <p:cNvPr id="26" name="Tableau 25"/>
          <p:cNvGraphicFramePr>
            <a:graphicFrameLocks noGrp="1"/>
          </p:cNvGraphicFramePr>
          <p:nvPr>
            <p:extLst/>
          </p:nvPr>
        </p:nvGraphicFramePr>
        <p:xfrm>
          <a:off x="2293231" y="1559543"/>
          <a:ext cx="4391891" cy="449039"/>
        </p:xfrm>
        <a:graphic>
          <a:graphicData uri="http://schemas.openxmlformats.org/drawingml/2006/table">
            <a:tbl>
              <a:tblPr firstRow="1" bandRow="1">
                <a:tableStyleId>{5C22544A-7EE6-4342-B048-85BDC9FD1C3A}</a:tableStyleId>
              </a:tblPr>
              <a:tblGrid>
                <a:gridCol w="4391891">
                  <a:extLst>
                    <a:ext uri="{9D8B030D-6E8A-4147-A177-3AD203B41FA5}">
                      <a16:colId xmlns:a16="http://schemas.microsoft.com/office/drawing/2014/main" val="20000"/>
                    </a:ext>
                  </a:extLst>
                </a:gridCol>
              </a:tblGrid>
              <a:tr h="449039">
                <a:tc>
                  <a:txBody>
                    <a:bodyPr/>
                    <a:lstStyle/>
                    <a:p>
                      <a:pPr algn="ctr"/>
                      <a:r>
                        <a:rPr lang="fr-FR" sz="1900" b="1" dirty="0">
                          <a:solidFill>
                            <a:schemeClr val="bg1"/>
                          </a:solidFill>
                          <a:latin typeface="+mn-lt"/>
                          <a:cs typeface="Helvetica" panose="020B0604020202020204" pitchFamily="34" charset="0"/>
                        </a:rPr>
                        <a:t>EVOLUTIONS « Choix définitif »</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3"/>
            <a:ext cx="4492739" cy="369397"/>
          </a:xfrm>
        </p:spPr>
        <p:txBody>
          <a:bodyPr/>
          <a:lstStyle/>
          <a:p>
            <a:r>
              <a:rPr lang="fr-FR" sz="2667" dirty="0"/>
              <a:t>La sûreté du choix</a:t>
            </a:r>
          </a:p>
        </p:txBody>
      </p:sp>
      <p:sp>
        <p:nvSpPr>
          <p:cNvPr id="2" name="Espace réservé du texte 1"/>
          <p:cNvSpPr>
            <a:spLocks noGrp="1"/>
          </p:cNvSpPr>
          <p:nvPr>
            <p:ph type="body" sz="quarter" idx="14"/>
          </p:nvPr>
        </p:nvSpPr>
        <p:spPr>
          <a:xfrm>
            <a:off x="6018835" y="182128"/>
            <a:ext cx="6034692" cy="593728"/>
          </a:xfrm>
          <a:prstGeom prst="roundRect">
            <a:avLst/>
          </a:prstGeom>
          <a:noFill/>
          <a:ln>
            <a:solidFill>
              <a:schemeClr val="bg2"/>
            </a:solidFill>
          </a:ln>
        </p:spPr>
        <p:txBody>
          <a:bodyPr anchor="ctr">
            <a:noAutofit/>
          </a:bodyPr>
          <a:lstStyle/>
          <a:p>
            <a:pPr marL="0" indent="0">
              <a:buNone/>
            </a:pPr>
            <a:r>
              <a:rPr lang="fr-FR" sz="1400" dirty="0">
                <a:solidFill>
                  <a:schemeClr val="tx2"/>
                </a:solidFill>
                <a:latin typeface="Helvetica" panose="020B0604020202020204" pitchFamily="34" charset="0"/>
                <a:cs typeface="Helvetica" panose="020B0604020202020204" pitchFamily="34" charset="0"/>
              </a:rPr>
              <a:t>Question : </a:t>
            </a:r>
            <a:r>
              <a:rPr lang="fr-FR" sz="1400" dirty="0">
                <a:solidFill>
                  <a:schemeClr val="tx2"/>
                </a:solidFill>
                <a:latin typeface="Helvetica"/>
                <a:ea typeface="Cambria"/>
                <a:cs typeface="Times New Roman"/>
              </a:rPr>
              <a:t>Votre choix de vote est-il définitif ou peut-il encore changer ?</a:t>
            </a:r>
          </a:p>
        </p:txBody>
      </p:sp>
      <p:sp>
        <p:nvSpPr>
          <p:cNvPr id="14" name="ZoneTexte 13"/>
          <p:cNvSpPr txBox="1"/>
          <p:nvPr/>
        </p:nvSpPr>
        <p:spPr>
          <a:xfrm>
            <a:off x="-375754" y="929785"/>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a:t>
            </a:r>
          </a:p>
        </p:txBody>
      </p:sp>
      <p:sp>
        <p:nvSpPr>
          <p:cNvPr id="13" name="ZoneTexte 12"/>
          <p:cNvSpPr txBox="1"/>
          <p:nvPr/>
        </p:nvSpPr>
        <p:spPr>
          <a:xfrm>
            <a:off x="272582" y="2385165"/>
            <a:ext cx="3095756" cy="995209"/>
          </a:xfrm>
          <a:prstGeom prst="rect">
            <a:avLst/>
          </a:prstGeom>
          <a:noFill/>
        </p:spPr>
        <p:txBody>
          <a:bodyPr wrap="square" rtlCol="0" anchor="b">
            <a:spAutoFit/>
          </a:bodyPr>
          <a:lstStyle/>
          <a:p>
            <a:pPr defTabSz="1219170"/>
            <a:r>
              <a:rPr lang="fr-FR" sz="5867" b="1" dirty="0">
                <a:solidFill>
                  <a:srgbClr val="1F4391"/>
                </a:solidFill>
                <a:latin typeface="Calibri"/>
                <a:cs typeface="Helvetica" panose="020B0604020202020204" pitchFamily="34" charset="0"/>
              </a:rPr>
              <a:t>59%</a:t>
            </a:r>
            <a:endParaRPr lang="fr-FR" sz="2667" b="1" dirty="0">
              <a:solidFill>
                <a:srgbClr val="1F4391"/>
              </a:solidFill>
              <a:latin typeface="Calibri"/>
              <a:cs typeface="Helvetica" panose="020B0604020202020204" pitchFamily="34" charset="0"/>
            </a:endParaRPr>
          </a:p>
        </p:txBody>
      </p:sp>
      <p:sp>
        <p:nvSpPr>
          <p:cNvPr id="17" name="ZoneTexte 16"/>
          <p:cNvSpPr txBox="1"/>
          <p:nvPr/>
        </p:nvSpPr>
        <p:spPr>
          <a:xfrm>
            <a:off x="225222" y="5003175"/>
            <a:ext cx="5048812" cy="584775"/>
          </a:xfrm>
          <a:prstGeom prst="rect">
            <a:avLst/>
          </a:prstGeom>
          <a:noFill/>
        </p:spPr>
        <p:txBody>
          <a:bodyPr wrap="square" rtlCol="0">
            <a:spAutoFit/>
          </a:bodyPr>
          <a:lstStyle/>
          <a:p>
            <a:pPr defTabSz="1219170"/>
            <a:r>
              <a:rPr lang="fr-FR" sz="3200" b="1" dirty="0">
                <a:solidFill>
                  <a:srgbClr val="00B0F0"/>
                </a:solidFill>
                <a:latin typeface="Calibri"/>
                <a:cs typeface="Helvetica" panose="020B0604020202020204" pitchFamily="34" charset="0"/>
              </a:rPr>
              <a:t>Peut encore changer</a:t>
            </a:r>
          </a:p>
        </p:txBody>
      </p:sp>
      <p:sp>
        <p:nvSpPr>
          <p:cNvPr id="19" name="ZoneTexte 18"/>
          <p:cNvSpPr txBox="1"/>
          <p:nvPr/>
        </p:nvSpPr>
        <p:spPr>
          <a:xfrm>
            <a:off x="177862" y="4153793"/>
            <a:ext cx="2590767" cy="913007"/>
          </a:xfrm>
          <a:prstGeom prst="rect">
            <a:avLst/>
          </a:prstGeom>
          <a:noFill/>
        </p:spPr>
        <p:txBody>
          <a:bodyPr wrap="square" rtlCol="0" anchor="b">
            <a:spAutoFit/>
          </a:bodyPr>
          <a:lstStyle/>
          <a:p>
            <a:pPr defTabSz="1219170"/>
            <a:r>
              <a:rPr lang="fr-FR" sz="5333" b="1" dirty="0">
                <a:solidFill>
                  <a:srgbClr val="00B0F0"/>
                </a:solidFill>
                <a:latin typeface="Calibri"/>
                <a:cs typeface="Helvetica" panose="020B0604020202020204" pitchFamily="34" charset="0"/>
              </a:rPr>
              <a:t>41%</a:t>
            </a:r>
            <a:endParaRPr lang="fr-FR" sz="2667" b="1" dirty="0">
              <a:solidFill>
                <a:srgbClr val="00B0F0"/>
              </a:solidFill>
              <a:latin typeface="Calibri"/>
              <a:cs typeface="Helvetica" panose="020B0604020202020204" pitchFamily="34" charset="0"/>
            </a:endParaRPr>
          </a:p>
        </p:txBody>
      </p:sp>
      <p:sp>
        <p:nvSpPr>
          <p:cNvPr id="21" name="Rectangle 20"/>
          <p:cNvSpPr/>
          <p:nvPr/>
        </p:nvSpPr>
        <p:spPr>
          <a:xfrm>
            <a:off x="443347" y="3256339"/>
            <a:ext cx="635936" cy="82607"/>
          </a:xfrm>
          <a:prstGeom prst="rect">
            <a:avLst/>
          </a:prstGeom>
          <a:solidFill>
            <a:srgbClr val="1F4391"/>
          </a:solidFill>
          <a:ln w="25400" cap="flat" cmpd="sng" algn="ctr">
            <a:solidFill>
              <a:srgbClr val="1F4391"/>
            </a:solidFill>
            <a:prstDash val="solid"/>
          </a:ln>
          <a:effectLst/>
        </p:spPr>
        <p:txBody>
          <a:bodyPr rtlCol="0" anchor="ctr"/>
          <a:lstStyle/>
          <a:p>
            <a:pPr algn="ctr" defTabSz="1219170">
              <a:defRPr/>
            </a:pPr>
            <a:endParaRPr lang="fr-FR" sz="2400" kern="0">
              <a:solidFill>
                <a:srgbClr val="27346D"/>
              </a:solidFill>
              <a:latin typeface="Calibri"/>
            </a:endParaRPr>
          </a:p>
        </p:txBody>
      </p:sp>
      <p:sp>
        <p:nvSpPr>
          <p:cNvPr id="22" name="Rectangle 21"/>
          <p:cNvSpPr/>
          <p:nvPr/>
        </p:nvSpPr>
        <p:spPr>
          <a:xfrm>
            <a:off x="380338" y="4907912"/>
            <a:ext cx="631044" cy="88080"/>
          </a:xfrm>
          <a:prstGeom prst="rect">
            <a:avLst/>
          </a:prstGeom>
          <a:solidFill>
            <a:srgbClr val="00B0F0"/>
          </a:solidFill>
          <a:ln w="25400" cap="flat" cmpd="sng" algn="ctr">
            <a:noFill/>
            <a:prstDash val="solid"/>
          </a:ln>
          <a:effectLst/>
        </p:spPr>
        <p:txBody>
          <a:bodyPr rtlCol="0" anchor="ctr"/>
          <a:lstStyle/>
          <a:p>
            <a:pPr algn="ctr" defTabSz="1219170">
              <a:defRPr/>
            </a:pPr>
            <a:endParaRPr lang="fr-FR" sz="2400" kern="0">
              <a:solidFill>
                <a:srgbClr val="00B0F0"/>
              </a:solidFill>
              <a:latin typeface="Calibri"/>
            </a:endParaRPr>
          </a:p>
        </p:txBody>
      </p:sp>
      <p:sp>
        <p:nvSpPr>
          <p:cNvPr id="20" name="Espace réservé du pied de page 9"/>
          <p:cNvSpPr>
            <a:spLocks noGrp="1"/>
          </p:cNvSpPr>
          <p:nvPr>
            <p:ph type="ftr" sz="quarter" idx="15"/>
          </p:nvPr>
        </p:nvSpPr>
        <p:spPr>
          <a:xfrm>
            <a:off x="493984" y="6526753"/>
            <a:ext cx="3860800" cy="366183"/>
          </a:xfrm>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1398615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p:cNvGraphicFramePr/>
          <p:nvPr>
            <p:extLst/>
          </p:nvPr>
        </p:nvGraphicFramePr>
        <p:xfrm>
          <a:off x="1673588" y="1711465"/>
          <a:ext cx="4062193" cy="4303156"/>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9025" t="5455" r="6293" b="37777"/>
          <a:stretch/>
        </p:blipFill>
        <p:spPr>
          <a:xfrm>
            <a:off x="548976" y="4477131"/>
            <a:ext cx="830437" cy="836389"/>
          </a:xfrm>
          <a:prstGeom prst="rect">
            <a:avLst/>
          </a:prstGeom>
        </p:spPr>
      </p:pic>
      <p:pic>
        <p:nvPicPr>
          <p:cNvPr id="21" name="Image 20"/>
          <p:cNvPicPr>
            <a:picLocks noChangeAspect="1"/>
          </p:cNvPicPr>
          <p:nvPr/>
        </p:nvPicPr>
        <p:blipFill rotWithShape="1">
          <a:blip r:embed="rId5" cstate="print">
            <a:extLst>
              <a:ext uri="{28A0092B-C50C-407E-A947-70E740481C1C}">
                <a14:useLocalDpi xmlns:a14="http://schemas.microsoft.com/office/drawing/2010/main" val="0"/>
              </a:ext>
            </a:extLst>
          </a:blip>
          <a:srcRect l="19941" r="22076"/>
          <a:stretch/>
        </p:blipFill>
        <p:spPr>
          <a:xfrm>
            <a:off x="551884" y="2375993"/>
            <a:ext cx="824621" cy="800731"/>
          </a:xfrm>
          <a:prstGeom prst="rect">
            <a:avLst/>
          </a:prstGeom>
        </p:spPr>
      </p:pic>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5735781" y="157278"/>
            <a:ext cx="6317673" cy="1098559"/>
          </a:xfrm>
          <a:prstGeom prst="roundRect">
            <a:avLst/>
          </a:prstGeom>
          <a:noFill/>
          <a:ln>
            <a:solidFill>
              <a:schemeClr val="bg2"/>
            </a:solidFill>
          </a:ln>
        </p:spPr>
        <p:txBody>
          <a:bodyPr anchor="ctr">
            <a:noAutofit/>
          </a:bodyPr>
          <a:lstStyle/>
          <a:p>
            <a:pPr marL="0" indent="0">
              <a:buNone/>
            </a:pPr>
            <a:r>
              <a:rPr lang="fr-FR" sz="1400" dirty="0">
                <a:solidFill>
                  <a:schemeClr val="tx2"/>
                </a:solidFill>
                <a:latin typeface="Helvetica" panose="020B0604020202020204" pitchFamily="34" charset="0"/>
                <a:cs typeface="Helvetica" panose="020B0604020202020204" pitchFamily="34" charset="0"/>
              </a:rPr>
              <a:t>Question : </a:t>
            </a:r>
            <a:r>
              <a:rPr lang="fr-FR" sz="1400" dirty="0">
                <a:solidFill>
                  <a:schemeClr val="tx2"/>
                </a:solidFill>
                <a:latin typeface="Helvetica"/>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427929"/>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16" name="ZoneTexte 15"/>
          <p:cNvSpPr txBox="1"/>
          <p:nvPr/>
        </p:nvSpPr>
        <p:spPr>
          <a:xfrm rot="10800000" flipV="1">
            <a:off x="1500861" y="5825108"/>
            <a:ext cx="3369528" cy="676424"/>
          </a:xfrm>
          <a:prstGeom prst="rect">
            <a:avLst/>
          </a:prstGeom>
          <a:noFill/>
        </p:spPr>
        <p:txBody>
          <a:bodyPr vert="horz" wrap="square" lIns="0" tIns="0" rIns="0" bIns="0" rtlCol="0" anchor="ctr">
            <a:noAutofit/>
          </a:bodyPr>
          <a:lstStyle/>
          <a:p>
            <a:pPr marL="6351" algn="ctr" defTabSz="1232345"/>
            <a:r>
              <a:rPr lang="fr-FR" sz="1467" dirty="0">
                <a:solidFill>
                  <a:prstClr val="white">
                    <a:lumMod val="50000"/>
                  </a:prstClr>
                </a:solidFill>
                <a:latin typeface="Calibri"/>
              </a:rPr>
              <a:t>Personnes certaines d’aller voter n’ayant pas exprimé d’intention de vote </a:t>
            </a:r>
            <a:r>
              <a:rPr lang="fr-FR" sz="1467" b="1" dirty="0">
                <a:solidFill>
                  <a:prstClr val="white">
                    <a:lumMod val="50000"/>
                  </a:prstClr>
                </a:solidFill>
                <a:latin typeface="Calibri"/>
              </a:rPr>
              <a:t>18%</a:t>
            </a:r>
            <a:endParaRPr lang="fr-FR" sz="1400" dirty="0">
              <a:solidFill>
                <a:prstClr val="white">
                  <a:lumMod val="50000"/>
                </a:prstClr>
              </a:solidFill>
              <a:latin typeface="Calibri"/>
            </a:endParaRPr>
          </a:p>
        </p:txBody>
      </p:sp>
      <p:sp>
        <p:nvSpPr>
          <p:cNvPr id="17" name="Rectangle 16"/>
          <p:cNvSpPr/>
          <p:nvPr/>
        </p:nvSpPr>
        <p:spPr>
          <a:xfrm>
            <a:off x="127401" y="3107007"/>
            <a:ext cx="1673587" cy="7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1867" b="1" dirty="0">
                <a:solidFill>
                  <a:srgbClr val="F1BE48">
                    <a:lumMod val="75000"/>
                  </a:srgbClr>
                </a:solidFill>
                <a:latin typeface="Calibri"/>
              </a:rPr>
              <a:t>Emmanuel Macron</a:t>
            </a:r>
          </a:p>
        </p:txBody>
      </p:sp>
      <p:sp>
        <p:nvSpPr>
          <p:cNvPr id="18" name="Rectangle 17"/>
          <p:cNvSpPr/>
          <p:nvPr/>
        </p:nvSpPr>
        <p:spPr>
          <a:xfrm>
            <a:off x="427528" y="5253960"/>
            <a:ext cx="1073333" cy="774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1867" b="1" dirty="0">
                <a:solidFill>
                  <a:srgbClr val="1B365D"/>
                </a:solidFill>
                <a:latin typeface="Calibri"/>
              </a:rPr>
              <a:t>Marine Le Pen</a:t>
            </a: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E. Macron face à M. Le Pen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dirty="0">
                <a:solidFill>
                  <a:srgbClr val="888B8D"/>
                </a:solidFill>
                <a:latin typeface="Calibri"/>
              </a:rPr>
              <a:t>©Ipsos  CEVIPOF LE MONDE – EEF 2017 - 20 mars 2017</a:t>
            </a:r>
          </a:p>
        </p:txBody>
      </p:sp>
      <p:graphicFrame>
        <p:nvGraphicFramePr>
          <p:cNvPr id="3" name="Tableau 2"/>
          <p:cNvGraphicFramePr>
            <a:graphicFrameLocks noGrp="1"/>
          </p:cNvGraphicFramePr>
          <p:nvPr>
            <p:extLst/>
          </p:nvPr>
        </p:nvGraphicFramePr>
        <p:xfrm>
          <a:off x="5004287" y="1954548"/>
          <a:ext cx="1151544" cy="1222177"/>
        </p:xfrm>
        <a:graphic>
          <a:graphicData uri="http://schemas.openxmlformats.org/drawingml/2006/table">
            <a:tbl>
              <a:tblPr>
                <a:tableStyleId>{5C22544A-7EE6-4342-B048-85BDC9FD1C3A}</a:tableStyleId>
              </a:tblPr>
              <a:tblGrid>
                <a:gridCol w="1151544">
                  <a:extLst>
                    <a:ext uri="{9D8B030D-6E8A-4147-A177-3AD203B41FA5}">
                      <a16:colId xmlns:a16="http://schemas.microsoft.com/office/drawing/2014/main" val="3551233147"/>
                    </a:ext>
                  </a:extLst>
                </a:gridCol>
              </a:tblGrid>
              <a:tr h="724900">
                <a:tc>
                  <a:txBody>
                    <a:bodyPr/>
                    <a:lstStyle/>
                    <a:p>
                      <a:pPr algn="ctr" fontAlgn="b"/>
                      <a:r>
                        <a:rPr lang="fr-FR" sz="1200" b="0" i="1" u="none" strike="noStrike" dirty="0">
                          <a:solidFill>
                            <a:srgbClr val="000000"/>
                          </a:solidFill>
                          <a:effectLst/>
                          <a:latin typeface="Calibri" panose="020F0502020204030204" pitchFamily="34" charset="0"/>
                        </a:rPr>
                        <a:t>Evolution</a:t>
                      </a:r>
                      <a:endParaRPr lang="fr-FR" sz="1200" b="0" i="1" u="none" strike="noStrike" baseline="0" dirty="0">
                        <a:solidFill>
                          <a:srgbClr val="000000"/>
                        </a:solidFill>
                        <a:effectLst/>
                        <a:latin typeface="Calibri" panose="020F0502020204030204" pitchFamily="34" charset="0"/>
                      </a:endParaRP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14-19 mars 2017</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vs 1-5 mars 2017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5116270"/>
                  </a:ext>
                </a:extLst>
              </a:tr>
              <a:tr h="497277">
                <a:tc>
                  <a:txBody>
                    <a:bodyPr/>
                    <a:lstStyle/>
                    <a:p>
                      <a:pPr algn="ctr" fontAlgn="b"/>
                      <a:r>
                        <a:rPr kumimoji="0" lang="fr-FR" sz="2100" b="1"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t>-1</a:t>
                      </a:r>
                      <a:endParaRPr lang="fr-FR" sz="2100" b="1" i="0" u="none" strike="noStrike" dirty="0">
                        <a:solidFill>
                          <a:schemeClr val="accent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22273191"/>
                  </a:ext>
                </a:extLst>
              </a:tr>
            </a:tbl>
          </a:graphicData>
        </a:graphic>
      </p:graphicFrame>
      <p:graphicFrame>
        <p:nvGraphicFramePr>
          <p:cNvPr id="19" name="Tableau 18"/>
          <p:cNvGraphicFramePr>
            <a:graphicFrameLocks noGrp="1"/>
          </p:cNvGraphicFramePr>
          <p:nvPr>
            <p:extLst/>
          </p:nvPr>
        </p:nvGraphicFramePr>
        <p:xfrm>
          <a:off x="6295423" y="1627560"/>
          <a:ext cx="5764559" cy="4387060"/>
        </p:xfrm>
        <a:graphic>
          <a:graphicData uri="http://schemas.openxmlformats.org/drawingml/2006/table">
            <a:tbl>
              <a:tblPr firstRow="1" bandRow="1">
                <a:tableStyleId>{5C22544A-7EE6-4342-B048-85BDC9FD1C3A}</a:tableStyleId>
              </a:tblPr>
              <a:tblGrid>
                <a:gridCol w="2208991">
                  <a:extLst>
                    <a:ext uri="{9D8B030D-6E8A-4147-A177-3AD203B41FA5}">
                      <a16:colId xmlns:a16="http://schemas.microsoft.com/office/drawing/2014/main" val="20000"/>
                    </a:ext>
                  </a:extLst>
                </a:gridCol>
                <a:gridCol w="889784">
                  <a:extLst>
                    <a:ext uri="{9D8B030D-6E8A-4147-A177-3AD203B41FA5}">
                      <a16:colId xmlns:a16="http://schemas.microsoft.com/office/drawing/2014/main" val="20001"/>
                    </a:ext>
                  </a:extLst>
                </a:gridCol>
                <a:gridCol w="889784">
                  <a:extLst>
                    <a:ext uri="{9D8B030D-6E8A-4147-A177-3AD203B41FA5}">
                      <a16:colId xmlns:a16="http://schemas.microsoft.com/office/drawing/2014/main" val="20002"/>
                    </a:ext>
                  </a:extLst>
                </a:gridCol>
                <a:gridCol w="1104000">
                  <a:extLst>
                    <a:ext uri="{9D8B030D-6E8A-4147-A177-3AD203B41FA5}">
                      <a16:colId xmlns:a16="http://schemas.microsoft.com/office/drawing/2014/main" val="20003"/>
                    </a:ext>
                  </a:extLst>
                </a:gridCol>
                <a:gridCol w="672000">
                  <a:extLst>
                    <a:ext uri="{9D8B030D-6E8A-4147-A177-3AD203B41FA5}">
                      <a16:colId xmlns:a16="http://schemas.microsoft.com/office/drawing/2014/main" val="20004"/>
                    </a:ext>
                  </a:extLst>
                </a:gridCol>
              </a:tblGrid>
              <a:tr h="507901">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108787">
                <a:tc>
                  <a:txBody>
                    <a:bodyPr/>
                    <a:lstStyle/>
                    <a:p>
                      <a:pPr algn="ctr"/>
                      <a:r>
                        <a:rPr lang="fr-FR" sz="1900" b="1" dirty="0">
                          <a:solidFill>
                            <a:schemeClr val="bg2">
                              <a:lumMod val="75000"/>
                            </a:schemeClr>
                          </a:solidFill>
                          <a:latin typeface="+mn-lt"/>
                          <a:cs typeface="Helvetica" panose="020B0604020202020204" pitchFamily="34" charset="0"/>
                        </a:rPr>
                        <a:t>Intention</a:t>
                      </a:r>
                      <a:r>
                        <a:rPr lang="fr-FR" sz="1900" b="1" baseline="0" dirty="0">
                          <a:solidFill>
                            <a:schemeClr val="bg2">
                              <a:lumMod val="75000"/>
                            </a:schemeClr>
                          </a:solidFill>
                          <a:latin typeface="+mn-lt"/>
                          <a:cs typeface="Helvetica" panose="020B0604020202020204" pitchFamily="34" charset="0"/>
                        </a:rPr>
                        <a:t> de</a:t>
                      </a:r>
                    </a:p>
                    <a:p>
                      <a:pPr algn="ctr"/>
                      <a:r>
                        <a:rPr lang="fr-FR" sz="1900" b="1" baseline="0" dirty="0">
                          <a:solidFill>
                            <a:schemeClr val="bg2">
                              <a:lumMod val="75000"/>
                            </a:schemeClr>
                          </a:solidFill>
                          <a:latin typeface="+mn-lt"/>
                          <a:cs typeface="Helvetica" panose="020B0604020202020204" pitchFamily="34" charset="0"/>
                        </a:rPr>
                        <a:t> vote </a:t>
                      </a:r>
                      <a:r>
                        <a:rPr lang="fr-FR" sz="1900" b="1" dirty="0">
                          <a:solidFill>
                            <a:schemeClr val="bg2">
                              <a:lumMod val="75000"/>
                            </a:schemeClr>
                          </a:solidFill>
                          <a:latin typeface="+mn-lt"/>
                          <a:cs typeface="Helvetica" panose="020B0604020202020204" pitchFamily="34" charset="0"/>
                        </a:rPr>
                        <a:t>1</a:t>
                      </a:r>
                      <a:r>
                        <a:rPr lang="fr-FR" sz="1900" b="1" baseline="30000" dirty="0">
                          <a:solidFill>
                            <a:schemeClr val="bg2">
                              <a:lumMod val="75000"/>
                            </a:schemeClr>
                          </a:solidFill>
                          <a:latin typeface="+mn-lt"/>
                          <a:cs typeface="Helvetica" panose="020B0604020202020204" pitchFamily="34" charset="0"/>
                        </a:rPr>
                        <a:t>er</a:t>
                      </a:r>
                      <a:r>
                        <a:rPr lang="fr-FR" sz="1900" b="1" dirty="0">
                          <a:solidFill>
                            <a:schemeClr val="bg2">
                              <a:lumMod val="75000"/>
                            </a:schemeClr>
                          </a:solidFill>
                          <a:latin typeface="+mn-lt"/>
                          <a:cs typeface="Helvetica" panose="020B0604020202020204" pitchFamily="34" charset="0"/>
                        </a:rPr>
                        <a:t> tour</a:t>
                      </a:r>
                    </a:p>
                    <a:p>
                      <a:pPr algn="ctr"/>
                      <a:r>
                        <a:rPr lang="fr-FR" sz="1500" b="1" dirty="0">
                          <a:solidFill>
                            <a:schemeClr val="bg2">
                              <a:lumMod val="75000"/>
                            </a:schemeClr>
                          </a:solidFill>
                          <a:latin typeface="+mn-lt"/>
                          <a:cs typeface="Helvetica" panose="020B0604020202020204" pitchFamily="34" charset="0"/>
                          <a:sym typeface="Wingdings 3" panose="05040102010807070707" pitchFamily="18" charset="2"/>
                        </a:rPr>
                        <a:t></a:t>
                      </a:r>
                      <a:endParaRPr lang="fr-FR" sz="1500" b="1" dirty="0">
                        <a:solidFill>
                          <a:schemeClr val="bg2">
                            <a:lumMod val="75000"/>
                          </a:schemeClr>
                        </a:solidFill>
                        <a:latin typeface="+mn-lt"/>
                        <a:cs typeface="Helvetica" panose="020B0604020202020204" pitchFamily="34" charset="0"/>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3175"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600" b="0" i="0" u="none" strike="noStrike" dirty="0">
                          <a:solidFill>
                            <a:schemeClr val="bg2">
                              <a:lumMod val="75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600" b="0" i="0" u="none" strike="noStrike" dirty="0">
                          <a:solidFill>
                            <a:schemeClr val="bg2">
                              <a:lumMod val="75000"/>
                            </a:schemeClr>
                          </a:solidFill>
                          <a:effectLst/>
                          <a:latin typeface="+mn-lt"/>
                        </a:rPr>
                        <a:t> J-L. </a:t>
                      </a:r>
                      <a:r>
                        <a:rPr lang="fr-FR" sz="1600" b="0" i="0" u="none" strike="noStrike" baseline="0" dirty="0">
                          <a:solidFill>
                            <a:schemeClr val="bg2">
                              <a:lumMod val="75000"/>
                            </a:schemeClr>
                          </a:solidFill>
                          <a:effectLst/>
                          <a:latin typeface="+mn-lt"/>
                        </a:rPr>
                        <a:t>Mélenchon</a:t>
                      </a:r>
                      <a:endParaRPr lang="fr-FR" sz="1600" b="0" i="0" u="none" strike="noStrike" dirty="0">
                        <a:solidFill>
                          <a:schemeClr val="bg2">
                            <a:lumMod val="75000"/>
                          </a:schemeClr>
                        </a:solidFill>
                        <a:effectLst/>
                        <a:latin typeface="+mn-lt"/>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accent2">
                              <a:lumMod val="75000"/>
                            </a:schemeClr>
                          </a:solidFill>
                          <a:effectLst/>
                          <a:uLnTx/>
                          <a:uFillTx/>
                          <a:latin typeface="Calibri"/>
                          <a:ea typeface="+mn-ea"/>
                          <a:cs typeface="+mn-cs"/>
                        </a:rPr>
                        <a:t>48%</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7%</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45%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srgbClr val="888B8D">
                              <a:lumMod val="75000"/>
                            </a:srgbClr>
                          </a:solidFill>
                          <a:effectLst/>
                          <a:uLnTx/>
                          <a:uFillTx/>
                          <a:latin typeface="Calibri"/>
                          <a:ea typeface="+mn-ea"/>
                          <a:cs typeface="Helvetica" panose="020B0604020202020204" pitchFamily="34" charset="0"/>
                        </a:rPr>
                        <a:t>100%</a:t>
                      </a:r>
                      <a:endPar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endParaRP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2593">
                <a:tc>
                  <a:txBody>
                    <a:bodyPr/>
                    <a:lstStyle/>
                    <a:p>
                      <a:pPr algn="r" fontAlgn="ctr"/>
                      <a:r>
                        <a:rPr lang="fr-FR" sz="1600" b="0" i="0" u="none" strike="noStrike" dirty="0">
                          <a:solidFill>
                            <a:schemeClr val="bg2">
                              <a:lumMod val="75000"/>
                            </a:schemeClr>
                          </a:solidFill>
                          <a:effectLst/>
                          <a:latin typeface="+mn-lt"/>
                        </a:rPr>
                        <a:t>Voterait pour </a:t>
                      </a:r>
                    </a:p>
                    <a:p>
                      <a:pPr algn="r" fontAlgn="ctr"/>
                      <a:r>
                        <a:rPr lang="fr-FR" sz="1600" b="0" i="0" u="none" strike="noStrike" dirty="0">
                          <a:solidFill>
                            <a:schemeClr val="bg2">
                              <a:lumMod val="75000"/>
                            </a:schemeClr>
                          </a:solidFill>
                          <a:effectLst/>
                          <a:latin typeface="+mn-lt"/>
                        </a:rPr>
                        <a:t>Benoît</a:t>
                      </a:r>
                      <a:r>
                        <a:rPr lang="fr-FR" sz="1600" b="0" i="0" u="none" strike="noStrike" baseline="0" dirty="0">
                          <a:solidFill>
                            <a:schemeClr val="bg2">
                              <a:lumMod val="75000"/>
                            </a:schemeClr>
                          </a:solidFill>
                          <a:effectLst/>
                          <a:latin typeface="+mn-lt"/>
                        </a:rPr>
                        <a:t> Hamon </a:t>
                      </a:r>
                      <a:endParaRPr lang="fr-FR" sz="1600" b="0" i="0" u="none" strike="noStrike" dirty="0">
                        <a:solidFill>
                          <a:schemeClr val="bg2">
                            <a:lumMod val="75000"/>
                          </a:schemeClr>
                        </a:solidFill>
                        <a:effectLst/>
                        <a:latin typeface="+mn-lt"/>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accent2">
                              <a:lumMod val="75000"/>
                            </a:schemeClr>
                          </a:solidFill>
                          <a:effectLst/>
                          <a:uLnTx/>
                          <a:uFillTx/>
                          <a:latin typeface="Calibri"/>
                          <a:ea typeface="+mn-ea"/>
                          <a:cs typeface="+mn-cs"/>
                        </a:rPr>
                        <a:t>73%</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3%</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24%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srgbClr val="888B8D">
                              <a:lumMod val="75000"/>
                            </a:srgbClr>
                          </a:solidFill>
                          <a:effectLst/>
                          <a:uLnTx/>
                          <a:uFillTx/>
                          <a:latin typeface="Calibri"/>
                          <a:ea typeface="+mn-ea"/>
                          <a:cs typeface="Helvetica" panose="020B0604020202020204" pitchFamily="34" charset="0"/>
                        </a:rPr>
                        <a:t>100%</a:t>
                      </a:r>
                      <a:endPar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endParaRP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593">
                <a:tc>
                  <a:txBody>
                    <a:bodyPr/>
                    <a:lstStyle/>
                    <a:p>
                      <a:pPr algn="r"/>
                      <a:r>
                        <a:rPr lang="fr-FR" sz="1600" dirty="0">
                          <a:solidFill>
                            <a:schemeClr val="bg2">
                              <a:lumMod val="75000"/>
                            </a:schemeClr>
                          </a:solidFill>
                          <a:latin typeface="+mn-lt"/>
                          <a:cs typeface="Helvetica" panose="020B0604020202020204" pitchFamily="34" charset="0"/>
                        </a:rPr>
                        <a:t>Voterait pour</a:t>
                      </a:r>
                      <a:r>
                        <a:rPr lang="fr-FR" sz="1600" baseline="0" dirty="0">
                          <a:solidFill>
                            <a:schemeClr val="bg2">
                              <a:lumMod val="75000"/>
                            </a:schemeClr>
                          </a:solidFill>
                          <a:latin typeface="+mn-lt"/>
                          <a:cs typeface="Helvetica" panose="020B0604020202020204" pitchFamily="34" charset="0"/>
                        </a:rPr>
                        <a:t> </a:t>
                      </a:r>
                    </a:p>
                    <a:p>
                      <a:pPr algn="r"/>
                      <a:r>
                        <a:rPr lang="fr-FR" sz="1600" dirty="0">
                          <a:solidFill>
                            <a:schemeClr val="bg2">
                              <a:lumMod val="75000"/>
                            </a:schemeClr>
                          </a:solidFill>
                          <a:latin typeface="+mn-lt"/>
                          <a:cs typeface="Helvetica" panose="020B0604020202020204" pitchFamily="34" charset="0"/>
                        </a:rPr>
                        <a:t>François Fillon</a:t>
                      </a: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accent2">
                              <a:lumMod val="75000"/>
                            </a:schemeClr>
                          </a:solidFill>
                          <a:effectLst/>
                          <a:uLnTx/>
                          <a:uFillTx/>
                          <a:latin typeface="Calibri"/>
                          <a:ea typeface="+mn-ea"/>
                          <a:cs typeface="+mn-cs"/>
                        </a:rPr>
                        <a:t>41%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32%</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27%</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srgbClr val="888B8D">
                              <a:lumMod val="75000"/>
                            </a:srgbClr>
                          </a:solidFill>
                          <a:effectLst/>
                          <a:uLnTx/>
                          <a:uFillTx/>
                          <a:latin typeface="Calibri"/>
                          <a:ea typeface="+mn-ea"/>
                          <a:cs typeface="Helvetica" panose="020B0604020202020204" pitchFamily="34" charset="0"/>
                        </a:rPr>
                        <a:t>100%</a:t>
                      </a:r>
                      <a:endPar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endParaRP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2593">
                <a:tc>
                  <a:txBody>
                    <a:bodyPr/>
                    <a:lstStyle/>
                    <a:p>
                      <a:pPr algn="r"/>
                      <a:r>
                        <a:rPr lang="fr-FR" sz="1600" dirty="0">
                          <a:solidFill>
                            <a:schemeClr val="bg2">
                              <a:lumMod val="75000"/>
                            </a:schemeClr>
                          </a:solidFill>
                          <a:latin typeface="+mn-lt"/>
                          <a:cs typeface="Helvetica" panose="020B0604020202020204" pitchFamily="34" charset="0"/>
                        </a:rPr>
                        <a:t>Voterait pour</a:t>
                      </a:r>
                    </a:p>
                    <a:p>
                      <a:pPr algn="r"/>
                      <a:r>
                        <a:rPr lang="fr-FR" sz="1600" baseline="0" dirty="0">
                          <a:solidFill>
                            <a:schemeClr val="bg2">
                              <a:lumMod val="75000"/>
                            </a:schemeClr>
                          </a:solidFill>
                          <a:latin typeface="+mn-lt"/>
                          <a:cs typeface="Helvetica" panose="020B0604020202020204" pitchFamily="34" charset="0"/>
                        </a:rPr>
                        <a:t>N. Dupont-Aignan</a:t>
                      </a:r>
                      <a:endParaRPr lang="fr-FR" sz="1600" dirty="0">
                        <a:solidFill>
                          <a:schemeClr val="bg2">
                            <a:lumMod val="75000"/>
                          </a:schemeClr>
                        </a:solidFill>
                        <a:latin typeface="+mn-lt"/>
                        <a:cs typeface="Helvetica" panose="020B0604020202020204" pitchFamily="34" charset="0"/>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accent2">
                              <a:lumMod val="75000"/>
                            </a:schemeClr>
                          </a:solidFill>
                          <a:effectLst/>
                          <a:uLnTx/>
                          <a:uFillTx/>
                          <a:latin typeface="Calibri"/>
                          <a:ea typeface="+mn-ea"/>
                          <a:cs typeface="+mn-cs"/>
                        </a:rPr>
                        <a:t>31%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38%</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31%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3164463"/>
                  </a:ext>
                </a:extLst>
              </a:tr>
            </a:tbl>
          </a:graphicData>
        </a:graphic>
      </p:graphicFrame>
      <p:graphicFrame>
        <p:nvGraphicFramePr>
          <p:cNvPr id="23" name="Tableau 22"/>
          <p:cNvGraphicFramePr>
            <a:graphicFrameLocks noGrp="1"/>
          </p:cNvGraphicFramePr>
          <p:nvPr>
            <p:extLst/>
          </p:nvPr>
        </p:nvGraphicFramePr>
        <p:xfrm>
          <a:off x="4000595" y="4044546"/>
          <a:ext cx="1151544" cy="1222177"/>
        </p:xfrm>
        <a:graphic>
          <a:graphicData uri="http://schemas.openxmlformats.org/drawingml/2006/table">
            <a:tbl>
              <a:tblPr>
                <a:tableStyleId>{5C22544A-7EE6-4342-B048-85BDC9FD1C3A}</a:tableStyleId>
              </a:tblPr>
              <a:tblGrid>
                <a:gridCol w="1151544">
                  <a:extLst>
                    <a:ext uri="{9D8B030D-6E8A-4147-A177-3AD203B41FA5}">
                      <a16:colId xmlns:a16="http://schemas.microsoft.com/office/drawing/2014/main" val="3551233147"/>
                    </a:ext>
                  </a:extLst>
                </a:gridCol>
              </a:tblGrid>
              <a:tr h="724900">
                <a:tc>
                  <a:txBody>
                    <a:bodyPr/>
                    <a:lstStyle/>
                    <a:p>
                      <a:pPr algn="ctr" fontAlgn="b"/>
                      <a:r>
                        <a:rPr lang="fr-FR" sz="1200" b="0" i="1" u="none" strike="noStrike" dirty="0">
                          <a:solidFill>
                            <a:srgbClr val="000000"/>
                          </a:solidFill>
                          <a:effectLst/>
                          <a:latin typeface="Calibri" panose="020F0502020204030204" pitchFamily="34" charset="0"/>
                        </a:rPr>
                        <a:t>Evolution</a:t>
                      </a:r>
                      <a:endParaRPr lang="fr-FR" sz="1200" b="0" i="1" u="none" strike="noStrike" baseline="0" dirty="0">
                        <a:solidFill>
                          <a:srgbClr val="000000"/>
                        </a:solidFill>
                        <a:effectLst/>
                        <a:latin typeface="Calibri" panose="020F0502020204030204" pitchFamily="34" charset="0"/>
                      </a:endParaRP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14-19 mars 2017</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vs 1-5 mars 2017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5116270"/>
                  </a:ext>
                </a:extLst>
              </a:tr>
              <a:tr h="497277">
                <a:tc>
                  <a:txBody>
                    <a:bodyPr/>
                    <a:lstStyle/>
                    <a:p>
                      <a:pPr algn="ctr" fontAlgn="b"/>
                      <a:r>
                        <a:rPr kumimoji="0" lang="fr-FR" sz="21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+1</a:t>
                      </a:r>
                      <a:endParaRPr lang="fr-FR" sz="21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22273191"/>
                  </a:ext>
                </a:extLst>
              </a:tr>
            </a:tbl>
          </a:graphicData>
        </a:graphic>
      </p:graphicFrame>
      <p:pic>
        <p:nvPicPr>
          <p:cNvPr id="24" name="Image 23"/>
          <p:cNvPicPr>
            <a:picLocks noChangeAspect="1"/>
          </p:cNvPicPr>
          <p:nvPr/>
        </p:nvPicPr>
        <p:blipFill rotWithShape="1">
          <a:blip r:embed="rId6" cstate="print">
            <a:extLst>
              <a:ext uri="{28A0092B-C50C-407E-A947-70E740481C1C}">
                <a14:useLocalDpi xmlns:a14="http://schemas.microsoft.com/office/drawing/2010/main" val="0"/>
              </a:ext>
            </a:extLst>
          </a:blip>
          <a:srcRect l="19941" r="22076"/>
          <a:stretch/>
        </p:blipFill>
        <p:spPr>
          <a:xfrm>
            <a:off x="8575356" y="2300966"/>
            <a:ext cx="741427" cy="719949"/>
          </a:xfrm>
          <a:prstGeom prst="rect">
            <a:avLst/>
          </a:prstGeom>
        </p:spPr>
      </p:pic>
      <p:pic>
        <p:nvPicPr>
          <p:cNvPr id="25" name="Image 24"/>
          <p:cNvPicPr>
            <a:picLocks noChangeAspect="1"/>
          </p:cNvPicPr>
          <p:nvPr/>
        </p:nvPicPr>
        <p:blipFill rotWithShape="1">
          <a:blip r:embed="rId7" cstate="print">
            <a:extLst>
              <a:ext uri="{28A0092B-C50C-407E-A947-70E740481C1C}">
                <a14:useLocalDpi xmlns:a14="http://schemas.microsoft.com/office/drawing/2010/main" val="0"/>
              </a:ext>
            </a:extLst>
          </a:blip>
          <a:srcRect l="9025" t="5455" r="6293" b="37777"/>
          <a:stretch/>
        </p:blipFill>
        <p:spPr>
          <a:xfrm>
            <a:off x="9470229" y="2261748"/>
            <a:ext cx="753763" cy="759165"/>
          </a:xfrm>
          <a:prstGeom prst="rect">
            <a:avLst/>
          </a:prstGeom>
        </p:spPr>
      </p:pic>
    </p:spTree>
    <p:extLst>
      <p:ext uri="{BB962C8B-B14F-4D97-AF65-F5344CB8AC3E}">
        <p14:creationId xmlns:p14="http://schemas.microsoft.com/office/powerpoint/2010/main" val="4267088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Graphique 26"/>
          <p:cNvGraphicFramePr/>
          <p:nvPr>
            <p:extLst/>
          </p:nvPr>
        </p:nvGraphicFramePr>
        <p:xfrm>
          <a:off x="1208506" y="1116475"/>
          <a:ext cx="8675799" cy="542399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9025" t="5455" r="6293" b="37777"/>
          <a:stretch/>
        </p:blipFill>
        <p:spPr>
          <a:xfrm>
            <a:off x="3038222" y="4530955"/>
            <a:ext cx="1108857" cy="1116805"/>
          </a:xfrm>
          <a:prstGeom prst="rect">
            <a:avLst/>
          </a:prstGeom>
        </p:spPr>
      </p:pic>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2" y="519412"/>
            <a:ext cx="7297797" cy="738792"/>
          </a:xfrm>
        </p:spPr>
        <p:txBody>
          <a:bodyPr/>
          <a:lstStyle/>
          <a:p>
            <a:r>
              <a:rPr lang="fr-FR" sz="2667" dirty="0"/>
              <a:t>La sûreté du choix</a:t>
            </a:r>
            <a:br>
              <a:rPr lang="fr-FR" sz="2667" dirty="0"/>
            </a:br>
            <a:r>
              <a:rPr lang="fr-FR" sz="2667" dirty="0"/>
              <a:t>Hypothèse E. Macron face à M. Le Pen</a:t>
            </a:r>
          </a:p>
        </p:txBody>
      </p:sp>
      <p:sp>
        <p:nvSpPr>
          <p:cNvPr id="2" name="Espace réservé du texte 1"/>
          <p:cNvSpPr>
            <a:spLocks noGrp="1"/>
          </p:cNvSpPr>
          <p:nvPr>
            <p:ph type="body" sz="quarter" idx="14"/>
          </p:nvPr>
        </p:nvSpPr>
        <p:spPr>
          <a:xfrm>
            <a:off x="6143166" y="90569"/>
            <a:ext cx="5847401" cy="639292"/>
          </a:xfrm>
          <a:prstGeom prst="roundRect">
            <a:avLst/>
          </a:prstGeom>
          <a:noFill/>
          <a:ln>
            <a:solidFill>
              <a:schemeClr val="bg2"/>
            </a:solidFill>
          </a:ln>
        </p:spPr>
        <p:txBody>
          <a:bodyPr anchor="ctr">
            <a:noAutofit/>
          </a:bodyPr>
          <a:lstStyle/>
          <a:p>
            <a:pPr marL="0" indent="0">
              <a:buNone/>
            </a:pPr>
            <a:r>
              <a:rPr lang="fr-FR" sz="1400" dirty="0">
                <a:solidFill>
                  <a:schemeClr val="tx2"/>
                </a:solidFill>
                <a:latin typeface="Helvetica" panose="020B0604020202020204" pitchFamily="34" charset="0"/>
                <a:cs typeface="Helvetica" panose="020B0604020202020204" pitchFamily="34" charset="0"/>
              </a:rPr>
              <a:t>Question : </a:t>
            </a:r>
            <a:r>
              <a:rPr lang="fr-FR" sz="1400" dirty="0">
                <a:solidFill>
                  <a:schemeClr val="tx2"/>
                </a:solidFill>
                <a:latin typeface="Helvetica"/>
                <a:ea typeface="Cambria"/>
                <a:cs typeface="Times New Roman"/>
              </a:rPr>
              <a:t>Votre choix de vote est-il définitif ou peut-il encore changer ?</a:t>
            </a:r>
          </a:p>
        </p:txBody>
      </p:sp>
      <p:sp>
        <p:nvSpPr>
          <p:cNvPr id="17" name="ZoneTexte 16"/>
          <p:cNvSpPr txBox="1"/>
          <p:nvPr/>
        </p:nvSpPr>
        <p:spPr>
          <a:xfrm>
            <a:off x="-59269" y="1415987"/>
            <a:ext cx="2873487"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a:t>
            </a:r>
          </a:p>
        </p:txBody>
      </p:sp>
      <p:pic>
        <p:nvPicPr>
          <p:cNvPr id="28" name="Image 27"/>
          <p:cNvPicPr>
            <a:picLocks noChangeAspect="1"/>
          </p:cNvPicPr>
          <p:nvPr/>
        </p:nvPicPr>
        <p:blipFill rotWithShape="1">
          <a:blip r:embed="rId5" cstate="print">
            <a:extLst>
              <a:ext uri="{28A0092B-C50C-407E-A947-70E740481C1C}">
                <a14:useLocalDpi xmlns:a14="http://schemas.microsoft.com/office/drawing/2010/main" val="0"/>
              </a:ext>
            </a:extLst>
          </a:blip>
          <a:srcRect l="19941" r="22076"/>
          <a:stretch/>
        </p:blipFill>
        <p:spPr>
          <a:xfrm>
            <a:off x="3052076" y="2902263"/>
            <a:ext cx="1095003" cy="1063279"/>
          </a:xfrm>
          <a:prstGeom prst="rect">
            <a:avLst/>
          </a:prstGeom>
        </p:spPr>
      </p:pic>
      <p:sp>
        <p:nvSpPr>
          <p:cNvPr id="29" name="Rectangle 28"/>
          <p:cNvSpPr/>
          <p:nvPr/>
        </p:nvSpPr>
        <p:spPr>
          <a:xfrm>
            <a:off x="2843394" y="3828472"/>
            <a:ext cx="1700373" cy="617837"/>
          </a:xfrm>
          <a:prstGeom prst="wedgeRectCallout">
            <a:avLst>
              <a:gd name="adj1" fmla="val 28443"/>
              <a:gd name="adj2" fmla="val -82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1600" dirty="0">
                <a:solidFill>
                  <a:srgbClr val="888B8D">
                    <a:lumMod val="75000"/>
                  </a:srgbClr>
                </a:solidFill>
                <a:latin typeface="Calibri"/>
              </a:rPr>
              <a:t>Intention de vote E. Macron </a:t>
            </a:r>
          </a:p>
        </p:txBody>
      </p:sp>
      <p:sp>
        <p:nvSpPr>
          <p:cNvPr id="31" name="Rectangle 30"/>
          <p:cNvSpPr/>
          <p:nvPr/>
        </p:nvSpPr>
        <p:spPr>
          <a:xfrm>
            <a:off x="2814218" y="5441359"/>
            <a:ext cx="1713095" cy="643067"/>
          </a:xfrm>
          <a:prstGeom prst="wedgeRectCallout">
            <a:avLst>
              <a:gd name="adj1" fmla="val 28717"/>
              <a:gd name="adj2" fmla="val -8549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1600" dirty="0">
                <a:solidFill>
                  <a:prstClr val="white"/>
                </a:solidFill>
                <a:latin typeface="Calibri"/>
              </a:rPr>
              <a:t>Intention de vote </a:t>
            </a:r>
          </a:p>
          <a:p>
            <a:pPr algn="ctr" defTabSz="1232345"/>
            <a:r>
              <a:rPr lang="fr-FR" sz="1600" dirty="0">
                <a:solidFill>
                  <a:prstClr val="white"/>
                </a:solidFill>
                <a:latin typeface="Calibri"/>
              </a:rPr>
              <a:t>M. Le Pen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dirty="0">
                <a:solidFill>
                  <a:srgbClr val="888B8D"/>
                </a:solidFill>
                <a:latin typeface="Calibri"/>
              </a:rPr>
              <a:t>©Ipsos  CEVIPOF LE MONDE – EEF 2017 - 20 mars 2017</a:t>
            </a:r>
          </a:p>
        </p:txBody>
      </p:sp>
      <p:graphicFrame>
        <p:nvGraphicFramePr>
          <p:cNvPr id="14" name="Tableau 13"/>
          <p:cNvGraphicFramePr>
            <a:graphicFrameLocks noGrp="1"/>
          </p:cNvGraphicFramePr>
          <p:nvPr>
            <p:extLst/>
          </p:nvPr>
        </p:nvGraphicFramePr>
        <p:xfrm>
          <a:off x="9642764" y="1187125"/>
          <a:ext cx="1717963" cy="1005401"/>
        </p:xfrm>
        <a:graphic>
          <a:graphicData uri="http://schemas.openxmlformats.org/drawingml/2006/table">
            <a:tbl>
              <a:tblPr>
                <a:tableStyleId>{5C22544A-7EE6-4342-B048-85BDC9FD1C3A}</a:tableStyleId>
              </a:tblPr>
              <a:tblGrid>
                <a:gridCol w="1717963">
                  <a:extLst>
                    <a:ext uri="{9D8B030D-6E8A-4147-A177-3AD203B41FA5}">
                      <a16:colId xmlns:a16="http://schemas.microsoft.com/office/drawing/2014/main" val="3551233147"/>
                    </a:ext>
                  </a:extLst>
                </a:gridCol>
              </a:tblGrid>
              <a:tr h="1005401">
                <a:tc>
                  <a:txBody>
                    <a:bodyPr/>
                    <a:lstStyle/>
                    <a:p>
                      <a:pPr algn="ctr" fontAlgn="b"/>
                      <a:r>
                        <a:rPr lang="fr-FR" sz="1400" b="0" i="1" u="none" strike="noStrike" dirty="0">
                          <a:solidFill>
                            <a:srgbClr val="000000"/>
                          </a:solidFill>
                          <a:effectLst/>
                          <a:latin typeface="Calibri" panose="020F0502020204030204" pitchFamily="34" charset="0"/>
                        </a:rPr>
                        <a:t>Evolution</a:t>
                      </a:r>
                      <a:endParaRPr lang="fr-FR" sz="1400" b="0" i="1" u="none" strike="noStrike" baseline="0" dirty="0">
                        <a:solidFill>
                          <a:srgbClr val="000000"/>
                        </a:solidFill>
                        <a:effectLst/>
                        <a:latin typeface="Calibri" panose="020F0502020204030204" pitchFamily="34" charset="0"/>
                      </a:endParaRP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14-19 mars 2017</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vs 1-5 mars 2017</a:t>
                      </a:r>
                    </a:p>
                    <a:p>
                      <a:pPr algn="ctr" fontAlgn="b"/>
                      <a:r>
                        <a:rPr lang="fr-FR" sz="1900" b="1" i="0" u="none" strike="noStrike" baseline="0" dirty="0">
                          <a:solidFill>
                            <a:srgbClr val="1F4391"/>
                          </a:solidFill>
                          <a:effectLst/>
                          <a:latin typeface="Calibri" panose="020F0502020204030204" pitchFamily="34" charset="0"/>
                        </a:rPr>
                        <a:t>« Définitif »</a:t>
                      </a:r>
                      <a:endParaRPr lang="fr-FR" sz="1900" b="1" i="0" u="none" strike="noStrike" dirty="0">
                        <a:solidFill>
                          <a:srgbClr val="1F4391"/>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116270"/>
                  </a:ext>
                </a:extLst>
              </a:tr>
            </a:tbl>
          </a:graphicData>
        </a:graphic>
      </p:graphicFrame>
      <p:graphicFrame>
        <p:nvGraphicFramePr>
          <p:cNvPr id="16" name="Tableau 15"/>
          <p:cNvGraphicFramePr>
            <a:graphicFrameLocks noGrp="1"/>
          </p:cNvGraphicFramePr>
          <p:nvPr>
            <p:extLst/>
          </p:nvPr>
        </p:nvGraphicFramePr>
        <p:xfrm>
          <a:off x="9864153" y="2249138"/>
          <a:ext cx="1344000" cy="653125"/>
        </p:xfrm>
        <a:graphic>
          <a:graphicData uri="http://schemas.openxmlformats.org/drawingml/2006/table">
            <a:tbl>
              <a:tblPr>
                <a:tableStyleId>{5C22544A-7EE6-4342-B048-85BDC9FD1C3A}</a:tableStyleId>
              </a:tblPr>
              <a:tblGrid>
                <a:gridCol w="1344000">
                  <a:extLst>
                    <a:ext uri="{9D8B030D-6E8A-4147-A177-3AD203B41FA5}">
                      <a16:colId xmlns:a16="http://schemas.microsoft.com/office/drawing/2014/main" val="3551233147"/>
                    </a:ext>
                  </a:extLst>
                </a:gridCol>
              </a:tblGrid>
              <a:tr h="653125">
                <a:tc>
                  <a:txBody>
                    <a:bodyPr/>
                    <a:lstStyle/>
                    <a:p>
                      <a:pPr algn="ctr" fontAlgn="b"/>
                      <a:r>
                        <a:rPr lang="fr-FR" sz="1900" b="0" i="0" u="none" strike="noStrike" dirty="0">
                          <a:solidFill>
                            <a:srgbClr val="000000"/>
                          </a:solidFill>
                          <a:effectLst/>
                          <a:latin typeface="Calibri" panose="020F0502020204030204" pitchFamily="34" charset="0"/>
                        </a:rPr>
                        <a:t>+4</a:t>
                      </a:r>
                      <a:endParaRPr lang="fr-FR" sz="2700" b="1" i="0" u="none" strike="noStrike" dirty="0">
                        <a:solidFill>
                          <a:srgbClr val="1F4391"/>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5116270"/>
                  </a:ext>
                </a:extLst>
              </a:tr>
            </a:tbl>
          </a:graphicData>
        </a:graphic>
      </p:graphicFrame>
      <p:graphicFrame>
        <p:nvGraphicFramePr>
          <p:cNvPr id="18" name="Tableau 17"/>
          <p:cNvGraphicFramePr>
            <a:graphicFrameLocks noGrp="1"/>
          </p:cNvGraphicFramePr>
          <p:nvPr>
            <p:extLst/>
          </p:nvPr>
        </p:nvGraphicFramePr>
        <p:xfrm>
          <a:off x="9864153" y="3793184"/>
          <a:ext cx="1344000" cy="653125"/>
        </p:xfrm>
        <a:graphic>
          <a:graphicData uri="http://schemas.openxmlformats.org/drawingml/2006/table">
            <a:tbl>
              <a:tblPr>
                <a:tableStyleId>{5C22544A-7EE6-4342-B048-85BDC9FD1C3A}</a:tableStyleId>
              </a:tblPr>
              <a:tblGrid>
                <a:gridCol w="1344000">
                  <a:extLst>
                    <a:ext uri="{9D8B030D-6E8A-4147-A177-3AD203B41FA5}">
                      <a16:colId xmlns:a16="http://schemas.microsoft.com/office/drawing/2014/main" val="3551233147"/>
                    </a:ext>
                  </a:extLst>
                </a:gridCol>
              </a:tblGrid>
              <a:tr h="653125">
                <a:tc>
                  <a:txBody>
                    <a:bodyPr/>
                    <a:lstStyle/>
                    <a:p>
                      <a:pPr algn="ctr" fontAlgn="b"/>
                      <a:r>
                        <a:rPr lang="fr-FR" sz="1900" b="0" i="0" u="none" strike="noStrike" dirty="0">
                          <a:solidFill>
                            <a:srgbClr val="000000"/>
                          </a:solidFill>
                          <a:effectLst/>
                          <a:latin typeface="Calibri" panose="020F0502020204030204" pitchFamily="34" charset="0"/>
                        </a:rPr>
                        <a:t>+4</a:t>
                      </a:r>
                      <a:endParaRPr lang="fr-FR" sz="2700" b="1" i="0" u="none" strike="noStrike" dirty="0">
                        <a:solidFill>
                          <a:srgbClr val="1F4391"/>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5116270"/>
                  </a:ext>
                </a:extLst>
              </a:tr>
            </a:tbl>
          </a:graphicData>
        </a:graphic>
      </p:graphicFrame>
      <p:graphicFrame>
        <p:nvGraphicFramePr>
          <p:cNvPr id="19" name="Tableau 18"/>
          <p:cNvGraphicFramePr>
            <a:graphicFrameLocks noGrp="1"/>
          </p:cNvGraphicFramePr>
          <p:nvPr>
            <p:extLst/>
          </p:nvPr>
        </p:nvGraphicFramePr>
        <p:xfrm>
          <a:off x="9864153" y="5413810"/>
          <a:ext cx="1344000" cy="653125"/>
        </p:xfrm>
        <a:graphic>
          <a:graphicData uri="http://schemas.openxmlformats.org/drawingml/2006/table">
            <a:tbl>
              <a:tblPr>
                <a:tableStyleId>{5C22544A-7EE6-4342-B048-85BDC9FD1C3A}</a:tableStyleId>
              </a:tblPr>
              <a:tblGrid>
                <a:gridCol w="1344000">
                  <a:extLst>
                    <a:ext uri="{9D8B030D-6E8A-4147-A177-3AD203B41FA5}">
                      <a16:colId xmlns:a16="http://schemas.microsoft.com/office/drawing/2014/main" val="3551233147"/>
                    </a:ext>
                  </a:extLst>
                </a:gridCol>
              </a:tblGrid>
              <a:tr h="653125">
                <a:tc>
                  <a:txBody>
                    <a:bodyPr/>
                    <a:lstStyle/>
                    <a:p>
                      <a:pPr algn="ctr" fontAlgn="b"/>
                      <a:r>
                        <a:rPr lang="fr-FR" sz="1900" b="0" i="0" u="none" strike="noStrike" dirty="0">
                          <a:solidFill>
                            <a:srgbClr val="000000"/>
                          </a:solidFill>
                          <a:effectLst/>
                          <a:latin typeface="Calibri" panose="020F0502020204030204" pitchFamily="34" charset="0"/>
                        </a:rPr>
                        <a:t>(=)</a:t>
                      </a:r>
                      <a:endParaRPr lang="fr-FR" sz="2700" b="1" i="0" u="none" strike="noStrike" dirty="0">
                        <a:solidFill>
                          <a:srgbClr val="1F4391"/>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5116270"/>
                  </a:ext>
                </a:extLst>
              </a:tr>
            </a:tbl>
          </a:graphicData>
        </a:graphic>
      </p:graphicFrame>
    </p:spTree>
    <p:extLst>
      <p:ext uri="{BB962C8B-B14F-4D97-AF65-F5344CB8AC3E}">
        <p14:creationId xmlns:p14="http://schemas.microsoft.com/office/powerpoint/2010/main" val="4231340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52541" y="204102"/>
            <a:ext cx="11539460" cy="369397"/>
          </a:xfrm>
        </p:spPr>
        <p:txBody>
          <a:bodyPr/>
          <a:lstStyle/>
          <a:p>
            <a:r>
              <a:rPr lang="fr-FR" sz="2667" dirty="0"/>
              <a:t>Les </a:t>
            </a:r>
            <a:r>
              <a:rPr lang="fr-FR" sz="2667"/>
              <a:t>changeurs : </a:t>
            </a:r>
            <a:r>
              <a:rPr lang="fr-FR" sz="2667" dirty="0"/>
              <a:t>note méthodologique</a:t>
            </a:r>
          </a:p>
        </p:txBody>
      </p:sp>
      <p:sp>
        <p:nvSpPr>
          <p:cNvPr id="5" name="ZoneTexte 4"/>
          <p:cNvSpPr txBox="1"/>
          <p:nvPr/>
        </p:nvSpPr>
        <p:spPr>
          <a:xfrm>
            <a:off x="652541" y="653096"/>
            <a:ext cx="11179241" cy="5991320"/>
          </a:xfrm>
          <a:prstGeom prst="rect">
            <a:avLst/>
          </a:prstGeom>
          <a:solidFill>
            <a:schemeClr val="bg1"/>
          </a:solidFill>
        </p:spPr>
        <p:txBody>
          <a:bodyPr vert="horz" wrap="square" lIns="0" tIns="0" rIns="0" bIns="0" rtlCol="0">
            <a:spAutoFit/>
          </a:bodyPr>
          <a:lstStyle/>
          <a:p>
            <a:pPr marL="6351" defTabSz="1232345"/>
            <a:r>
              <a:rPr lang="fr-FR" sz="1600" b="1" dirty="0">
                <a:solidFill>
                  <a:srgbClr val="007681"/>
                </a:solidFill>
                <a:latin typeface="Calibri"/>
              </a:rPr>
              <a:t>L’originalité de ce dispositif est de réaliser une enquête auprès d’individus qui se sont engagés à répondre tout au long de la période qui va de novembre 2015 au second tour des élections législatives. On peut donc identifier, d’une vague à l’autre, les personnes qui changent dans leurs intentions de vote et reconstituer leurs trajectoires. </a:t>
            </a:r>
          </a:p>
          <a:p>
            <a:pPr marL="6351" defTabSz="1232345"/>
            <a:r>
              <a:rPr lang="fr-FR" sz="1600" b="1" dirty="0">
                <a:solidFill>
                  <a:srgbClr val="007681"/>
                </a:solidFill>
                <a:latin typeface="Calibri"/>
              </a:rPr>
              <a:t>L’évolution des intentions de vote exprimées en faveur d’un candidat s’explique d’une part par les personnes qui changent de candidat dans les intentions de vote qu’elles expriment et d’autre part par les niveaux de mobilisation d’une vague à l’autre.</a:t>
            </a:r>
          </a:p>
          <a:p>
            <a:pPr marL="6351" algn="just" defTabSz="1232345"/>
            <a:endParaRPr lang="fr-FR" sz="1600" dirty="0">
              <a:solidFill>
                <a:srgbClr val="007681"/>
              </a:solidFill>
              <a:latin typeface="Calibri"/>
            </a:endParaRPr>
          </a:p>
          <a:p>
            <a:pPr marL="6351" defTabSz="1232345"/>
            <a:r>
              <a:rPr lang="fr-FR" sz="2133" b="1" dirty="0">
                <a:solidFill>
                  <a:srgbClr val="007681"/>
                </a:solidFill>
                <a:latin typeface="Calibri"/>
                <a:sym typeface="Wingdings 3" panose="05040102010807070707" pitchFamily="18" charset="2"/>
              </a:rPr>
              <a:t> </a:t>
            </a:r>
            <a:r>
              <a:rPr lang="fr-FR" sz="2133" b="1" dirty="0">
                <a:solidFill>
                  <a:srgbClr val="007681"/>
                </a:solidFill>
                <a:latin typeface="Calibri"/>
              </a:rPr>
              <a:t>Exemple : Benoît Hamon (page 20)</a:t>
            </a:r>
            <a:br>
              <a:rPr lang="fr-FR" sz="2133" b="1" dirty="0">
                <a:solidFill>
                  <a:srgbClr val="007681"/>
                </a:solidFill>
                <a:latin typeface="Calibri"/>
              </a:rPr>
            </a:br>
            <a:r>
              <a:rPr lang="fr-FR" sz="1600" dirty="0">
                <a:solidFill>
                  <a:srgbClr val="007681"/>
                </a:solidFill>
                <a:latin typeface="Calibri"/>
              </a:rPr>
              <a:t>En ce qui concerne la baisse de Benoît Hamon (1,5 point), celle-ci s’explique à la fois par une logique de transferts de vote entre candidats (pour 1 point) et par une logique de mobilisation des électeurs (pour 0,5 point).</a:t>
            </a:r>
          </a:p>
          <a:p>
            <a:pPr marL="6351" defTabSz="1232345"/>
            <a:endParaRPr lang="fr-FR" sz="1600" dirty="0">
              <a:solidFill>
                <a:srgbClr val="007681"/>
              </a:solidFill>
              <a:latin typeface="Calibri"/>
            </a:endParaRPr>
          </a:p>
          <a:p>
            <a:pPr marL="6351" defTabSz="1232345"/>
            <a:r>
              <a:rPr lang="fr-FR" sz="1600" b="1" dirty="0">
                <a:solidFill>
                  <a:srgbClr val="007681"/>
                </a:solidFill>
                <a:latin typeface="Calibri"/>
                <a:sym typeface="Wingdings 3" panose="05040102010807070707" pitchFamily="18" charset="2"/>
              </a:rPr>
              <a:t>L</a:t>
            </a:r>
            <a:r>
              <a:rPr lang="fr-FR" sz="1600" b="1" dirty="0">
                <a:solidFill>
                  <a:srgbClr val="007681"/>
                </a:solidFill>
                <a:latin typeface="Calibri"/>
              </a:rPr>
              <a:t>es évolutions liées à des transferts de votes (-1 point)</a:t>
            </a:r>
          </a:p>
          <a:p>
            <a:pPr marL="6351" defTabSz="1232345"/>
            <a:r>
              <a:rPr lang="fr-FR" sz="1600" dirty="0">
                <a:solidFill>
                  <a:srgbClr val="222223"/>
                </a:solidFill>
                <a:latin typeface="Calibri"/>
              </a:rPr>
              <a:t>La baisse de 1 point liée à une logique de transferts de votes résulte en fait d’un gain de 1,5 point (personnes qui ne choisissaient pas Benoît Hamon en début de mois et ont désormais l’intention de voter pour lui) conjuguée à une baisse de 2,5 points (personnes qui souhaitaient voter pour lui lors de la vague précédente et n’ont plus l’intention de le faire), produisant ainsi un solde négatif de 1 point. </a:t>
            </a:r>
            <a:br>
              <a:rPr lang="fr-FR" sz="1600" dirty="0">
                <a:solidFill>
                  <a:srgbClr val="222223"/>
                </a:solidFill>
                <a:latin typeface="Calibri"/>
              </a:rPr>
            </a:br>
            <a:r>
              <a:rPr lang="fr-FR" sz="1600" dirty="0">
                <a:solidFill>
                  <a:srgbClr val="222223"/>
                </a:solidFill>
                <a:latin typeface="Calibri"/>
              </a:rPr>
              <a:t>Cette baisse de 1 point s’explique notamment par les transferts de votes vers Emmanuel Macron (pour 1 point) et Jean-Luc Mélenchon (0,5 point). Benoît Hamon récupère par ailleurs 0,5 point en provenance d’autres candidats. </a:t>
            </a:r>
            <a:r>
              <a:rPr lang="fr-FR" sz="1600" dirty="0">
                <a:solidFill>
                  <a:srgbClr val="FF0000"/>
                </a:solidFill>
                <a:latin typeface="Calibri"/>
              </a:rPr>
              <a:t> </a:t>
            </a:r>
          </a:p>
          <a:p>
            <a:pPr marL="6351" defTabSz="1232345"/>
            <a:r>
              <a:rPr lang="fr-FR" sz="1600" dirty="0">
                <a:solidFill>
                  <a:srgbClr val="222223"/>
                </a:solidFill>
                <a:latin typeface="Calibri"/>
              </a:rPr>
              <a:t> </a:t>
            </a:r>
          </a:p>
          <a:p>
            <a:pPr marL="6351" defTabSz="1232345"/>
            <a:r>
              <a:rPr lang="fr-FR" sz="1600" dirty="0">
                <a:solidFill>
                  <a:srgbClr val="007681"/>
                </a:solidFill>
                <a:latin typeface="Calibri"/>
                <a:sym typeface="Wingdings 3" panose="05040102010807070707" pitchFamily="18" charset="2"/>
              </a:rPr>
              <a:t> </a:t>
            </a:r>
            <a:r>
              <a:rPr lang="fr-FR" sz="1600" b="1" dirty="0">
                <a:solidFill>
                  <a:srgbClr val="007681"/>
                </a:solidFill>
                <a:latin typeface="Calibri"/>
              </a:rPr>
              <a:t>Les évolutions liées au niveau de mobilisation (-0,5 point)</a:t>
            </a:r>
          </a:p>
          <a:p>
            <a:pPr marL="6351" defTabSz="1232345"/>
            <a:r>
              <a:rPr lang="fr-FR" sz="1600" dirty="0">
                <a:solidFill>
                  <a:srgbClr val="222223"/>
                </a:solidFill>
                <a:latin typeface="Calibri"/>
              </a:rPr>
              <a:t>Parallèlement, il existe également des mouvements liés au niveau de mobilisation des électeurs : Benoît Hamon gagne 1 point en termes de mobilisation (personnes qui n’étaient pas certaines d’aller voter mais qui le sont désormais et ont l’intention de voter pour lui) mais perd dans le même temps 1,5 point (personnes qui étaient certaines de voter et lui donnaient leurs suffrages mais qui ne sont désormais plus sûres d’aller voter), ce qui produit un solde négatif de 0,5 point.</a:t>
            </a:r>
          </a:p>
          <a:p>
            <a:pPr marL="234945" indent="-228594" defTabSz="1232345">
              <a:buFont typeface="Wingdings 3" panose="05040102010807070707" pitchFamily="18" charset="2"/>
              <a:buChar char=""/>
            </a:pPr>
            <a:endParaRPr lang="fr-FR" sz="1600" b="1" dirty="0">
              <a:solidFill>
                <a:srgbClr val="007681"/>
              </a:solidFill>
              <a:latin typeface="Calibri"/>
            </a:endParaRPr>
          </a:p>
          <a:p>
            <a:pPr marL="6351" defTabSz="1232345"/>
            <a:endParaRPr lang="fr-FR" sz="1600" b="1" dirty="0">
              <a:solidFill>
                <a:srgbClr val="007681"/>
              </a:solidFill>
              <a:latin typeface="Calibri"/>
            </a:endParaRPr>
          </a:p>
        </p:txBody>
      </p:sp>
    </p:spTree>
    <p:extLst>
      <p:ext uri="{BB962C8B-B14F-4D97-AF65-F5344CB8AC3E}">
        <p14:creationId xmlns:p14="http://schemas.microsoft.com/office/powerpoint/2010/main" val="3370852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 name="Connecteur droit avec flèche 255"/>
          <p:cNvCxnSpPr/>
          <p:nvPr/>
        </p:nvCxnSpPr>
        <p:spPr>
          <a:xfrm flipH="1">
            <a:off x="4755494" y="1487387"/>
            <a:ext cx="766711" cy="783707"/>
          </a:xfrm>
          <a:prstGeom prst="straightConnector1">
            <a:avLst/>
          </a:prstGeom>
          <a:noFill/>
          <a:ln w="57150">
            <a:solidFill>
              <a:srgbClr val="990033"/>
            </a:solidFill>
            <a:prstDash val="dash"/>
            <a:round/>
            <a:headEnd/>
            <a:tailEnd type="triangle"/>
          </a:ln>
          <a:effectLst/>
          <a:extLst>
            <a:ext uri="{909E8E84-426E-40DD-AFC4-6F175D3DCCD1}">
              <a14:hiddenFill xmlns:a14="http://schemas.microsoft.com/office/drawing/2010/main">
                <a:noFill/>
              </a14:hiddenFill>
            </a:ext>
          </a:extLst>
        </p:spPr>
      </p:cxnSp>
      <p:cxnSp>
        <p:nvCxnSpPr>
          <p:cNvPr id="255" name="Connecteur droit avec flèche 254"/>
          <p:cNvCxnSpPr/>
          <p:nvPr/>
        </p:nvCxnSpPr>
        <p:spPr>
          <a:xfrm>
            <a:off x="4707464" y="3877270"/>
            <a:ext cx="829981" cy="914849"/>
          </a:xfrm>
          <a:prstGeom prst="straightConnector1">
            <a:avLst/>
          </a:prstGeom>
          <a:noFill/>
          <a:ln w="57150">
            <a:solidFill>
              <a:srgbClr val="990033"/>
            </a:solidFill>
            <a:prstDash val="dash"/>
            <a:round/>
            <a:headEnd/>
            <a:tailEnd type="triangle"/>
          </a:ln>
          <a:effectLst/>
          <a:extLst>
            <a:ext uri="{909E8E84-426E-40DD-AFC4-6F175D3DCCD1}">
              <a14:hiddenFill xmlns:a14="http://schemas.microsoft.com/office/drawing/2010/main">
                <a:noFill/>
              </a14:hiddenFill>
            </a:ext>
          </a:extLst>
        </p:spPr>
      </p:cxnSp>
      <p:cxnSp>
        <p:nvCxnSpPr>
          <p:cNvPr id="254" name="Connecteur droit avec flèche 253"/>
          <p:cNvCxnSpPr/>
          <p:nvPr/>
        </p:nvCxnSpPr>
        <p:spPr>
          <a:xfrm flipH="1">
            <a:off x="6711340" y="3877270"/>
            <a:ext cx="777456" cy="938189"/>
          </a:xfrm>
          <a:prstGeom prst="straightConnector1">
            <a:avLst/>
          </a:prstGeom>
          <a:noFill/>
          <a:ln w="57150">
            <a:solidFill>
              <a:srgbClr val="990033"/>
            </a:solidFill>
            <a:prstDash val="dash"/>
            <a:round/>
            <a:headEnd/>
            <a:tailEnd type="triangle"/>
          </a:ln>
          <a:effectLst/>
          <a:extLst>
            <a:ext uri="{909E8E84-426E-40DD-AFC4-6F175D3DCCD1}">
              <a14:hiddenFill xmlns:a14="http://schemas.microsoft.com/office/drawing/2010/main">
                <a:noFill/>
              </a14:hiddenFill>
            </a:ext>
          </a:extLst>
        </p:spPr>
      </p:cxnSp>
      <p:sp>
        <p:nvSpPr>
          <p:cNvPr id="130" name="Rounded Rectangular Callout 62"/>
          <p:cNvSpPr/>
          <p:nvPr/>
        </p:nvSpPr>
        <p:spPr bwMode="auto">
          <a:xfrm>
            <a:off x="7457546" y="2384278"/>
            <a:ext cx="3740005" cy="1637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au niveau de mobilisation des électeurs </a:t>
            </a:r>
            <a:r>
              <a:rPr lang="fr-FR" sz="1867" i="1" dirty="0">
                <a:solidFill>
                  <a:prstClr val="white"/>
                </a:solidFill>
                <a:latin typeface="Calibri"/>
              </a:rPr>
              <a:t>(Sont-ils plus ou moins </a:t>
            </a:r>
          </a:p>
          <a:p>
            <a:pPr marL="6351" algn="ctr" defTabSz="1232345"/>
            <a:r>
              <a:rPr lang="fr-FR" sz="1867" i="1" dirty="0">
                <a:solidFill>
                  <a:prstClr val="white"/>
                </a:solidFill>
                <a:latin typeface="Calibri"/>
              </a:rPr>
              <a:t>certains d’aller voter ?)</a:t>
            </a:r>
          </a:p>
        </p:txBody>
      </p:sp>
      <p:sp>
        <p:nvSpPr>
          <p:cNvPr id="4" name="Espace réservé du texte 3"/>
          <p:cNvSpPr>
            <a:spLocks noGrp="1"/>
          </p:cNvSpPr>
          <p:nvPr>
            <p:ph type="body" sz="quarter" idx="13"/>
          </p:nvPr>
        </p:nvSpPr>
        <p:spPr>
          <a:xfrm>
            <a:off x="251792"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51793" y="506014"/>
            <a:ext cx="11539460" cy="369397"/>
          </a:xfrm>
        </p:spPr>
        <p:txBody>
          <a:bodyPr/>
          <a:lstStyle/>
          <a:p>
            <a:r>
              <a:rPr lang="fr-FR" sz="2667" dirty="0"/>
              <a:t>Les changeurs : Marine Le Pen</a:t>
            </a:r>
          </a:p>
        </p:txBody>
      </p:sp>
      <p:sp>
        <p:nvSpPr>
          <p:cNvPr id="95" name="Rounded Rectangular Callout 62"/>
          <p:cNvSpPr/>
          <p:nvPr/>
        </p:nvSpPr>
        <p:spPr bwMode="auto">
          <a:xfrm>
            <a:off x="1036999" y="2384278"/>
            <a:ext cx="3740005" cy="1637711"/>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à des transferts de vote entre</a:t>
            </a:r>
            <a:br>
              <a:rPr lang="fr-FR" sz="2400" b="1" dirty="0">
                <a:solidFill>
                  <a:prstClr val="white"/>
                </a:solidFill>
                <a:latin typeface="Calibri"/>
              </a:rPr>
            </a:br>
            <a:r>
              <a:rPr lang="fr-FR" sz="2400" b="1" dirty="0">
                <a:solidFill>
                  <a:prstClr val="white"/>
                </a:solidFill>
                <a:latin typeface="Calibri"/>
              </a:rPr>
              <a:t>Marine Le Pen et d’autres candidats</a:t>
            </a:r>
          </a:p>
        </p:txBody>
      </p:sp>
      <p:grpSp>
        <p:nvGrpSpPr>
          <p:cNvPr id="103" name="Groupe 102"/>
          <p:cNvGrpSpPr/>
          <p:nvPr/>
        </p:nvGrpSpPr>
        <p:grpSpPr>
          <a:xfrm>
            <a:off x="9447954" y="1005710"/>
            <a:ext cx="925023" cy="1292244"/>
            <a:chOff x="1495203" y="1528351"/>
            <a:chExt cx="781399" cy="1091606"/>
          </a:xfrm>
          <a:solidFill>
            <a:srgbClr val="1F4391"/>
          </a:solidFill>
        </p:grpSpPr>
        <p:grpSp>
          <p:nvGrpSpPr>
            <p:cNvPr id="104" name="Group 6148"/>
            <p:cNvGrpSpPr/>
            <p:nvPr/>
          </p:nvGrpSpPr>
          <p:grpSpPr>
            <a:xfrm>
              <a:off x="1755357" y="1528351"/>
              <a:ext cx="255061" cy="632293"/>
              <a:chOff x="6830291" y="1352763"/>
              <a:chExt cx="458514" cy="1136651"/>
            </a:xfrm>
            <a:grpFill/>
          </p:grpSpPr>
          <p:sp>
            <p:nvSpPr>
              <p:cNvPr id="11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5" name="Group 6148"/>
            <p:cNvGrpSpPr/>
            <p:nvPr/>
          </p:nvGrpSpPr>
          <p:grpSpPr>
            <a:xfrm>
              <a:off x="1495203" y="1532286"/>
              <a:ext cx="255061" cy="632293"/>
              <a:chOff x="6830291" y="1352763"/>
              <a:chExt cx="458514" cy="1136651"/>
            </a:xfrm>
            <a:grpFill/>
          </p:grpSpPr>
          <p:sp>
            <p:nvSpPr>
              <p:cNvPr id="11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6" name="Group 6148"/>
            <p:cNvGrpSpPr/>
            <p:nvPr/>
          </p:nvGrpSpPr>
          <p:grpSpPr>
            <a:xfrm>
              <a:off x="1907011" y="1987664"/>
              <a:ext cx="255061" cy="632293"/>
              <a:chOff x="6830291" y="1352763"/>
              <a:chExt cx="458514" cy="1136651"/>
            </a:xfrm>
            <a:grpFill/>
          </p:grpSpPr>
          <p:sp>
            <p:nvSpPr>
              <p:cNvPr id="11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7" name="Group 6148"/>
            <p:cNvGrpSpPr/>
            <p:nvPr/>
          </p:nvGrpSpPr>
          <p:grpSpPr>
            <a:xfrm>
              <a:off x="1621503" y="1966713"/>
              <a:ext cx="255061" cy="632293"/>
              <a:chOff x="6830291" y="1352763"/>
              <a:chExt cx="458514" cy="1136651"/>
            </a:xfrm>
            <a:grpFill/>
          </p:grpSpPr>
          <p:sp>
            <p:nvSpPr>
              <p:cNvPr id="111"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2"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8" name="Group 6148"/>
            <p:cNvGrpSpPr/>
            <p:nvPr/>
          </p:nvGrpSpPr>
          <p:grpSpPr>
            <a:xfrm>
              <a:off x="2021541" y="1529601"/>
              <a:ext cx="255061" cy="632294"/>
              <a:chOff x="6830291" y="1404701"/>
              <a:chExt cx="458514" cy="1136652"/>
            </a:xfrm>
            <a:grpFill/>
          </p:grpSpPr>
          <p:sp>
            <p:nvSpPr>
              <p:cNvPr id="109"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0"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grpSp>
        <p:nvGrpSpPr>
          <p:cNvPr id="174" name="Groupe 173"/>
          <p:cNvGrpSpPr/>
          <p:nvPr/>
        </p:nvGrpSpPr>
        <p:grpSpPr>
          <a:xfrm>
            <a:off x="2405591" y="1165429"/>
            <a:ext cx="763629" cy="1138127"/>
            <a:chOff x="7225761" y="1436152"/>
            <a:chExt cx="713219" cy="1062996"/>
          </a:xfrm>
        </p:grpSpPr>
        <p:grpSp>
          <p:nvGrpSpPr>
            <p:cNvPr id="175" name="Group 6152"/>
            <p:cNvGrpSpPr/>
            <p:nvPr/>
          </p:nvGrpSpPr>
          <p:grpSpPr>
            <a:xfrm>
              <a:off x="7225761" y="1445761"/>
              <a:ext cx="239802" cy="647464"/>
              <a:chOff x="5393100" y="2572255"/>
              <a:chExt cx="423838" cy="1144358"/>
            </a:xfrm>
            <a:solidFill>
              <a:srgbClr val="993366"/>
            </a:solidFill>
          </p:grpSpPr>
          <p:sp>
            <p:nvSpPr>
              <p:cNvPr id="192"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3"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4"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6" name="Group 6152"/>
            <p:cNvGrpSpPr/>
            <p:nvPr/>
          </p:nvGrpSpPr>
          <p:grpSpPr>
            <a:xfrm>
              <a:off x="7483703" y="1436152"/>
              <a:ext cx="239802" cy="647464"/>
              <a:chOff x="5393100" y="2572255"/>
              <a:chExt cx="423838" cy="1144358"/>
            </a:xfrm>
            <a:solidFill>
              <a:srgbClr val="993366">
                <a:alpha val="70000"/>
              </a:srgbClr>
            </a:solidFill>
          </p:grpSpPr>
          <p:sp>
            <p:nvSpPr>
              <p:cNvPr id="189"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0"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1"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7" name="Group 6152"/>
            <p:cNvGrpSpPr/>
            <p:nvPr/>
          </p:nvGrpSpPr>
          <p:grpSpPr>
            <a:xfrm>
              <a:off x="7699178" y="1445761"/>
              <a:ext cx="239802" cy="647464"/>
              <a:chOff x="5393100" y="2572255"/>
              <a:chExt cx="423838" cy="1144358"/>
            </a:xfrm>
            <a:solidFill>
              <a:srgbClr val="993366"/>
            </a:solidFill>
          </p:grpSpPr>
          <p:sp>
            <p:nvSpPr>
              <p:cNvPr id="186"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7"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8"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8" name="Group 6152"/>
            <p:cNvGrpSpPr/>
            <p:nvPr/>
          </p:nvGrpSpPr>
          <p:grpSpPr>
            <a:xfrm>
              <a:off x="7321024" y="1851684"/>
              <a:ext cx="239802" cy="647464"/>
              <a:chOff x="5393100" y="2572255"/>
              <a:chExt cx="423838" cy="1144358"/>
            </a:xfrm>
            <a:solidFill>
              <a:srgbClr val="993366"/>
            </a:solidFill>
          </p:grpSpPr>
          <p:sp>
            <p:nvSpPr>
              <p:cNvPr id="183"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4"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5"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9" name="Group 6152"/>
            <p:cNvGrpSpPr/>
            <p:nvPr/>
          </p:nvGrpSpPr>
          <p:grpSpPr>
            <a:xfrm>
              <a:off x="7605066" y="1851684"/>
              <a:ext cx="239802" cy="647464"/>
              <a:chOff x="5393100" y="2572255"/>
              <a:chExt cx="423838" cy="1144358"/>
            </a:xfrm>
            <a:solidFill>
              <a:srgbClr val="993366"/>
            </a:solidFill>
          </p:grpSpPr>
          <p:sp>
            <p:nvSpPr>
              <p:cNvPr id="180"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1"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2"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sp>
        <p:nvSpPr>
          <p:cNvPr id="86" name="ZoneTexte 85"/>
          <p:cNvSpPr txBox="1"/>
          <p:nvPr/>
        </p:nvSpPr>
        <p:spPr>
          <a:xfrm>
            <a:off x="17458" y="4487361"/>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M. Le Pen </a:t>
            </a:r>
          </a:p>
          <a:p>
            <a:pPr marL="6351" algn="ctr" defTabSz="1232345">
              <a:defRPr/>
            </a:pPr>
            <a:r>
              <a:rPr lang="fr-FR" sz="2400" b="1" dirty="0">
                <a:solidFill>
                  <a:srgbClr val="1F4391"/>
                </a:solidFill>
                <a:latin typeface="Calibri"/>
              </a:rPr>
              <a:t>+1,5</a:t>
            </a:r>
          </a:p>
        </p:txBody>
      </p:sp>
      <p:sp>
        <p:nvSpPr>
          <p:cNvPr id="87" name="ZoneTexte 86"/>
          <p:cNvSpPr txBox="1"/>
          <p:nvPr/>
        </p:nvSpPr>
        <p:spPr>
          <a:xfrm>
            <a:off x="2397794" y="4487361"/>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M. Le Pen</a:t>
            </a:r>
          </a:p>
          <a:p>
            <a:pPr marL="6351" algn="ctr" defTabSz="1232345">
              <a:defRPr/>
            </a:pPr>
            <a:r>
              <a:rPr lang="fr-FR" sz="2400" b="1" dirty="0">
                <a:solidFill>
                  <a:srgbClr val="FF5050"/>
                </a:solidFill>
                <a:latin typeface="Calibri"/>
              </a:rPr>
              <a:t>-1,5</a:t>
            </a:r>
          </a:p>
        </p:txBody>
      </p:sp>
      <p:sp>
        <p:nvSpPr>
          <p:cNvPr id="7" name="Rectangle à coins arrondis 6"/>
          <p:cNvSpPr/>
          <p:nvPr/>
        </p:nvSpPr>
        <p:spPr>
          <a:xfrm flipH="1">
            <a:off x="2354611" y="5220810"/>
            <a:ext cx="1127888" cy="556252"/>
          </a:xfrm>
          <a:prstGeom prst="roundRect">
            <a:avLst/>
          </a:prstGeom>
          <a:solidFill>
            <a:schemeClr val="bg1">
              <a:lumMod val="50000"/>
            </a:schemeClr>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0</a:t>
            </a:r>
            <a:endParaRPr lang="fr-FR" sz="2400" b="1" dirty="0">
              <a:solidFill>
                <a:prstClr val="white"/>
              </a:solidFill>
              <a:latin typeface="Calibri"/>
            </a:endParaRPr>
          </a:p>
        </p:txBody>
      </p:sp>
      <p:sp>
        <p:nvSpPr>
          <p:cNvPr id="96" name="Triangle isocèle 95"/>
          <p:cNvSpPr/>
          <p:nvPr/>
        </p:nvSpPr>
        <p:spPr>
          <a:xfrm rot="10800000">
            <a:off x="3683462" y="4074989"/>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19" name="Triangle isocèle 118"/>
          <p:cNvSpPr/>
          <p:nvPr/>
        </p:nvSpPr>
        <p:spPr>
          <a:xfrm rot="10800000">
            <a:off x="1361698" y="4074989"/>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4" name="ZoneTexte 133"/>
          <p:cNvSpPr txBox="1"/>
          <p:nvPr/>
        </p:nvSpPr>
        <p:spPr>
          <a:xfrm>
            <a:off x="6628416" y="4550944"/>
            <a:ext cx="28078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M. Le Pen </a:t>
            </a:r>
          </a:p>
          <a:p>
            <a:pPr marL="6351" algn="ctr" defTabSz="1232345">
              <a:defRPr/>
            </a:pPr>
            <a:r>
              <a:rPr lang="fr-FR" sz="2400" b="1" dirty="0">
                <a:solidFill>
                  <a:srgbClr val="1F4391"/>
                </a:solidFill>
                <a:latin typeface="Calibri"/>
              </a:rPr>
              <a:t>+2</a:t>
            </a:r>
          </a:p>
        </p:txBody>
      </p:sp>
      <p:sp>
        <p:nvSpPr>
          <p:cNvPr id="135" name="ZoneTexte 134"/>
          <p:cNvSpPr txBox="1"/>
          <p:nvPr/>
        </p:nvSpPr>
        <p:spPr>
          <a:xfrm>
            <a:off x="8759768" y="4471319"/>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M. Le Pen</a:t>
            </a:r>
          </a:p>
          <a:p>
            <a:pPr marL="6351" algn="ctr" defTabSz="1232345">
              <a:defRPr/>
            </a:pPr>
            <a:r>
              <a:rPr lang="fr-FR" sz="2400" b="1" dirty="0">
                <a:solidFill>
                  <a:srgbClr val="FF5050"/>
                </a:solidFill>
                <a:latin typeface="Calibri"/>
              </a:rPr>
              <a:t>-2</a:t>
            </a:r>
          </a:p>
        </p:txBody>
      </p:sp>
      <p:sp>
        <p:nvSpPr>
          <p:cNvPr id="137" name="Triangle isocèle 136"/>
          <p:cNvSpPr/>
          <p:nvPr/>
        </p:nvSpPr>
        <p:spPr>
          <a:xfrm rot="10800000">
            <a:off x="10104008" y="4074989"/>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8" name="Triangle isocèle 137"/>
          <p:cNvSpPr/>
          <p:nvPr/>
        </p:nvSpPr>
        <p:spPr>
          <a:xfrm rot="10800000">
            <a:off x="7782244" y="4074989"/>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grpSp>
        <p:nvGrpSpPr>
          <p:cNvPr id="155" name="Groupe 154"/>
          <p:cNvGrpSpPr/>
          <p:nvPr/>
        </p:nvGrpSpPr>
        <p:grpSpPr>
          <a:xfrm>
            <a:off x="8220834" y="989466"/>
            <a:ext cx="925023" cy="1292244"/>
            <a:chOff x="1495203" y="1528351"/>
            <a:chExt cx="781399" cy="1091606"/>
          </a:xfrm>
          <a:solidFill>
            <a:srgbClr val="1F4391"/>
          </a:solidFill>
        </p:grpSpPr>
        <p:grpSp>
          <p:nvGrpSpPr>
            <p:cNvPr id="156" name="Group 6148"/>
            <p:cNvGrpSpPr/>
            <p:nvPr/>
          </p:nvGrpSpPr>
          <p:grpSpPr>
            <a:xfrm>
              <a:off x="1755357" y="1528351"/>
              <a:ext cx="255061" cy="632293"/>
              <a:chOff x="6830291" y="1352763"/>
              <a:chExt cx="458514" cy="1136651"/>
            </a:xfrm>
            <a:grpFill/>
          </p:grpSpPr>
          <p:sp>
            <p:nvSpPr>
              <p:cNvPr id="209"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10"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7" name="Group 6148"/>
            <p:cNvGrpSpPr/>
            <p:nvPr/>
          </p:nvGrpSpPr>
          <p:grpSpPr>
            <a:xfrm>
              <a:off x="1495203" y="1532286"/>
              <a:ext cx="255061" cy="632293"/>
              <a:chOff x="6830291" y="1352763"/>
              <a:chExt cx="458514" cy="1136651"/>
            </a:xfrm>
            <a:grpFill/>
          </p:grpSpPr>
          <p:sp>
            <p:nvSpPr>
              <p:cNvPr id="20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8" name="Group 6148"/>
            <p:cNvGrpSpPr/>
            <p:nvPr/>
          </p:nvGrpSpPr>
          <p:grpSpPr>
            <a:xfrm>
              <a:off x="1907011" y="1987664"/>
              <a:ext cx="255061" cy="632293"/>
              <a:chOff x="6830291" y="1352763"/>
              <a:chExt cx="458514" cy="1136651"/>
            </a:xfrm>
            <a:grpFill/>
          </p:grpSpPr>
          <p:sp>
            <p:nvSpPr>
              <p:cNvPr id="20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9" name="Group 6148"/>
            <p:cNvGrpSpPr/>
            <p:nvPr/>
          </p:nvGrpSpPr>
          <p:grpSpPr>
            <a:xfrm>
              <a:off x="1621503" y="1966713"/>
              <a:ext cx="255061" cy="632293"/>
              <a:chOff x="6830291" y="1352763"/>
              <a:chExt cx="458514" cy="1136651"/>
            </a:xfrm>
            <a:grpFill/>
          </p:grpSpPr>
          <p:sp>
            <p:nvSpPr>
              <p:cNvPr id="20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60" name="Group 6148"/>
            <p:cNvGrpSpPr/>
            <p:nvPr/>
          </p:nvGrpSpPr>
          <p:grpSpPr>
            <a:xfrm>
              <a:off x="2021541" y="1529601"/>
              <a:ext cx="255061" cy="632294"/>
              <a:chOff x="6830291" y="1404701"/>
              <a:chExt cx="458514" cy="1136652"/>
            </a:xfrm>
            <a:grpFill/>
          </p:grpSpPr>
          <p:sp>
            <p:nvSpPr>
              <p:cNvPr id="161"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62"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cxnSp>
        <p:nvCxnSpPr>
          <p:cNvPr id="16" name="Connecteur droit avec flèche 15"/>
          <p:cNvCxnSpPr/>
          <p:nvPr/>
        </p:nvCxnSpPr>
        <p:spPr>
          <a:xfrm>
            <a:off x="6689557" y="1487387"/>
            <a:ext cx="805052" cy="855572"/>
          </a:xfrm>
          <a:prstGeom prst="straightConnector1">
            <a:avLst/>
          </a:prstGeom>
          <a:noFill/>
          <a:ln w="57150">
            <a:solidFill>
              <a:srgbClr val="990033"/>
            </a:solidFill>
            <a:prstDash val="dash"/>
            <a:round/>
            <a:headEnd/>
            <a:tailEnd type="triangle"/>
          </a:ln>
          <a:effectLst/>
          <a:extLst>
            <a:ext uri="{909E8E84-426E-40DD-AFC4-6F175D3DCCD1}">
              <a14:hiddenFill xmlns:a14="http://schemas.microsoft.com/office/drawing/2010/main">
                <a:noFill/>
              </a14:hiddenFill>
            </a:ext>
          </a:extLst>
        </p:spPr>
      </p:cxnSp>
      <p:pic>
        <p:nvPicPr>
          <p:cNvPr id="217" name="Picture 9"/>
          <p:cNvPicPr>
            <a:picLocks noChangeAspect="1" noChangeArrowheads="1"/>
          </p:cNvPicPr>
          <p:nvPr/>
        </p:nvPicPr>
        <p:blipFill>
          <a:blip r:embed="rId3" cstate="print"/>
          <a:srcRect/>
          <a:stretch>
            <a:fillRect/>
          </a:stretch>
        </p:blipFill>
        <p:spPr bwMode="auto">
          <a:xfrm>
            <a:off x="6502664" y="4400477"/>
            <a:ext cx="35009" cy="35009"/>
          </a:xfrm>
          <a:prstGeom prst="rect">
            <a:avLst/>
          </a:prstGeom>
          <a:solidFill>
            <a:schemeClr val="accent4">
              <a:lumMod val="75000"/>
            </a:schemeClr>
          </a:solidFill>
          <a:ln w="9525">
            <a:noFill/>
            <a:miter lim="800000"/>
            <a:headEnd/>
            <a:tailEnd/>
          </a:ln>
        </p:spPr>
      </p:pic>
      <p:grpSp>
        <p:nvGrpSpPr>
          <p:cNvPr id="22" name="Groupe 21"/>
          <p:cNvGrpSpPr/>
          <p:nvPr/>
        </p:nvGrpSpPr>
        <p:grpSpPr>
          <a:xfrm>
            <a:off x="4963241" y="15823"/>
            <a:ext cx="2355697" cy="1668875"/>
            <a:chOff x="3679613" y="44547"/>
            <a:chExt cx="1766773" cy="1251656"/>
          </a:xfrm>
        </p:grpSpPr>
        <p:grpSp>
          <p:nvGrpSpPr>
            <p:cNvPr id="21" name="Groupe 20"/>
            <p:cNvGrpSpPr/>
            <p:nvPr/>
          </p:nvGrpSpPr>
          <p:grpSpPr>
            <a:xfrm>
              <a:off x="3679613" y="227031"/>
              <a:ext cx="1766773" cy="1069172"/>
              <a:chOff x="4977101" y="-382316"/>
              <a:chExt cx="1766773" cy="1069172"/>
            </a:xfrm>
          </p:grpSpPr>
          <p:sp>
            <p:nvSpPr>
              <p:cNvPr id="85" name="ZoneTexte 84"/>
              <p:cNvSpPr txBox="1"/>
              <p:nvPr/>
            </p:nvSpPr>
            <p:spPr>
              <a:xfrm>
                <a:off x="4977101" y="24302"/>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1-5 mars</a:t>
                </a:r>
              </a:p>
              <a:p>
                <a:pPr marL="6351" algn="ctr" defTabSz="1232345">
                  <a:defRPr/>
                </a:pPr>
                <a:r>
                  <a:rPr lang="fr-FR" sz="3200" b="1" dirty="0">
                    <a:solidFill>
                      <a:srgbClr val="00B0F0"/>
                    </a:solidFill>
                    <a:latin typeface="Calibri"/>
                  </a:rPr>
                  <a:t>27% </a:t>
                </a:r>
              </a:p>
            </p:txBody>
          </p:sp>
          <p:sp>
            <p:nvSpPr>
              <p:cNvPr id="240"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41"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242"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248" name="Groupe 247"/>
          <p:cNvGrpSpPr/>
          <p:nvPr/>
        </p:nvGrpSpPr>
        <p:grpSpPr>
          <a:xfrm>
            <a:off x="4943285" y="4582088"/>
            <a:ext cx="2355697" cy="1668874"/>
            <a:chOff x="3700395" y="44547"/>
            <a:chExt cx="1766773" cy="1251656"/>
          </a:xfrm>
        </p:grpSpPr>
        <p:grpSp>
          <p:nvGrpSpPr>
            <p:cNvPr id="249" name="Groupe 248"/>
            <p:cNvGrpSpPr/>
            <p:nvPr/>
          </p:nvGrpSpPr>
          <p:grpSpPr>
            <a:xfrm>
              <a:off x="3700395" y="227031"/>
              <a:ext cx="1766773" cy="1069172"/>
              <a:chOff x="4997883" y="-382316"/>
              <a:chExt cx="1766773" cy="1069172"/>
            </a:xfrm>
          </p:grpSpPr>
          <p:sp>
            <p:nvSpPr>
              <p:cNvPr id="251" name="ZoneTexte 250"/>
              <p:cNvSpPr txBox="1"/>
              <p:nvPr/>
            </p:nvSpPr>
            <p:spPr>
              <a:xfrm>
                <a:off x="4997883" y="24301"/>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14-19 mars</a:t>
                </a:r>
              </a:p>
              <a:p>
                <a:pPr marL="6351" algn="ctr" defTabSz="1232345">
                  <a:defRPr/>
                </a:pPr>
                <a:r>
                  <a:rPr lang="fr-FR" sz="3200" b="1" dirty="0">
                    <a:solidFill>
                      <a:srgbClr val="00B0F0"/>
                    </a:solidFill>
                    <a:latin typeface="Calibri"/>
                  </a:rPr>
                  <a:t>27% </a:t>
                </a:r>
              </a:p>
            </p:txBody>
          </p:sp>
          <p:sp>
            <p:nvSpPr>
              <p:cNvPr id="252"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53"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250"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88" name="Rectangle à coins arrondis 87"/>
          <p:cNvSpPr/>
          <p:nvPr/>
        </p:nvSpPr>
        <p:spPr>
          <a:xfrm flipH="1">
            <a:off x="8778110" y="5226806"/>
            <a:ext cx="964183" cy="556252"/>
          </a:xfrm>
          <a:prstGeom prst="roundRect">
            <a:avLst/>
          </a:prstGeom>
          <a:solidFill>
            <a:schemeClr val="bg1">
              <a:lumMod val="50000"/>
            </a:schemeClr>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0</a:t>
            </a:r>
            <a:endParaRPr lang="fr-FR" sz="2400" b="1" dirty="0">
              <a:solidFill>
                <a:prstClr val="white"/>
              </a:solidFill>
              <a:latin typeface="Calibri"/>
            </a:endParaRPr>
          </a:p>
        </p:txBody>
      </p:sp>
      <p:pic>
        <p:nvPicPr>
          <p:cNvPr id="89" name="Image 88"/>
          <p:cNvPicPr>
            <a:picLocks noChangeAspect="1"/>
          </p:cNvPicPr>
          <p:nvPr/>
        </p:nvPicPr>
        <p:blipFill rotWithShape="1">
          <a:blip r:embed="rId4" cstate="print">
            <a:extLst>
              <a:ext uri="{28A0092B-C50C-407E-A947-70E740481C1C}">
                <a14:useLocalDpi xmlns:a14="http://schemas.microsoft.com/office/drawing/2010/main" val="0"/>
              </a:ext>
            </a:extLst>
          </a:blip>
          <a:srcRect l="11454" t="2650" r="5030" b="43132"/>
          <a:stretch/>
        </p:blipFill>
        <p:spPr>
          <a:xfrm>
            <a:off x="5429366" y="2452581"/>
            <a:ext cx="1333175" cy="1300132"/>
          </a:xfrm>
          <a:prstGeom prst="rect">
            <a:avLst/>
          </a:prstGeom>
        </p:spPr>
      </p:pic>
      <p:sp>
        <p:nvSpPr>
          <p:cNvPr id="3" name="Espace réservé du pied de page 2"/>
          <p:cNvSpPr>
            <a:spLocks noGrp="1"/>
          </p:cNvSpPr>
          <p:nvPr>
            <p:ph type="ftr" sz="quarter" idx="15"/>
          </p:nvPr>
        </p:nvSpPr>
        <p:spPr>
          <a:xfrm>
            <a:off x="646041" y="6384465"/>
            <a:ext cx="3860800" cy="366183"/>
          </a:xfrm>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3951958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 name="Connecteur droit avec flèche 255"/>
          <p:cNvCxnSpPr/>
          <p:nvPr/>
        </p:nvCxnSpPr>
        <p:spPr>
          <a:xfrm flipH="1">
            <a:off x="4755494" y="1487387"/>
            <a:ext cx="766711" cy="783707"/>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5" name="Connecteur droit avec flèche 254"/>
          <p:cNvCxnSpPr/>
          <p:nvPr/>
        </p:nvCxnSpPr>
        <p:spPr>
          <a:xfrm>
            <a:off x="4707464" y="3794142"/>
            <a:ext cx="829981" cy="91484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4" name="Connecteur droit avec flèche 253"/>
          <p:cNvCxnSpPr/>
          <p:nvPr/>
        </p:nvCxnSpPr>
        <p:spPr>
          <a:xfrm flipH="1">
            <a:off x="6711340" y="3794142"/>
            <a:ext cx="777456" cy="93818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130" name="Rounded Rectangular Callout 62"/>
          <p:cNvSpPr/>
          <p:nvPr/>
        </p:nvSpPr>
        <p:spPr bwMode="auto">
          <a:xfrm>
            <a:off x="7457546" y="2301150"/>
            <a:ext cx="3740005" cy="1637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au niveau de mobilisation des électeurs </a:t>
            </a:r>
            <a:r>
              <a:rPr lang="fr-FR" sz="1867" i="1" dirty="0">
                <a:solidFill>
                  <a:prstClr val="white"/>
                </a:solidFill>
                <a:latin typeface="Calibri"/>
              </a:rPr>
              <a:t>(Sont-ils plus ou moins </a:t>
            </a:r>
          </a:p>
          <a:p>
            <a:pPr marL="6351" algn="ctr" defTabSz="1232345"/>
            <a:r>
              <a:rPr lang="fr-FR" sz="1867" i="1" dirty="0">
                <a:solidFill>
                  <a:prstClr val="white"/>
                </a:solidFill>
                <a:latin typeface="Calibri"/>
              </a:rPr>
              <a:t>certains d’aller voter ?)</a:t>
            </a:r>
          </a:p>
        </p:txBody>
      </p:sp>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491146"/>
            <a:ext cx="11539460" cy="369397"/>
          </a:xfrm>
        </p:spPr>
        <p:txBody>
          <a:bodyPr/>
          <a:lstStyle/>
          <a:p>
            <a:r>
              <a:rPr lang="fr-FR" sz="2667" dirty="0"/>
              <a:t>Les changeurs : Emmanuel Macron</a:t>
            </a:r>
          </a:p>
        </p:txBody>
      </p:sp>
      <p:sp>
        <p:nvSpPr>
          <p:cNvPr id="95" name="Rounded Rectangular Callout 62"/>
          <p:cNvSpPr/>
          <p:nvPr/>
        </p:nvSpPr>
        <p:spPr bwMode="auto">
          <a:xfrm>
            <a:off x="1036999" y="2301150"/>
            <a:ext cx="3740005" cy="1637711"/>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à des transferts de vote entre</a:t>
            </a:r>
            <a:br>
              <a:rPr lang="fr-FR" sz="2400" b="1" dirty="0">
                <a:solidFill>
                  <a:prstClr val="white"/>
                </a:solidFill>
                <a:latin typeface="Calibri"/>
              </a:rPr>
            </a:br>
            <a:r>
              <a:rPr lang="fr-FR" sz="2400" b="1" dirty="0">
                <a:solidFill>
                  <a:prstClr val="white"/>
                </a:solidFill>
                <a:latin typeface="Calibri"/>
              </a:rPr>
              <a:t>Emmanuel Macron et d’autres candidats</a:t>
            </a:r>
          </a:p>
        </p:txBody>
      </p:sp>
      <p:grpSp>
        <p:nvGrpSpPr>
          <p:cNvPr id="103" name="Groupe 102"/>
          <p:cNvGrpSpPr/>
          <p:nvPr/>
        </p:nvGrpSpPr>
        <p:grpSpPr>
          <a:xfrm>
            <a:off x="9447954" y="978850"/>
            <a:ext cx="925023" cy="1292244"/>
            <a:chOff x="1495203" y="1528351"/>
            <a:chExt cx="781399" cy="1091606"/>
          </a:xfrm>
          <a:solidFill>
            <a:srgbClr val="1F4391"/>
          </a:solidFill>
        </p:grpSpPr>
        <p:grpSp>
          <p:nvGrpSpPr>
            <p:cNvPr id="104" name="Group 6148"/>
            <p:cNvGrpSpPr/>
            <p:nvPr/>
          </p:nvGrpSpPr>
          <p:grpSpPr>
            <a:xfrm>
              <a:off x="1755357" y="1528351"/>
              <a:ext cx="255061" cy="632293"/>
              <a:chOff x="6830291" y="1352763"/>
              <a:chExt cx="458514" cy="1136651"/>
            </a:xfrm>
            <a:grpFill/>
          </p:grpSpPr>
          <p:sp>
            <p:nvSpPr>
              <p:cNvPr id="11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5" name="Group 6148"/>
            <p:cNvGrpSpPr/>
            <p:nvPr/>
          </p:nvGrpSpPr>
          <p:grpSpPr>
            <a:xfrm>
              <a:off x="1495203" y="1532286"/>
              <a:ext cx="255061" cy="632293"/>
              <a:chOff x="6830291" y="1352763"/>
              <a:chExt cx="458514" cy="1136651"/>
            </a:xfrm>
            <a:grpFill/>
          </p:grpSpPr>
          <p:sp>
            <p:nvSpPr>
              <p:cNvPr id="11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6" name="Group 6148"/>
            <p:cNvGrpSpPr/>
            <p:nvPr/>
          </p:nvGrpSpPr>
          <p:grpSpPr>
            <a:xfrm>
              <a:off x="1907011" y="1987664"/>
              <a:ext cx="255061" cy="632293"/>
              <a:chOff x="6830291" y="1352763"/>
              <a:chExt cx="458514" cy="1136651"/>
            </a:xfrm>
            <a:grpFill/>
          </p:grpSpPr>
          <p:sp>
            <p:nvSpPr>
              <p:cNvPr id="11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7" name="Group 6148"/>
            <p:cNvGrpSpPr/>
            <p:nvPr/>
          </p:nvGrpSpPr>
          <p:grpSpPr>
            <a:xfrm>
              <a:off x="1621503" y="1966713"/>
              <a:ext cx="255061" cy="632293"/>
              <a:chOff x="6830291" y="1352763"/>
              <a:chExt cx="458514" cy="1136651"/>
            </a:xfrm>
            <a:grpFill/>
          </p:grpSpPr>
          <p:sp>
            <p:nvSpPr>
              <p:cNvPr id="111"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2"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8" name="Group 6148"/>
            <p:cNvGrpSpPr/>
            <p:nvPr/>
          </p:nvGrpSpPr>
          <p:grpSpPr>
            <a:xfrm>
              <a:off x="2021541" y="1529601"/>
              <a:ext cx="255061" cy="632294"/>
              <a:chOff x="6830291" y="1404701"/>
              <a:chExt cx="458514" cy="1136652"/>
            </a:xfrm>
            <a:grpFill/>
          </p:grpSpPr>
          <p:sp>
            <p:nvSpPr>
              <p:cNvPr id="109"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0"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grpSp>
        <p:nvGrpSpPr>
          <p:cNvPr id="174" name="Groupe 173"/>
          <p:cNvGrpSpPr/>
          <p:nvPr/>
        </p:nvGrpSpPr>
        <p:grpSpPr>
          <a:xfrm>
            <a:off x="2405591" y="1092129"/>
            <a:ext cx="763629" cy="1138127"/>
            <a:chOff x="7225761" y="1436152"/>
            <a:chExt cx="713219" cy="1062996"/>
          </a:xfrm>
        </p:grpSpPr>
        <p:grpSp>
          <p:nvGrpSpPr>
            <p:cNvPr id="175" name="Group 6152"/>
            <p:cNvGrpSpPr/>
            <p:nvPr/>
          </p:nvGrpSpPr>
          <p:grpSpPr>
            <a:xfrm>
              <a:off x="7225761" y="1445761"/>
              <a:ext cx="239802" cy="647464"/>
              <a:chOff x="5393100" y="2572255"/>
              <a:chExt cx="423838" cy="1144358"/>
            </a:xfrm>
            <a:solidFill>
              <a:srgbClr val="993366"/>
            </a:solidFill>
          </p:grpSpPr>
          <p:sp>
            <p:nvSpPr>
              <p:cNvPr id="192"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3"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4"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6" name="Group 6152"/>
            <p:cNvGrpSpPr/>
            <p:nvPr/>
          </p:nvGrpSpPr>
          <p:grpSpPr>
            <a:xfrm>
              <a:off x="7483703" y="1436152"/>
              <a:ext cx="239802" cy="647464"/>
              <a:chOff x="5393100" y="2572255"/>
              <a:chExt cx="423838" cy="1144358"/>
            </a:xfrm>
            <a:solidFill>
              <a:srgbClr val="993366">
                <a:alpha val="70000"/>
              </a:srgbClr>
            </a:solidFill>
          </p:grpSpPr>
          <p:sp>
            <p:nvSpPr>
              <p:cNvPr id="189"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0"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1"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7" name="Group 6152"/>
            <p:cNvGrpSpPr/>
            <p:nvPr/>
          </p:nvGrpSpPr>
          <p:grpSpPr>
            <a:xfrm>
              <a:off x="7699178" y="1445761"/>
              <a:ext cx="239802" cy="647464"/>
              <a:chOff x="5393100" y="2572255"/>
              <a:chExt cx="423838" cy="1144358"/>
            </a:xfrm>
            <a:solidFill>
              <a:srgbClr val="993366"/>
            </a:solidFill>
          </p:grpSpPr>
          <p:sp>
            <p:nvSpPr>
              <p:cNvPr id="186"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7"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8"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8" name="Group 6152"/>
            <p:cNvGrpSpPr/>
            <p:nvPr/>
          </p:nvGrpSpPr>
          <p:grpSpPr>
            <a:xfrm>
              <a:off x="7321024" y="1851684"/>
              <a:ext cx="239802" cy="647464"/>
              <a:chOff x="5393100" y="2572255"/>
              <a:chExt cx="423838" cy="1144358"/>
            </a:xfrm>
            <a:solidFill>
              <a:srgbClr val="993366"/>
            </a:solidFill>
          </p:grpSpPr>
          <p:sp>
            <p:nvSpPr>
              <p:cNvPr id="183"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4"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5"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9" name="Group 6152"/>
            <p:cNvGrpSpPr/>
            <p:nvPr/>
          </p:nvGrpSpPr>
          <p:grpSpPr>
            <a:xfrm>
              <a:off x="7605066" y="1851684"/>
              <a:ext cx="239802" cy="647464"/>
              <a:chOff x="5393100" y="2572255"/>
              <a:chExt cx="423838" cy="1144358"/>
            </a:xfrm>
            <a:solidFill>
              <a:srgbClr val="993366"/>
            </a:solidFill>
          </p:grpSpPr>
          <p:sp>
            <p:nvSpPr>
              <p:cNvPr id="180"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1"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2"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sp>
        <p:nvSpPr>
          <p:cNvPr id="86" name="ZoneTexte 85"/>
          <p:cNvSpPr txBox="1"/>
          <p:nvPr/>
        </p:nvSpPr>
        <p:spPr>
          <a:xfrm>
            <a:off x="17458" y="4374129"/>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E. Macron </a:t>
            </a:r>
          </a:p>
          <a:p>
            <a:pPr marL="6351" algn="ctr" defTabSz="1232345">
              <a:defRPr/>
            </a:pPr>
            <a:r>
              <a:rPr lang="fr-FR" sz="2400" b="1" dirty="0">
                <a:solidFill>
                  <a:srgbClr val="1F4391"/>
                </a:solidFill>
                <a:latin typeface="Calibri"/>
              </a:rPr>
              <a:t>+3,5</a:t>
            </a:r>
          </a:p>
        </p:txBody>
      </p:sp>
      <p:sp>
        <p:nvSpPr>
          <p:cNvPr id="87" name="ZoneTexte 86"/>
          <p:cNvSpPr txBox="1"/>
          <p:nvPr/>
        </p:nvSpPr>
        <p:spPr>
          <a:xfrm>
            <a:off x="2339221" y="4374129"/>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E. Macron</a:t>
            </a:r>
          </a:p>
          <a:p>
            <a:pPr marL="6351" algn="ctr" defTabSz="1232345">
              <a:defRPr/>
            </a:pPr>
            <a:r>
              <a:rPr lang="fr-FR" sz="2400" b="1" dirty="0">
                <a:solidFill>
                  <a:srgbClr val="FF5050"/>
                </a:solidFill>
                <a:latin typeface="Calibri"/>
              </a:rPr>
              <a:t>-2,5</a:t>
            </a:r>
          </a:p>
        </p:txBody>
      </p:sp>
      <p:sp>
        <p:nvSpPr>
          <p:cNvPr id="7" name="Rectangle à coins arrondis 6"/>
          <p:cNvSpPr/>
          <p:nvPr/>
        </p:nvSpPr>
        <p:spPr>
          <a:xfrm flipH="1">
            <a:off x="8864212" y="5264850"/>
            <a:ext cx="945072" cy="590012"/>
          </a:xfrm>
          <a:prstGeom prst="roundRect">
            <a:avLst/>
          </a:prstGeom>
          <a:solidFill>
            <a:schemeClr val="bg1">
              <a:lumMod val="50000"/>
            </a:schemeClr>
          </a:solidFill>
          <a:ln w="76200">
            <a:solidFill>
              <a:schemeClr val="accent4"/>
            </a:solidFill>
          </a:ln>
        </p:spPr>
        <p:txBody>
          <a:bodyPr wrap="square" anchor="ctr">
            <a:noAutofit/>
          </a:bodyPr>
          <a:lstStyle/>
          <a:p>
            <a:pPr algn="ctr" defTabSz="1232345">
              <a:defRPr/>
            </a:pPr>
            <a:r>
              <a:rPr lang="fr-FR" sz="2667" b="1" dirty="0">
                <a:solidFill>
                  <a:prstClr val="white"/>
                </a:solidFill>
                <a:latin typeface="Calibri"/>
              </a:rPr>
              <a:t>0</a:t>
            </a:r>
          </a:p>
        </p:txBody>
      </p:sp>
      <p:sp>
        <p:nvSpPr>
          <p:cNvPr id="96" name="Triangle isocèle 95"/>
          <p:cNvSpPr/>
          <p:nvPr/>
        </p:nvSpPr>
        <p:spPr>
          <a:xfrm rot="10800000">
            <a:off x="3683462" y="3991861"/>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19" name="Triangle isocèle 118"/>
          <p:cNvSpPr/>
          <p:nvPr/>
        </p:nvSpPr>
        <p:spPr>
          <a:xfrm rot="10800000">
            <a:off x="1361698" y="3991861"/>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4" name="ZoneTexte 133"/>
          <p:cNvSpPr txBox="1"/>
          <p:nvPr/>
        </p:nvSpPr>
        <p:spPr>
          <a:xfrm>
            <a:off x="6472317" y="4404233"/>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E. Macron</a:t>
            </a:r>
          </a:p>
          <a:p>
            <a:pPr marL="6351" algn="ctr" defTabSz="1232345">
              <a:defRPr/>
            </a:pPr>
            <a:r>
              <a:rPr lang="fr-FR" sz="2400" b="1" dirty="0">
                <a:solidFill>
                  <a:srgbClr val="1F4391"/>
                </a:solidFill>
                <a:latin typeface="Calibri"/>
              </a:rPr>
              <a:t>+2,5</a:t>
            </a:r>
          </a:p>
        </p:txBody>
      </p:sp>
      <p:sp>
        <p:nvSpPr>
          <p:cNvPr id="135" name="ZoneTexte 134"/>
          <p:cNvSpPr txBox="1"/>
          <p:nvPr/>
        </p:nvSpPr>
        <p:spPr>
          <a:xfrm>
            <a:off x="8759768" y="4404233"/>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E. Macron</a:t>
            </a:r>
          </a:p>
          <a:p>
            <a:pPr marL="6351" algn="ctr" defTabSz="1232345">
              <a:defRPr/>
            </a:pPr>
            <a:r>
              <a:rPr lang="fr-FR" sz="2400" b="1" dirty="0">
                <a:solidFill>
                  <a:srgbClr val="FF5050"/>
                </a:solidFill>
                <a:latin typeface="Calibri"/>
              </a:rPr>
              <a:t>-2,5</a:t>
            </a:r>
          </a:p>
        </p:txBody>
      </p:sp>
      <p:sp>
        <p:nvSpPr>
          <p:cNvPr id="137" name="Triangle isocèle 136"/>
          <p:cNvSpPr/>
          <p:nvPr/>
        </p:nvSpPr>
        <p:spPr>
          <a:xfrm rot="10800000">
            <a:off x="10104008" y="3991861"/>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8" name="Triangle isocèle 137"/>
          <p:cNvSpPr/>
          <p:nvPr/>
        </p:nvSpPr>
        <p:spPr>
          <a:xfrm rot="10800000">
            <a:off x="7782244" y="3991861"/>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grpSp>
        <p:nvGrpSpPr>
          <p:cNvPr id="155" name="Groupe 154"/>
          <p:cNvGrpSpPr/>
          <p:nvPr/>
        </p:nvGrpSpPr>
        <p:grpSpPr>
          <a:xfrm>
            <a:off x="8230725" y="937186"/>
            <a:ext cx="925023" cy="1292244"/>
            <a:chOff x="1495203" y="1528351"/>
            <a:chExt cx="781399" cy="1091606"/>
          </a:xfrm>
          <a:solidFill>
            <a:srgbClr val="1F4391"/>
          </a:solidFill>
        </p:grpSpPr>
        <p:grpSp>
          <p:nvGrpSpPr>
            <p:cNvPr id="156" name="Group 6148"/>
            <p:cNvGrpSpPr/>
            <p:nvPr/>
          </p:nvGrpSpPr>
          <p:grpSpPr>
            <a:xfrm>
              <a:off x="1755357" y="1528351"/>
              <a:ext cx="255061" cy="632293"/>
              <a:chOff x="6830291" y="1352763"/>
              <a:chExt cx="458514" cy="1136651"/>
            </a:xfrm>
            <a:grpFill/>
          </p:grpSpPr>
          <p:sp>
            <p:nvSpPr>
              <p:cNvPr id="209"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10"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7" name="Group 6148"/>
            <p:cNvGrpSpPr/>
            <p:nvPr/>
          </p:nvGrpSpPr>
          <p:grpSpPr>
            <a:xfrm>
              <a:off x="1495203" y="1532286"/>
              <a:ext cx="255061" cy="632293"/>
              <a:chOff x="6830291" y="1352763"/>
              <a:chExt cx="458514" cy="1136651"/>
            </a:xfrm>
            <a:grpFill/>
          </p:grpSpPr>
          <p:sp>
            <p:nvSpPr>
              <p:cNvPr id="20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8" name="Group 6148"/>
            <p:cNvGrpSpPr/>
            <p:nvPr/>
          </p:nvGrpSpPr>
          <p:grpSpPr>
            <a:xfrm>
              <a:off x="1907011" y="1987664"/>
              <a:ext cx="255061" cy="632293"/>
              <a:chOff x="6830291" y="1352763"/>
              <a:chExt cx="458514" cy="1136651"/>
            </a:xfrm>
            <a:grpFill/>
          </p:grpSpPr>
          <p:sp>
            <p:nvSpPr>
              <p:cNvPr id="20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9" name="Group 6148"/>
            <p:cNvGrpSpPr/>
            <p:nvPr/>
          </p:nvGrpSpPr>
          <p:grpSpPr>
            <a:xfrm>
              <a:off x="1621503" y="1966713"/>
              <a:ext cx="255061" cy="632293"/>
              <a:chOff x="6830291" y="1352763"/>
              <a:chExt cx="458514" cy="1136651"/>
            </a:xfrm>
            <a:grpFill/>
          </p:grpSpPr>
          <p:sp>
            <p:nvSpPr>
              <p:cNvPr id="20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60" name="Group 6148"/>
            <p:cNvGrpSpPr/>
            <p:nvPr/>
          </p:nvGrpSpPr>
          <p:grpSpPr>
            <a:xfrm>
              <a:off x="2021541" y="1529601"/>
              <a:ext cx="255061" cy="632294"/>
              <a:chOff x="6830291" y="1404701"/>
              <a:chExt cx="458514" cy="1136652"/>
            </a:xfrm>
            <a:grpFill/>
          </p:grpSpPr>
          <p:sp>
            <p:nvSpPr>
              <p:cNvPr id="161"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62"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cxnSp>
        <p:nvCxnSpPr>
          <p:cNvPr id="16" name="Connecteur droit avec flèche 15"/>
          <p:cNvCxnSpPr/>
          <p:nvPr/>
        </p:nvCxnSpPr>
        <p:spPr>
          <a:xfrm>
            <a:off x="6689557" y="1487387"/>
            <a:ext cx="805052" cy="855572"/>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212" name="Rounded Rectangular Callout 62"/>
          <p:cNvSpPr/>
          <p:nvPr/>
        </p:nvSpPr>
        <p:spPr bwMode="auto">
          <a:xfrm>
            <a:off x="814970" y="5764620"/>
            <a:ext cx="4366925" cy="620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1867" i="1" dirty="0">
                <a:solidFill>
                  <a:srgbClr val="888B8D">
                    <a:lumMod val="75000"/>
                  </a:srgbClr>
                </a:solidFill>
                <a:latin typeface="Calibri"/>
              </a:rPr>
              <a:t>*Dont B. Hamon +1</a:t>
            </a:r>
          </a:p>
        </p:txBody>
      </p:sp>
      <p:pic>
        <p:nvPicPr>
          <p:cNvPr id="217" name="Picture 9"/>
          <p:cNvPicPr>
            <a:picLocks noChangeAspect="1" noChangeArrowheads="1"/>
          </p:cNvPicPr>
          <p:nvPr/>
        </p:nvPicPr>
        <p:blipFill>
          <a:blip r:embed="rId3" cstate="print"/>
          <a:srcRect/>
          <a:stretch>
            <a:fillRect/>
          </a:stretch>
        </p:blipFill>
        <p:spPr bwMode="auto">
          <a:xfrm>
            <a:off x="6502664" y="4317349"/>
            <a:ext cx="35009" cy="35009"/>
          </a:xfrm>
          <a:prstGeom prst="rect">
            <a:avLst/>
          </a:prstGeom>
          <a:solidFill>
            <a:schemeClr val="accent4">
              <a:lumMod val="75000"/>
            </a:schemeClr>
          </a:solidFill>
          <a:ln w="9525">
            <a:noFill/>
            <a:miter lim="800000"/>
            <a:headEnd/>
            <a:tailEnd/>
          </a:ln>
        </p:spPr>
      </p:pic>
      <p:grpSp>
        <p:nvGrpSpPr>
          <p:cNvPr id="88" name="Groupe 87"/>
          <p:cNvGrpSpPr/>
          <p:nvPr/>
        </p:nvGrpSpPr>
        <p:grpSpPr>
          <a:xfrm>
            <a:off x="4963241" y="15824"/>
            <a:ext cx="2355697" cy="1668874"/>
            <a:chOff x="3679613" y="44547"/>
            <a:chExt cx="1766773" cy="1251656"/>
          </a:xfrm>
        </p:grpSpPr>
        <p:grpSp>
          <p:nvGrpSpPr>
            <p:cNvPr id="89" name="Groupe 88"/>
            <p:cNvGrpSpPr/>
            <p:nvPr/>
          </p:nvGrpSpPr>
          <p:grpSpPr>
            <a:xfrm>
              <a:off x="3679613" y="227031"/>
              <a:ext cx="1766773" cy="1069172"/>
              <a:chOff x="4977101" y="-382316"/>
              <a:chExt cx="1766773" cy="1069172"/>
            </a:xfrm>
          </p:grpSpPr>
          <p:sp>
            <p:nvSpPr>
              <p:cNvPr id="91" name="ZoneTexte 90"/>
              <p:cNvSpPr txBox="1"/>
              <p:nvPr/>
            </p:nvSpPr>
            <p:spPr>
              <a:xfrm>
                <a:off x="4977101" y="24301"/>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1-5 mars</a:t>
                </a:r>
              </a:p>
              <a:p>
                <a:pPr marL="6351" algn="ctr" defTabSz="1232345">
                  <a:defRPr/>
                </a:pPr>
                <a:r>
                  <a:rPr lang="fr-FR" sz="3200" b="1" dirty="0">
                    <a:solidFill>
                      <a:srgbClr val="00B0F0"/>
                    </a:solidFill>
                    <a:latin typeface="Calibri"/>
                  </a:rPr>
                  <a:t>25% </a:t>
                </a:r>
              </a:p>
            </p:txBody>
          </p:sp>
          <p:sp>
            <p:nvSpPr>
              <p:cNvPr id="92"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3"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90"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94" name="Groupe 93"/>
          <p:cNvGrpSpPr/>
          <p:nvPr/>
        </p:nvGrpSpPr>
        <p:grpSpPr>
          <a:xfrm>
            <a:off x="4929430" y="4582087"/>
            <a:ext cx="2355697" cy="1668875"/>
            <a:chOff x="3690004" y="44547"/>
            <a:chExt cx="1766773" cy="1251656"/>
          </a:xfrm>
        </p:grpSpPr>
        <p:grpSp>
          <p:nvGrpSpPr>
            <p:cNvPr id="97" name="Groupe 96"/>
            <p:cNvGrpSpPr/>
            <p:nvPr/>
          </p:nvGrpSpPr>
          <p:grpSpPr>
            <a:xfrm>
              <a:off x="3690004" y="227031"/>
              <a:ext cx="1766773" cy="1069172"/>
              <a:chOff x="4987492" y="-382316"/>
              <a:chExt cx="1766773" cy="1069172"/>
            </a:xfrm>
          </p:grpSpPr>
          <p:sp>
            <p:nvSpPr>
              <p:cNvPr id="100" name="ZoneTexte 99"/>
              <p:cNvSpPr txBox="1"/>
              <p:nvPr/>
            </p:nvSpPr>
            <p:spPr>
              <a:xfrm>
                <a:off x="4987492" y="3519"/>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14-19 mars</a:t>
                </a:r>
              </a:p>
              <a:p>
                <a:pPr marL="6351" algn="ctr" defTabSz="1232345">
                  <a:defRPr/>
                </a:pPr>
                <a:r>
                  <a:rPr lang="fr-FR" sz="3200" b="1" dirty="0">
                    <a:solidFill>
                      <a:srgbClr val="00B0F0"/>
                    </a:solidFill>
                    <a:latin typeface="Calibri"/>
                  </a:rPr>
                  <a:t>26% </a:t>
                </a:r>
              </a:p>
            </p:txBody>
          </p:sp>
          <p:sp>
            <p:nvSpPr>
              <p:cNvPr id="101"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2"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98"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pic>
        <p:nvPicPr>
          <p:cNvPr id="120" name="Image 119"/>
          <p:cNvPicPr>
            <a:picLocks noChangeAspect="1"/>
          </p:cNvPicPr>
          <p:nvPr/>
        </p:nvPicPr>
        <p:blipFill rotWithShape="1">
          <a:blip r:embed="rId4" cstate="print">
            <a:extLst>
              <a:ext uri="{28A0092B-C50C-407E-A947-70E740481C1C}">
                <a14:useLocalDpi xmlns:a14="http://schemas.microsoft.com/office/drawing/2010/main" val="0"/>
              </a:ext>
            </a:extLst>
          </a:blip>
          <a:srcRect l="19941" r="22076"/>
          <a:stretch/>
        </p:blipFill>
        <p:spPr>
          <a:xfrm>
            <a:off x="5454090" y="2401928"/>
            <a:ext cx="1431391" cy="1389923"/>
          </a:xfrm>
          <a:prstGeom prst="rect">
            <a:avLst/>
          </a:prstGeom>
        </p:spPr>
      </p:pic>
      <p:sp>
        <p:nvSpPr>
          <p:cNvPr id="121" name="Rectangle à coins arrondis 120"/>
          <p:cNvSpPr/>
          <p:nvPr/>
        </p:nvSpPr>
        <p:spPr>
          <a:xfrm flipH="1">
            <a:off x="2478657" y="5187226"/>
            <a:ext cx="1087919" cy="590012"/>
          </a:xfrm>
          <a:prstGeom prst="roundRect">
            <a:avLst/>
          </a:prstGeom>
          <a:solidFill>
            <a:schemeClr val="tx2"/>
          </a:solidFill>
          <a:ln w="76200">
            <a:solidFill>
              <a:schemeClr val="accent4"/>
            </a:solidFill>
          </a:ln>
        </p:spPr>
        <p:txBody>
          <a:bodyPr wrap="square" anchor="ctr">
            <a:noAutofit/>
          </a:bodyPr>
          <a:lstStyle/>
          <a:p>
            <a:pPr algn="ctr" defTabSz="1232345">
              <a:defRPr/>
            </a:pPr>
            <a:r>
              <a:rPr lang="fr-FR" sz="2667" b="1" dirty="0">
                <a:solidFill>
                  <a:prstClr val="white"/>
                </a:solidFill>
                <a:latin typeface="Calibri"/>
              </a:rPr>
              <a:t>+1*</a:t>
            </a:r>
          </a:p>
        </p:txBody>
      </p:sp>
      <p:sp>
        <p:nvSpPr>
          <p:cNvPr id="3" name="Espace réservé du pied de page 2"/>
          <p:cNvSpPr>
            <a:spLocks noGrp="1"/>
          </p:cNvSpPr>
          <p:nvPr>
            <p:ph type="ftr" sz="quarter" idx="15"/>
          </p:nvPr>
        </p:nvSpPr>
        <p:spPr>
          <a:xfrm>
            <a:off x="633684" y="6483221"/>
            <a:ext cx="3860800" cy="366183"/>
          </a:xfrm>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1977531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 name="Connecteur droit avec flèche 255"/>
          <p:cNvCxnSpPr/>
          <p:nvPr/>
        </p:nvCxnSpPr>
        <p:spPr>
          <a:xfrm flipH="1">
            <a:off x="4755494" y="1487387"/>
            <a:ext cx="766711" cy="783707"/>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5" name="Connecteur droit avec flèche 254"/>
          <p:cNvCxnSpPr/>
          <p:nvPr/>
        </p:nvCxnSpPr>
        <p:spPr>
          <a:xfrm>
            <a:off x="4707464" y="3877270"/>
            <a:ext cx="829981" cy="91484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4" name="Connecteur droit avec flèche 253"/>
          <p:cNvCxnSpPr/>
          <p:nvPr/>
        </p:nvCxnSpPr>
        <p:spPr>
          <a:xfrm flipH="1">
            <a:off x="6711340" y="3877270"/>
            <a:ext cx="777456" cy="93818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130" name="Rounded Rectangular Callout 62"/>
          <p:cNvSpPr/>
          <p:nvPr/>
        </p:nvSpPr>
        <p:spPr bwMode="auto">
          <a:xfrm>
            <a:off x="7457546" y="2384278"/>
            <a:ext cx="3740005" cy="1637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au niveau de mobilisation des électeurs </a:t>
            </a:r>
            <a:r>
              <a:rPr lang="fr-FR" sz="1867" i="1" dirty="0">
                <a:solidFill>
                  <a:prstClr val="white"/>
                </a:solidFill>
                <a:latin typeface="Calibri"/>
              </a:rPr>
              <a:t>(Sont-ils plus ou moins </a:t>
            </a:r>
          </a:p>
          <a:p>
            <a:pPr marL="6351" algn="ctr" defTabSz="1232345"/>
            <a:r>
              <a:rPr lang="fr-FR" sz="1867" i="1" dirty="0">
                <a:solidFill>
                  <a:prstClr val="white"/>
                </a:solidFill>
                <a:latin typeface="Calibri"/>
              </a:rPr>
              <a:t>certains d’aller voter ?)</a:t>
            </a:r>
          </a:p>
        </p:txBody>
      </p:sp>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520882"/>
            <a:ext cx="11539460" cy="369397"/>
          </a:xfrm>
        </p:spPr>
        <p:txBody>
          <a:bodyPr/>
          <a:lstStyle/>
          <a:p>
            <a:r>
              <a:rPr lang="fr-FR" sz="2667" dirty="0"/>
              <a:t>Les changeurs : François Fillon</a:t>
            </a:r>
          </a:p>
        </p:txBody>
      </p:sp>
      <p:sp>
        <p:nvSpPr>
          <p:cNvPr id="95" name="Rounded Rectangular Callout 62"/>
          <p:cNvSpPr/>
          <p:nvPr/>
        </p:nvSpPr>
        <p:spPr bwMode="auto">
          <a:xfrm>
            <a:off x="1036999" y="2384278"/>
            <a:ext cx="3740005" cy="1637711"/>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à des transferts de vote entre</a:t>
            </a:r>
            <a:br>
              <a:rPr lang="fr-FR" sz="2400" b="1" dirty="0">
                <a:solidFill>
                  <a:prstClr val="white"/>
                </a:solidFill>
                <a:latin typeface="Calibri"/>
              </a:rPr>
            </a:br>
            <a:r>
              <a:rPr lang="fr-FR" sz="2400" b="1" dirty="0">
                <a:solidFill>
                  <a:prstClr val="white"/>
                </a:solidFill>
                <a:latin typeface="Calibri"/>
              </a:rPr>
              <a:t>François Fillon et d’autres candidats</a:t>
            </a:r>
          </a:p>
        </p:txBody>
      </p:sp>
      <p:grpSp>
        <p:nvGrpSpPr>
          <p:cNvPr id="103" name="Groupe 102"/>
          <p:cNvGrpSpPr/>
          <p:nvPr/>
        </p:nvGrpSpPr>
        <p:grpSpPr>
          <a:xfrm>
            <a:off x="9447954" y="1005710"/>
            <a:ext cx="925023" cy="1292244"/>
            <a:chOff x="1495203" y="1528351"/>
            <a:chExt cx="781399" cy="1091606"/>
          </a:xfrm>
          <a:solidFill>
            <a:srgbClr val="1F4391"/>
          </a:solidFill>
        </p:grpSpPr>
        <p:grpSp>
          <p:nvGrpSpPr>
            <p:cNvPr id="104" name="Group 6148"/>
            <p:cNvGrpSpPr/>
            <p:nvPr/>
          </p:nvGrpSpPr>
          <p:grpSpPr>
            <a:xfrm>
              <a:off x="1755357" y="1528351"/>
              <a:ext cx="255061" cy="632293"/>
              <a:chOff x="6830291" y="1352763"/>
              <a:chExt cx="458514" cy="1136651"/>
            </a:xfrm>
            <a:grpFill/>
          </p:grpSpPr>
          <p:sp>
            <p:nvSpPr>
              <p:cNvPr id="11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5" name="Group 6148"/>
            <p:cNvGrpSpPr/>
            <p:nvPr/>
          </p:nvGrpSpPr>
          <p:grpSpPr>
            <a:xfrm>
              <a:off x="1495203" y="1532286"/>
              <a:ext cx="255061" cy="632293"/>
              <a:chOff x="6830291" y="1352763"/>
              <a:chExt cx="458514" cy="1136651"/>
            </a:xfrm>
            <a:grpFill/>
          </p:grpSpPr>
          <p:sp>
            <p:nvSpPr>
              <p:cNvPr id="11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6" name="Group 6148"/>
            <p:cNvGrpSpPr/>
            <p:nvPr/>
          </p:nvGrpSpPr>
          <p:grpSpPr>
            <a:xfrm>
              <a:off x="1907011" y="1987664"/>
              <a:ext cx="255061" cy="632293"/>
              <a:chOff x="6830291" y="1352763"/>
              <a:chExt cx="458514" cy="1136651"/>
            </a:xfrm>
            <a:grpFill/>
          </p:grpSpPr>
          <p:sp>
            <p:nvSpPr>
              <p:cNvPr id="11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7" name="Group 6148"/>
            <p:cNvGrpSpPr/>
            <p:nvPr/>
          </p:nvGrpSpPr>
          <p:grpSpPr>
            <a:xfrm>
              <a:off x="1621503" y="1966713"/>
              <a:ext cx="255061" cy="632293"/>
              <a:chOff x="6830291" y="1352763"/>
              <a:chExt cx="458514" cy="1136651"/>
            </a:xfrm>
            <a:grpFill/>
          </p:grpSpPr>
          <p:sp>
            <p:nvSpPr>
              <p:cNvPr id="111"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2"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8" name="Group 6148"/>
            <p:cNvGrpSpPr/>
            <p:nvPr/>
          </p:nvGrpSpPr>
          <p:grpSpPr>
            <a:xfrm>
              <a:off x="2021541" y="1529601"/>
              <a:ext cx="255061" cy="632294"/>
              <a:chOff x="6830291" y="1404701"/>
              <a:chExt cx="458514" cy="1136652"/>
            </a:xfrm>
            <a:grpFill/>
          </p:grpSpPr>
          <p:sp>
            <p:nvSpPr>
              <p:cNvPr id="109"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0"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grpSp>
        <p:nvGrpSpPr>
          <p:cNvPr id="174" name="Groupe 173"/>
          <p:cNvGrpSpPr/>
          <p:nvPr/>
        </p:nvGrpSpPr>
        <p:grpSpPr>
          <a:xfrm>
            <a:off x="2405591" y="1165429"/>
            <a:ext cx="763629" cy="1138127"/>
            <a:chOff x="7225761" y="1436152"/>
            <a:chExt cx="713219" cy="1062996"/>
          </a:xfrm>
        </p:grpSpPr>
        <p:grpSp>
          <p:nvGrpSpPr>
            <p:cNvPr id="175" name="Group 6152"/>
            <p:cNvGrpSpPr/>
            <p:nvPr/>
          </p:nvGrpSpPr>
          <p:grpSpPr>
            <a:xfrm>
              <a:off x="7225761" y="1445761"/>
              <a:ext cx="239802" cy="647464"/>
              <a:chOff x="5393100" y="2572255"/>
              <a:chExt cx="423838" cy="1144358"/>
            </a:xfrm>
            <a:solidFill>
              <a:srgbClr val="993366"/>
            </a:solidFill>
          </p:grpSpPr>
          <p:sp>
            <p:nvSpPr>
              <p:cNvPr id="192"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3"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4"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6" name="Group 6152"/>
            <p:cNvGrpSpPr/>
            <p:nvPr/>
          </p:nvGrpSpPr>
          <p:grpSpPr>
            <a:xfrm>
              <a:off x="7483703" y="1436152"/>
              <a:ext cx="239802" cy="647464"/>
              <a:chOff x="5393100" y="2572255"/>
              <a:chExt cx="423838" cy="1144358"/>
            </a:xfrm>
            <a:solidFill>
              <a:srgbClr val="993366">
                <a:alpha val="70000"/>
              </a:srgbClr>
            </a:solidFill>
          </p:grpSpPr>
          <p:sp>
            <p:nvSpPr>
              <p:cNvPr id="189"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0"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1"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7" name="Group 6152"/>
            <p:cNvGrpSpPr/>
            <p:nvPr/>
          </p:nvGrpSpPr>
          <p:grpSpPr>
            <a:xfrm>
              <a:off x="7699178" y="1445761"/>
              <a:ext cx="239802" cy="647464"/>
              <a:chOff x="5393100" y="2572255"/>
              <a:chExt cx="423838" cy="1144358"/>
            </a:xfrm>
            <a:solidFill>
              <a:srgbClr val="993366"/>
            </a:solidFill>
          </p:grpSpPr>
          <p:sp>
            <p:nvSpPr>
              <p:cNvPr id="186"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7"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8"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8" name="Group 6152"/>
            <p:cNvGrpSpPr/>
            <p:nvPr/>
          </p:nvGrpSpPr>
          <p:grpSpPr>
            <a:xfrm>
              <a:off x="7321024" y="1851684"/>
              <a:ext cx="239802" cy="647464"/>
              <a:chOff x="5393100" y="2572255"/>
              <a:chExt cx="423838" cy="1144358"/>
            </a:xfrm>
            <a:solidFill>
              <a:srgbClr val="993366"/>
            </a:solidFill>
          </p:grpSpPr>
          <p:sp>
            <p:nvSpPr>
              <p:cNvPr id="183"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4"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5"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9" name="Group 6152"/>
            <p:cNvGrpSpPr/>
            <p:nvPr/>
          </p:nvGrpSpPr>
          <p:grpSpPr>
            <a:xfrm>
              <a:off x="7605066" y="1851684"/>
              <a:ext cx="239802" cy="647464"/>
              <a:chOff x="5393100" y="2572255"/>
              <a:chExt cx="423838" cy="1144358"/>
            </a:xfrm>
            <a:solidFill>
              <a:srgbClr val="993366"/>
            </a:solidFill>
          </p:grpSpPr>
          <p:sp>
            <p:nvSpPr>
              <p:cNvPr id="180"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1"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2"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sp>
        <p:nvSpPr>
          <p:cNvPr id="86" name="ZoneTexte 85"/>
          <p:cNvSpPr txBox="1"/>
          <p:nvPr/>
        </p:nvSpPr>
        <p:spPr>
          <a:xfrm>
            <a:off x="-25710" y="4384937"/>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F. Fillon</a:t>
            </a:r>
          </a:p>
          <a:p>
            <a:pPr marL="6351" algn="ctr" defTabSz="1232345">
              <a:defRPr/>
            </a:pPr>
            <a:r>
              <a:rPr lang="fr-FR" sz="2400" b="1" dirty="0">
                <a:solidFill>
                  <a:srgbClr val="1F4391"/>
                </a:solidFill>
                <a:latin typeface="Calibri"/>
              </a:rPr>
              <a:t>+1,5</a:t>
            </a:r>
          </a:p>
        </p:txBody>
      </p:sp>
      <p:sp>
        <p:nvSpPr>
          <p:cNvPr id="87" name="ZoneTexte 86"/>
          <p:cNvSpPr txBox="1"/>
          <p:nvPr/>
        </p:nvSpPr>
        <p:spPr>
          <a:xfrm>
            <a:off x="2296053" y="4384937"/>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F. </a:t>
            </a:r>
            <a:r>
              <a:rPr lang="fr-FR" sz="2400" b="1" dirty="0" err="1">
                <a:solidFill>
                  <a:srgbClr val="FF5050"/>
                </a:solidFill>
                <a:latin typeface="Calibri"/>
              </a:rPr>
              <a:t>Fillo</a:t>
            </a:r>
            <a:r>
              <a:rPr lang="fr-FR" sz="2400" b="1" dirty="0">
                <a:solidFill>
                  <a:srgbClr val="FF5050"/>
                </a:solidFill>
                <a:latin typeface="Calibri"/>
              </a:rPr>
              <a:t>n</a:t>
            </a:r>
          </a:p>
          <a:p>
            <a:pPr marL="6351" algn="ctr" defTabSz="1232345">
              <a:defRPr/>
            </a:pPr>
            <a:r>
              <a:rPr lang="fr-FR" sz="2400" b="1" dirty="0">
                <a:solidFill>
                  <a:srgbClr val="FF5050"/>
                </a:solidFill>
                <a:latin typeface="Calibri"/>
              </a:rPr>
              <a:t>-1,5</a:t>
            </a:r>
          </a:p>
        </p:txBody>
      </p:sp>
      <p:sp>
        <p:nvSpPr>
          <p:cNvPr id="7" name="Rectangle à coins arrondis 6"/>
          <p:cNvSpPr/>
          <p:nvPr/>
        </p:nvSpPr>
        <p:spPr>
          <a:xfrm flipH="1">
            <a:off x="2213113" y="5043676"/>
            <a:ext cx="1161375" cy="556252"/>
          </a:xfrm>
          <a:prstGeom prst="roundRect">
            <a:avLst/>
          </a:prstGeom>
          <a:solidFill>
            <a:schemeClr val="bg1">
              <a:lumMod val="50000"/>
            </a:schemeClr>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0</a:t>
            </a:r>
          </a:p>
        </p:txBody>
      </p:sp>
      <p:sp>
        <p:nvSpPr>
          <p:cNvPr id="96" name="Triangle isocèle 95"/>
          <p:cNvSpPr/>
          <p:nvPr/>
        </p:nvSpPr>
        <p:spPr>
          <a:xfrm rot="10800000">
            <a:off x="3683462" y="4074989"/>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19" name="Triangle isocèle 118"/>
          <p:cNvSpPr/>
          <p:nvPr/>
        </p:nvSpPr>
        <p:spPr>
          <a:xfrm rot="10800000">
            <a:off x="1361698" y="4074989"/>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4" name="ZoneTexte 133"/>
          <p:cNvSpPr txBox="1"/>
          <p:nvPr/>
        </p:nvSpPr>
        <p:spPr>
          <a:xfrm>
            <a:off x="6472317" y="4384937"/>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F. Fillon</a:t>
            </a:r>
          </a:p>
          <a:p>
            <a:pPr marL="6351" algn="ctr" defTabSz="1232345">
              <a:defRPr/>
            </a:pPr>
            <a:r>
              <a:rPr lang="fr-FR" sz="2400" b="1" dirty="0">
                <a:solidFill>
                  <a:srgbClr val="1F4391"/>
                </a:solidFill>
                <a:latin typeface="Calibri"/>
              </a:rPr>
              <a:t>+1,5</a:t>
            </a:r>
          </a:p>
        </p:txBody>
      </p:sp>
      <p:sp>
        <p:nvSpPr>
          <p:cNvPr id="135" name="ZoneTexte 134"/>
          <p:cNvSpPr txBox="1"/>
          <p:nvPr/>
        </p:nvSpPr>
        <p:spPr>
          <a:xfrm>
            <a:off x="8759768" y="4384937"/>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F. Fillon</a:t>
            </a:r>
          </a:p>
          <a:p>
            <a:pPr marL="6351" algn="ctr" defTabSz="1232345">
              <a:defRPr/>
            </a:pPr>
            <a:r>
              <a:rPr lang="fr-FR" sz="2400" b="1" dirty="0">
                <a:solidFill>
                  <a:srgbClr val="FF5050"/>
                </a:solidFill>
                <a:latin typeface="Calibri"/>
              </a:rPr>
              <a:t>-1,5</a:t>
            </a:r>
          </a:p>
        </p:txBody>
      </p:sp>
      <p:sp>
        <p:nvSpPr>
          <p:cNvPr id="136" name="Rectangle à coins arrondis 135"/>
          <p:cNvSpPr/>
          <p:nvPr/>
        </p:nvSpPr>
        <p:spPr>
          <a:xfrm flipH="1">
            <a:off x="8843914" y="5017319"/>
            <a:ext cx="1009412" cy="556252"/>
          </a:xfrm>
          <a:prstGeom prst="roundRect">
            <a:avLst/>
          </a:prstGeom>
          <a:solidFill>
            <a:schemeClr val="bg1">
              <a:lumMod val="50000"/>
            </a:schemeClr>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0</a:t>
            </a:r>
          </a:p>
        </p:txBody>
      </p:sp>
      <p:sp>
        <p:nvSpPr>
          <p:cNvPr id="137" name="Triangle isocèle 136"/>
          <p:cNvSpPr/>
          <p:nvPr/>
        </p:nvSpPr>
        <p:spPr>
          <a:xfrm rot="10800000">
            <a:off x="10104008" y="4074989"/>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8" name="Triangle isocèle 137"/>
          <p:cNvSpPr/>
          <p:nvPr/>
        </p:nvSpPr>
        <p:spPr>
          <a:xfrm rot="10800000">
            <a:off x="7782244" y="4074989"/>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grpSp>
        <p:nvGrpSpPr>
          <p:cNvPr id="155" name="Groupe 154"/>
          <p:cNvGrpSpPr/>
          <p:nvPr/>
        </p:nvGrpSpPr>
        <p:grpSpPr>
          <a:xfrm>
            <a:off x="8220834" y="989466"/>
            <a:ext cx="925023" cy="1292244"/>
            <a:chOff x="1495203" y="1528351"/>
            <a:chExt cx="781399" cy="1091606"/>
          </a:xfrm>
          <a:solidFill>
            <a:srgbClr val="1F4391"/>
          </a:solidFill>
        </p:grpSpPr>
        <p:grpSp>
          <p:nvGrpSpPr>
            <p:cNvPr id="156" name="Group 6148"/>
            <p:cNvGrpSpPr/>
            <p:nvPr/>
          </p:nvGrpSpPr>
          <p:grpSpPr>
            <a:xfrm>
              <a:off x="1755357" y="1528351"/>
              <a:ext cx="255061" cy="632293"/>
              <a:chOff x="6830291" y="1352763"/>
              <a:chExt cx="458514" cy="1136651"/>
            </a:xfrm>
            <a:grpFill/>
          </p:grpSpPr>
          <p:sp>
            <p:nvSpPr>
              <p:cNvPr id="209"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10"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7" name="Group 6148"/>
            <p:cNvGrpSpPr/>
            <p:nvPr/>
          </p:nvGrpSpPr>
          <p:grpSpPr>
            <a:xfrm>
              <a:off x="1495203" y="1532286"/>
              <a:ext cx="255061" cy="632293"/>
              <a:chOff x="6830291" y="1352763"/>
              <a:chExt cx="458514" cy="1136651"/>
            </a:xfrm>
            <a:grpFill/>
          </p:grpSpPr>
          <p:sp>
            <p:nvSpPr>
              <p:cNvPr id="20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8" name="Group 6148"/>
            <p:cNvGrpSpPr/>
            <p:nvPr/>
          </p:nvGrpSpPr>
          <p:grpSpPr>
            <a:xfrm>
              <a:off x="1907011" y="1987664"/>
              <a:ext cx="255061" cy="632293"/>
              <a:chOff x="6830291" y="1352763"/>
              <a:chExt cx="458514" cy="1136651"/>
            </a:xfrm>
            <a:grpFill/>
          </p:grpSpPr>
          <p:sp>
            <p:nvSpPr>
              <p:cNvPr id="20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9" name="Group 6148"/>
            <p:cNvGrpSpPr/>
            <p:nvPr/>
          </p:nvGrpSpPr>
          <p:grpSpPr>
            <a:xfrm>
              <a:off x="1621503" y="1966713"/>
              <a:ext cx="255061" cy="632293"/>
              <a:chOff x="6830291" y="1352763"/>
              <a:chExt cx="458514" cy="1136651"/>
            </a:xfrm>
            <a:grpFill/>
          </p:grpSpPr>
          <p:sp>
            <p:nvSpPr>
              <p:cNvPr id="20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60" name="Group 6148"/>
            <p:cNvGrpSpPr/>
            <p:nvPr/>
          </p:nvGrpSpPr>
          <p:grpSpPr>
            <a:xfrm>
              <a:off x="2021541" y="1529601"/>
              <a:ext cx="255061" cy="632294"/>
              <a:chOff x="6830291" y="1404701"/>
              <a:chExt cx="458514" cy="1136652"/>
            </a:xfrm>
            <a:grpFill/>
          </p:grpSpPr>
          <p:sp>
            <p:nvSpPr>
              <p:cNvPr id="161"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62"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cxnSp>
        <p:nvCxnSpPr>
          <p:cNvPr id="16" name="Connecteur droit avec flèche 15"/>
          <p:cNvCxnSpPr/>
          <p:nvPr/>
        </p:nvCxnSpPr>
        <p:spPr>
          <a:xfrm>
            <a:off x="6689557" y="1487387"/>
            <a:ext cx="805052" cy="855572"/>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pic>
        <p:nvPicPr>
          <p:cNvPr id="217" name="Picture 9"/>
          <p:cNvPicPr>
            <a:picLocks noChangeAspect="1" noChangeArrowheads="1"/>
          </p:cNvPicPr>
          <p:nvPr/>
        </p:nvPicPr>
        <p:blipFill>
          <a:blip r:embed="rId3" cstate="print"/>
          <a:srcRect/>
          <a:stretch>
            <a:fillRect/>
          </a:stretch>
        </p:blipFill>
        <p:spPr bwMode="auto">
          <a:xfrm>
            <a:off x="6502664" y="4400477"/>
            <a:ext cx="35009" cy="35009"/>
          </a:xfrm>
          <a:prstGeom prst="rect">
            <a:avLst/>
          </a:prstGeom>
          <a:solidFill>
            <a:schemeClr val="accent4">
              <a:lumMod val="75000"/>
            </a:schemeClr>
          </a:solidFill>
          <a:ln w="9525">
            <a:noFill/>
            <a:miter lim="800000"/>
            <a:headEnd/>
            <a:tailEnd/>
          </a:ln>
        </p:spPr>
      </p:pic>
      <p:grpSp>
        <p:nvGrpSpPr>
          <p:cNvPr id="22" name="Groupe 21"/>
          <p:cNvGrpSpPr/>
          <p:nvPr/>
        </p:nvGrpSpPr>
        <p:grpSpPr>
          <a:xfrm>
            <a:off x="4977238" y="15823"/>
            <a:ext cx="2355697" cy="1668874"/>
            <a:chOff x="3690111" y="44547"/>
            <a:chExt cx="1766773" cy="1251656"/>
          </a:xfrm>
        </p:grpSpPr>
        <p:grpSp>
          <p:nvGrpSpPr>
            <p:cNvPr id="21" name="Groupe 20"/>
            <p:cNvGrpSpPr/>
            <p:nvPr/>
          </p:nvGrpSpPr>
          <p:grpSpPr>
            <a:xfrm>
              <a:off x="3690111" y="227031"/>
              <a:ext cx="1766773" cy="1069172"/>
              <a:chOff x="4987599" y="-382316"/>
              <a:chExt cx="1766773" cy="1069172"/>
            </a:xfrm>
          </p:grpSpPr>
          <p:sp>
            <p:nvSpPr>
              <p:cNvPr id="85" name="ZoneTexte 84"/>
              <p:cNvSpPr txBox="1"/>
              <p:nvPr/>
            </p:nvSpPr>
            <p:spPr>
              <a:xfrm>
                <a:off x="4987599" y="34750"/>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1-5 mars</a:t>
                </a:r>
              </a:p>
              <a:p>
                <a:pPr marL="6351" algn="ctr" defTabSz="1232345">
                  <a:defRPr/>
                </a:pPr>
                <a:r>
                  <a:rPr lang="fr-FR" sz="3200" b="1" dirty="0">
                    <a:solidFill>
                      <a:srgbClr val="00B0F0"/>
                    </a:solidFill>
                    <a:latin typeface="Calibri"/>
                  </a:rPr>
                  <a:t>17,5% </a:t>
                </a:r>
              </a:p>
            </p:txBody>
          </p:sp>
          <p:sp>
            <p:nvSpPr>
              <p:cNvPr id="240"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41"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242"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248" name="Groupe 247"/>
          <p:cNvGrpSpPr/>
          <p:nvPr/>
        </p:nvGrpSpPr>
        <p:grpSpPr>
          <a:xfrm>
            <a:off x="4944449" y="4582087"/>
            <a:ext cx="2355697" cy="1655020"/>
            <a:chOff x="3701268" y="44547"/>
            <a:chExt cx="1766773" cy="1241265"/>
          </a:xfrm>
        </p:grpSpPr>
        <p:grpSp>
          <p:nvGrpSpPr>
            <p:cNvPr id="249" name="Groupe 248"/>
            <p:cNvGrpSpPr/>
            <p:nvPr/>
          </p:nvGrpSpPr>
          <p:grpSpPr>
            <a:xfrm>
              <a:off x="3701268" y="227031"/>
              <a:ext cx="1766773" cy="1058781"/>
              <a:chOff x="4998756" y="-382316"/>
              <a:chExt cx="1766773" cy="1058781"/>
            </a:xfrm>
          </p:grpSpPr>
          <p:sp>
            <p:nvSpPr>
              <p:cNvPr id="251" name="ZoneTexte 250"/>
              <p:cNvSpPr txBox="1"/>
              <p:nvPr/>
            </p:nvSpPr>
            <p:spPr>
              <a:xfrm>
                <a:off x="4998756" y="3602"/>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14-19 mars</a:t>
                </a:r>
              </a:p>
              <a:p>
                <a:pPr marL="6351" algn="ctr" defTabSz="1232345">
                  <a:defRPr/>
                </a:pPr>
                <a:r>
                  <a:rPr lang="fr-FR" sz="3200" b="1" dirty="0">
                    <a:solidFill>
                      <a:srgbClr val="00B0F0"/>
                    </a:solidFill>
                    <a:latin typeface="Calibri"/>
                  </a:rPr>
                  <a:t>17,5% </a:t>
                </a:r>
              </a:p>
            </p:txBody>
          </p:sp>
          <p:sp>
            <p:nvSpPr>
              <p:cNvPr id="252" name="Freeform 119"/>
              <p:cNvSpPr>
                <a:spLocks noEditPoints="1"/>
              </p:cNvSpPr>
              <p:nvPr/>
            </p:nvSpPr>
            <p:spPr bwMode="auto">
              <a:xfrm>
                <a:off x="5341662" y="-104774"/>
                <a:ext cx="1050694" cy="781239"/>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253"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250"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pic>
        <p:nvPicPr>
          <p:cNvPr id="88" name="Image 87"/>
          <p:cNvPicPr>
            <a:picLocks noChangeAspect="1"/>
          </p:cNvPicPr>
          <p:nvPr/>
        </p:nvPicPr>
        <p:blipFill rotWithShape="1">
          <a:blip r:embed="rId4">
            <a:extLst>
              <a:ext uri="{28A0092B-C50C-407E-A947-70E740481C1C}">
                <a14:useLocalDpi xmlns:a14="http://schemas.microsoft.com/office/drawing/2010/main" val="0"/>
              </a:ext>
            </a:extLst>
          </a:blip>
          <a:srcRect t="3082" b="7217"/>
          <a:stretch/>
        </p:blipFill>
        <p:spPr>
          <a:xfrm>
            <a:off x="5448917" y="2474578"/>
            <a:ext cx="1355908" cy="1313025"/>
          </a:xfrm>
          <a:prstGeom prst="rect">
            <a:avLst/>
          </a:prstGeom>
        </p:spPr>
      </p:pic>
      <p:sp>
        <p:nvSpPr>
          <p:cNvPr id="2" name="Espace réservé du pied de page 1"/>
          <p:cNvSpPr>
            <a:spLocks noGrp="1"/>
          </p:cNvSpPr>
          <p:nvPr>
            <p:ph type="ftr" sz="quarter" idx="15"/>
          </p:nvPr>
        </p:nvSpPr>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3524603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Les logiques d’explications et les panels (1)</a:t>
            </a:r>
            <a:endParaRPr lang="fr-FR" b="1" dirty="0"/>
          </a:p>
        </p:txBody>
      </p:sp>
      <p:sp>
        <p:nvSpPr>
          <p:cNvPr id="3" name="Espace réservé du contenu 2"/>
          <p:cNvSpPr>
            <a:spLocks noGrp="1"/>
          </p:cNvSpPr>
          <p:nvPr>
            <p:ph idx="1"/>
          </p:nvPr>
        </p:nvSpPr>
        <p:spPr/>
        <p:txBody>
          <a:bodyPr>
            <a:normAutofit lnSpcReduction="10000"/>
          </a:bodyPr>
          <a:lstStyle/>
          <a:p>
            <a:pPr algn="just"/>
            <a:r>
              <a:rPr lang="fr-FR" dirty="0" smtClean="0"/>
              <a:t>Le modèle explicatif traditionnel s’accordait très bien avec une méthode d’enquête qui a largement dominé la recherche électorale des années 1960-2010 : le demi-siècle d’or du modèle « cross-section » et de l’enquête post-électorale.</a:t>
            </a:r>
          </a:p>
          <a:p>
            <a:pPr algn="just"/>
            <a:endParaRPr lang="fr-FR" dirty="0"/>
          </a:p>
          <a:p>
            <a:pPr algn="just"/>
            <a:r>
              <a:rPr lang="fr-FR" dirty="0" smtClean="0"/>
              <a:t>Ce modèle a largement bâti le succès et la réputation du CEVIPOF dans le domaine des études électorales</a:t>
            </a:r>
          </a:p>
          <a:p>
            <a:pPr algn="just"/>
            <a:endParaRPr lang="fr-FR" dirty="0"/>
          </a:p>
          <a:p>
            <a:pPr algn="just"/>
            <a:r>
              <a:rPr lang="fr-FR" dirty="0" smtClean="0"/>
              <a:t>Dans le même temps : des voies alternatives se sont développées : enquêtes </a:t>
            </a:r>
            <a:r>
              <a:rPr lang="fr-FR" dirty="0" err="1" smtClean="0"/>
              <a:t>quali</a:t>
            </a:r>
            <a:r>
              <a:rPr lang="fr-FR" dirty="0" smtClean="0"/>
              <a:t>, enquêtes « in situ », enquêtes locales.</a:t>
            </a:r>
            <a:endParaRPr lang="fr-FR" dirty="0"/>
          </a:p>
        </p:txBody>
      </p:sp>
    </p:spTree>
    <p:extLst>
      <p:ext uri="{BB962C8B-B14F-4D97-AF65-F5344CB8AC3E}">
        <p14:creationId xmlns:p14="http://schemas.microsoft.com/office/powerpoint/2010/main" val="223516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 name="Connecteur droit avec flèche 255"/>
          <p:cNvCxnSpPr/>
          <p:nvPr/>
        </p:nvCxnSpPr>
        <p:spPr>
          <a:xfrm flipH="1">
            <a:off x="4808517" y="1503902"/>
            <a:ext cx="835267" cy="63770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5" name="Connecteur droit avec flèche 254"/>
          <p:cNvCxnSpPr/>
          <p:nvPr/>
        </p:nvCxnSpPr>
        <p:spPr>
          <a:xfrm>
            <a:off x="4845624" y="3822002"/>
            <a:ext cx="829981" cy="91484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4" name="Connecteur droit avec flèche 253"/>
          <p:cNvCxnSpPr/>
          <p:nvPr/>
        </p:nvCxnSpPr>
        <p:spPr>
          <a:xfrm flipH="1">
            <a:off x="6893563" y="3810332"/>
            <a:ext cx="777456" cy="93818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130" name="Rounded Rectangular Callout 62"/>
          <p:cNvSpPr/>
          <p:nvPr/>
        </p:nvSpPr>
        <p:spPr bwMode="auto">
          <a:xfrm>
            <a:off x="7577951" y="2100193"/>
            <a:ext cx="3740005" cy="1637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au niveau de mobilisation des électeurs </a:t>
            </a:r>
            <a:r>
              <a:rPr lang="fr-FR" sz="1867" i="1" dirty="0">
                <a:solidFill>
                  <a:prstClr val="white"/>
                </a:solidFill>
                <a:latin typeface="Calibri"/>
              </a:rPr>
              <a:t>(Sont-ils plus ou moins </a:t>
            </a:r>
          </a:p>
          <a:p>
            <a:pPr marL="6351" algn="ctr" defTabSz="1232345"/>
            <a:r>
              <a:rPr lang="fr-FR" sz="1867" i="1" dirty="0">
                <a:solidFill>
                  <a:prstClr val="white"/>
                </a:solidFill>
                <a:latin typeface="Calibri"/>
              </a:rPr>
              <a:t>certains d’aller voter ?)</a:t>
            </a:r>
          </a:p>
        </p:txBody>
      </p:sp>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506014"/>
            <a:ext cx="11539460" cy="369397"/>
          </a:xfrm>
        </p:spPr>
        <p:txBody>
          <a:bodyPr/>
          <a:lstStyle/>
          <a:p>
            <a:r>
              <a:rPr lang="fr-FR" sz="2667" dirty="0"/>
              <a:t>Les changeurs : Benoît Hamon</a:t>
            </a:r>
          </a:p>
        </p:txBody>
      </p:sp>
      <p:sp>
        <p:nvSpPr>
          <p:cNvPr id="95" name="Rounded Rectangular Callout 62"/>
          <p:cNvSpPr/>
          <p:nvPr/>
        </p:nvSpPr>
        <p:spPr bwMode="auto">
          <a:xfrm>
            <a:off x="1025307" y="2141611"/>
            <a:ext cx="3740005" cy="1637711"/>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à des transferts de vote entre</a:t>
            </a:r>
            <a:br>
              <a:rPr lang="fr-FR" sz="2400" b="1" dirty="0">
                <a:solidFill>
                  <a:prstClr val="white"/>
                </a:solidFill>
                <a:latin typeface="Calibri"/>
              </a:rPr>
            </a:br>
            <a:r>
              <a:rPr lang="fr-FR" sz="2400" b="1" dirty="0">
                <a:solidFill>
                  <a:prstClr val="white"/>
                </a:solidFill>
                <a:latin typeface="Calibri"/>
              </a:rPr>
              <a:t>Benoît Hamon et d’autres candidats</a:t>
            </a:r>
          </a:p>
        </p:txBody>
      </p:sp>
      <p:grpSp>
        <p:nvGrpSpPr>
          <p:cNvPr id="103" name="Groupe 102"/>
          <p:cNvGrpSpPr/>
          <p:nvPr/>
        </p:nvGrpSpPr>
        <p:grpSpPr>
          <a:xfrm>
            <a:off x="9447954" y="738050"/>
            <a:ext cx="925023" cy="1292244"/>
            <a:chOff x="1495203" y="1528351"/>
            <a:chExt cx="781399" cy="1091606"/>
          </a:xfrm>
          <a:solidFill>
            <a:srgbClr val="1F4391"/>
          </a:solidFill>
        </p:grpSpPr>
        <p:grpSp>
          <p:nvGrpSpPr>
            <p:cNvPr id="104" name="Group 6148"/>
            <p:cNvGrpSpPr/>
            <p:nvPr/>
          </p:nvGrpSpPr>
          <p:grpSpPr>
            <a:xfrm>
              <a:off x="1755357" y="1528351"/>
              <a:ext cx="255061" cy="632293"/>
              <a:chOff x="6830291" y="1352763"/>
              <a:chExt cx="458514" cy="1136651"/>
            </a:xfrm>
            <a:grpFill/>
          </p:grpSpPr>
          <p:sp>
            <p:nvSpPr>
              <p:cNvPr id="11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5" name="Group 6148"/>
            <p:cNvGrpSpPr/>
            <p:nvPr/>
          </p:nvGrpSpPr>
          <p:grpSpPr>
            <a:xfrm>
              <a:off x="1495203" y="1532286"/>
              <a:ext cx="255061" cy="632293"/>
              <a:chOff x="6830291" y="1352763"/>
              <a:chExt cx="458514" cy="1136651"/>
            </a:xfrm>
            <a:grpFill/>
          </p:grpSpPr>
          <p:sp>
            <p:nvSpPr>
              <p:cNvPr id="11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6" name="Group 6148"/>
            <p:cNvGrpSpPr/>
            <p:nvPr/>
          </p:nvGrpSpPr>
          <p:grpSpPr>
            <a:xfrm>
              <a:off x="1907011" y="1987664"/>
              <a:ext cx="255061" cy="632293"/>
              <a:chOff x="6830291" y="1352763"/>
              <a:chExt cx="458514" cy="1136651"/>
            </a:xfrm>
            <a:grpFill/>
          </p:grpSpPr>
          <p:sp>
            <p:nvSpPr>
              <p:cNvPr id="11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7" name="Group 6148"/>
            <p:cNvGrpSpPr/>
            <p:nvPr/>
          </p:nvGrpSpPr>
          <p:grpSpPr>
            <a:xfrm>
              <a:off x="1621503" y="1966713"/>
              <a:ext cx="255061" cy="632293"/>
              <a:chOff x="6830291" y="1352763"/>
              <a:chExt cx="458514" cy="1136651"/>
            </a:xfrm>
            <a:grpFill/>
          </p:grpSpPr>
          <p:sp>
            <p:nvSpPr>
              <p:cNvPr id="111"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2"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8" name="Group 6148"/>
            <p:cNvGrpSpPr/>
            <p:nvPr/>
          </p:nvGrpSpPr>
          <p:grpSpPr>
            <a:xfrm>
              <a:off x="2021541" y="1529601"/>
              <a:ext cx="255061" cy="632294"/>
              <a:chOff x="6830291" y="1404701"/>
              <a:chExt cx="458514" cy="1136652"/>
            </a:xfrm>
            <a:grpFill/>
          </p:grpSpPr>
          <p:sp>
            <p:nvSpPr>
              <p:cNvPr id="109"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0"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grpSp>
        <p:nvGrpSpPr>
          <p:cNvPr id="174" name="Groupe 173"/>
          <p:cNvGrpSpPr/>
          <p:nvPr/>
        </p:nvGrpSpPr>
        <p:grpSpPr>
          <a:xfrm>
            <a:off x="2460019" y="956897"/>
            <a:ext cx="763629" cy="1138127"/>
            <a:chOff x="7225761" y="1436152"/>
            <a:chExt cx="713219" cy="1062996"/>
          </a:xfrm>
        </p:grpSpPr>
        <p:grpSp>
          <p:nvGrpSpPr>
            <p:cNvPr id="175" name="Group 6152"/>
            <p:cNvGrpSpPr/>
            <p:nvPr/>
          </p:nvGrpSpPr>
          <p:grpSpPr>
            <a:xfrm>
              <a:off x="7225761" y="1445761"/>
              <a:ext cx="239802" cy="647464"/>
              <a:chOff x="5393100" y="2572255"/>
              <a:chExt cx="423838" cy="1144358"/>
            </a:xfrm>
            <a:solidFill>
              <a:srgbClr val="993366"/>
            </a:solidFill>
          </p:grpSpPr>
          <p:sp>
            <p:nvSpPr>
              <p:cNvPr id="192"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3"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4"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6" name="Group 6152"/>
            <p:cNvGrpSpPr/>
            <p:nvPr/>
          </p:nvGrpSpPr>
          <p:grpSpPr>
            <a:xfrm>
              <a:off x="7483703" y="1436152"/>
              <a:ext cx="239802" cy="647464"/>
              <a:chOff x="5393100" y="2572255"/>
              <a:chExt cx="423838" cy="1144358"/>
            </a:xfrm>
            <a:solidFill>
              <a:srgbClr val="993366">
                <a:alpha val="70000"/>
              </a:srgbClr>
            </a:solidFill>
          </p:grpSpPr>
          <p:sp>
            <p:nvSpPr>
              <p:cNvPr id="189"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0"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1"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7" name="Group 6152"/>
            <p:cNvGrpSpPr/>
            <p:nvPr/>
          </p:nvGrpSpPr>
          <p:grpSpPr>
            <a:xfrm>
              <a:off x="7699178" y="1445761"/>
              <a:ext cx="239802" cy="647464"/>
              <a:chOff x="5393100" y="2572255"/>
              <a:chExt cx="423838" cy="1144358"/>
            </a:xfrm>
            <a:solidFill>
              <a:srgbClr val="993366"/>
            </a:solidFill>
          </p:grpSpPr>
          <p:sp>
            <p:nvSpPr>
              <p:cNvPr id="186"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7"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8"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8" name="Group 6152"/>
            <p:cNvGrpSpPr/>
            <p:nvPr/>
          </p:nvGrpSpPr>
          <p:grpSpPr>
            <a:xfrm>
              <a:off x="7321024" y="1851684"/>
              <a:ext cx="239802" cy="647464"/>
              <a:chOff x="5393100" y="2572255"/>
              <a:chExt cx="423838" cy="1144358"/>
            </a:xfrm>
            <a:solidFill>
              <a:srgbClr val="993366"/>
            </a:solidFill>
          </p:grpSpPr>
          <p:sp>
            <p:nvSpPr>
              <p:cNvPr id="183"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4"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5"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9" name="Group 6152"/>
            <p:cNvGrpSpPr/>
            <p:nvPr/>
          </p:nvGrpSpPr>
          <p:grpSpPr>
            <a:xfrm>
              <a:off x="7605066" y="1851684"/>
              <a:ext cx="239802" cy="647464"/>
              <a:chOff x="5393100" y="2572255"/>
              <a:chExt cx="423838" cy="1144358"/>
            </a:xfrm>
            <a:solidFill>
              <a:srgbClr val="993366"/>
            </a:solidFill>
          </p:grpSpPr>
          <p:sp>
            <p:nvSpPr>
              <p:cNvPr id="180"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1"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2"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sp>
        <p:nvSpPr>
          <p:cNvPr id="86" name="ZoneTexte 85"/>
          <p:cNvSpPr txBox="1"/>
          <p:nvPr/>
        </p:nvSpPr>
        <p:spPr>
          <a:xfrm>
            <a:off x="17458" y="4127140"/>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B. Hamon</a:t>
            </a:r>
          </a:p>
          <a:p>
            <a:pPr marL="6351" algn="ctr" defTabSz="1232345">
              <a:defRPr/>
            </a:pPr>
            <a:r>
              <a:rPr lang="fr-FR" sz="2400" b="1" dirty="0">
                <a:solidFill>
                  <a:srgbClr val="1F4391"/>
                </a:solidFill>
                <a:latin typeface="Calibri"/>
              </a:rPr>
              <a:t>+1,5</a:t>
            </a:r>
          </a:p>
        </p:txBody>
      </p:sp>
      <p:sp>
        <p:nvSpPr>
          <p:cNvPr id="87" name="ZoneTexte 86"/>
          <p:cNvSpPr txBox="1"/>
          <p:nvPr/>
        </p:nvSpPr>
        <p:spPr>
          <a:xfrm>
            <a:off x="2339221" y="4127140"/>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B. Hamon</a:t>
            </a:r>
          </a:p>
          <a:p>
            <a:pPr marL="6351" algn="ctr" defTabSz="1232345">
              <a:defRPr/>
            </a:pPr>
            <a:r>
              <a:rPr lang="fr-FR" sz="2400" b="1" dirty="0">
                <a:solidFill>
                  <a:srgbClr val="FF5050"/>
                </a:solidFill>
                <a:latin typeface="Calibri"/>
              </a:rPr>
              <a:t>-2,5</a:t>
            </a:r>
          </a:p>
        </p:txBody>
      </p:sp>
      <p:sp>
        <p:nvSpPr>
          <p:cNvPr id="7" name="Rectangle à coins arrondis 6"/>
          <p:cNvSpPr/>
          <p:nvPr/>
        </p:nvSpPr>
        <p:spPr>
          <a:xfrm flipH="1">
            <a:off x="2378290" y="4900960"/>
            <a:ext cx="1090903" cy="556252"/>
          </a:xfrm>
          <a:prstGeom prst="roundRect">
            <a:avLst/>
          </a:prstGeom>
          <a:solidFill>
            <a:srgbClr val="FF5050"/>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-1*</a:t>
            </a:r>
          </a:p>
        </p:txBody>
      </p:sp>
      <p:sp>
        <p:nvSpPr>
          <p:cNvPr id="96" name="Triangle isocèle 95"/>
          <p:cNvSpPr/>
          <p:nvPr/>
        </p:nvSpPr>
        <p:spPr>
          <a:xfrm rot="10800000">
            <a:off x="3683462" y="3839460"/>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19" name="Triangle isocèle 118"/>
          <p:cNvSpPr/>
          <p:nvPr/>
        </p:nvSpPr>
        <p:spPr>
          <a:xfrm rot="10800000">
            <a:off x="1361698" y="3839460"/>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4" name="ZoneTexte 133"/>
          <p:cNvSpPr txBox="1"/>
          <p:nvPr/>
        </p:nvSpPr>
        <p:spPr>
          <a:xfrm>
            <a:off x="6472317" y="4127140"/>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B. Hamon</a:t>
            </a:r>
          </a:p>
          <a:p>
            <a:pPr marL="6351" algn="ctr" defTabSz="1232345">
              <a:defRPr/>
            </a:pPr>
            <a:r>
              <a:rPr lang="fr-FR" sz="2400" b="1" dirty="0">
                <a:solidFill>
                  <a:srgbClr val="1F4391"/>
                </a:solidFill>
                <a:latin typeface="Calibri"/>
              </a:rPr>
              <a:t>+1</a:t>
            </a:r>
          </a:p>
        </p:txBody>
      </p:sp>
      <p:sp>
        <p:nvSpPr>
          <p:cNvPr id="135" name="ZoneTexte 134"/>
          <p:cNvSpPr txBox="1"/>
          <p:nvPr/>
        </p:nvSpPr>
        <p:spPr>
          <a:xfrm>
            <a:off x="8759768" y="4127140"/>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B. Hamon</a:t>
            </a:r>
          </a:p>
          <a:p>
            <a:pPr marL="6351" algn="ctr" defTabSz="1232345">
              <a:defRPr/>
            </a:pPr>
            <a:r>
              <a:rPr lang="fr-FR" sz="2400" b="1" dirty="0">
                <a:solidFill>
                  <a:srgbClr val="FF5050"/>
                </a:solidFill>
                <a:latin typeface="Calibri"/>
              </a:rPr>
              <a:t>-1,5</a:t>
            </a:r>
          </a:p>
        </p:txBody>
      </p:sp>
      <p:sp>
        <p:nvSpPr>
          <p:cNvPr id="136" name="Rectangle à coins arrondis 135"/>
          <p:cNvSpPr/>
          <p:nvPr/>
        </p:nvSpPr>
        <p:spPr>
          <a:xfrm flipH="1">
            <a:off x="8778109" y="4900960"/>
            <a:ext cx="1051523" cy="556252"/>
          </a:xfrm>
          <a:prstGeom prst="roundRect">
            <a:avLst/>
          </a:prstGeom>
          <a:solidFill>
            <a:srgbClr val="FF5050"/>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-0,5</a:t>
            </a:r>
          </a:p>
        </p:txBody>
      </p:sp>
      <p:sp>
        <p:nvSpPr>
          <p:cNvPr id="137" name="Triangle isocèle 136"/>
          <p:cNvSpPr/>
          <p:nvPr/>
        </p:nvSpPr>
        <p:spPr>
          <a:xfrm rot="10800000">
            <a:off x="10104008" y="3839460"/>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8" name="Triangle isocèle 137"/>
          <p:cNvSpPr/>
          <p:nvPr/>
        </p:nvSpPr>
        <p:spPr>
          <a:xfrm rot="10800000">
            <a:off x="7782244" y="3839460"/>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grpSp>
        <p:nvGrpSpPr>
          <p:cNvPr id="155" name="Groupe 154"/>
          <p:cNvGrpSpPr/>
          <p:nvPr/>
        </p:nvGrpSpPr>
        <p:grpSpPr>
          <a:xfrm>
            <a:off x="8220834" y="721806"/>
            <a:ext cx="925023" cy="1292244"/>
            <a:chOff x="1495203" y="1528351"/>
            <a:chExt cx="781399" cy="1091606"/>
          </a:xfrm>
          <a:solidFill>
            <a:srgbClr val="1F4391"/>
          </a:solidFill>
        </p:grpSpPr>
        <p:grpSp>
          <p:nvGrpSpPr>
            <p:cNvPr id="156" name="Group 6148"/>
            <p:cNvGrpSpPr/>
            <p:nvPr/>
          </p:nvGrpSpPr>
          <p:grpSpPr>
            <a:xfrm>
              <a:off x="1755357" y="1528351"/>
              <a:ext cx="255061" cy="632293"/>
              <a:chOff x="6830291" y="1352763"/>
              <a:chExt cx="458514" cy="1136651"/>
            </a:xfrm>
            <a:grpFill/>
          </p:grpSpPr>
          <p:sp>
            <p:nvSpPr>
              <p:cNvPr id="209"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10"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7" name="Group 6148"/>
            <p:cNvGrpSpPr/>
            <p:nvPr/>
          </p:nvGrpSpPr>
          <p:grpSpPr>
            <a:xfrm>
              <a:off x="1495203" y="1532286"/>
              <a:ext cx="255061" cy="632293"/>
              <a:chOff x="6830291" y="1352763"/>
              <a:chExt cx="458514" cy="1136651"/>
            </a:xfrm>
            <a:grpFill/>
          </p:grpSpPr>
          <p:sp>
            <p:nvSpPr>
              <p:cNvPr id="20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8" name="Group 6148"/>
            <p:cNvGrpSpPr/>
            <p:nvPr/>
          </p:nvGrpSpPr>
          <p:grpSpPr>
            <a:xfrm>
              <a:off x="1907011" y="1987664"/>
              <a:ext cx="255061" cy="632293"/>
              <a:chOff x="6830291" y="1352763"/>
              <a:chExt cx="458514" cy="1136651"/>
            </a:xfrm>
            <a:grpFill/>
          </p:grpSpPr>
          <p:sp>
            <p:nvSpPr>
              <p:cNvPr id="20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9" name="Group 6148"/>
            <p:cNvGrpSpPr/>
            <p:nvPr/>
          </p:nvGrpSpPr>
          <p:grpSpPr>
            <a:xfrm>
              <a:off x="1621503" y="1966713"/>
              <a:ext cx="255061" cy="632293"/>
              <a:chOff x="6830291" y="1352763"/>
              <a:chExt cx="458514" cy="1136651"/>
            </a:xfrm>
            <a:grpFill/>
          </p:grpSpPr>
          <p:sp>
            <p:nvSpPr>
              <p:cNvPr id="20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60" name="Group 6148"/>
            <p:cNvGrpSpPr/>
            <p:nvPr/>
          </p:nvGrpSpPr>
          <p:grpSpPr>
            <a:xfrm>
              <a:off x="2021541" y="1529601"/>
              <a:ext cx="255061" cy="632294"/>
              <a:chOff x="6830291" y="1404701"/>
              <a:chExt cx="458514" cy="1136652"/>
            </a:xfrm>
            <a:grpFill/>
          </p:grpSpPr>
          <p:sp>
            <p:nvSpPr>
              <p:cNvPr id="161"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62"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cxnSp>
        <p:nvCxnSpPr>
          <p:cNvPr id="16" name="Connecteur droit avec flèche 15"/>
          <p:cNvCxnSpPr/>
          <p:nvPr/>
        </p:nvCxnSpPr>
        <p:spPr>
          <a:xfrm>
            <a:off x="6689556" y="1487387"/>
            <a:ext cx="857467" cy="703835"/>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212" name="Rounded Rectangular Callout 62"/>
          <p:cNvSpPr/>
          <p:nvPr/>
        </p:nvSpPr>
        <p:spPr bwMode="auto">
          <a:xfrm>
            <a:off x="1025307" y="5595491"/>
            <a:ext cx="3740005" cy="92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t"/>
          <a:lstStyle/>
          <a:p>
            <a:pPr marL="6351" algn="ctr" defTabSz="1232345"/>
            <a:r>
              <a:rPr lang="fr-FR" sz="1867" i="1" dirty="0">
                <a:solidFill>
                  <a:srgbClr val="888B8D">
                    <a:lumMod val="75000"/>
                  </a:srgbClr>
                </a:solidFill>
                <a:latin typeface="Calibri"/>
              </a:rPr>
              <a:t>*Dont E. Macron -1</a:t>
            </a:r>
          </a:p>
          <a:p>
            <a:pPr marL="6351" algn="ctr" defTabSz="1232345"/>
            <a:r>
              <a:rPr lang="fr-FR" sz="1867" i="1" dirty="0">
                <a:solidFill>
                  <a:srgbClr val="888B8D">
                    <a:lumMod val="75000"/>
                  </a:srgbClr>
                </a:solidFill>
                <a:latin typeface="Calibri"/>
              </a:rPr>
              <a:t>*Dont J-L. Mélenchon -0,5</a:t>
            </a:r>
          </a:p>
          <a:p>
            <a:pPr marL="6351" algn="ctr" defTabSz="1232345"/>
            <a:r>
              <a:rPr lang="fr-FR" sz="1867" i="1" dirty="0">
                <a:solidFill>
                  <a:srgbClr val="888B8D">
                    <a:lumMod val="75000"/>
                  </a:srgbClr>
                </a:solidFill>
                <a:latin typeface="Calibri"/>
              </a:rPr>
              <a:t>*Dont Autres candidats +0,5</a:t>
            </a:r>
          </a:p>
          <a:p>
            <a:pPr marL="6351" algn="ctr" defTabSz="1232345"/>
            <a:endParaRPr lang="fr-FR" sz="2133" i="1" dirty="0">
              <a:solidFill>
                <a:srgbClr val="888B8D">
                  <a:lumMod val="75000"/>
                </a:srgbClr>
              </a:solidFill>
              <a:latin typeface="Calibri"/>
            </a:endParaRPr>
          </a:p>
        </p:txBody>
      </p:sp>
      <p:pic>
        <p:nvPicPr>
          <p:cNvPr id="217" name="Picture 9"/>
          <p:cNvPicPr>
            <a:picLocks noChangeAspect="1" noChangeArrowheads="1"/>
          </p:cNvPicPr>
          <p:nvPr/>
        </p:nvPicPr>
        <p:blipFill>
          <a:blip r:embed="rId3" cstate="print"/>
          <a:srcRect/>
          <a:stretch>
            <a:fillRect/>
          </a:stretch>
        </p:blipFill>
        <p:spPr bwMode="auto">
          <a:xfrm>
            <a:off x="6502664" y="3839461"/>
            <a:ext cx="35009" cy="35009"/>
          </a:xfrm>
          <a:prstGeom prst="rect">
            <a:avLst/>
          </a:prstGeom>
          <a:solidFill>
            <a:schemeClr val="accent4">
              <a:lumMod val="75000"/>
            </a:schemeClr>
          </a:solidFill>
          <a:ln w="9525">
            <a:noFill/>
            <a:miter lim="800000"/>
            <a:headEnd/>
            <a:tailEnd/>
          </a:ln>
        </p:spPr>
      </p:pic>
      <p:grpSp>
        <p:nvGrpSpPr>
          <p:cNvPr id="88" name="Groupe 87"/>
          <p:cNvGrpSpPr/>
          <p:nvPr/>
        </p:nvGrpSpPr>
        <p:grpSpPr>
          <a:xfrm>
            <a:off x="5020886" y="15823"/>
            <a:ext cx="2355697" cy="1668875"/>
            <a:chOff x="3691589" y="44547"/>
            <a:chExt cx="1766773" cy="1251656"/>
          </a:xfrm>
        </p:grpSpPr>
        <p:grpSp>
          <p:nvGrpSpPr>
            <p:cNvPr id="89" name="Groupe 88"/>
            <p:cNvGrpSpPr/>
            <p:nvPr/>
          </p:nvGrpSpPr>
          <p:grpSpPr>
            <a:xfrm>
              <a:off x="3691589" y="227031"/>
              <a:ext cx="1766773" cy="1069172"/>
              <a:chOff x="4989077" y="-382316"/>
              <a:chExt cx="1766773" cy="1069172"/>
            </a:xfrm>
          </p:grpSpPr>
          <p:sp>
            <p:nvSpPr>
              <p:cNvPr id="91" name="ZoneTexte 90"/>
              <p:cNvSpPr txBox="1"/>
              <p:nvPr/>
            </p:nvSpPr>
            <p:spPr>
              <a:xfrm>
                <a:off x="4989077" y="23931"/>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1-5 mars</a:t>
                </a:r>
              </a:p>
              <a:p>
                <a:pPr marL="6351" algn="ctr" defTabSz="1232345">
                  <a:defRPr/>
                </a:pPr>
                <a:r>
                  <a:rPr lang="fr-FR" sz="3200" b="1" dirty="0">
                    <a:solidFill>
                      <a:srgbClr val="00B0F0"/>
                    </a:solidFill>
                    <a:latin typeface="Calibri"/>
                  </a:rPr>
                  <a:t>14% </a:t>
                </a:r>
              </a:p>
            </p:txBody>
          </p:sp>
          <p:sp>
            <p:nvSpPr>
              <p:cNvPr id="92"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3"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90"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94" name="Groupe 93"/>
          <p:cNvGrpSpPr/>
          <p:nvPr/>
        </p:nvGrpSpPr>
        <p:grpSpPr>
          <a:xfrm>
            <a:off x="5119465" y="4553523"/>
            <a:ext cx="2355697" cy="1668875"/>
            <a:chOff x="3715361" y="44547"/>
            <a:chExt cx="1766773" cy="1251656"/>
          </a:xfrm>
        </p:grpSpPr>
        <p:grpSp>
          <p:nvGrpSpPr>
            <p:cNvPr id="97" name="Groupe 96"/>
            <p:cNvGrpSpPr/>
            <p:nvPr/>
          </p:nvGrpSpPr>
          <p:grpSpPr>
            <a:xfrm>
              <a:off x="3715361" y="227031"/>
              <a:ext cx="1766773" cy="1069172"/>
              <a:chOff x="5012849" y="-382316"/>
              <a:chExt cx="1766773" cy="1069172"/>
            </a:xfrm>
          </p:grpSpPr>
          <p:sp>
            <p:nvSpPr>
              <p:cNvPr id="100" name="ZoneTexte 99"/>
              <p:cNvSpPr txBox="1"/>
              <p:nvPr/>
            </p:nvSpPr>
            <p:spPr>
              <a:xfrm>
                <a:off x="5012849" y="12723"/>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14-19 mars</a:t>
                </a:r>
              </a:p>
              <a:p>
                <a:pPr marL="6351" algn="ctr" defTabSz="1232345">
                  <a:defRPr/>
                </a:pPr>
                <a:r>
                  <a:rPr lang="fr-FR" sz="3200" b="1" dirty="0">
                    <a:solidFill>
                      <a:srgbClr val="00B0F0"/>
                    </a:solidFill>
                    <a:latin typeface="Calibri"/>
                  </a:rPr>
                  <a:t>12,5% </a:t>
                </a:r>
              </a:p>
            </p:txBody>
          </p:sp>
          <p:sp>
            <p:nvSpPr>
              <p:cNvPr id="101" name="Freeform 119"/>
              <p:cNvSpPr>
                <a:spLocks noEditPoints="1"/>
              </p:cNvSpPr>
              <p:nvPr/>
            </p:nvSpPr>
            <p:spPr bwMode="auto">
              <a:xfrm>
                <a:off x="5352184" y="-108589"/>
                <a:ext cx="1059299"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2" name="Freeform 120"/>
              <p:cNvSpPr>
                <a:spLocks/>
              </p:cNvSpPr>
              <p:nvPr/>
            </p:nvSpPr>
            <p:spPr bwMode="auto">
              <a:xfrm>
                <a:off x="5362443" y="-382316"/>
                <a:ext cx="1049039"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98"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pic>
        <p:nvPicPr>
          <p:cNvPr id="120" name="Image 119"/>
          <p:cNvPicPr>
            <a:picLocks noChangeAspect="1"/>
          </p:cNvPicPr>
          <p:nvPr/>
        </p:nvPicPr>
        <p:blipFill rotWithShape="1">
          <a:blip r:embed="rId4" cstate="print">
            <a:extLst>
              <a:ext uri="{28A0092B-C50C-407E-A947-70E740481C1C}">
                <a14:useLocalDpi xmlns:a14="http://schemas.microsoft.com/office/drawing/2010/main" val="0"/>
              </a:ext>
            </a:extLst>
          </a:blip>
          <a:srcRect l="19609" r="12872"/>
          <a:stretch/>
        </p:blipFill>
        <p:spPr>
          <a:xfrm>
            <a:off x="5441728" y="2295404"/>
            <a:ext cx="1398720" cy="1361104"/>
          </a:xfrm>
          <a:prstGeom prst="rect">
            <a:avLst/>
          </a:prstGeom>
        </p:spPr>
      </p:pic>
      <p:sp>
        <p:nvSpPr>
          <p:cNvPr id="2" name="Espace réservé du pied de page 1"/>
          <p:cNvSpPr>
            <a:spLocks noGrp="1"/>
          </p:cNvSpPr>
          <p:nvPr>
            <p:ph type="ftr" sz="quarter" idx="15"/>
          </p:nvPr>
        </p:nvSpPr>
        <p:spPr>
          <a:xfrm>
            <a:off x="598473" y="6491818"/>
            <a:ext cx="3860800" cy="366183"/>
          </a:xfrm>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3831175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 name="Connecteur droit avec flèche 255"/>
          <p:cNvCxnSpPr/>
          <p:nvPr/>
        </p:nvCxnSpPr>
        <p:spPr>
          <a:xfrm flipH="1">
            <a:off x="4755494" y="1487387"/>
            <a:ext cx="766711" cy="783707"/>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5" name="Connecteur droit avec flèche 254"/>
          <p:cNvCxnSpPr/>
          <p:nvPr/>
        </p:nvCxnSpPr>
        <p:spPr>
          <a:xfrm>
            <a:off x="4707464" y="3877270"/>
            <a:ext cx="829981" cy="91484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cxnSp>
        <p:nvCxnSpPr>
          <p:cNvPr id="254" name="Connecteur droit avec flèche 253"/>
          <p:cNvCxnSpPr/>
          <p:nvPr/>
        </p:nvCxnSpPr>
        <p:spPr>
          <a:xfrm flipH="1">
            <a:off x="6711340" y="3877270"/>
            <a:ext cx="777456" cy="938189"/>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130" name="Rounded Rectangular Callout 62"/>
          <p:cNvSpPr/>
          <p:nvPr/>
        </p:nvSpPr>
        <p:spPr bwMode="auto">
          <a:xfrm>
            <a:off x="7457546" y="2384278"/>
            <a:ext cx="3740005" cy="1637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au niveau de mobilisation des électeurs </a:t>
            </a:r>
            <a:r>
              <a:rPr lang="fr-FR" sz="1867" i="1" dirty="0">
                <a:solidFill>
                  <a:prstClr val="white"/>
                </a:solidFill>
                <a:latin typeface="Calibri"/>
              </a:rPr>
              <a:t>(Sont-ils plus ou moins </a:t>
            </a:r>
          </a:p>
          <a:p>
            <a:pPr marL="6351" algn="ctr" defTabSz="1232345"/>
            <a:r>
              <a:rPr lang="fr-FR" sz="1867" i="1" dirty="0">
                <a:solidFill>
                  <a:prstClr val="white"/>
                </a:solidFill>
                <a:latin typeface="Calibri"/>
              </a:rPr>
              <a:t>certains d’aller voter ?)</a:t>
            </a:r>
          </a:p>
        </p:txBody>
      </p:sp>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506014"/>
            <a:ext cx="11539460" cy="369397"/>
          </a:xfrm>
        </p:spPr>
        <p:txBody>
          <a:bodyPr/>
          <a:lstStyle/>
          <a:p>
            <a:r>
              <a:rPr lang="fr-FR" sz="2667" dirty="0"/>
              <a:t>Les changeurs : Jean-Luc Mélenchon</a:t>
            </a:r>
          </a:p>
        </p:txBody>
      </p:sp>
      <p:sp>
        <p:nvSpPr>
          <p:cNvPr id="95" name="Rounded Rectangular Callout 62"/>
          <p:cNvSpPr/>
          <p:nvPr/>
        </p:nvSpPr>
        <p:spPr bwMode="auto">
          <a:xfrm>
            <a:off x="1036999" y="2384278"/>
            <a:ext cx="3740005" cy="1637711"/>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400" b="1" dirty="0">
                <a:solidFill>
                  <a:prstClr val="white"/>
                </a:solidFill>
                <a:latin typeface="Calibri"/>
              </a:rPr>
              <a:t>Evolution liée à des transferts de vote entre</a:t>
            </a:r>
            <a:br>
              <a:rPr lang="fr-FR" sz="2400" b="1" dirty="0">
                <a:solidFill>
                  <a:prstClr val="white"/>
                </a:solidFill>
                <a:latin typeface="Calibri"/>
              </a:rPr>
            </a:br>
            <a:r>
              <a:rPr lang="fr-FR" sz="2400" b="1" dirty="0">
                <a:solidFill>
                  <a:prstClr val="white"/>
                </a:solidFill>
                <a:latin typeface="Calibri"/>
              </a:rPr>
              <a:t>Jean-Luc Mélenchon et d’autres candidats</a:t>
            </a:r>
          </a:p>
        </p:txBody>
      </p:sp>
      <p:grpSp>
        <p:nvGrpSpPr>
          <p:cNvPr id="103" name="Groupe 102"/>
          <p:cNvGrpSpPr/>
          <p:nvPr/>
        </p:nvGrpSpPr>
        <p:grpSpPr>
          <a:xfrm>
            <a:off x="9447954" y="1005710"/>
            <a:ext cx="925023" cy="1292244"/>
            <a:chOff x="1495203" y="1528351"/>
            <a:chExt cx="781399" cy="1091606"/>
          </a:xfrm>
          <a:solidFill>
            <a:srgbClr val="1F4391"/>
          </a:solidFill>
        </p:grpSpPr>
        <p:grpSp>
          <p:nvGrpSpPr>
            <p:cNvPr id="104" name="Group 6148"/>
            <p:cNvGrpSpPr/>
            <p:nvPr/>
          </p:nvGrpSpPr>
          <p:grpSpPr>
            <a:xfrm>
              <a:off x="1755357" y="1528351"/>
              <a:ext cx="255061" cy="632293"/>
              <a:chOff x="6830291" y="1352763"/>
              <a:chExt cx="458514" cy="1136651"/>
            </a:xfrm>
            <a:grpFill/>
          </p:grpSpPr>
          <p:sp>
            <p:nvSpPr>
              <p:cNvPr id="11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5" name="Group 6148"/>
            <p:cNvGrpSpPr/>
            <p:nvPr/>
          </p:nvGrpSpPr>
          <p:grpSpPr>
            <a:xfrm>
              <a:off x="1495203" y="1532286"/>
              <a:ext cx="255061" cy="632293"/>
              <a:chOff x="6830291" y="1352763"/>
              <a:chExt cx="458514" cy="1136651"/>
            </a:xfrm>
            <a:grpFill/>
          </p:grpSpPr>
          <p:sp>
            <p:nvSpPr>
              <p:cNvPr id="11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6" name="Group 6148"/>
            <p:cNvGrpSpPr/>
            <p:nvPr/>
          </p:nvGrpSpPr>
          <p:grpSpPr>
            <a:xfrm>
              <a:off x="1907011" y="1987664"/>
              <a:ext cx="255061" cy="632293"/>
              <a:chOff x="6830291" y="1352763"/>
              <a:chExt cx="458514" cy="1136651"/>
            </a:xfrm>
            <a:grpFill/>
          </p:grpSpPr>
          <p:sp>
            <p:nvSpPr>
              <p:cNvPr id="11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7" name="Group 6148"/>
            <p:cNvGrpSpPr/>
            <p:nvPr/>
          </p:nvGrpSpPr>
          <p:grpSpPr>
            <a:xfrm>
              <a:off x="1621503" y="1966713"/>
              <a:ext cx="255061" cy="632293"/>
              <a:chOff x="6830291" y="1352763"/>
              <a:chExt cx="458514" cy="1136651"/>
            </a:xfrm>
            <a:grpFill/>
          </p:grpSpPr>
          <p:sp>
            <p:nvSpPr>
              <p:cNvPr id="111"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2"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08" name="Group 6148"/>
            <p:cNvGrpSpPr/>
            <p:nvPr/>
          </p:nvGrpSpPr>
          <p:grpSpPr>
            <a:xfrm>
              <a:off x="2021541" y="1529601"/>
              <a:ext cx="255061" cy="632294"/>
              <a:chOff x="6830291" y="1404701"/>
              <a:chExt cx="458514" cy="1136652"/>
            </a:xfrm>
            <a:grpFill/>
          </p:grpSpPr>
          <p:sp>
            <p:nvSpPr>
              <p:cNvPr id="109"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10"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grpSp>
        <p:nvGrpSpPr>
          <p:cNvPr id="174" name="Groupe 173"/>
          <p:cNvGrpSpPr/>
          <p:nvPr/>
        </p:nvGrpSpPr>
        <p:grpSpPr>
          <a:xfrm>
            <a:off x="2405591" y="1165429"/>
            <a:ext cx="763629" cy="1138127"/>
            <a:chOff x="7225761" y="1436152"/>
            <a:chExt cx="713219" cy="1062996"/>
          </a:xfrm>
        </p:grpSpPr>
        <p:grpSp>
          <p:nvGrpSpPr>
            <p:cNvPr id="175" name="Group 6152"/>
            <p:cNvGrpSpPr/>
            <p:nvPr/>
          </p:nvGrpSpPr>
          <p:grpSpPr>
            <a:xfrm>
              <a:off x="7225761" y="1445761"/>
              <a:ext cx="239802" cy="647464"/>
              <a:chOff x="5393100" y="2572255"/>
              <a:chExt cx="423838" cy="1144358"/>
            </a:xfrm>
            <a:solidFill>
              <a:srgbClr val="993366"/>
            </a:solidFill>
          </p:grpSpPr>
          <p:sp>
            <p:nvSpPr>
              <p:cNvPr id="192"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3"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4"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6" name="Group 6152"/>
            <p:cNvGrpSpPr/>
            <p:nvPr/>
          </p:nvGrpSpPr>
          <p:grpSpPr>
            <a:xfrm>
              <a:off x="7483703" y="1436152"/>
              <a:ext cx="239802" cy="647464"/>
              <a:chOff x="5393100" y="2572255"/>
              <a:chExt cx="423838" cy="1144358"/>
            </a:xfrm>
            <a:solidFill>
              <a:srgbClr val="993366">
                <a:alpha val="70000"/>
              </a:srgbClr>
            </a:solidFill>
          </p:grpSpPr>
          <p:sp>
            <p:nvSpPr>
              <p:cNvPr id="189"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0"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91"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7" name="Group 6152"/>
            <p:cNvGrpSpPr/>
            <p:nvPr/>
          </p:nvGrpSpPr>
          <p:grpSpPr>
            <a:xfrm>
              <a:off x="7699178" y="1445761"/>
              <a:ext cx="239802" cy="647464"/>
              <a:chOff x="5393100" y="2572255"/>
              <a:chExt cx="423838" cy="1144358"/>
            </a:xfrm>
            <a:solidFill>
              <a:srgbClr val="993366"/>
            </a:solidFill>
          </p:grpSpPr>
          <p:sp>
            <p:nvSpPr>
              <p:cNvPr id="186"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7"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8"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8" name="Group 6152"/>
            <p:cNvGrpSpPr/>
            <p:nvPr/>
          </p:nvGrpSpPr>
          <p:grpSpPr>
            <a:xfrm>
              <a:off x="7321024" y="1851684"/>
              <a:ext cx="239802" cy="647464"/>
              <a:chOff x="5393100" y="2572255"/>
              <a:chExt cx="423838" cy="1144358"/>
            </a:xfrm>
            <a:solidFill>
              <a:srgbClr val="993366"/>
            </a:solidFill>
          </p:grpSpPr>
          <p:sp>
            <p:nvSpPr>
              <p:cNvPr id="183"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4"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5"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79" name="Group 6152"/>
            <p:cNvGrpSpPr/>
            <p:nvPr/>
          </p:nvGrpSpPr>
          <p:grpSpPr>
            <a:xfrm>
              <a:off x="7605066" y="1851684"/>
              <a:ext cx="239802" cy="647464"/>
              <a:chOff x="5393100" y="2572255"/>
              <a:chExt cx="423838" cy="1144358"/>
            </a:xfrm>
            <a:solidFill>
              <a:srgbClr val="993366"/>
            </a:solidFill>
          </p:grpSpPr>
          <p:sp>
            <p:nvSpPr>
              <p:cNvPr id="180" name="Freeform 16"/>
              <p:cNvSpPr>
                <a:spLocks noEditPoints="1"/>
              </p:cNvSpPr>
              <p:nvPr/>
            </p:nvSpPr>
            <p:spPr bwMode="auto">
              <a:xfrm>
                <a:off x="5441264" y="2841969"/>
                <a:ext cx="375674" cy="874644"/>
              </a:xfrm>
              <a:custGeom>
                <a:avLst/>
                <a:gdLst>
                  <a:gd name="T0" fmla="*/ 0 w 301"/>
                  <a:gd name="T1" fmla="*/ 155 h 702"/>
                  <a:gd name="T2" fmla="*/ 0 w 301"/>
                  <a:gd name="T3" fmla="*/ 228 h 702"/>
                  <a:gd name="T4" fmla="*/ 0 w 301"/>
                  <a:gd name="T5" fmla="*/ 304 h 702"/>
                  <a:gd name="T6" fmla="*/ 0 w 301"/>
                  <a:gd name="T7" fmla="*/ 648 h 702"/>
                  <a:gd name="T8" fmla="*/ 50 w 301"/>
                  <a:gd name="T9" fmla="*/ 698 h 702"/>
                  <a:gd name="T10" fmla="*/ 99 w 301"/>
                  <a:gd name="T11" fmla="*/ 648 h 702"/>
                  <a:gd name="T12" fmla="*/ 99 w 301"/>
                  <a:gd name="T13" fmla="*/ 335 h 702"/>
                  <a:gd name="T14" fmla="*/ 120 w 301"/>
                  <a:gd name="T15" fmla="*/ 335 h 702"/>
                  <a:gd name="T16" fmla="*/ 185 w 301"/>
                  <a:gd name="T17" fmla="*/ 658 h 702"/>
                  <a:gd name="T18" fmla="*/ 243 w 301"/>
                  <a:gd name="T19" fmla="*/ 697 h 702"/>
                  <a:gd name="T20" fmla="*/ 282 w 301"/>
                  <a:gd name="T21" fmla="*/ 638 h 702"/>
                  <a:gd name="T22" fmla="*/ 219 w 301"/>
                  <a:gd name="T23" fmla="*/ 330 h 702"/>
                  <a:gd name="T24" fmla="*/ 226 w 301"/>
                  <a:gd name="T25" fmla="*/ 331 h 702"/>
                  <a:gd name="T26" fmla="*/ 254 w 301"/>
                  <a:gd name="T27" fmla="*/ 313 h 702"/>
                  <a:gd name="T28" fmla="*/ 301 w 301"/>
                  <a:gd name="T29" fmla="*/ 149 h 702"/>
                  <a:gd name="T30" fmla="*/ 285 w 301"/>
                  <a:gd name="T31" fmla="*/ 74 h 702"/>
                  <a:gd name="T32" fmla="*/ 229 w 301"/>
                  <a:gd name="T33" fmla="*/ 15 h 702"/>
                  <a:gd name="T34" fmla="*/ 196 w 301"/>
                  <a:gd name="T35" fmla="*/ 1 h 702"/>
                  <a:gd name="T36" fmla="*/ 186 w 301"/>
                  <a:gd name="T37" fmla="*/ 0 h 702"/>
                  <a:gd name="T38" fmla="*/ 144 w 301"/>
                  <a:gd name="T39" fmla="*/ 0 h 702"/>
                  <a:gd name="T40" fmla="*/ 95 w 301"/>
                  <a:gd name="T41" fmla="*/ 93 h 702"/>
                  <a:gd name="T42" fmla="*/ 0 w 301"/>
                  <a:gd name="T43" fmla="*/ 155 h 702"/>
                  <a:gd name="T44" fmla="*/ 237 w 301"/>
                  <a:gd name="T45" fmla="*/ 149 h 702"/>
                  <a:gd name="T46" fmla="*/ 217 w 301"/>
                  <a:gd name="T47" fmla="*/ 240 h 702"/>
                  <a:gd name="T48" fmla="*/ 217 w 301"/>
                  <a:gd name="T49" fmla="*/ 87 h 702"/>
                  <a:gd name="T50" fmla="*/ 237 w 301"/>
                  <a:gd name="T51" fmla="*/ 14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1" h="702">
                    <a:moveTo>
                      <a:pt x="0" y="155"/>
                    </a:moveTo>
                    <a:cubicBezTo>
                      <a:pt x="0" y="228"/>
                      <a:pt x="0" y="228"/>
                      <a:pt x="0" y="228"/>
                    </a:cubicBezTo>
                    <a:cubicBezTo>
                      <a:pt x="0" y="304"/>
                      <a:pt x="0" y="304"/>
                      <a:pt x="0" y="304"/>
                    </a:cubicBezTo>
                    <a:cubicBezTo>
                      <a:pt x="0" y="648"/>
                      <a:pt x="0" y="648"/>
                      <a:pt x="0" y="648"/>
                    </a:cubicBezTo>
                    <a:cubicBezTo>
                      <a:pt x="0" y="676"/>
                      <a:pt x="23" y="698"/>
                      <a:pt x="50" y="698"/>
                    </a:cubicBezTo>
                    <a:cubicBezTo>
                      <a:pt x="77" y="698"/>
                      <a:pt x="99" y="676"/>
                      <a:pt x="99" y="648"/>
                    </a:cubicBezTo>
                    <a:cubicBezTo>
                      <a:pt x="99" y="335"/>
                      <a:pt x="99" y="335"/>
                      <a:pt x="99" y="335"/>
                    </a:cubicBezTo>
                    <a:cubicBezTo>
                      <a:pt x="120" y="335"/>
                      <a:pt x="120" y="335"/>
                      <a:pt x="120" y="335"/>
                    </a:cubicBezTo>
                    <a:cubicBezTo>
                      <a:pt x="185" y="658"/>
                      <a:pt x="185" y="658"/>
                      <a:pt x="185" y="658"/>
                    </a:cubicBezTo>
                    <a:cubicBezTo>
                      <a:pt x="190" y="685"/>
                      <a:pt x="216" y="702"/>
                      <a:pt x="243" y="697"/>
                    </a:cubicBezTo>
                    <a:cubicBezTo>
                      <a:pt x="270" y="691"/>
                      <a:pt x="287" y="665"/>
                      <a:pt x="282" y="638"/>
                    </a:cubicBezTo>
                    <a:cubicBezTo>
                      <a:pt x="219" y="330"/>
                      <a:pt x="219" y="330"/>
                      <a:pt x="219" y="330"/>
                    </a:cubicBezTo>
                    <a:cubicBezTo>
                      <a:pt x="222" y="330"/>
                      <a:pt x="224" y="331"/>
                      <a:pt x="226" y="331"/>
                    </a:cubicBezTo>
                    <a:cubicBezTo>
                      <a:pt x="238" y="331"/>
                      <a:pt x="249" y="324"/>
                      <a:pt x="254" y="313"/>
                    </a:cubicBezTo>
                    <a:cubicBezTo>
                      <a:pt x="288" y="246"/>
                      <a:pt x="301" y="193"/>
                      <a:pt x="301" y="149"/>
                    </a:cubicBezTo>
                    <a:cubicBezTo>
                      <a:pt x="301" y="119"/>
                      <a:pt x="295" y="95"/>
                      <a:pt x="285" y="74"/>
                    </a:cubicBezTo>
                    <a:cubicBezTo>
                      <a:pt x="270" y="44"/>
                      <a:pt x="247" y="26"/>
                      <a:pt x="229" y="15"/>
                    </a:cubicBezTo>
                    <a:cubicBezTo>
                      <a:pt x="213" y="6"/>
                      <a:pt x="200" y="2"/>
                      <a:pt x="196" y="1"/>
                    </a:cubicBezTo>
                    <a:cubicBezTo>
                      <a:pt x="192" y="0"/>
                      <a:pt x="189" y="0"/>
                      <a:pt x="186" y="0"/>
                    </a:cubicBezTo>
                    <a:cubicBezTo>
                      <a:pt x="144" y="0"/>
                      <a:pt x="144" y="0"/>
                      <a:pt x="144" y="0"/>
                    </a:cubicBezTo>
                    <a:cubicBezTo>
                      <a:pt x="127" y="38"/>
                      <a:pt x="111" y="69"/>
                      <a:pt x="95" y="93"/>
                    </a:cubicBezTo>
                    <a:cubicBezTo>
                      <a:pt x="80" y="116"/>
                      <a:pt x="49" y="155"/>
                      <a:pt x="0" y="155"/>
                    </a:cubicBezTo>
                    <a:close/>
                    <a:moveTo>
                      <a:pt x="237" y="149"/>
                    </a:moveTo>
                    <a:cubicBezTo>
                      <a:pt x="237" y="171"/>
                      <a:pt x="232" y="201"/>
                      <a:pt x="217" y="240"/>
                    </a:cubicBezTo>
                    <a:cubicBezTo>
                      <a:pt x="217" y="87"/>
                      <a:pt x="217" y="87"/>
                      <a:pt x="217" y="87"/>
                    </a:cubicBezTo>
                    <a:cubicBezTo>
                      <a:pt x="227" y="99"/>
                      <a:pt x="237" y="116"/>
                      <a:pt x="237"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1" name="Freeform 17"/>
              <p:cNvSpPr>
                <a:spLocks/>
              </p:cNvSpPr>
              <p:nvPr/>
            </p:nvSpPr>
            <p:spPr bwMode="auto">
              <a:xfrm>
                <a:off x="5454749" y="2572255"/>
                <a:ext cx="246596" cy="225403"/>
              </a:xfrm>
              <a:custGeom>
                <a:avLst/>
                <a:gdLst>
                  <a:gd name="T0" fmla="*/ 100 w 197"/>
                  <a:gd name="T1" fmla="*/ 152 h 181"/>
                  <a:gd name="T2" fmla="*/ 116 w 197"/>
                  <a:gd name="T3" fmla="*/ 155 h 181"/>
                  <a:gd name="T4" fmla="*/ 137 w 197"/>
                  <a:gd name="T5" fmla="*/ 177 h 181"/>
                  <a:gd name="T6" fmla="*/ 138 w 197"/>
                  <a:gd name="T7" fmla="*/ 179 h 181"/>
                  <a:gd name="T8" fmla="*/ 185 w 197"/>
                  <a:gd name="T9" fmla="*/ 119 h 181"/>
                  <a:gd name="T10" fmla="*/ 118 w 197"/>
                  <a:gd name="T11" fmla="*/ 11 h 181"/>
                  <a:gd name="T12" fmla="*/ 10 w 197"/>
                  <a:gd name="T13" fmla="*/ 79 h 181"/>
                  <a:gd name="T14" fmla="*/ 61 w 197"/>
                  <a:gd name="T15" fmla="*/ 181 h 181"/>
                  <a:gd name="T16" fmla="*/ 63 w 197"/>
                  <a:gd name="T17" fmla="*/ 176 h 181"/>
                  <a:gd name="T18" fmla="*/ 100 w 197"/>
                  <a:gd name="T19"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81">
                    <a:moveTo>
                      <a:pt x="100" y="152"/>
                    </a:moveTo>
                    <a:cubicBezTo>
                      <a:pt x="105" y="152"/>
                      <a:pt x="111" y="153"/>
                      <a:pt x="116" y="155"/>
                    </a:cubicBezTo>
                    <a:cubicBezTo>
                      <a:pt x="126" y="159"/>
                      <a:pt x="133" y="167"/>
                      <a:pt x="137" y="177"/>
                    </a:cubicBezTo>
                    <a:cubicBezTo>
                      <a:pt x="137" y="178"/>
                      <a:pt x="138" y="179"/>
                      <a:pt x="138" y="179"/>
                    </a:cubicBezTo>
                    <a:cubicBezTo>
                      <a:pt x="161" y="168"/>
                      <a:pt x="179" y="146"/>
                      <a:pt x="185" y="119"/>
                    </a:cubicBezTo>
                    <a:cubicBezTo>
                      <a:pt x="197" y="71"/>
                      <a:pt x="166" y="23"/>
                      <a:pt x="118" y="11"/>
                    </a:cubicBezTo>
                    <a:cubicBezTo>
                      <a:pt x="70" y="0"/>
                      <a:pt x="21" y="30"/>
                      <a:pt x="10" y="79"/>
                    </a:cubicBezTo>
                    <a:cubicBezTo>
                      <a:pt x="0" y="121"/>
                      <a:pt x="22" y="164"/>
                      <a:pt x="61" y="181"/>
                    </a:cubicBezTo>
                    <a:cubicBezTo>
                      <a:pt x="62" y="179"/>
                      <a:pt x="62" y="177"/>
                      <a:pt x="63" y="176"/>
                    </a:cubicBezTo>
                    <a:cubicBezTo>
                      <a:pt x="70" y="161"/>
                      <a:pt x="84" y="152"/>
                      <a:pt x="10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82" name="Freeform 18"/>
              <p:cNvSpPr>
                <a:spLocks/>
              </p:cNvSpPr>
              <p:nvPr/>
            </p:nvSpPr>
            <p:spPr bwMode="auto">
              <a:xfrm>
                <a:off x="5393100" y="2764908"/>
                <a:ext cx="227330" cy="263934"/>
              </a:xfrm>
              <a:custGeom>
                <a:avLst/>
                <a:gdLst>
                  <a:gd name="T0" fmla="*/ 22 w 183"/>
                  <a:gd name="T1" fmla="*/ 204 h 212"/>
                  <a:gd name="T2" fmla="*/ 26 w 183"/>
                  <a:gd name="T3" fmla="*/ 206 h 212"/>
                  <a:gd name="T4" fmla="*/ 26 w 183"/>
                  <a:gd name="T5" fmla="*/ 206 h 212"/>
                  <a:gd name="T6" fmla="*/ 29 w 183"/>
                  <a:gd name="T7" fmla="*/ 208 h 212"/>
                  <a:gd name="T8" fmla="*/ 31 w 183"/>
                  <a:gd name="T9" fmla="*/ 209 h 212"/>
                  <a:gd name="T10" fmla="*/ 39 w 183"/>
                  <a:gd name="T11" fmla="*/ 211 h 212"/>
                  <a:gd name="T12" fmla="*/ 48 w 183"/>
                  <a:gd name="T13" fmla="*/ 212 h 212"/>
                  <a:gd name="T14" fmla="*/ 49 w 183"/>
                  <a:gd name="T15" fmla="*/ 212 h 212"/>
                  <a:gd name="T16" fmla="*/ 83 w 183"/>
                  <a:gd name="T17" fmla="*/ 200 h 212"/>
                  <a:gd name="T18" fmla="*/ 127 w 183"/>
                  <a:gd name="T19" fmla="*/ 150 h 212"/>
                  <a:gd name="T20" fmla="*/ 174 w 183"/>
                  <a:gd name="T21" fmla="*/ 61 h 212"/>
                  <a:gd name="T22" fmla="*/ 179 w 183"/>
                  <a:gd name="T23" fmla="*/ 49 h 212"/>
                  <a:gd name="T24" fmla="*/ 181 w 183"/>
                  <a:gd name="T25" fmla="*/ 28 h 212"/>
                  <a:gd name="T26" fmla="*/ 163 w 183"/>
                  <a:gd name="T27" fmla="*/ 7 h 212"/>
                  <a:gd name="T28" fmla="*/ 121 w 183"/>
                  <a:gd name="T29" fmla="*/ 24 h 212"/>
                  <a:gd name="T30" fmla="*/ 118 w 183"/>
                  <a:gd name="T31" fmla="*/ 29 h 212"/>
                  <a:gd name="T32" fmla="*/ 104 w 183"/>
                  <a:gd name="T33" fmla="*/ 61 h 212"/>
                  <a:gd name="T34" fmla="*/ 92 w 183"/>
                  <a:gd name="T35" fmla="*/ 82 h 212"/>
                  <a:gd name="T36" fmla="*/ 62 w 183"/>
                  <a:gd name="T37" fmla="*/ 132 h 212"/>
                  <a:gd name="T38" fmla="*/ 48 w 183"/>
                  <a:gd name="T39" fmla="*/ 147 h 212"/>
                  <a:gd name="T40" fmla="*/ 47 w 183"/>
                  <a:gd name="T41" fmla="*/ 147 h 212"/>
                  <a:gd name="T42" fmla="*/ 89 w 183"/>
                  <a:gd name="T43" fmla="*/ 75 h 212"/>
                  <a:gd name="T44" fmla="*/ 95 w 183"/>
                  <a:gd name="T45" fmla="*/ 61 h 212"/>
                  <a:gd name="T46" fmla="*/ 70 w 183"/>
                  <a:gd name="T47" fmla="*/ 61 h 212"/>
                  <a:gd name="T48" fmla="*/ 67 w 183"/>
                  <a:gd name="T49" fmla="*/ 61 h 212"/>
                  <a:gd name="T50" fmla="*/ 62 w 183"/>
                  <a:gd name="T51" fmla="*/ 61 h 212"/>
                  <a:gd name="T52" fmla="*/ 28 w 183"/>
                  <a:gd name="T53" fmla="*/ 74 h 212"/>
                  <a:gd name="T54" fmla="*/ 6 w 183"/>
                  <a:gd name="T55" fmla="*/ 111 h 212"/>
                  <a:gd name="T56" fmla="*/ 0 w 183"/>
                  <a:gd name="T57" fmla="*/ 150 h 212"/>
                  <a:gd name="T58" fmla="*/ 4 w 183"/>
                  <a:gd name="T59" fmla="*/ 178 h 212"/>
                  <a:gd name="T60" fmla="*/ 22 w 183"/>
                  <a:gd name="T61"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212">
                    <a:moveTo>
                      <a:pt x="22" y="204"/>
                    </a:moveTo>
                    <a:cubicBezTo>
                      <a:pt x="23" y="205"/>
                      <a:pt x="24" y="205"/>
                      <a:pt x="26" y="206"/>
                    </a:cubicBezTo>
                    <a:cubicBezTo>
                      <a:pt x="26" y="206"/>
                      <a:pt x="26" y="206"/>
                      <a:pt x="26" y="206"/>
                    </a:cubicBezTo>
                    <a:cubicBezTo>
                      <a:pt x="27" y="207"/>
                      <a:pt x="28" y="207"/>
                      <a:pt x="29" y="208"/>
                    </a:cubicBezTo>
                    <a:cubicBezTo>
                      <a:pt x="30" y="208"/>
                      <a:pt x="30" y="208"/>
                      <a:pt x="31" y="209"/>
                    </a:cubicBezTo>
                    <a:cubicBezTo>
                      <a:pt x="34" y="210"/>
                      <a:pt x="37" y="211"/>
                      <a:pt x="39" y="211"/>
                    </a:cubicBezTo>
                    <a:cubicBezTo>
                      <a:pt x="42" y="212"/>
                      <a:pt x="45" y="212"/>
                      <a:pt x="48" y="212"/>
                    </a:cubicBezTo>
                    <a:cubicBezTo>
                      <a:pt x="49" y="212"/>
                      <a:pt x="49" y="212"/>
                      <a:pt x="49" y="212"/>
                    </a:cubicBezTo>
                    <a:cubicBezTo>
                      <a:pt x="62" y="212"/>
                      <a:pt x="73" y="207"/>
                      <a:pt x="83" y="200"/>
                    </a:cubicBezTo>
                    <a:cubicBezTo>
                      <a:pt x="98" y="190"/>
                      <a:pt x="112" y="174"/>
                      <a:pt x="127" y="150"/>
                    </a:cubicBezTo>
                    <a:cubicBezTo>
                      <a:pt x="141" y="128"/>
                      <a:pt x="157" y="99"/>
                      <a:pt x="174" y="61"/>
                    </a:cubicBezTo>
                    <a:cubicBezTo>
                      <a:pt x="176" y="57"/>
                      <a:pt x="177" y="53"/>
                      <a:pt x="179" y="49"/>
                    </a:cubicBezTo>
                    <a:cubicBezTo>
                      <a:pt x="182" y="42"/>
                      <a:pt x="183" y="35"/>
                      <a:pt x="181" y="28"/>
                    </a:cubicBezTo>
                    <a:cubicBezTo>
                      <a:pt x="178" y="19"/>
                      <a:pt x="172" y="11"/>
                      <a:pt x="163" y="7"/>
                    </a:cubicBezTo>
                    <a:cubicBezTo>
                      <a:pt x="146" y="0"/>
                      <a:pt x="128" y="8"/>
                      <a:pt x="121" y="24"/>
                    </a:cubicBezTo>
                    <a:cubicBezTo>
                      <a:pt x="120" y="26"/>
                      <a:pt x="119" y="27"/>
                      <a:pt x="118" y="29"/>
                    </a:cubicBezTo>
                    <a:cubicBezTo>
                      <a:pt x="113" y="41"/>
                      <a:pt x="108" y="51"/>
                      <a:pt x="104" y="61"/>
                    </a:cubicBezTo>
                    <a:cubicBezTo>
                      <a:pt x="100" y="69"/>
                      <a:pt x="96" y="76"/>
                      <a:pt x="92" y="82"/>
                    </a:cubicBezTo>
                    <a:cubicBezTo>
                      <a:pt x="80" y="105"/>
                      <a:pt x="70" y="121"/>
                      <a:pt x="62" y="132"/>
                    </a:cubicBezTo>
                    <a:cubicBezTo>
                      <a:pt x="56" y="140"/>
                      <a:pt x="51" y="145"/>
                      <a:pt x="48" y="147"/>
                    </a:cubicBezTo>
                    <a:cubicBezTo>
                      <a:pt x="47" y="147"/>
                      <a:pt x="47" y="147"/>
                      <a:pt x="47" y="147"/>
                    </a:cubicBezTo>
                    <a:cubicBezTo>
                      <a:pt x="57" y="137"/>
                      <a:pt x="72" y="109"/>
                      <a:pt x="89" y="75"/>
                    </a:cubicBezTo>
                    <a:cubicBezTo>
                      <a:pt x="91" y="70"/>
                      <a:pt x="93" y="65"/>
                      <a:pt x="95" y="61"/>
                    </a:cubicBezTo>
                    <a:cubicBezTo>
                      <a:pt x="70" y="61"/>
                      <a:pt x="70" y="61"/>
                      <a:pt x="70" y="61"/>
                    </a:cubicBezTo>
                    <a:cubicBezTo>
                      <a:pt x="69" y="61"/>
                      <a:pt x="68" y="61"/>
                      <a:pt x="67" y="61"/>
                    </a:cubicBezTo>
                    <a:cubicBezTo>
                      <a:pt x="65" y="61"/>
                      <a:pt x="64" y="61"/>
                      <a:pt x="62" y="61"/>
                    </a:cubicBezTo>
                    <a:cubicBezTo>
                      <a:pt x="48" y="61"/>
                      <a:pt x="36" y="67"/>
                      <a:pt x="28" y="74"/>
                    </a:cubicBezTo>
                    <a:cubicBezTo>
                      <a:pt x="16" y="86"/>
                      <a:pt x="10" y="98"/>
                      <a:pt x="6" y="111"/>
                    </a:cubicBezTo>
                    <a:cubicBezTo>
                      <a:pt x="2" y="124"/>
                      <a:pt x="0" y="137"/>
                      <a:pt x="0" y="150"/>
                    </a:cubicBezTo>
                    <a:cubicBezTo>
                      <a:pt x="0" y="159"/>
                      <a:pt x="0" y="168"/>
                      <a:pt x="4" y="178"/>
                    </a:cubicBezTo>
                    <a:cubicBezTo>
                      <a:pt x="6" y="186"/>
                      <a:pt x="11" y="196"/>
                      <a:pt x="22"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sp>
        <p:nvSpPr>
          <p:cNvPr id="86" name="ZoneTexte 85"/>
          <p:cNvSpPr txBox="1"/>
          <p:nvPr/>
        </p:nvSpPr>
        <p:spPr>
          <a:xfrm>
            <a:off x="17458" y="4487361"/>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J-L. Mélenchon</a:t>
            </a:r>
          </a:p>
          <a:p>
            <a:pPr marL="6351" algn="ctr" defTabSz="1232345">
              <a:defRPr/>
            </a:pPr>
            <a:r>
              <a:rPr lang="fr-FR" sz="2400" b="1" dirty="0">
                <a:solidFill>
                  <a:srgbClr val="1F4391"/>
                </a:solidFill>
                <a:latin typeface="Calibri"/>
              </a:rPr>
              <a:t>+1,5</a:t>
            </a:r>
          </a:p>
        </p:txBody>
      </p:sp>
      <p:sp>
        <p:nvSpPr>
          <p:cNvPr id="87" name="ZoneTexte 86"/>
          <p:cNvSpPr txBox="1"/>
          <p:nvPr/>
        </p:nvSpPr>
        <p:spPr>
          <a:xfrm>
            <a:off x="2339221" y="4487361"/>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J-L. Mélenchon</a:t>
            </a:r>
          </a:p>
          <a:p>
            <a:pPr marL="6351" algn="ctr" defTabSz="1232345">
              <a:defRPr/>
            </a:pPr>
            <a:r>
              <a:rPr lang="fr-FR" sz="2400" b="1" dirty="0">
                <a:solidFill>
                  <a:srgbClr val="FF5050"/>
                </a:solidFill>
                <a:latin typeface="Calibri"/>
              </a:rPr>
              <a:t>-1,5</a:t>
            </a:r>
          </a:p>
        </p:txBody>
      </p:sp>
      <p:sp>
        <p:nvSpPr>
          <p:cNvPr id="7" name="Rectangle à coins arrondis 6"/>
          <p:cNvSpPr/>
          <p:nvPr/>
        </p:nvSpPr>
        <p:spPr>
          <a:xfrm flipH="1">
            <a:off x="2434766" y="5354855"/>
            <a:ext cx="969255" cy="510778"/>
          </a:xfrm>
          <a:prstGeom prst="roundRect">
            <a:avLst/>
          </a:prstGeom>
          <a:solidFill>
            <a:schemeClr val="bg1">
              <a:lumMod val="50000"/>
            </a:schemeClr>
          </a:solidFill>
          <a:ln w="76200">
            <a:solidFill>
              <a:schemeClr val="accent4"/>
            </a:solidFill>
          </a:ln>
        </p:spPr>
        <p:txBody>
          <a:bodyPr wrap="square" anchor="ctr">
            <a:spAutoFit/>
          </a:bodyPr>
          <a:lstStyle/>
          <a:p>
            <a:pPr algn="ctr" defTabSz="1232345">
              <a:defRPr/>
            </a:pPr>
            <a:r>
              <a:rPr lang="fr-FR" sz="2400" b="1" dirty="0">
                <a:solidFill>
                  <a:prstClr val="white"/>
                </a:solidFill>
                <a:latin typeface="Calibri"/>
              </a:rPr>
              <a:t>0</a:t>
            </a:r>
          </a:p>
        </p:txBody>
      </p:sp>
      <p:sp>
        <p:nvSpPr>
          <p:cNvPr id="96" name="Triangle isocèle 95"/>
          <p:cNvSpPr/>
          <p:nvPr/>
        </p:nvSpPr>
        <p:spPr>
          <a:xfrm rot="10800000">
            <a:off x="3683462" y="4074989"/>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19" name="Triangle isocèle 118"/>
          <p:cNvSpPr/>
          <p:nvPr/>
        </p:nvSpPr>
        <p:spPr>
          <a:xfrm rot="10800000">
            <a:off x="1361698" y="4074989"/>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4" name="ZoneTexte 133"/>
          <p:cNvSpPr txBox="1"/>
          <p:nvPr/>
        </p:nvSpPr>
        <p:spPr>
          <a:xfrm>
            <a:off x="6472317" y="4487361"/>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1F4391"/>
                </a:solidFill>
                <a:latin typeface="Calibri"/>
              </a:rPr>
              <a:t>Gains pour </a:t>
            </a:r>
            <a:br>
              <a:rPr lang="fr-FR" sz="2400" b="1" dirty="0">
                <a:solidFill>
                  <a:srgbClr val="1F4391"/>
                </a:solidFill>
                <a:latin typeface="Calibri"/>
              </a:rPr>
            </a:br>
            <a:r>
              <a:rPr lang="fr-FR" sz="2400" b="1" dirty="0">
                <a:solidFill>
                  <a:srgbClr val="1F4391"/>
                </a:solidFill>
                <a:latin typeface="Calibri"/>
              </a:rPr>
              <a:t>J-L. Mélenchon </a:t>
            </a:r>
          </a:p>
          <a:p>
            <a:pPr marL="6351" algn="ctr" defTabSz="1232345">
              <a:defRPr/>
            </a:pPr>
            <a:r>
              <a:rPr lang="fr-FR" sz="2400" b="1" dirty="0">
                <a:solidFill>
                  <a:srgbClr val="1F4391"/>
                </a:solidFill>
                <a:latin typeface="Calibri"/>
              </a:rPr>
              <a:t>+1</a:t>
            </a:r>
          </a:p>
        </p:txBody>
      </p:sp>
      <p:sp>
        <p:nvSpPr>
          <p:cNvPr id="135" name="ZoneTexte 134"/>
          <p:cNvSpPr txBox="1"/>
          <p:nvPr/>
        </p:nvSpPr>
        <p:spPr>
          <a:xfrm>
            <a:off x="8759768" y="4487361"/>
            <a:ext cx="3432233" cy="1107996"/>
          </a:xfrm>
          <a:prstGeom prst="rect">
            <a:avLst/>
          </a:prstGeom>
        </p:spPr>
        <p:txBody>
          <a:bodyPr vert="horz" wrap="square" lIns="0" tIns="0" rIns="0" bIns="0" rtlCol="0">
            <a:spAutoFit/>
          </a:bodyPr>
          <a:lstStyle/>
          <a:p>
            <a:pPr marL="6351" algn="ctr" defTabSz="1232345">
              <a:defRPr/>
            </a:pPr>
            <a:r>
              <a:rPr lang="fr-FR" sz="2400" b="1" dirty="0">
                <a:solidFill>
                  <a:srgbClr val="FF5050"/>
                </a:solidFill>
                <a:latin typeface="Calibri"/>
              </a:rPr>
              <a:t>Pertes pour</a:t>
            </a:r>
          </a:p>
          <a:p>
            <a:pPr marL="6351" algn="ctr" defTabSz="1232345">
              <a:defRPr/>
            </a:pPr>
            <a:r>
              <a:rPr lang="fr-FR" sz="2400" b="1" dirty="0">
                <a:solidFill>
                  <a:srgbClr val="FF5050"/>
                </a:solidFill>
                <a:latin typeface="Calibri"/>
              </a:rPr>
              <a:t>J-L. Mélenchon</a:t>
            </a:r>
          </a:p>
          <a:p>
            <a:pPr marL="6351" algn="ctr" defTabSz="1232345">
              <a:defRPr/>
            </a:pPr>
            <a:r>
              <a:rPr lang="fr-FR" sz="2400" b="1" dirty="0">
                <a:solidFill>
                  <a:srgbClr val="FF5050"/>
                </a:solidFill>
                <a:latin typeface="Calibri"/>
              </a:rPr>
              <a:t>-1</a:t>
            </a:r>
          </a:p>
        </p:txBody>
      </p:sp>
      <p:sp>
        <p:nvSpPr>
          <p:cNvPr id="137" name="Triangle isocèle 136"/>
          <p:cNvSpPr/>
          <p:nvPr/>
        </p:nvSpPr>
        <p:spPr>
          <a:xfrm rot="10800000">
            <a:off x="10104008" y="4074989"/>
            <a:ext cx="728341" cy="40887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sp>
        <p:nvSpPr>
          <p:cNvPr id="138" name="Triangle isocèle 137"/>
          <p:cNvSpPr/>
          <p:nvPr/>
        </p:nvSpPr>
        <p:spPr>
          <a:xfrm rot="10800000">
            <a:off x="7782244" y="4074989"/>
            <a:ext cx="728341" cy="408875"/>
          </a:xfrm>
          <a:prstGeom prst="triangle">
            <a:avLst/>
          </a:prstGeom>
          <a:solidFill>
            <a:srgbClr val="1F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a:solidFill>
                <a:prstClr val="white"/>
              </a:solidFill>
              <a:latin typeface="Calibri"/>
            </a:endParaRPr>
          </a:p>
        </p:txBody>
      </p:sp>
      <p:grpSp>
        <p:nvGrpSpPr>
          <p:cNvPr id="155" name="Groupe 154"/>
          <p:cNvGrpSpPr/>
          <p:nvPr/>
        </p:nvGrpSpPr>
        <p:grpSpPr>
          <a:xfrm>
            <a:off x="8220834" y="989466"/>
            <a:ext cx="925023" cy="1292244"/>
            <a:chOff x="1495203" y="1528351"/>
            <a:chExt cx="781399" cy="1091606"/>
          </a:xfrm>
          <a:solidFill>
            <a:srgbClr val="1F4391"/>
          </a:solidFill>
        </p:grpSpPr>
        <p:grpSp>
          <p:nvGrpSpPr>
            <p:cNvPr id="156" name="Group 6148"/>
            <p:cNvGrpSpPr/>
            <p:nvPr/>
          </p:nvGrpSpPr>
          <p:grpSpPr>
            <a:xfrm>
              <a:off x="1755357" y="1528351"/>
              <a:ext cx="255061" cy="632293"/>
              <a:chOff x="6830291" y="1352763"/>
              <a:chExt cx="458514" cy="1136651"/>
            </a:xfrm>
            <a:grpFill/>
          </p:grpSpPr>
          <p:sp>
            <p:nvSpPr>
              <p:cNvPr id="209"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10"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7" name="Group 6148"/>
            <p:cNvGrpSpPr/>
            <p:nvPr/>
          </p:nvGrpSpPr>
          <p:grpSpPr>
            <a:xfrm>
              <a:off x="1495203" y="1532286"/>
              <a:ext cx="255061" cy="632293"/>
              <a:chOff x="6830291" y="1352763"/>
              <a:chExt cx="458514" cy="1136651"/>
            </a:xfrm>
            <a:grpFill/>
          </p:grpSpPr>
          <p:sp>
            <p:nvSpPr>
              <p:cNvPr id="207"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8"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8" name="Group 6148"/>
            <p:cNvGrpSpPr/>
            <p:nvPr/>
          </p:nvGrpSpPr>
          <p:grpSpPr>
            <a:xfrm>
              <a:off x="1907011" y="1987664"/>
              <a:ext cx="255061" cy="632293"/>
              <a:chOff x="6830291" y="1352763"/>
              <a:chExt cx="458514" cy="1136651"/>
            </a:xfrm>
            <a:grpFill/>
          </p:grpSpPr>
          <p:sp>
            <p:nvSpPr>
              <p:cNvPr id="205"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6"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59" name="Group 6148"/>
            <p:cNvGrpSpPr/>
            <p:nvPr/>
          </p:nvGrpSpPr>
          <p:grpSpPr>
            <a:xfrm>
              <a:off x="1621503" y="1966713"/>
              <a:ext cx="255061" cy="632293"/>
              <a:chOff x="6830291" y="1352763"/>
              <a:chExt cx="458514" cy="1136651"/>
            </a:xfrm>
            <a:grpFill/>
          </p:grpSpPr>
          <p:sp>
            <p:nvSpPr>
              <p:cNvPr id="203" name="Freeform 10"/>
              <p:cNvSpPr>
                <a:spLocks/>
              </p:cNvSpPr>
              <p:nvPr/>
            </p:nvSpPr>
            <p:spPr bwMode="auto">
              <a:xfrm>
                <a:off x="6936251" y="1352763"/>
                <a:ext cx="246596"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204" name="Freeform 11"/>
              <p:cNvSpPr>
                <a:spLocks/>
              </p:cNvSpPr>
              <p:nvPr/>
            </p:nvSpPr>
            <p:spPr bwMode="auto">
              <a:xfrm>
                <a:off x="6830291" y="1620550"/>
                <a:ext cx="458514" cy="868864"/>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nvGrpSpPr>
            <p:cNvPr id="160" name="Group 6148"/>
            <p:cNvGrpSpPr/>
            <p:nvPr/>
          </p:nvGrpSpPr>
          <p:grpSpPr>
            <a:xfrm>
              <a:off x="2021541" y="1529601"/>
              <a:ext cx="255061" cy="632294"/>
              <a:chOff x="6830291" y="1404701"/>
              <a:chExt cx="458514" cy="1136652"/>
            </a:xfrm>
            <a:grpFill/>
          </p:grpSpPr>
          <p:sp>
            <p:nvSpPr>
              <p:cNvPr id="161" name="Freeform 10"/>
              <p:cNvSpPr>
                <a:spLocks/>
              </p:cNvSpPr>
              <p:nvPr/>
            </p:nvSpPr>
            <p:spPr bwMode="auto">
              <a:xfrm>
                <a:off x="6936251" y="1404701"/>
                <a:ext cx="246597" cy="244669"/>
              </a:xfrm>
              <a:custGeom>
                <a:avLst/>
                <a:gdLst>
                  <a:gd name="T0" fmla="*/ 79 w 198"/>
                  <a:gd name="T1" fmla="*/ 186 h 197"/>
                  <a:gd name="T2" fmla="*/ 187 w 198"/>
                  <a:gd name="T3" fmla="*/ 119 h 197"/>
                  <a:gd name="T4" fmla="*/ 119 w 198"/>
                  <a:gd name="T5" fmla="*/ 11 h 197"/>
                  <a:gd name="T6" fmla="*/ 11 w 198"/>
                  <a:gd name="T7" fmla="*/ 78 h 197"/>
                  <a:gd name="T8" fmla="*/ 79 w 198"/>
                  <a:gd name="T9" fmla="*/ 186 h 197"/>
                </a:gdLst>
                <a:ahLst/>
                <a:cxnLst>
                  <a:cxn ang="0">
                    <a:pos x="T0" y="T1"/>
                  </a:cxn>
                  <a:cxn ang="0">
                    <a:pos x="T2" y="T3"/>
                  </a:cxn>
                  <a:cxn ang="0">
                    <a:pos x="T4" y="T5"/>
                  </a:cxn>
                  <a:cxn ang="0">
                    <a:pos x="T6" y="T7"/>
                  </a:cxn>
                  <a:cxn ang="0">
                    <a:pos x="T8" y="T9"/>
                  </a:cxn>
                </a:cxnLst>
                <a:rect l="0" t="0" r="r" b="b"/>
                <a:pathLst>
                  <a:path w="198" h="197">
                    <a:moveTo>
                      <a:pt x="79" y="186"/>
                    </a:moveTo>
                    <a:cubicBezTo>
                      <a:pt x="127" y="197"/>
                      <a:pt x="175" y="167"/>
                      <a:pt x="187" y="119"/>
                    </a:cubicBezTo>
                    <a:cubicBezTo>
                      <a:pt x="198" y="70"/>
                      <a:pt x="168" y="22"/>
                      <a:pt x="119" y="11"/>
                    </a:cubicBezTo>
                    <a:cubicBezTo>
                      <a:pt x="71" y="0"/>
                      <a:pt x="23" y="30"/>
                      <a:pt x="11" y="78"/>
                    </a:cubicBezTo>
                    <a:cubicBezTo>
                      <a:pt x="0" y="126"/>
                      <a:pt x="30" y="175"/>
                      <a:pt x="79"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sp>
            <p:nvSpPr>
              <p:cNvPr id="162" name="Freeform 11"/>
              <p:cNvSpPr>
                <a:spLocks/>
              </p:cNvSpPr>
              <p:nvPr/>
            </p:nvSpPr>
            <p:spPr bwMode="auto">
              <a:xfrm>
                <a:off x="6830291" y="1672488"/>
                <a:ext cx="458514" cy="868865"/>
              </a:xfrm>
              <a:custGeom>
                <a:avLst/>
                <a:gdLst>
                  <a:gd name="T0" fmla="*/ 68 w 368"/>
                  <a:gd name="T1" fmla="*/ 170 h 698"/>
                  <a:gd name="T2" fmla="*/ 64 w 368"/>
                  <a:gd name="T3" fmla="*/ 138 h 698"/>
                  <a:gd name="T4" fmla="*/ 76 w 368"/>
                  <a:gd name="T5" fmla="*/ 92 h 698"/>
                  <a:gd name="T6" fmla="*/ 76 w 368"/>
                  <a:gd name="T7" fmla="*/ 151 h 698"/>
                  <a:gd name="T8" fmla="*/ 76 w 368"/>
                  <a:gd name="T9" fmla="*/ 194 h 698"/>
                  <a:gd name="T10" fmla="*/ 76 w 368"/>
                  <a:gd name="T11" fmla="*/ 316 h 698"/>
                  <a:gd name="T12" fmla="*/ 76 w 368"/>
                  <a:gd name="T13" fmla="*/ 649 h 698"/>
                  <a:gd name="T14" fmla="*/ 125 w 368"/>
                  <a:gd name="T15" fmla="*/ 698 h 698"/>
                  <a:gd name="T16" fmla="*/ 175 w 368"/>
                  <a:gd name="T17" fmla="*/ 649 h 698"/>
                  <a:gd name="T18" fmla="*/ 175 w 368"/>
                  <a:gd name="T19" fmla="*/ 336 h 698"/>
                  <a:gd name="T20" fmla="*/ 193 w 368"/>
                  <a:gd name="T21" fmla="*/ 336 h 698"/>
                  <a:gd name="T22" fmla="*/ 193 w 368"/>
                  <a:gd name="T23" fmla="*/ 649 h 698"/>
                  <a:gd name="T24" fmla="*/ 243 w 368"/>
                  <a:gd name="T25" fmla="*/ 698 h 698"/>
                  <a:gd name="T26" fmla="*/ 292 w 368"/>
                  <a:gd name="T27" fmla="*/ 649 h 698"/>
                  <a:gd name="T28" fmla="*/ 292 w 368"/>
                  <a:gd name="T29" fmla="*/ 316 h 698"/>
                  <a:gd name="T30" fmla="*/ 292 w 368"/>
                  <a:gd name="T31" fmla="*/ 194 h 698"/>
                  <a:gd name="T32" fmla="*/ 292 w 368"/>
                  <a:gd name="T33" fmla="*/ 151 h 698"/>
                  <a:gd name="T34" fmla="*/ 292 w 368"/>
                  <a:gd name="T35" fmla="*/ 92 h 698"/>
                  <a:gd name="T36" fmla="*/ 293 w 368"/>
                  <a:gd name="T37" fmla="*/ 94 h 698"/>
                  <a:gd name="T38" fmla="*/ 304 w 368"/>
                  <a:gd name="T39" fmla="*/ 138 h 698"/>
                  <a:gd name="T40" fmla="*/ 300 w 368"/>
                  <a:gd name="T41" fmla="*/ 170 h 698"/>
                  <a:gd name="T42" fmla="*/ 300 w 368"/>
                  <a:gd name="T43" fmla="*/ 306 h 698"/>
                  <a:gd name="T44" fmla="*/ 368 w 368"/>
                  <a:gd name="T45" fmla="*/ 138 h 698"/>
                  <a:gd name="T46" fmla="*/ 332 w 368"/>
                  <a:gd name="T47" fmla="*/ 38 h 698"/>
                  <a:gd name="T48" fmla="*/ 301 w 368"/>
                  <a:gd name="T49" fmla="*/ 12 h 698"/>
                  <a:gd name="T50" fmla="*/ 285 w 368"/>
                  <a:gd name="T51" fmla="*/ 4 h 698"/>
                  <a:gd name="T52" fmla="*/ 267 w 368"/>
                  <a:gd name="T53" fmla="*/ 1 h 698"/>
                  <a:gd name="T54" fmla="*/ 267 w 368"/>
                  <a:gd name="T55" fmla="*/ 1 h 698"/>
                  <a:gd name="T56" fmla="*/ 261 w 368"/>
                  <a:gd name="T57" fmla="*/ 0 h 698"/>
                  <a:gd name="T58" fmla="*/ 107 w 368"/>
                  <a:gd name="T59" fmla="*/ 0 h 698"/>
                  <a:gd name="T60" fmla="*/ 101 w 368"/>
                  <a:gd name="T61" fmla="*/ 1 h 698"/>
                  <a:gd name="T62" fmla="*/ 101 w 368"/>
                  <a:gd name="T63" fmla="*/ 1 h 698"/>
                  <a:gd name="T64" fmla="*/ 83 w 368"/>
                  <a:gd name="T65" fmla="*/ 4 h 698"/>
                  <a:gd name="T66" fmla="*/ 29 w 368"/>
                  <a:gd name="T67" fmla="*/ 47 h 698"/>
                  <a:gd name="T68" fmla="*/ 0 w 368"/>
                  <a:gd name="T69" fmla="*/ 138 h 698"/>
                  <a:gd name="T70" fmla="*/ 68 w 368"/>
                  <a:gd name="T71" fmla="*/ 306 h 698"/>
                  <a:gd name="T72" fmla="*/ 68 w 368"/>
                  <a:gd name="T73" fmla="*/ 17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8" h="698">
                    <a:moveTo>
                      <a:pt x="68" y="170"/>
                    </a:moveTo>
                    <a:cubicBezTo>
                      <a:pt x="65" y="158"/>
                      <a:pt x="64" y="148"/>
                      <a:pt x="64" y="138"/>
                    </a:cubicBezTo>
                    <a:cubicBezTo>
                      <a:pt x="64" y="119"/>
                      <a:pt x="69" y="104"/>
                      <a:pt x="76" y="92"/>
                    </a:cubicBezTo>
                    <a:cubicBezTo>
                      <a:pt x="76" y="151"/>
                      <a:pt x="76" y="151"/>
                      <a:pt x="76" y="151"/>
                    </a:cubicBezTo>
                    <a:cubicBezTo>
                      <a:pt x="76" y="194"/>
                      <a:pt x="76" y="194"/>
                      <a:pt x="76" y="194"/>
                    </a:cubicBezTo>
                    <a:cubicBezTo>
                      <a:pt x="76" y="316"/>
                      <a:pt x="76" y="316"/>
                      <a:pt x="76" y="316"/>
                    </a:cubicBezTo>
                    <a:cubicBezTo>
                      <a:pt x="76" y="649"/>
                      <a:pt x="76" y="649"/>
                      <a:pt x="76" y="649"/>
                    </a:cubicBezTo>
                    <a:cubicBezTo>
                      <a:pt x="76" y="676"/>
                      <a:pt x="98" y="698"/>
                      <a:pt x="125" y="698"/>
                    </a:cubicBezTo>
                    <a:cubicBezTo>
                      <a:pt x="153" y="698"/>
                      <a:pt x="175" y="676"/>
                      <a:pt x="175" y="649"/>
                    </a:cubicBezTo>
                    <a:cubicBezTo>
                      <a:pt x="175" y="336"/>
                      <a:pt x="175" y="336"/>
                      <a:pt x="175" y="336"/>
                    </a:cubicBezTo>
                    <a:cubicBezTo>
                      <a:pt x="193" y="336"/>
                      <a:pt x="193" y="336"/>
                      <a:pt x="193" y="336"/>
                    </a:cubicBezTo>
                    <a:cubicBezTo>
                      <a:pt x="193" y="649"/>
                      <a:pt x="193" y="649"/>
                      <a:pt x="193" y="649"/>
                    </a:cubicBezTo>
                    <a:cubicBezTo>
                      <a:pt x="193" y="676"/>
                      <a:pt x="215" y="698"/>
                      <a:pt x="243" y="698"/>
                    </a:cubicBezTo>
                    <a:cubicBezTo>
                      <a:pt x="270" y="698"/>
                      <a:pt x="292" y="676"/>
                      <a:pt x="292" y="649"/>
                    </a:cubicBezTo>
                    <a:cubicBezTo>
                      <a:pt x="292" y="316"/>
                      <a:pt x="292" y="316"/>
                      <a:pt x="292" y="316"/>
                    </a:cubicBezTo>
                    <a:cubicBezTo>
                      <a:pt x="292" y="194"/>
                      <a:pt x="292" y="194"/>
                      <a:pt x="292" y="194"/>
                    </a:cubicBezTo>
                    <a:cubicBezTo>
                      <a:pt x="292" y="151"/>
                      <a:pt x="292" y="151"/>
                      <a:pt x="292" y="151"/>
                    </a:cubicBezTo>
                    <a:cubicBezTo>
                      <a:pt x="292" y="92"/>
                      <a:pt x="292" y="92"/>
                      <a:pt x="292" y="92"/>
                    </a:cubicBezTo>
                    <a:cubicBezTo>
                      <a:pt x="293" y="93"/>
                      <a:pt x="293" y="93"/>
                      <a:pt x="293" y="94"/>
                    </a:cubicBezTo>
                    <a:cubicBezTo>
                      <a:pt x="300" y="105"/>
                      <a:pt x="304" y="120"/>
                      <a:pt x="304" y="138"/>
                    </a:cubicBezTo>
                    <a:cubicBezTo>
                      <a:pt x="304" y="148"/>
                      <a:pt x="303" y="158"/>
                      <a:pt x="300" y="170"/>
                    </a:cubicBezTo>
                    <a:cubicBezTo>
                      <a:pt x="300" y="306"/>
                      <a:pt x="300" y="306"/>
                      <a:pt x="300" y="306"/>
                    </a:cubicBezTo>
                    <a:cubicBezTo>
                      <a:pt x="349" y="242"/>
                      <a:pt x="368" y="186"/>
                      <a:pt x="368" y="138"/>
                    </a:cubicBezTo>
                    <a:cubicBezTo>
                      <a:pt x="368" y="95"/>
                      <a:pt x="351" y="60"/>
                      <a:pt x="332" y="38"/>
                    </a:cubicBezTo>
                    <a:cubicBezTo>
                      <a:pt x="322" y="26"/>
                      <a:pt x="311" y="18"/>
                      <a:pt x="301" y="12"/>
                    </a:cubicBezTo>
                    <a:cubicBezTo>
                      <a:pt x="296" y="9"/>
                      <a:pt x="291" y="6"/>
                      <a:pt x="285" y="4"/>
                    </a:cubicBezTo>
                    <a:cubicBezTo>
                      <a:pt x="280" y="2"/>
                      <a:pt x="275" y="1"/>
                      <a:pt x="267" y="1"/>
                    </a:cubicBezTo>
                    <a:cubicBezTo>
                      <a:pt x="267" y="1"/>
                      <a:pt x="267" y="1"/>
                      <a:pt x="267" y="1"/>
                    </a:cubicBezTo>
                    <a:cubicBezTo>
                      <a:pt x="265" y="0"/>
                      <a:pt x="263" y="0"/>
                      <a:pt x="261" y="0"/>
                    </a:cubicBezTo>
                    <a:cubicBezTo>
                      <a:pt x="107" y="0"/>
                      <a:pt x="107" y="0"/>
                      <a:pt x="107" y="0"/>
                    </a:cubicBezTo>
                    <a:cubicBezTo>
                      <a:pt x="105" y="0"/>
                      <a:pt x="103" y="0"/>
                      <a:pt x="101" y="1"/>
                    </a:cubicBezTo>
                    <a:cubicBezTo>
                      <a:pt x="101" y="1"/>
                      <a:pt x="101" y="1"/>
                      <a:pt x="101" y="1"/>
                    </a:cubicBezTo>
                    <a:cubicBezTo>
                      <a:pt x="93" y="1"/>
                      <a:pt x="88" y="2"/>
                      <a:pt x="83" y="4"/>
                    </a:cubicBezTo>
                    <a:cubicBezTo>
                      <a:pt x="65" y="11"/>
                      <a:pt x="46" y="25"/>
                      <a:pt x="29" y="47"/>
                    </a:cubicBezTo>
                    <a:cubicBezTo>
                      <a:pt x="13" y="69"/>
                      <a:pt x="0" y="100"/>
                      <a:pt x="0" y="138"/>
                    </a:cubicBezTo>
                    <a:cubicBezTo>
                      <a:pt x="0" y="186"/>
                      <a:pt x="19" y="242"/>
                      <a:pt x="68" y="306"/>
                    </a:cubicBezTo>
                    <a:lnTo>
                      <a:pt x="68"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defRPr/>
                </a:pPr>
                <a:endParaRPr lang="en-GB" sz="2400">
                  <a:solidFill>
                    <a:srgbClr val="222223"/>
                  </a:solidFill>
                  <a:latin typeface="Calibri"/>
                </a:endParaRPr>
              </a:p>
            </p:txBody>
          </p:sp>
        </p:grpSp>
      </p:grpSp>
      <p:cxnSp>
        <p:nvCxnSpPr>
          <p:cNvPr id="16" name="Connecteur droit avec flèche 15"/>
          <p:cNvCxnSpPr/>
          <p:nvPr/>
        </p:nvCxnSpPr>
        <p:spPr>
          <a:xfrm>
            <a:off x="6689557" y="1487387"/>
            <a:ext cx="805052" cy="855572"/>
          </a:xfrm>
          <a:prstGeom prst="straightConnector1">
            <a:avLst/>
          </a:prstGeom>
          <a:noFill/>
          <a:ln w="57150">
            <a:solidFill>
              <a:schemeClr val="bg1">
                <a:lumMod val="65000"/>
              </a:schemeClr>
            </a:solidFill>
            <a:prstDash val="dash"/>
            <a:round/>
            <a:headEnd/>
            <a:tailEnd type="triangle"/>
          </a:ln>
          <a:effectLst/>
          <a:extLst>
            <a:ext uri="{909E8E84-426E-40DD-AFC4-6F175D3DCCD1}">
              <a14:hiddenFill xmlns:a14="http://schemas.microsoft.com/office/drawing/2010/main">
                <a:noFill/>
              </a14:hiddenFill>
            </a:ext>
          </a:extLst>
        </p:spPr>
      </p:cxnSp>
      <p:sp>
        <p:nvSpPr>
          <p:cNvPr id="212" name="Rounded Rectangular Callout 62"/>
          <p:cNvSpPr/>
          <p:nvPr/>
        </p:nvSpPr>
        <p:spPr bwMode="auto">
          <a:xfrm>
            <a:off x="1116150" y="5921709"/>
            <a:ext cx="3740005" cy="658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1867" i="1" dirty="0">
                <a:solidFill>
                  <a:srgbClr val="888B8D">
                    <a:lumMod val="75000"/>
                  </a:srgbClr>
                </a:solidFill>
                <a:latin typeface="Calibri"/>
              </a:rPr>
              <a:t>*Dont B. Hamon +0,5</a:t>
            </a:r>
          </a:p>
          <a:p>
            <a:pPr marL="6351" algn="ctr" defTabSz="1232345"/>
            <a:r>
              <a:rPr lang="fr-FR" sz="1867" i="1" dirty="0">
                <a:solidFill>
                  <a:srgbClr val="888B8D">
                    <a:lumMod val="75000"/>
                  </a:srgbClr>
                </a:solidFill>
                <a:latin typeface="Calibri"/>
              </a:rPr>
              <a:t>Dont Autres candidats -0,5</a:t>
            </a:r>
          </a:p>
        </p:txBody>
      </p:sp>
      <p:pic>
        <p:nvPicPr>
          <p:cNvPr id="217" name="Picture 9"/>
          <p:cNvPicPr>
            <a:picLocks noChangeAspect="1" noChangeArrowheads="1"/>
          </p:cNvPicPr>
          <p:nvPr/>
        </p:nvPicPr>
        <p:blipFill>
          <a:blip r:embed="rId3" cstate="print"/>
          <a:srcRect/>
          <a:stretch>
            <a:fillRect/>
          </a:stretch>
        </p:blipFill>
        <p:spPr bwMode="auto">
          <a:xfrm>
            <a:off x="6502664" y="4400477"/>
            <a:ext cx="35009" cy="35009"/>
          </a:xfrm>
          <a:prstGeom prst="rect">
            <a:avLst/>
          </a:prstGeom>
          <a:solidFill>
            <a:schemeClr val="accent4">
              <a:lumMod val="75000"/>
            </a:schemeClr>
          </a:solidFill>
          <a:ln w="9525">
            <a:noFill/>
            <a:miter lim="800000"/>
            <a:headEnd/>
            <a:tailEnd/>
          </a:ln>
        </p:spPr>
      </p:pic>
      <p:grpSp>
        <p:nvGrpSpPr>
          <p:cNvPr id="88" name="Groupe 87"/>
          <p:cNvGrpSpPr/>
          <p:nvPr/>
        </p:nvGrpSpPr>
        <p:grpSpPr>
          <a:xfrm>
            <a:off x="4990001" y="15823"/>
            <a:ext cx="2355697" cy="1668875"/>
            <a:chOff x="3699683" y="44547"/>
            <a:chExt cx="1766773" cy="1251656"/>
          </a:xfrm>
        </p:grpSpPr>
        <p:grpSp>
          <p:nvGrpSpPr>
            <p:cNvPr id="89" name="Groupe 88"/>
            <p:cNvGrpSpPr/>
            <p:nvPr/>
          </p:nvGrpSpPr>
          <p:grpSpPr>
            <a:xfrm>
              <a:off x="3699683" y="227031"/>
              <a:ext cx="1766773" cy="1069172"/>
              <a:chOff x="4997171" y="-382316"/>
              <a:chExt cx="1766773" cy="1069172"/>
            </a:xfrm>
          </p:grpSpPr>
          <p:sp>
            <p:nvSpPr>
              <p:cNvPr id="91" name="ZoneTexte 90"/>
              <p:cNvSpPr txBox="1"/>
              <p:nvPr/>
            </p:nvSpPr>
            <p:spPr>
              <a:xfrm>
                <a:off x="4997171" y="13415"/>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1-5 mars</a:t>
                </a:r>
              </a:p>
              <a:p>
                <a:pPr marL="6351" algn="ctr" defTabSz="1232345">
                  <a:defRPr/>
                </a:pPr>
                <a:r>
                  <a:rPr lang="fr-FR" sz="3200" b="1" dirty="0">
                    <a:solidFill>
                      <a:srgbClr val="00B0F0"/>
                    </a:solidFill>
                    <a:latin typeface="Calibri"/>
                  </a:rPr>
                  <a:t>11,5% </a:t>
                </a:r>
              </a:p>
            </p:txBody>
          </p:sp>
          <p:sp>
            <p:nvSpPr>
              <p:cNvPr id="92" name="Freeform 119"/>
              <p:cNvSpPr>
                <a:spLocks noEditPoints="1"/>
              </p:cNvSpPr>
              <p:nvPr/>
            </p:nvSpPr>
            <p:spPr bwMode="auto">
              <a:xfrm>
                <a:off x="5362444" y="-108589"/>
                <a:ext cx="1023550"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3" name="Freeform 120"/>
              <p:cNvSpPr>
                <a:spLocks/>
              </p:cNvSpPr>
              <p:nvPr/>
            </p:nvSpPr>
            <p:spPr bwMode="auto">
              <a:xfrm>
                <a:off x="5362444" y="-382316"/>
                <a:ext cx="1020040"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90"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94" name="Groupe 93"/>
          <p:cNvGrpSpPr/>
          <p:nvPr/>
        </p:nvGrpSpPr>
        <p:grpSpPr>
          <a:xfrm>
            <a:off x="4963240" y="4582087"/>
            <a:ext cx="2355697" cy="1668875"/>
            <a:chOff x="3715361" y="44547"/>
            <a:chExt cx="1766773" cy="1251656"/>
          </a:xfrm>
        </p:grpSpPr>
        <p:grpSp>
          <p:nvGrpSpPr>
            <p:cNvPr id="97" name="Groupe 96"/>
            <p:cNvGrpSpPr/>
            <p:nvPr/>
          </p:nvGrpSpPr>
          <p:grpSpPr>
            <a:xfrm>
              <a:off x="3715361" y="227031"/>
              <a:ext cx="1766773" cy="1069172"/>
              <a:chOff x="5012849" y="-382316"/>
              <a:chExt cx="1766773" cy="1069172"/>
            </a:xfrm>
          </p:grpSpPr>
          <p:sp>
            <p:nvSpPr>
              <p:cNvPr id="100" name="ZoneTexte 99"/>
              <p:cNvSpPr txBox="1"/>
              <p:nvPr/>
            </p:nvSpPr>
            <p:spPr>
              <a:xfrm>
                <a:off x="5012849" y="12723"/>
                <a:ext cx="1766773" cy="612934"/>
              </a:xfrm>
              <a:prstGeom prst="roundRect">
                <a:avLst/>
              </a:prstGeom>
              <a:noFill/>
              <a:ln w="38100">
                <a:noFill/>
              </a:ln>
            </p:spPr>
            <p:txBody>
              <a:bodyPr vert="horz" wrap="square" lIns="0" tIns="0" rIns="0" bIns="0" rtlCol="0" anchor="ctr">
                <a:spAutoFit/>
              </a:bodyPr>
              <a:lstStyle/>
              <a:p>
                <a:pPr marL="6351" algn="ctr" defTabSz="1232345">
                  <a:defRPr/>
                </a:pPr>
                <a:r>
                  <a:rPr lang="fr-FR" sz="1600" b="1" dirty="0">
                    <a:solidFill>
                      <a:srgbClr val="222223"/>
                    </a:solidFill>
                    <a:latin typeface="Calibri"/>
                  </a:rPr>
                  <a:t>14-19 mars</a:t>
                </a:r>
              </a:p>
              <a:p>
                <a:pPr marL="6351" algn="ctr" defTabSz="1232345">
                  <a:defRPr/>
                </a:pPr>
                <a:r>
                  <a:rPr lang="fr-FR" sz="3200" b="1" dirty="0">
                    <a:solidFill>
                      <a:srgbClr val="00B0F0"/>
                    </a:solidFill>
                    <a:latin typeface="Calibri"/>
                  </a:rPr>
                  <a:t>11,5% </a:t>
                </a:r>
              </a:p>
            </p:txBody>
          </p:sp>
          <p:sp>
            <p:nvSpPr>
              <p:cNvPr id="101" name="Freeform 119"/>
              <p:cNvSpPr>
                <a:spLocks noEditPoints="1"/>
              </p:cNvSpPr>
              <p:nvPr/>
            </p:nvSpPr>
            <p:spPr bwMode="auto">
              <a:xfrm>
                <a:off x="5352184" y="-108589"/>
                <a:ext cx="1059299" cy="795445"/>
              </a:xfrm>
              <a:custGeom>
                <a:avLst/>
                <a:gdLst/>
                <a:ahLst/>
                <a:cxnLst>
                  <a:cxn ang="0">
                    <a:pos x="875" y="0"/>
                  </a:cxn>
                  <a:cxn ang="0">
                    <a:pos x="0" y="0"/>
                  </a:cxn>
                  <a:cxn ang="0">
                    <a:pos x="0" y="680"/>
                  </a:cxn>
                  <a:cxn ang="0">
                    <a:pos x="875" y="680"/>
                  </a:cxn>
                  <a:cxn ang="0">
                    <a:pos x="875" y="0"/>
                  </a:cxn>
                  <a:cxn ang="0">
                    <a:pos x="126" y="104"/>
                  </a:cxn>
                  <a:cxn ang="0">
                    <a:pos x="759" y="104"/>
                  </a:cxn>
                  <a:cxn ang="0">
                    <a:pos x="759" y="574"/>
                  </a:cxn>
                  <a:cxn ang="0">
                    <a:pos x="126" y="574"/>
                  </a:cxn>
                  <a:cxn ang="0">
                    <a:pos x="126" y="104"/>
                  </a:cxn>
                </a:cxnLst>
                <a:rect l="0" t="0" r="r" b="b"/>
                <a:pathLst>
                  <a:path w="875" h="680">
                    <a:moveTo>
                      <a:pt x="875" y="0"/>
                    </a:moveTo>
                    <a:lnTo>
                      <a:pt x="0" y="0"/>
                    </a:lnTo>
                    <a:lnTo>
                      <a:pt x="0" y="680"/>
                    </a:lnTo>
                    <a:lnTo>
                      <a:pt x="875" y="680"/>
                    </a:lnTo>
                    <a:lnTo>
                      <a:pt x="875" y="0"/>
                    </a:lnTo>
                    <a:close/>
                    <a:moveTo>
                      <a:pt x="126" y="104"/>
                    </a:moveTo>
                    <a:lnTo>
                      <a:pt x="759" y="104"/>
                    </a:lnTo>
                    <a:lnTo>
                      <a:pt x="759" y="574"/>
                    </a:lnTo>
                    <a:lnTo>
                      <a:pt x="126" y="574"/>
                    </a:lnTo>
                    <a:lnTo>
                      <a:pt x="126" y="104"/>
                    </a:lnTo>
                    <a:close/>
                  </a:path>
                </a:pathLst>
              </a:custGeom>
              <a:solidFill>
                <a:srgbClr val="A0CCD8"/>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2" name="Freeform 120"/>
              <p:cNvSpPr>
                <a:spLocks/>
              </p:cNvSpPr>
              <p:nvPr/>
            </p:nvSpPr>
            <p:spPr bwMode="auto">
              <a:xfrm>
                <a:off x="5362443" y="-382316"/>
                <a:ext cx="1049039" cy="273727"/>
              </a:xfrm>
              <a:custGeom>
                <a:avLst/>
                <a:gdLst/>
                <a:ahLst/>
                <a:cxnLst>
                  <a:cxn ang="0">
                    <a:pos x="312" y="2"/>
                  </a:cxn>
                  <a:cxn ang="0">
                    <a:pos x="126" y="2"/>
                  </a:cxn>
                  <a:cxn ang="0">
                    <a:pos x="0" y="234"/>
                  </a:cxn>
                  <a:cxn ang="0">
                    <a:pos x="872" y="234"/>
                  </a:cxn>
                  <a:cxn ang="0">
                    <a:pos x="745" y="0"/>
                  </a:cxn>
                  <a:cxn ang="0">
                    <a:pos x="636" y="0"/>
                  </a:cxn>
                  <a:cxn ang="0">
                    <a:pos x="551" y="92"/>
                  </a:cxn>
                  <a:cxn ang="0">
                    <a:pos x="624" y="92"/>
                  </a:cxn>
                  <a:cxn ang="0">
                    <a:pos x="643" y="123"/>
                  </a:cxn>
                  <a:cxn ang="0">
                    <a:pos x="230" y="123"/>
                  </a:cxn>
                  <a:cxn ang="0">
                    <a:pos x="246" y="92"/>
                  </a:cxn>
                  <a:cxn ang="0">
                    <a:pos x="338" y="92"/>
                  </a:cxn>
                  <a:cxn ang="0">
                    <a:pos x="282" y="35"/>
                  </a:cxn>
                  <a:cxn ang="0">
                    <a:pos x="312" y="2"/>
                  </a:cxn>
                </a:cxnLst>
                <a:rect l="0" t="0" r="r" b="b"/>
                <a:pathLst>
                  <a:path w="872" h="234">
                    <a:moveTo>
                      <a:pt x="312" y="2"/>
                    </a:moveTo>
                    <a:lnTo>
                      <a:pt x="126" y="2"/>
                    </a:lnTo>
                    <a:lnTo>
                      <a:pt x="0" y="234"/>
                    </a:lnTo>
                    <a:lnTo>
                      <a:pt x="872" y="234"/>
                    </a:lnTo>
                    <a:lnTo>
                      <a:pt x="745" y="0"/>
                    </a:lnTo>
                    <a:lnTo>
                      <a:pt x="636" y="0"/>
                    </a:lnTo>
                    <a:lnTo>
                      <a:pt x="551" y="92"/>
                    </a:lnTo>
                    <a:lnTo>
                      <a:pt x="624" y="92"/>
                    </a:lnTo>
                    <a:lnTo>
                      <a:pt x="643" y="123"/>
                    </a:lnTo>
                    <a:lnTo>
                      <a:pt x="230" y="123"/>
                    </a:lnTo>
                    <a:lnTo>
                      <a:pt x="246" y="92"/>
                    </a:lnTo>
                    <a:lnTo>
                      <a:pt x="338" y="92"/>
                    </a:lnTo>
                    <a:lnTo>
                      <a:pt x="282" y="35"/>
                    </a:lnTo>
                    <a:lnTo>
                      <a:pt x="312" y="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98" name="Freeform 121"/>
            <p:cNvSpPr>
              <a:spLocks/>
            </p:cNvSpPr>
            <p:nvPr/>
          </p:nvSpPr>
          <p:spPr bwMode="auto">
            <a:xfrm>
              <a:off x="4419397" y="44547"/>
              <a:ext cx="387195" cy="306480"/>
            </a:xfrm>
            <a:custGeom>
              <a:avLst/>
              <a:gdLst/>
              <a:ahLst/>
              <a:cxnLst>
                <a:cxn ang="0">
                  <a:pos x="210" y="262"/>
                </a:cxn>
                <a:cxn ang="0">
                  <a:pos x="331" y="142"/>
                </a:cxn>
                <a:cxn ang="0">
                  <a:pos x="189" y="0"/>
                </a:cxn>
                <a:cxn ang="0">
                  <a:pos x="0" y="189"/>
                </a:cxn>
                <a:cxn ang="0">
                  <a:pos x="71" y="262"/>
                </a:cxn>
                <a:cxn ang="0">
                  <a:pos x="210" y="262"/>
                </a:cxn>
              </a:cxnLst>
              <a:rect l="0" t="0" r="r" b="b"/>
              <a:pathLst>
                <a:path w="331" h="262">
                  <a:moveTo>
                    <a:pt x="210" y="262"/>
                  </a:moveTo>
                  <a:lnTo>
                    <a:pt x="331" y="142"/>
                  </a:lnTo>
                  <a:lnTo>
                    <a:pt x="189" y="0"/>
                  </a:lnTo>
                  <a:lnTo>
                    <a:pt x="0" y="189"/>
                  </a:lnTo>
                  <a:lnTo>
                    <a:pt x="71" y="262"/>
                  </a:lnTo>
                  <a:lnTo>
                    <a:pt x="210" y="262"/>
                  </a:lnTo>
                  <a:close/>
                </a:path>
              </a:pathLst>
            </a:custGeom>
            <a:solidFill>
              <a:srgbClr val="29ABE2"/>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pic>
        <p:nvPicPr>
          <p:cNvPr id="120" name="Imag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5727" y="2368338"/>
            <a:ext cx="1302660" cy="1375684"/>
          </a:xfrm>
          <a:prstGeom prst="rect">
            <a:avLst/>
          </a:prstGeom>
        </p:spPr>
      </p:pic>
      <p:sp>
        <p:nvSpPr>
          <p:cNvPr id="121" name="Rectangle à coins arrondis 120"/>
          <p:cNvSpPr/>
          <p:nvPr/>
        </p:nvSpPr>
        <p:spPr>
          <a:xfrm flipH="1">
            <a:off x="8826177" y="5332116"/>
            <a:ext cx="969159" cy="556252"/>
          </a:xfrm>
          <a:prstGeom prst="roundRect">
            <a:avLst/>
          </a:prstGeom>
          <a:solidFill>
            <a:schemeClr val="bg1">
              <a:lumMod val="50000"/>
            </a:schemeClr>
          </a:solidFill>
          <a:ln w="76200">
            <a:solidFill>
              <a:schemeClr val="accent4"/>
            </a:solidFill>
          </a:ln>
        </p:spPr>
        <p:txBody>
          <a:bodyPr wrap="square" anchor="ctr">
            <a:spAutoFit/>
          </a:bodyPr>
          <a:lstStyle/>
          <a:p>
            <a:pPr algn="ctr" defTabSz="1232345">
              <a:defRPr/>
            </a:pPr>
            <a:r>
              <a:rPr lang="fr-FR" sz="2667" b="1" dirty="0">
                <a:solidFill>
                  <a:prstClr val="white"/>
                </a:solidFill>
                <a:latin typeface="Calibri"/>
              </a:rPr>
              <a:t>0</a:t>
            </a:r>
          </a:p>
        </p:txBody>
      </p:sp>
      <p:sp>
        <p:nvSpPr>
          <p:cNvPr id="2" name="Espace réservé du pied de page 1"/>
          <p:cNvSpPr>
            <a:spLocks noGrp="1"/>
          </p:cNvSpPr>
          <p:nvPr>
            <p:ph type="ftr" sz="quarter" idx="15"/>
          </p:nvPr>
        </p:nvSpPr>
        <p:spPr>
          <a:xfrm>
            <a:off x="606363" y="6504631"/>
            <a:ext cx="3860800" cy="366183"/>
          </a:xfrm>
        </p:spPr>
        <p:txBody>
          <a:bodyPr/>
          <a:lstStyle/>
          <a:p>
            <a:pPr defTabSz="1232345"/>
            <a:r>
              <a:rPr lang="fr-FR" dirty="0">
                <a:solidFill>
                  <a:srgbClr val="888B8D"/>
                </a:solidFill>
                <a:latin typeface="Calibri"/>
              </a:rPr>
              <a:t>©Ipsos  CEVIPOF LE MONDE – EEF 2017 - 20 mars 2017</a:t>
            </a:r>
          </a:p>
        </p:txBody>
      </p:sp>
    </p:spTree>
    <p:extLst>
      <p:ext uri="{BB962C8B-B14F-4D97-AF65-F5344CB8AC3E}">
        <p14:creationId xmlns:p14="http://schemas.microsoft.com/office/powerpoint/2010/main" val="3188780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Traits d’images et « cotes d’amour » des candidats </a:t>
            </a:r>
            <a:endParaRPr lang="fr-FR" dirty="0"/>
          </a:p>
        </p:txBody>
      </p:sp>
      <p:sp>
        <p:nvSpPr>
          <p:cNvPr id="7" name="Espace réservé du texte 6"/>
          <p:cNvSpPr>
            <a:spLocks noGrp="1"/>
          </p:cNvSpPr>
          <p:nvPr>
            <p:ph type="body" idx="1"/>
          </p:nvPr>
        </p:nvSpPr>
        <p:spPr/>
        <p:txBody>
          <a:bodyPr/>
          <a:lstStyle/>
          <a:p>
            <a:r>
              <a:rPr lang="fr-FR" b="1" dirty="0" smtClean="0"/>
              <a:t>Vague 13 : à la veille du premier tour</a:t>
            </a:r>
            <a:endParaRPr lang="fr-FR" b="1" dirty="0"/>
          </a:p>
        </p:txBody>
      </p:sp>
      <p:sp>
        <p:nvSpPr>
          <p:cNvPr id="5" name="Espace réservé du pied de page 4"/>
          <p:cNvSpPr>
            <a:spLocks noGrp="1"/>
          </p:cNvSpPr>
          <p:nvPr>
            <p:ph type="ftr" sz="quarter" idx="11"/>
          </p:nvPr>
        </p:nvSpPr>
        <p:spPr/>
        <p:txBody>
          <a:bodyPr/>
          <a:lstStyle/>
          <a:p>
            <a:pPr defTabSz="1232345"/>
            <a:r>
              <a:rPr lang="fr-FR" smtClean="0">
                <a:solidFill>
                  <a:srgbClr val="888B8D"/>
                </a:solidFill>
              </a:rPr>
              <a:t>©Ipsos  CEVIPOF LE MONDE – EEF 2017 - 20 mars 2017</a:t>
            </a:r>
            <a:endParaRPr lang="fr-FR" dirty="0">
              <a:solidFill>
                <a:srgbClr val="888B8D"/>
              </a:solidFill>
            </a:endParaRPr>
          </a:p>
        </p:txBody>
      </p:sp>
    </p:spTree>
    <p:extLst>
      <p:ext uri="{BB962C8B-B14F-4D97-AF65-F5344CB8AC3E}">
        <p14:creationId xmlns:p14="http://schemas.microsoft.com/office/powerpoint/2010/main" val="328774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4091742" y="3214098"/>
            <a:ext cx="7891580" cy="443198"/>
          </a:xfrm>
        </p:spPr>
        <p:txBody>
          <a:bodyPr/>
          <a:lstStyle/>
          <a:p>
            <a:r>
              <a:rPr lang="fr-FR" sz="3200" dirty="0">
                <a:solidFill>
                  <a:schemeClr val="tx2"/>
                </a:solidFill>
              </a:rPr>
              <a:t>“Enquête électorale française 2017”</a:t>
            </a:r>
          </a:p>
        </p:txBody>
      </p:sp>
      <p:sp>
        <p:nvSpPr>
          <p:cNvPr id="13" name="Espace réservé du contenu 12"/>
          <p:cNvSpPr>
            <a:spLocks noGrp="1"/>
          </p:cNvSpPr>
          <p:nvPr>
            <p:ph sz="quarter" idx="18"/>
          </p:nvPr>
        </p:nvSpPr>
        <p:spPr>
          <a:xfrm>
            <a:off x="5198196" y="4612864"/>
            <a:ext cx="3345069" cy="1213705"/>
          </a:xfrm>
        </p:spPr>
        <p:txBody>
          <a:bodyPr/>
          <a:lstStyle/>
          <a:p>
            <a:pPr lvl="1">
              <a:spcBef>
                <a:spcPts val="0"/>
              </a:spcBef>
              <a:spcAft>
                <a:spcPts val="0"/>
              </a:spcAft>
            </a:pPr>
            <a:r>
              <a:rPr lang="fr-FR" dirty="0"/>
              <a:t>CONTACTS</a:t>
            </a:r>
          </a:p>
          <a:p>
            <a:pPr lvl="1">
              <a:spcBef>
                <a:spcPts val="0"/>
              </a:spcBef>
              <a:spcAft>
                <a:spcPts val="0"/>
              </a:spcAft>
            </a:pPr>
            <a:r>
              <a:rPr lang="fr-FR" dirty="0"/>
              <a:t>Brice Teinturier</a:t>
            </a:r>
          </a:p>
          <a:p>
            <a:pPr lvl="1">
              <a:spcBef>
                <a:spcPts val="0"/>
              </a:spcBef>
              <a:spcAft>
                <a:spcPts val="0"/>
              </a:spcAft>
            </a:pPr>
            <a:r>
              <a:rPr lang="fr-FR" dirty="0">
                <a:hlinkClick r:id="rId3"/>
              </a:rPr>
              <a:t>brice.teinturier@ipsos.com</a:t>
            </a:r>
            <a:endParaRPr lang="fr-FR" dirty="0"/>
          </a:p>
          <a:p>
            <a:pPr lvl="1">
              <a:spcBef>
                <a:spcPts val="0"/>
              </a:spcBef>
              <a:spcAft>
                <a:spcPts val="0"/>
              </a:spcAft>
            </a:pPr>
            <a:r>
              <a:rPr lang="fr-FR" dirty="0"/>
              <a:t>Jean-François Doridot</a:t>
            </a:r>
          </a:p>
          <a:p>
            <a:pPr lvl="1">
              <a:spcBef>
                <a:spcPts val="0"/>
              </a:spcBef>
              <a:spcAft>
                <a:spcPts val="0"/>
              </a:spcAft>
            </a:pPr>
            <a:r>
              <a:rPr lang="fr-FR" dirty="0">
                <a:hlinkClick r:id="rId4"/>
              </a:rPr>
              <a:t>jean-francois.doridot@ipsos.com</a:t>
            </a:r>
            <a:endParaRPr lang="fr-FR" dirty="0"/>
          </a:p>
          <a:p>
            <a:pPr lvl="1">
              <a:spcBef>
                <a:spcPts val="0"/>
              </a:spcBef>
              <a:spcAft>
                <a:spcPts val="0"/>
              </a:spcAft>
            </a:pPr>
            <a:r>
              <a:rPr lang="fr-FR" dirty="0"/>
              <a:t>Federico Vacas</a:t>
            </a:r>
          </a:p>
          <a:p>
            <a:pPr lvl="1">
              <a:spcBef>
                <a:spcPts val="0"/>
              </a:spcBef>
              <a:spcAft>
                <a:spcPts val="0"/>
              </a:spcAft>
            </a:pPr>
            <a:r>
              <a:rPr lang="fr-FR" dirty="0">
                <a:hlinkClick r:id="rId4"/>
              </a:rPr>
              <a:t>federico.vacas@ipsos.com</a:t>
            </a:r>
            <a:endParaRPr lang="fr-FR" dirty="0"/>
          </a:p>
          <a:p>
            <a:pPr lvl="1">
              <a:spcBef>
                <a:spcPts val="0"/>
              </a:spcBef>
              <a:spcAft>
                <a:spcPts val="0"/>
              </a:spcAft>
            </a:pPr>
            <a:endParaRPr lang="fr-FR" dirty="0"/>
          </a:p>
        </p:txBody>
      </p:sp>
      <p:grpSp>
        <p:nvGrpSpPr>
          <p:cNvPr id="30" name="Group 29"/>
          <p:cNvGrpSpPr/>
          <p:nvPr/>
        </p:nvGrpSpPr>
        <p:grpSpPr>
          <a:xfrm>
            <a:off x="564459" y="721"/>
            <a:ext cx="6016083" cy="4772316"/>
            <a:chOff x="622300" y="794"/>
            <a:chExt cx="6632575" cy="5262804"/>
          </a:xfrm>
        </p:grpSpPr>
        <p:sp>
          <p:nvSpPr>
            <p:cNvPr id="32" name="Freeform 51"/>
            <p:cNvSpPr>
              <a:spLocks/>
            </p:cNvSpPr>
            <p:nvPr/>
          </p:nvSpPr>
          <p:spPr bwMode="ltGray">
            <a:xfrm flipH="1">
              <a:off x="622300" y="794"/>
              <a:ext cx="6632575" cy="4038600"/>
            </a:xfrm>
            <a:custGeom>
              <a:avLst/>
              <a:gdLst>
                <a:gd name="T0" fmla="*/ 0 w 4178"/>
                <a:gd name="T1" fmla="*/ 0 h 2544"/>
                <a:gd name="T2" fmla="*/ 2544 w 4178"/>
                <a:gd name="T3" fmla="*/ 2544 h 2544"/>
                <a:gd name="T4" fmla="*/ 4178 w 4178"/>
                <a:gd name="T5" fmla="*/ 0 h 2544"/>
                <a:gd name="T6" fmla="*/ 0 w 4178"/>
                <a:gd name="T7" fmla="*/ 0 h 2544"/>
              </a:gdLst>
              <a:ahLst/>
              <a:cxnLst>
                <a:cxn ang="0">
                  <a:pos x="T0" y="T1"/>
                </a:cxn>
                <a:cxn ang="0">
                  <a:pos x="T2" y="T3"/>
                </a:cxn>
                <a:cxn ang="0">
                  <a:pos x="T4" y="T5"/>
                </a:cxn>
                <a:cxn ang="0">
                  <a:pos x="T6" y="T7"/>
                </a:cxn>
              </a:cxnLst>
              <a:rect l="0" t="0" r="r" b="b"/>
              <a:pathLst>
                <a:path w="4178" h="2544">
                  <a:moveTo>
                    <a:pt x="0" y="0"/>
                  </a:moveTo>
                  <a:lnTo>
                    <a:pt x="2544" y="2544"/>
                  </a:lnTo>
                  <a:lnTo>
                    <a:pt x="4178"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33" name="Freeform 53"/>
            <p:cNvSpPr>
              <a:spLocks/>
            </p:cNvSpPr>
            <p:nvPr/>
          </p:nvSpPr>
          <p:spPr bwMode="ltGray">
            <a:xfrm flipH="1">
              <a:off x="1730375" y="1470819"/>
              <a:ext cx="2584450" cy="309245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34" name="Freeform 55"/>
            <p:cNvSpPr>
              <a:spLocks/>
            </p:cNvSpPr>
            <p:nvPr/>
          </p:nvSpPr>
          <p:spPr bwMode="ltGray">
            <a:xfrm flipH="1">
              <a:off x="4149725" y="858043"/>
              <a:ext cx="863600" cy="863600"/>
            </a:xfrm>
            <a:custGeom>
              <a:avLst/>
              <a:gdLst>
                <a:gd name="T0" fmla="*/ 0 w 544"/>
                <a:gd name="T1" fmla="*/ 272 h 544"/>
                <a:gd name="T2" fmla="*/ 4 w 544"/>
                <a:gd name="T3" fmla="*/ 218 h 544"/>
                <a:gd name="T4" fmla="*/ 20 w 544"/>
                <a:gd name="T5" fmla="*/ 166 h 544"/>
                <a:gd name="T6" fmla="*/ 46 w 544"/>
                <a:gd name="T7" fmla="*/ 120 h 544"/>
                <a:gd name="T8" fmla="*/ 80 w 544"/>
                <a:gd name="T9" fmla="*/ 80 h 544"/>
                <a:gd name="T10" fmla="*/ 120 w 544"/>
                <a:gd name="T11" fmla="*/ 46 h 544"/>
                <a:gd name="T12" fmla="*/ 166 w 544"/>
                <a:gd name="T13" fmla="*/ 20 h 544"/>
                <a:gd name="T14" fmla="*/ 216 w 544"/>
                <a:gd name="T15" fmla="*/ 4 h 544"/>
                <a:gd name="T16" fmla="*/ 272 w 544"/>
                <a:gd name="T17" fmla="*/ 0 h 544"/>
                <a:gd name="T18" fmla="*/ 300 w 544"/>
                <a:gd name="T19" fmla="*/ 0 h 544"/>
                <a:gd name="T20" fmla="*/ 352 w 544"/>
                <a:gd name="T21" fmla="*/ 12 h 544"/>
                <a:gd name="T22" fmla="*/ 402 w 544"/>
                <a:gd name="T23" fmla="*/ 32 h 544"/>
                <a:gd name="T24" fmla="*/ 446 w 544"/>
                <a:gd name="T25" fmla="*/ 62 h 544"/>
                <a:gd name="T26" fmla="*/ 482 w 544"/>
                <a:gd name="T27" fmla="*/ 98 h 544"/>
                <a:gd name="T28" fmla="*/ 512 w 544"/>
                <a:gd name="T29" fmla="*/ 142 h 544"/>
                <a:gd name="T30" fmla="*/ 532 w 544"/>
                <a:gd name="T31" fmla="*/ 190 h 544"/>
                <a:gd name="T32" fmla="*/ 544 w 544"/>
                <a:gd name="T33" fmla="*/ 244 h 544"/>
                <a:gd name="T34" fmla="*/ 544 w 544"/>
                <a:gd name="T35" fmla="*/ 272 h 544"/>
                <a:gd name="T36" fmla="*/ 538 w 544"/>
                <a:gd name="T37" fmla="*/ 326 h 544"/>
                <a:gd name="T38" fmla="*/ 524 w 544"/>
                <a:gd name="T39" fmla="*/ 378 h 544"/>
                <a:gd name="T40" fmla="*/ 498 w 544"/>
                <a:gd name="T41" fmla="*/ 424 h 544"/>
                <a:gd name="T42" fmla="*/ 464 w 544"/>
                <a:gd name="T43" fmla="*/ 464 h 544"/>
                <a:gd name="T44" fmla="*/ 424 w 544"/>
                <a:gd name="T45" fmla="*/ 498 h 544"/>
                <a:gd name="T46" fmla="*/ 378 w 544"/>
                <a:gd name="T47" fmla="*/ 524 h 544"/>
                <a:gd name="T48" fmla="*/ 326 w 544"/>
                <a:gd name="T49" fmla="*/ 540 h 544"/>
                <a:gd name="T50" fmla="*/ 272 w 544"/>
                <a:gd name="T51" fmla="*/ 544 h 544"/>
                <a:gd name="T52" fmla="*/ 244 w 544"/>
                <a:gd name="T53" fmla="*/ 544 h 544"/>
                <a:gd name="T54" fmla="*/ 190 w 544"/>
                <a:gd name="T55" fmla="*/ 532 h 544"/>
                <a:gd name="T56" fmla="*/ 142 w 544"/>
                <a:gd name="T57" fmla="*/ 512 h 544"/>
                <a:gd name="T58" fmla="*/ 98 w 544"/>
                <a:gd name="T59" fmla="*/ 482 h 544"/>
                <a:gd name="T60" fmla="*/ 62 w 544"/>
                <a:gd name="T61" fmla="*/ 446 h 544"/>
                <a:gd name="T62" fmla="*/ 32 w 544"/>
                <a:gd name="T63" fmla="*/ 402 h 544"/>
                <a:gd name="T64" fmla="*/ 12 w 544"/>
                <a:gd name="T65" fmla="*/ 354 h 544"/>
                <a:gd name="T66" fmla="*/ 0 w 544"/>
                <a:gd name="T67" fmla="*/ 300 h 544"/>
                <a:gd name="T68" fmla="*/ 0 w 544"/>
                <a:gd name="T6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0" y="272"/>
                  </a:moveTo>
                  <a:lnTo>
                    <a:pt x="0" y="272"/>
                  </a:lnTo>
                  <a:lnTo>
                    <a:pt x="0" y="244"/>
                  </a:lnTo>
                  <a:lnTo>
                    <a:pt x="4" y="218"/>
                  </a:lnTo>
                  <a:lnTo>
                    <a:pt x="12" y="190"/>
                  </a:lnTo>
                  <a:lnTo>
                    <a:pt x="20" y="166"/>
                  </a:lnTo>
                  <a:lnTo>
                    <a:pt x="32" y="142"/>
                  </a:lnTo>
                  <a:lnTo>
                    <a:pt x="46" y="120"/>
                  </a:lnTo>
                  <a:lnTo>
                    <a:pt x="62" y="98"/>
                  </a:lnTo>
                  <a:lnTo>
                    <a:pt x="80" y="80"/>
                  </a:lnTo>
                  <a:lnTo>
                    <a:pt x="98" y="62"/>
                  </a:lnTo>
                  <a:lnTo>
                    <a:pt x="120" y="46"/>
                  </a:lnTo>
                  <a:lnTo>
                    <a:pt x="142" y="32"/>
                  </a:lnTo>
                  <a:lnTo>
                    <a:pt x="166" y="20"/>
                  </a:lnTo>
                  <a:lnTo>
                    <a:pt x="190" y="12"/>
                  </a:lnTo>
                  <a:lnTo>
                    <a:pt x="216" y="4"/>
                  </a:lnTo>
                  <a:lnTo>
                    <a:pt x="244" y="0"/>
                  </a:lnTo>
                  <a:lnTo>
                    <a:pt x="272" y="0"/>
                  </a:lnTo>
                  <a:lnTo>
                    <a:pt x="272" y="0"/>
                  </a:lnTo>
                  <a:lnTo>
                    <a:pt x="300" y="0"/>
                  </a:lnTo>
                  <a:lnTo>
                    <a:pt x="326" y="4"/>
                  </a:lnTo>
                  <a:lnTo>
                    <a:pt x="352" y="12"/>
                  </a:lnTo>
                  <a:lnTo>
                    <a:pt x="378" y="20"/>
                  </a:lnTo>
                  <a:lnTo>
                    <a:pt x="402" y="32"/>
                  </a:lnTo>
                  <a:lnTo>
                    <a:pt x="424" y="46"/>
                  </a:lnTo>
                  <a:lnTo>
                    <a:pt x="446" y="62"/>
                  </a:lnTo>
                  <a:lnTo>
                    <a:pt x="464" y="80"/>
                  </a:lnTo>
                  <a:lnTo>
                    <a:pt x="482" y="98"/>
                  </a:lnTo>
                  <a:lnTo>
                    <a:pt x="498" y="120"/>
                  </a:lnTo>
                  <a:lnTo>
                    <a:pt x="512" y="142"/>
                  </a:lnTo>
                  <a:lnTo>
                    <a:pt x="524" y="166"/>
                  </a:lnTo>
                  <a:lnTo>
                    <a:pt x="532" y="190"/>
                  </a:lnTo>
                  <a:lnTo>
                    <a:pt x="538" y="218"/>
                  </a:lnTo>
                  <a:lnTo>
                    <a:pt x="544" y="244"/>
                  </a:lnTo>
                  <a:lnTo>
                    <a:pt x="544" y="272"/>
                  </a:lnTo>
                  <a:lnTo>
                    <a:pt x="544" y="272"/>
                  </a:lnTo>
                  <a:lnTo>
                    <a:pt x="544" y="300"/>
                  </a:lnTo>
                  <a:lnTo>
                    <a:pt x="538" y="326"/>
                  </a:lnTo>
                  <a:lnTo>
                    <a:pt x="532" y="354"/>
                  </a:lnTo>
                  <a:lnTo>
                    <a:pt x="524" y="378"/>
                  </a:lnTo>
                  <a:lnTo>
                    <a:pt x="512" y="402"/>
                  </a:lnTo>
                  <a:lnTo>
                    <a:pt x="498" y="424"/>
                  </a:lnTo>
                  <a:lnTo>
                    <a:pt x="482" y="446"/>
                  </a:lnTo>
                  <a:lnTo>
                    <a:pt x="464" y="464"/>
                  </a:lnTo>
                  <a:lnTo>
                    <a:pt x="446" y="482"/>
                  </a:lnTo>
                  <a:lnTo>
                    <a:pt x="424" y="498"/>
                  </a:lnTo>
                  <a:lnTo>
                    <a:pt x="402" y="512"/>
                  </a:lnTo>
                  <a:lnTo>
                    <a:pt x="378" y="524"/>
                  </a:lnTo>
                  <a:lnTo>
                    <a:pt x="352" y="532"/>
                  </a:lnTo>
                  <a:lnTo>
                    <a:pt x="326" y="540"/>
                  </a:lnTo>
                  <a:lnTo>
                    <a:pt x="300" y="544"/>
                  </a:lnTo>
                  <a:lnTo>
                    <a:pt x="272" y="544"/>
                  </a:lnTo>
                  <a:lnTo>
                    <a:pt x="272" y="544"/>
                  </a:lnTo>
                  <a:lnTo>
                    <a:pt x="244" y="544"/>
                  </a:lnTo>
                  <a:lnTo>
                    <a:pt x="216" y="540"/>
                  </a:lnTo>
                  <a:lnTo>
                    <a:pt x="190" y="532"/>
                  </a:lnTo>
                  <a:lnTo>
                    <a:pt x="166" y="524"/>
                  </a:lnTo>
                  <a:lnTo>
                    <a:pt x="142" y="512"/>
                  </a:lnTo>
                  <a:lnTo>
                    <a:pt x="120" y="498"/>
                  </a:lnTo>
                  <a:lnTo>
                    <a:pt x="98" y="482"/>
                  </a:lnTo>
                  <a:lnTo>
                    <a:pt x="80" y="464"/>
                  </a:lnTo>
                  <a:lnTo>
                    <a:pt x="62" y="446"/>
                  </a:lnTo>
                  <a:lnTo>
                    <a:pt x="46" y="424"/>
                  </a:lnTo>
                  <a:lnTo>
                    <a:pt x="32" y="402"/>
                  </a:lnTo>
                  <a:lnTo>
                    <a:pt x="20" y="378"/>
                  </a:lnTo>
                  <a:lnTo>
                    <a:pt x="12" y="354"/>
                  </a:lnTo>
                  <a:lnTo>
                    <a:pt x="4" y="326"/>
                  </a:lnTo>
                  <a:lnTo>
                    <a:pt x="0" y="300"/>
                  </a:lnTo>
                  <a:lnTo>
                    <a:pt x="0" y="272"/>
                  </a:lnTo>
                  <a:lnTo>
                    <a:pt x="0" y="2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35" name="Freeform 61"/>
            <p:cNvSpPr>
              <a:spLocks/>
            </p:cNvSpPr>
            <p:nvPr/>
          </p:nvSpPr>
          <p:spPr bwMode="ltGray">
            <a:xfrm flipH="1">
              <a:off x="5730875" y="972344"/>
              <a:ext cx="654050" cy="647700"/>
            </a:xfrm>
            <a:custGeom>
              <a:avLst/>
              <a:gdLst>
                <a:gd name="T0" fmla="*/ 412 w 412"/>
                <a:gd name="T1" fmla="*/ 336 h 408"/>
                <a:gd name="T2" fmla="*/ 412 w 412"/>
                <a:gd name="T3" fmla="*/ 336 h 408"/>
                <a:gd name="T4" fmla="*/ 394 w 412"/>
                <a:gd name="T5" fmla="*/ 352 h 408"/>
                <a:gd name="T6" fmla="*/ 374 w 412"/>
                <a:gd name="T7" fmla="*/ 368 h 408"/>
                <a:gd name="T8" fmla="*/ 354 w 412"/>
                <a:gd name="T9" fmla="*/ 380 h 408"/>
                <a:gd name="T10" fmla="*/ 334 w 412"/>
                <a:gd name="T11" fmla="*/ 390 h 408"/>
                <a:gd name="T12" fmla="*/ 312 w 412"/>
                <a:gd name="T13" fmla="*/ 398 h 408"/>
                <a:gd name="T14" fmla="*/ 288 w 412"/>
                <a:gd name="T15" fmla="*/ 404 h 408"/>
                <a:gd name="T16" fmla="*/ 266 w 412"/>
                <a:gd name="T17" fmla="*/ 406 h 408"/>
                <a:gd name="T18" fmla="*/ 244 w 412"/>
                <a:gd name="T19" fmla="*/ 408 h 408"/>
                <a:gd name="T20" fmla="*/ 220 w 412"/>
                <a:gd name="T21" fmla="*/ 408 h 408"/>
                <a:gd name="T22" fmla="*/ 198 w 412"/>
                <a:gd name="T23" fmla="*/ 404 h 408"/>
                <a:gd name="T24" fmla="*/ 174 w 412"/>
                <a:gd name="T25" fmla="*/ 400 h 408"/>
                <a:gd name="T26" fmla="*/ 152 w 412"/>
                <a:gd name="T27" fmla="*/ 392 h 408"/>
                <a:gd name="T28" fmla="*/ 132 w 412"/>
                <a:gd name="T29" fmla="*/ 382 h 408"/>
                <a:gd name="T30" fmla="*/ 110 w 412"/>
                <a:gd name="T31" fmla="*/ 370 h 408"/>
                <a:gd name="T32" fmla="*/ 92 w 412"/>
                <a:gd name="T33" fmla="*/ 356 h 408"/>
                <a:gd name="T34" fmla="*/ 72 w 412"/>
                <a:gd name="T35" fmla="*/ 340 h 408"/>
                <a:gd name="T36" fmla="*/ 72 w 412"/>
                <a:gd name="T37" fmla="*/ 340 h 408"/>
                <a:gd name="T38" fmla="*/ 56 w 412"/>
                <a:gd name="T39" fmla="*/ 322 h 408"/>
                <a:gd name="T40" fmla="*/ 42 w 412"/>
                <a:gd name="T41" fmla="*/ 302 h 408"/>
                <a:gd name="T42" fmla="*/ 30 w 412"/>
                <a:gd name="T43" fmla="*/ 282 h 408"/>
                <a:gd name="T44" fmla="*/ 20 w 412"/>
                <a:gd name="T45" fmla="*/ 262 h 408"/>
                <a:gd name="T46" fmla="*/ 12 w 412"/>
                <a:gd name="T47" fmla="*/ 240 h 408"/>
                <a:gd name="T48" fmla="*/ 6 w 412"/>
                <a:gd name="T49" fmla="*/ 218 h 408"/>
                <a:gd name="T50" fmla="*/ 2 w 412"/>
                <a:gd name="T51" fmla="*/ 194 h 408"/>
                <a:gd name="T52" fmla="*/ 0 w 412"/>
                <a:gd name="T53" fmla="*/ 172 h 408"/>
                <a:gd name="T54" fmla="*/ 2 w 412"/>
                <a:gd name="T55" fmla="*/ 148 h 408"/>
                <a:gd name="T56" fmla="*/ 4 w 412"/>
                <a:gd name="T57" fmla="*/ 126 h 408"/>
                <a:gd name="T58" fmla="*/ 10 w 412"/>
                <a:gd name="T59" fmla="*/ 104 h 408"/>
                <a:gd name="T60" fmla="*/ 18 w 412"/>
                <a:gd name="T61" fmla="*/ 80 h 408"/>
                <a:gd name="T62" fmla="*/ 26 w 412"/>
                <a:gd name="T63" fmla="*/ 60 h 408"/>
                <a:gd name="T64" fmla="*/ 38 w 412"/>
                <a:gd name="T65" fmla="*/ 40 h 408"/>
                <a:gd name="T66" fmla="*/ 52 w 412"/>
                <a:gd name="T67" fmla="*/ 20 h 408"/>
                <a:gd name="T68" fmla="*/ 68 w 412"/>
                <a:gd name="T69" fmla="*/ 2 h 408"/>
                <a:gd name="T70" fmla="*/ 70 w 412"/>
                <a:gd name="T71" fmla="*/ 0 h 408"/>
                <a:gd name="T72" fmla="*/ 412 w 412"/>
                <a:gd name="T73" fmla="*/ 33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2" h="408">
                  <a:moveTo>
                    <a:pt x="412" y="336"/>
                  </a:moveTo>
                  <a:lnTo>
                    <a:pt x="412" y="336"/>
                  </a:lnTo>
                  <a:lnTo>
                    <a:pt x="394" y="352"/>
                  </a:lnTo>
                  <a:lnTo>
                    <a:pt x="374" y="368"/>
                  </a:lnTo>
                  <a:lnTo>
                    <a:pt x="354" y="380"/>
                  </a:lnTo>
                  <a:lnTo>
                    <a:pt x="334" y="390"/>
                  </a:lnTo>
                  <a:lnTo>
                    <a:pt x="312" y="398"/>
                  </a:lnTo>
                  <a:lnTo>
                    <a:pt x="288" y="404"/>
                  </a:lnTo>
                  <a:lnTo>
                    <a:pt x="266" y="406"/>
                  </a:lnTo>
                  <a:lnTo>
                    <a:pt x="244" y="408"/>
                  </a:lnTo>
                  <a:lnTo>
                    <a:pt x="220" y="408"/>
                  </a:lnTo>
                  <a:lnTo>
                    <a:pt x="198" y="404"/>
                  </a:lnTo>
                  <a:lnTo>
                    <a:pt x="174" y="400"/>
                  </a:lnTo>
                  <a:lnTo>
                    <a:pt x="152" y="392"/>
                  </a:lnTo>
                  <a:lnTo>
                    <a:pt x="132" y="382"/>
                  </a:lnTo>
                  <a:lnTo>
                    <a:pt x="110" y="370"/>
                  </a:lnTo>
                  <a:lnTo>
                    <a:pt x="92" y="356"/>
                  </a:lnTo>
                  <a:lnTo>
                    <a:pt x="72" y="340"/>
                  </a:lnTo>
                  <a:lnTo>
                    <a:pt x="72" y="340"/>
                  </a:lnTo>
                  <a:lnTo>
                    <a:pt x="56" y="322"/>
                  </a:lnTo>
                  <a:lnTo>
                    <a:pt x="42" y="302"/>
                  </a:lnTo>
                  <a:lnTo>
                    <a:pt x="30" y="282"/>
                  </a:lnTo>
                  <a:lnTo>
                    <a:pt x="20" y="262"/>
                  </a:lnTo>
                  <a:lnTo>
                    <a:pt x="12" y="240"/>
                  </a:lnTo>
                  <a:lnTo>
                    <a:pt x="6" y="218"/>
                  </a:lnTo>
                  <a:lnTo>
                    <a:pt x="2" y="194"/>
                  </a:lnTo>
                  <a:lnTo>
                    <a:pt x="0" y="172"/>
                  </a:lnTo>
                  <a:lnTo>
                    <a:pt x="2" y="148"/>
                  </a:lnTo>
                  <a:lnTo>
                    <a:pt x="4" y="126"/>
                  </a:lnTo>
                  <a:lnTo>
                    <a:pt x="10" y="104"/>
                  </a:lnTo>
                  <a:lnTo>
                    <a:pt x="18" y="80"/>
                  </a:lnTo>
                  <a:lnTo>
                    <a:pt x="26" y="60"/>
                  </a:lnTo>
                  <a:lnTo>
                    <a:pt x="38" y="40"/>
                  </a:lnTo>
                  <a:lnTo>
                    <a:pt x="52" y="20"/>
                  </a:lnTo>
                  <a:lnTo>
                    <a:pt x="68" y="2"/>
                  </a:lnTo>
                  <a:lnTo>
                    <a:pt x="70" y="0"/>
                  </a:lnTo>
                  <a:lnTo>
                    <a:pt x="412" y="33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36" name="Freeform 62"/>
            <p:cNvSpPr>
              <a:spLocks/>
            </p:cNvSpPr>
            <p:nvPr/>
          </p:nvSpPr>
          <p:spPr bwMode="ltGray">
            <a:xfrm flipH="1">
              <a:off x="3006725" y="4140994"/>
              <a:ext cx="944562" cy="1122604"/>
            </a:xfrm>
            <a:custGeom>
              <a:avLst/>
              <a:gdLst>
                <a:gd name="T0" fmla="*/ 718 w 1008"/>
                <a:gd name="T1" fmla="*/ 0 h 1206"/>
                <a:gd name="T2" fmla="*/ 772 w 1008"/>
                <a:gd name="T3" fmla="*/ 38 h 1206"/>
                <a:gd name="T4" fmla="*/ 820 w 1008"/>
                <a:gd name="T5" fmla="*/ 82 h 1206"/>
                <a:gd name="T6" fmla="*/ 864 w 1008"/>
                <a:gd name="T7" fmla="*/ 128 h 1206"/>
                <a:gd name="T8" fmla="*/ 902 w 1008"/>
                <a:gd name="T9" fmla="*/ 180 h 1206"/>
                <a:gd name="T10" fmla="*/ 934 w 1008"/>
                <a:gd name="T11" fmla="*/ 234 h 1206"/>
                <a:gd name="T12" fmla="*/ 960 w 1008"/>
                <a:gd name="T13" fmla="*/ 290 h 1206"/>
                <a:gd name="T14" fmla="*/ 982 w 1008"/>
                <a:gd name="T15" fmla="*/ 350 h 1206"/>
                <a:gd name="T16" fmla="*/ 996 w 1008"/>
                <a:gd name="T17" fmla="*/ 410 h 1206"/>
                <a:gd name="T18" fmla="*/ 1006 w 1008"/>
                <a:gd name="T19" fmla="*/ 472 h 1206"/>
                <a:gd name="T20" fmla="*/ 1008 w 1008"/>
                <a:gd name="T21" fmla="*/ 534 h 1206"/>
                <a:gd name="T22" fmla="*/ 1006 w 1008"/>
                <a:gd name="T23" fmla="*/ 598 h 1206"/>
                <a:gd name="T24" fmla="*/ 998 w 1008"/>
                <a:gd name="T25" fmla="*/ 662 h 1206"/>
                <a:gd name="T26" fmla="*/ 984 w 1008"/>
                <a:gd name="T27" fmla="*/ 724 h 1206"/>
                <a:gd name="T28" fmla="*/ 962 w 1008"/>
                <a:gd name="T29" fmla="*/ 786 h 1206"/>
                <a:gd name="T30" fmla="*/ 936 w 1008"/>
                <a:gd name="T31" fmla="*/ 846 h 1206"/>
                <a:gd name="T32" fmla="*/ 902 w 1008"/>
                <a:gd name="T33" fmla="*/ 904 h 1206"/>
                <a:gd name="T34" fmla="*/ 884 w 1008"/>
                <a:gd name="T35" fmla="*/ 932 h 1206"/>
                <a:gd name="T36" fmla="*/ 842 w 1008"/>
                <a:gd name="T37" fmla="*/ 984 h 1206"/>
                <a:gd name="T38" fmla="*/ 798 w 1008"/>
                <a:gd name="T39" fmla="*/ 1030 h 1206"/>
                <a:gd name="T40" fmla="*/ 748 w 1008"/>
                <a:gd name="T41" fmla="*/ 1072 h 1206"/>
                <a:gd name="T42" fmla="*/ 696 w 1008"/>
                <a:gd name="T43" fmla="*/ 1108 h 1206"/>
                <a:gd name="T44" fmla="*/ 640 w 1008"/>
                <a:gd name="T45" fmla="*/ 1138 h 1206"/>
                <a:gd name="T46" fmla="*/ 582 w 1008"/>
                <a:gd name="T47" fmla="*/ 1164 h 1206"/>
                <a:gd name="T48" fmla="*/ 524 w 1008"/>
                <a:gd name="T49" fmla="*/ 1182 h 1206"/>
                <a:gd name="T50" fmla="*/ 462 w 1008"/>
                <a:gd name="T51" fmla="*/ 1196 h 1206"/>
                <a:gd name="T52" fmla="*/ 400 w 1008"/>
                <a:gd name="T53" fmla="*/ 1204 h 1206"/>
                <a:gd name="T54" fmla="*/ 336 w 1008"/>
                <a:gd name="T55" fmla="*/ 1206 h 1206"/>
                <a:gd name="T56" fmla="*/ 274 w 1008"/>
                <a:gd name="T57" fmla="*/ 1200 h 1206"/>
                <a:gd name="T58" fmla="*/ 210 w 1008"/>
                <a:gd name="T59" fmla="*/ 1190 h 1206"/>
                <a:gd name="T60" fmla="*/ 148 w 1008"/>
                <a:gd name="T61" fmla="*/ 1174 h 1206"/>
                <a:gd name="T62" fmla="*/ 88 w 1008"/>
                <a:gd name="T63" fmla="*/ 1150 h 1206"/>
                <a:gd name="T64" fmla="*/ 28 w 1008"/>
                <a:gd name="T65" fmla="*/ 1120 h 1206"/>
                <a:gd name="T66" fmla="*/ 718 w 1008"/>
                <a:gd name="T67" fmla="*/ 0 h 1206"/>
                <a:gd name="connsiteX0" fmla="*/ 7240 w 10000"/>
                <a:gd name="connsiteY0" fmla="*/ 65 h 10000"/>
                <a:gd name="connsiteX1" fmla="*/ 7123 w 10000"/>
                <a:gd name="connsiteY1" fmla="*/ 0 h 10000"/>
                <a:gd name="connsiteX2" fmla="*/ 7401 w 10000"/>
                <a:gd name="connsiteY2" fmla="*/ 149 h 10000"/>
                <a:gd name="connsiteX3" fmla="*/ 7659 w 10000"/>
                <a:gd name="connsiteY3" fmla="*/ 315 h 10000"/>
                <a:gd name="connsiteX4" fmla="*/ 7897 w 10000"/>
                <a:gd name="connsiteY4" fmla="*/ 498 h 10000"/>
                <a:gd name="connsiteX5" fmla="*/ 8135 w 10000"/>
                <a:gd name="connsiteY5" fmla="*/ 680 h 10000"/>
                <a:gd name="connsiteX6" fmla="*/ 8353 w 10000"/>
                <a:gd name="connsiteY6" fmla="*/ 862 h 10000"/>
                <a:gd name="connsiteX7" fmla="*/ 8571 w 10000"/>
                <a:gd name="connsiteY7" fmla="*/ 1061 h 10000"/>
                <a:gd name="connsiteX8" fmla="*/ 8770 w 10000"/>
                <a:gd name="connsiteY8" fmla="*/ 1277 h 10000"/>
                <a:gd name="connsiteX9" fmla="*/ 8948 w 10000"/>
                <a:gd name="connsiteY9" fmla="*/ 1493 h 10000"/>
                <a:gd name="connsiteX10" fmla="*/ 9107 w 10000"/>
                <a:gd name="connsiteY10" fmla="*/ 1708 h 10000"/>
                <a:gd name="connsiteX11" fmla="*/ 9266 w 10000"/>
                <a:gd name="connsiteY11" fmla="*/ 1940 h 10000"/>
                <a:gd name="connsiteX12" fmla="*/ 9405 w 10000"/>
                <a:gd name="connsiteY12" fmla="*/ 2172 h 10000"/>
                <a:gd name="connsiteX13" fmla="*/ 9524 w 10000"/>
                <a:gd name="connsiteY13" fmla="*/ 2405 h 10000"/>
                <a:gd name="connsiteX14" fmla="*/ 9643 w 10000"/>
                <a:gd name="connsiteY14" fmla="*/ 2653 h 10000"/>
                <a:gd name="connsiteX15" fmla="*/ 9742 w 10000"/>
                <a:gd name="connsiteY15" fmla="*/ 2902 h 10000"/>
                <a:gd name="connsiteX16" fmla="*/ 9821 w 10000"/>
                <a:gd name="connsiteY16" fmla="*/ 3151 h 10000"/>
                <a:gd name="connsiteX17" fmla="*/ 9881 w 10000"/>
                <a:gd name="connsiteY17" fmla="*/ 3400 h 10000"/>
                <a:gd name="connsiteX18" fmla="*/ 9940 w 10000"/>
                <a:gd name="connsiteY18" fmla="*/ 3648 h 10000"/>
                <a:gd name="connsiteX19" fmla="*/ 9980 w 10000"/>
                <a:gd name="connsiteY19" fmla="*/ 3914 h 10000"/>
                <a:gd name="connsiteX20" fmla="*/ 10000 w 10000"/>
                <a:gd name="connsiteY20" fmla="*/ 4179 h 10000"/>
                <a:gd name="connsiteX21" fmla="*/ 10000 w 10000"/>
                <a:gd name="connsiteY21" fmla="*/ 4428 h 10000"/>
                <a:gd name="connsiteX22" fmla="*/ 10000 w 10000"/>
                <a:gd name="connsiteY22" fmla="*/ 4693 h 10000"/>
                <a:gd name="connsiteX23" fmla="*/ 9980 w 10000"/>
                <a:gd name="connsiteY23" fmla="*/ 4959 h 10000"/>
                <a:gd name="connsiteX24" fmla="*/ 9940 w 10000"/>
                <a:gd name="connsiteY24" fmla="*/ 5224 h 10000"/>
                <a:gd name="connsiteX25" fmla="*/ 9901 w 10000"/>
                <a:gd name="connsiteY25" fmla="*/ 5489 h 10000"/>
                <a:gd name="connsiteX26" fmla="*/ 9841 w 10000"/>
                <a:gd name="connsiteY26" fmla="*/ 5738 h 10000"/>
                <a:gd name="connsiteX27" fmla="*/ 9762 w 10000"/>
                <a:gd name="connsiteY27" fmla="*/ 6003 h 10000"/>
                <a:gd name="connsiteX28" fmla="*/ 9663 w 10000"/>
                <a:gd name="connsiteY28" fmla="*/ 6252 h 10000"/>
                <a:gd name="connsiteX29" fmla="*/ 9544 w 10000"/>
                <a:gd name="connsiteY29" fmla="*/ 6517 h 10000"/>
                <a:gd name="connsiteX30" fmla="*/ 9425 w 10000"/>
                <a:gd name="connsiteY30" fmla="*/ 6766 h 10000"/>
                <a:gd name="connsiteX31" fmla="*/ 9286 w 10000"/>
                <a:gd name="connsiteY31" fmla="*/ 7015 h 10000"/>
                <a:gd name="connsiteX32" fmla="*/ 9127 w 10000"/>
                <a:gd name="connsiteY32" fmla="*/ 7247 h 10000"/>
                <a:gd name="connsiteX33" fmla="*/ 8948 w 10000"/>
                <a:gd name="connsiteY33" fmla="*/ 7496 h 10000"/>
                <a:gd name="connsiteX34" fmla="*/ 8948 w 10000"/>
                <a:gd name="connsiteY34" fmla="*/ 7496 h 10000"/>
                <a:gd name="connsiteX35" fmla="*/ 8770 w 10000"/>
                <a:gd name="connsiteY35" fmla="*/ 7728 h 10000"/>
                <a:gd name="connsiteX36" fmla="*/ 8571 w 10000"/>
                <a:gd name="connsiteY36" fmla="*/ 7944 h 10000"/>
                <a:gd name="connsiteX37" fmla="*/ 8353 w 10000"/>
                <a:gd name="connsiteY37" fmla="*/ 8159 h 10000"/>
                <a:gd name="connsiteX38" fmla="*/ 8135 w 10000"/>
                <a:gd name="connsiteY38" fmla="*/ 8358 h 10000"/>
                <a:gd name="connsiteX39" fmla="*/ 7917 w 10000"/>
                <a:gd name="connsiteY39" fmla="*/ 8541 h 10000"/>
                <a:gd name="connsiteX40" fmla="*/ 7679 w 10000"/>
                <a:gd name="connsiteY40" fmla="*/ 8723 h 10000"/>
                <a:gd name="connsiteX41" fmla="*/ 7421 w 10000"/>
                <a:gd name="connsiteY41" fmla="*/ 8889 h 10000"/>
                <a:gd name="connsiteX42" fmla="*/ 7163 w 10000"/>
                <a:gd name="connsiteY42" fmla="*/ 9038 h 10000"/>
                <a:gd name="connsiteX43" fmla="*/ 6905 w 10000"/>
                <a:gd name="connsiteY43" fmla="*/ 9187 h 10000"/>
                <a:gd name="connsiteX44" fmla="*/ 6627 w 10000"/>
                <a:gd name="connsiteY44" fmla="*/ 9320 h 10000"/>
                <a:gd name="connsiteX45" fmla="*/ 6349 w 10000"/>
                <a:gd name="connsiteY45" fmla="*/ 9436 h 10000"/>
                <a:gd name="connsiteX46" fmla="*/ 6071 w 10000"/>
                <a:gd name="connsiteY46" fmla="*/ 9552 h 10000"/>
                <a:gd name="connsiteX47" fmla="*/ 5774 w 10000"/>
                <a:gd name="connsiteY47" fmla="*/ 9652 h 10000"/>
                <a:gd name="connsiteX48" fmla="*/ 5496 w 10000"/>
                <a:gd name="connsiteY48" fmla="*/ 9735 h 10000"/>
                <a:gd name="connsiteX49" fmla="*/ 5198 w 10000"/>
                <a:gd name="connsiteY49" fmla="*/ 9801 h 10000"/>
                <a:gd name="connsiteX50" fmla="*/ 4881 w 10000"/>
                <a:gd name="connsiteY50" fmla="*/ 9867 h 10000"/>
                <a:gd name="connsiteX51" fmla="*/ 4583 w 10000"/>
                <a:gd name="connsiteY51" fmla="*/ 9917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7 h 10000"/>
                <a:gd name="connsiteX59" fmla="*/ 2083 w 10000"/>
                <a:gd name="connsiteY59" fmla="*/ 9867 h 10000"/>
                <a:gd name="connsiteX60" fmla="*/ 1786 w 10000"/>
                <a:gd name="connsiteY60" fmla="*/ 9801 h 10000"/>
                <a:gd name="connsiteX61" fmla="*/ 1468 w 10000"/>
                <a:gd name="connsiteY61" fmla="*/ 9735 h 10000"/>
                <a:gd name="connsiteX62" fmla="*/ 1171 w 10000"/>
                <a:gd name="connsiteY62" fmla="*/ 9635 h 10000"/>
                <a:gd name="connsiteX63" fmla="*/ 873 w 10000"/>
                <a:gd name="connsiteY63" fmla="*/ 9536 h 10000"/>
                <a:gd name="connsiteX64" fmla="*/ 575 w 10000"/>
                <a:gd name="connsiteY64" fmla="*/ 9420 h 10000"/>
                <a:gd name="connsiteX65" fmla="*/ 278 w 10000"/>
                <a:gd name="connsiteY65" fmla="*/ 9287 h 10000"/>
                <a:gd name="connsiteX66" fmla="*/ 0 w 10000"/>
                <a:gd name="connsiteY66" fmla="*/ 9138 h 10000"/>
                <a:gd name="connsiteX67" fmla="*/ 7240 w 10000"/>
                <a:gd name="connsiteY67" fmla="*/ 65 h 10000"/>
                <a:gd name="connsiteX0" fmla="*/ 6927 w 10000"/>
                <a:gd name="connsiteY0" fmla="*/ 98 h 10000"/>
                <a:gd name="connsiteX1" fmla="*/ 7123 w 10000"/>
                <a:gd name="connsiteY1" fmla="*/ 0 h 10000"/>
                <a:gd name="connsiteX2" fmla="*/ 7401 w 10000"/>
                <a:gd name="connsiteY2" fmla="*/ 149 h 10000"/>
                <a:gd name="connsiteX3" fmla="*/ 7659 w 10000"/>
                <a:gd name="connsiteY3" fmla="*/ 315 h 10000"/>
                <a:gd name="connsiteX4" fmla="*/ 7897 w 10000"/>
                <a:gd name="connsiteY4" fmla="*/ 498 h 10000"/>
                <a:gd name="connsiteX5" fmla="*/ 8135 w 10000"/>
                <a:gd name="connsiteY5" fmla="*/ 680 h 10000"/>
                <a:gd name="connsiteX6" fmla="*/ 8353 w 10000"/>
                <a:gd name="connsiteY6" fmla="*/ 862 h 10000"/>
                <a:gd name="connsiteX7" fmla="*/ 8571 w 10000"/>
                <a:gd name="connsiteY7" fmla="*/ 1061 h 10000"/>
                <a:gd name="connsiteX8" fmla="*/ 8770 w 10000"/>
                <a:gd name="connsiteY8" fmla="*/ 1277 h 10000"/>
                <a:gd name="connsiteX9" fmla="*/ 8948 w 10000"/>
                <a:gd name="connsiteY9" fmla="*/ 1493 h 10000"/>
                <a:gd name="connsiteX10" fmla="*/ 9107 w 10000"/>
                <a:gd name="connsiteY10" fmla="*/ 1708 h 10000"/>
                <a:gd name="connsiteX11" fmla="*/ 9266 w 10000"/>
                <a:gd name="connsiteY11" fmla="*/ 1940 h 10000"/>
                <a:gd name="connsiteX12" fmla="*/ 9405 w 10000"/>
                <a:gd name="connsiteY12" fmla="*/ 2172 h 10000"/>
                <a:gd name="connsiteX13" fmla="*/ 9524 w 10000"/>
                <a:gd name="connsiteY13" fmla="*/ 2405 h 10000"/>
                <a:gd name="connsiteX14" fmla="*/ 9643 w 10000"/>
                <a:gd name="connsiteY14" fmla="*/ 2653 h 10000"/>
                <a:gd name="connsiteX15" fmla="*/ 9742 w 10000"/>
                <a:gd name="connsiteY15" fmla="*/ 2902 h 10000"/>
                <a:gd name="connsiteX16" fmla="*/ 9821 w 10000"/>
                <a:gd name="connsiteY16" fmla="*/ 3151 h 10000"/>
                <a:gd name="connsiteX17" fmla="*/ 9881 w 10000"/>
                <a:gd name="connsiteY17" fmla="*/ 3400 h 10000"/>
                <a:gd name="connsiteX18" fmla="*/ 9940 w 10000"/>
                <a:gd name="connsiteY18" fmla="*/ 3648 h 10000"/>
                <a:gd name="connsiteX19" fmla="*/ 9980 w 10000"/>
                <a:gd name="connsiteY19" fmla="*/ 3914 h 10000"/>
                <a:gd name="connsiteX20" fmla="*/ 10000 w 10000"/>
                <a:gd name="connsiteY20" fmla="*/ 4179 h 10000"/>
                <a:gd name="connsiteX21" fmla="*/ 10000 w 10000"/>
                <a:gd name="connsiteY21" fmla="*/ 4428 h 10000"/>
                <a:gd name="connsiteX22" fmla="*/ 10000 w 10000"/>
                <a:gd name="connsiteY22" fmla="*/ 4693 h 10000"/>
                <a:gd name="connsiteX23" fmla="*/ 9980 w 10000"/>
                <a:gd name="connsiteY23" fmla="*/ 4959 h 10000"/>
                <a:gd name="connsiteX24" fmla="*/ 9940 w 10000"/>
                <a:gd name="connsiteY24" fmla="*/ 5224 h 10000"/>
                <a:gd name="connsiteX25" fmla="*/ 9901 w 10000"/>
                <a:gd name="connsiteY25" fmla="*/ 5489 h 10000"/>
                <a:gd name="connsiteX26" fmla="*/ 9841 w 10000"/>
                <a:gd name="connsiteY26" fmla="*/ 5738 h 10000"/>
                <a:gd name="connsiteX27" fmla="*/ 9762 w 10000"/>
                <a:gd name="connsiteY27" fmla="*/ 6003 h 10000"/>
                <a:gd name="connsiteX28" fmla="*/ 9663 w 10000"/>
                <a:gd name="connsiteY28" fmla="*/ 6252 h 10000"/>
                <a:gd name="connsiteX29" fmla="*/ 9544 w 10000"/>
                <a:gd name="connsiteY29" fmla="*/ 6517 h 10000"/>
                <a:gd name="connsiteX30" fmla="*/ 9425 w 10000"/>
                <a:gd name="connsiteY30" fmla="*/ 6766 h 10000"/>
                <a:gd name="connsiteX31" fmla="*/ 9286 w 10000"/>
                <a:gd name="connsiteY31" fmla="*/ 7015 h 10000"/>
                <a:gd name="connsiteX32" fmla="*/ 9127 w 10000"/>
                <a:gd name="connsiteY32" fmla="*/ 7247 h 10000"/>
                <a:gd name="connsiteX33" fmla="*/ 8948 w 10000"/>
                <a:gd name="connsiteY33" fmla="*/ 7496 h 10000"/>
                <a:gd name="connsiteX34" fmla="*/ 8948 w 10000"/>
                <a:gd name="connsiteY34" fmla="*/ 7496 h 10000"/>
                <a:gd name="connsiteX35" fmla="*/ 8770 w 10000"/>
                <a:gd name="connsiteY35" fmla="*/ 7728 h 10000"/>
                <a:gd name="connsiteX36" fmla="*/ 8571 w 10000"/>
                <a:gd name="connsiteY36" fmla="*/ 7944 h 10000"/>
                <a:gd name="connsiteX37" fmla="*/ 8353 w 10000"/>
                <a:gd name="connsiteY37" fmla="*/ 8159 h 10000"/>
                <a:gd name="connsiteX38" fmla="*/ 8135 w 10000"/>
                <a:gd name="connsiteY38" fmla="*/ 8358 h 10000"/>
                <a:gd name="connsiteX39" fmla="*/ 7917 w 10000"/>
                <a:gd name="connsiteY39" fmla="*/ 8541 h 10000"/>
                <a:gd name="connsiteX40" fmla="*/ 7679 w 10000"/>
                <a:gd name="connsiteY40" fmla="*/ 8723 h 10000"/>
                <a:gd name="connsiteX41" fmla="*/ 7421 w 10000"/>
                <a:gd name="connsiteY41" fmla="*/ 8889 h 10000"/>
                <a:gd name="connsiteX42" fmla="*/ 7163 w 10000"/>
                <a:gd name="connsiteY42" fmla="*/ 9038 h 10000"/>
                <a:gd name="connsiteX43" fmla="*/ 6905 w 10000"/>
                <a:gd name="connsiteY43" fmla="*/ 9187 h 10000"/>
                <a:gd name="connsiteX44" fmla="*/ 6627 w 10000"/>
                <a:gd name="connsiteY44" fmla="*/ 9320 h 10000"/>
                <a:gd name="connsiteX45" fmla="*/ 6349 w 10000"/>
                <a:gd name="connsiteY45" fmla="*/ 9436 h 10000"/>
                <a:gd name="connsiteX46" fmla="*/ 6071 w 10000"/>
                <a:gd name="connsiteY46" fmla="*/ 9552 h 10000"/>
                <a:gd name="connsiteX47" fmla="*/ 5774 w 10000"/>
                <a:gd name="connsiteY47" fmla="*/ 9652 h 10000"/>
                <a:gd name="connsiteX48" fmla="*/ 5496 w 10000"/>
                <a:gd name="connsiteY48" fmla="*/ 9735 h 10000"/>
                <a:gd name="connsiteX49" fmla="*/ 5198 w 10000"/>
                <a:gd name="connsiteY49" fmla="*/ 9801 h 10000"/>
                <a:gd name="connsiteX50" fmla="*/ 4881 w 10000"/>
                <a:gd name="connsiteY50" fmla="*/ 9867 h 10000"/>
                <a:gd name="connsiteX51" fmla="*/ 4583 w 10000"/>
                <a:gd name="connsiteY51" fmla="*/ 9917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7 h 10000"/>
                <a:gd name="connsiteX59" fmla="*/ 2083 w 10000"/>
                <a:gd name="connsiteY59" fmla="*/ 9867 h 10000"/>
                <a:gd name="connsiteX60" fmla="*/ 1786 w 10000"/>
                <a:gd name="connsiteY60" fmla="*/ 9801 h 10000"/>
                <a:gd name="connsiteX61" fmla="*/ 1468 w 10000"/>
                <a:gd name="connsiteY61" fmla="*/ 9735 h 10000"/>
                <a:gd name="connsiteX62" fmla="*/ 1171 w 10000"/>
                <a:gd name="connsiteY62" fmla="*/ 9635 h 10000"/>
                <a:gd name="connsiteX63" fmla="*/ 873 w 10000"/>
                <a:gd name="connsiteY63" fmla="*/ 9536 h 10000"/>
                <a:gd name="connsiteX64" fmla="*/ 575 w 10000"/>
                <a:gd name="connsiteY64" fmla="*/ 9420 h 10000"/>
                <a:gd name="connsiteX65" fmla="*/ 278 w 10000"/>
                <a:gd name="connsiteY65" fmla="*/ 9287 h 10000"/>
                <a:gd name="connsiteX66" fmla="*/ 0 w 10000"/>
                <a:gd name="connsiteY66" fmla="*/ 9138 h 10000"/>
                <a:gd name="connsiteX67" fmla="*/ 6927 w 10000"/>
                <a:gd name="connsiteY67" fmla="*/ 98 h 10000"/>
                <a:gd name="connsiteX0" fmla="*/ 0 w 10000"/>
                <a:gd name="connsiteY0" fmla="*/ 9138 h 10000"/>
                <a:gd name="connsiteX1" fmla="*/ 7123 w 10000"/>
                <a:gd name="connsiteY1" fmla="*/ 0 h 10000"/>
                <a:gd name="connsiteX2" fmla="*/ 7401 w 10000"/>
                <a:gd name="connsiteY2" fmla="*/ 149 h 10000"/>
                <a:gd name="connsiteX3" fmla="*/ 7659 w 10000"/>
                <a:gd name="connsiteY3" fmla="*/ 315 h 10000"/>
                <a:gd name="connsiteX4" fmla="*/ 7897 w 10000"/>
                <a:gd name="connsiteY4" fmla="*/ 498 h 10000"/>
                <a:gd name="connsiteX5" fmla="*/ 8135 w 10000"/>
                <a:gd name="connsiteY5" fmla="*/ 680 h 10000"/>
                <a:gd name="connsiteX6" fmla="*/ 8353 w 10000"/>
                <a:gd name="connsiteY6" fmla="*/ 862 h 10000"/>
                <a:gd name="connsiteX7" fmla="*/ 8571 w 10000"/>
                <a:gd name="connsiteY7" fmla="*/ 1061 h 10000"/>
                <a:gd name="connsiteX8" fmla="*/ 8770 w 10000"/>
                <a:gd name="connsiteY8" fmla="*/ 1277 h 10000"/>
                <a:gd name="connsiteX9" fmla="*/ 8948 w 10000"/>
                <a:gd name="connsiteY9" fmla="*/ 1493 h 10000"/>
                <a:gd name="connsiteX10" fmla="*/ 9107 w 10000"/>
                <a:gd name="connsiteY10" fmla="*/ 1708 h 10000"/>
                <a:gd name="connsiteX11" fmla="*/ 9266 w 10000"/>
                <a:gd name="connsiteY11" fmla="*/ 1940 h 10000"/>
                <a:gd name="connsiteX12" fmla="*/ 9405 w 10000"/>
                <a:gd name="connsiteY12" fmla="*/ 2172 h 10000"/>
                <a:gd name="connsiteX13" fmla="*/ 9524 w 10000"/>
                <a:gd name="connsiteY13" fmla="*/ 2405 h 10000"/>
                <a:gd name="connsiteX14" fmla="*/ 9643 w 10000"/>
                <a:gd name="connsiteY14" fmla="*/ 2653 h 10000"/>
                <a:gd name="connsiteX15" fmla="*/ 9742 w 10000"/>
                <a:gd name="connsiteY15" fmla="*/ 2902 h 10000"/>
                <a:gd name="connsiteX16" fmla="*/ 9821 w 10000"/>
                <a:gd name="connsiteY16" fmla="*/ 3151 h 10000"/>
                <a:gd name="connsiteX17" fmla="*/ 9881 w 10000"/>
                <a:gd name="connsiteY17" fmla="*/ 3400 h 10000"/>
                <a:gd name="connsiteX18" fmla="*/ 9940 w 10000"/>
                <a:gd name="connsiteY18" fmla="*/ 3648 h 10000"/>
                <a:gd name="connsiteX19" fmla="*/ 9980 w 10000"/>
                <a:gd name="connsiteY19" fmla="*/ 3914 h 10000"/>
                <a:gd name="connsiteX20" fmla="*/ 10000 w 10000"/>
                <a:gd name="connsiteY20" fmla="*/ 4179 h 10000"/>
                <a:gd name="connsiteX21" fmla="*/ 10000 w 10000"/>
                <a:gd name="connsiteY21" fmla="*/ 4428 h 10000"/>
                <a:gd name="connsiteX22" fmla="*/ 10000 w 10000"/>
                <a:gd name="connsiteY22" fmla="*/ 4693 h 10000"/>
                <a:gd name="connsiteX23" fmla="*/ 9980 w 10000"/>
                <a:gd name="connsiteY23" fmla="*/ 4959 h 10000"/>
                <a:gd name="connsiteX24" fmla="*/ 9940 w 10000"/>
                <a:gd name="connsiteY24" fmla="*/ 5224 h 10000"/>
                <a:gd name="connsiteX25" fmla="*/ 9901 w 10000"/>
                <a:gd name="connsiteY25" fmla="*/ 5489 h 10000"/>
                <a:gd name="connsiteX26" fmla="*/ 9841 w 10000"/>
                <a:gd name="connsiteY26" fmla="*/ 5738 h 10000"/>
                <a:gd name="connsiteX27" fmla="*/ 9762 w 10000"/>
                <a:gd name="connsiteY27" fmla="*/ 6003 h 10000"/>
                <a:gd name="connsiteX28" fmla="*/ 9663 w 10000"/>
                <a:gd name="connsiteY28" fmla="*/ 6252 h 10000"/>
                <a:gd name="connsiteX29" fmla="*/ 9544 w 10000"/>
                <a:gd name="connsiteY29" fmla="*/ 6517 h 10000"/>
                <a:gd name="connsiteX30" fmla="*/ 9425 w 10000"/>
                <a:gd name="connsiteY30" fmla="*/ 6766 h 10000"/>
                <a:gd name="connsiteX31" fmla="*/ 9286 w 10000"/>
                <a:gd name="connsiteY31" fmla="*/ 7015 h 10000"/>
                <a:gd name="connsiteX32" fmla="*/ 9127 w 10000"/>
                <a:gd name="connsiteY32" fmla="*/ 7247 h 10000"/>
                <a:gd name="connsiteX33" fmla="*/ 8948 w 10000"/>
                <a:gd name="connsiteY33" fmla="*/ 7496 h 10000"/>
                <a:gd name="connsiteX34" fmla="*/ 8948 w 10000"/>
                <a:gd name="connsiteY34" fmla="*/ 7496 h 10000"/>
                <a:gd name="connsiteX35" fmla="*/ 8770 w 10000"/>
                <a:gd name="connsiteY35" fmla="*/ 7728 h 10000"/>
                <a:gd name="connsiteX36" fmla="*/ 8571 w 10000"/>
                <a:gd name="connsiteY36" fmla="*/ 7944 h 10000"/>
                <a:gd name="connsiteX37" fmla="*/ 8353 w 10000"/>
                <a:gd name="connsiteY37" fmla="*/ 8159 h 10000"/>
                <a:gd name="connsiteX38" fmla="*/ 8135 w 10000"/>
                <a:gd name="connsiteY38" fmla="*/ 8358 h 10000"/>
                <a:gd name="connsiteX39" fmla="*/ 7917 w 10000"/>
                <a:gd name="connsiteY39" fmla="*/ 8541 h 10000"/>
                <a:gd name="connsiteX40" fmla="*/ 7679 w 10000"/>
                <a:gd name="connsiteY40" fmla="*/ 8723 h 10000"/>
                <a:gd name="connsiteX41" fmla="*/ 7421 w 10000"/>
                <a:gd name="connsiteY41" fmla="*/ 8889 h 10000"/>
                <a:gd name="connsiteX42" fmla="*/ 7163 w 10000"/>
                <a:gd name="connsiteY42" fmla="*/ 9038 h 10000"/>
                <a:gd name="connsiteX43" fmla="*/ 6905 w 10000"/>
                <a:gd name="connsiteY43" fmla="*/ 9187 h 10000"/>
                <a:gd name="connsiteX44" fmla="*/ 6627 w 10000"/>
                <a:gd name="connsiteY44" fmla="*/ 9320 h 10000"/>
                <a:gd name="connsiteX45" fmla="*/ 6349 w 10000"/>
                <a:gd name="connsiteY45" fmla="*/ 9436 h 10000"/>
                <a:gd name="connsiteX46" fmla="*/ 6071 w 10000"/>
                <a:gd name="connsiteY46" fmla="*/ 9552 h 10000"/>
                <a:gd name="connsiteX47" fmla="*/ 5774 w 10000"/>
                <a:gd name="connsiteY47" fmla="*/ 9652 h 10000"/>
                <a:gd name="connsiteX48" fmla="*/ 5496 w 10000"/>
                <a:gd name="connsiteY48" fmla="*/ 9735 h 10000"/>
                <a:gd name="connsiteX49" fmla="*/ 5198 w 10000"/>
                <a:gd name="connsiteY49" fmla="*/ 9801 h 10000"/>
                <a:gd name="connsiteX50" fmla="*/ 4881 w 10000"/>
                <a:gd name="connsiteY50" fmla="*/ 9867 h 10000"/>
                <a:gd name="connsiteX51" fmla="*/ 4583 w 10000"/>
                <a:gd name="connsiteY51" fmla="*/ 9917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7 h 10000"/>
                <a:gd name="connsiteX59" fmla="*/ 2083 w 10000"/>
                <a:gd name="connsiteY59" fmla="*/ 9867 h 10000"/>
                <a:gd name="connsiteX60" fmla="*/ 1786 w 10000"/>
                <a:gd name="connsiteY60" fmla="*/ 9801 h 10000"/>
                <a:gd name="connsiteX61" fmla="*/ 1468 w 10000"/>
                <a:gd name="connsiteY61" fmla="*/ 9735 h 10000"/>
                <a:gd name="connsiteX62" fmla="*/ 1171 w 10000"/>
                <a:gd name="connsiteY62" fmla="*/ 9635 h 10000"/>
                <a:gd name="connsiteX63" fmla="*/ 873 w 10000"/>
                <a:gd name="connsiteY63" fmla="*/ 9536 h 10000"/>
                <a:gd name="connsiteX64" fmla="*/ 575 w 10000"/>
                <a:gd name="connsiteY64" fmla="*/ 9420 h 10000"/>
                <a:gd name="connsiteX65" fmla="*/ 278 w 10000"/>
                <a:gd name="connsiteY65" fmla="*/ 9287 h 10000"/>
                <a:gd name="connsiteX66" fmla="*/ 0 w 10000"/>
                <a:gd name="connsiteY66" fmla="*/ 9138 h 10000"/>
                <a:gd name="connsiteX0" fmla="*/ 0 w 10000"/>
                <a:gd name="connsiteY0" fmla="*/ 9073 h 9935"/>
                <a:gd name="connsiteX1" fmla="*/ 7221 w 10000"/>
                <a:gd name="connsiteY1" fmla="*/ 0 h 9935"/>
                <a:gd name="connsiteX2" fmla="*/ 7401 w 10000"/>
                <a:gd name="connsiteY2" fmla="*/ 84 h 9935"/>
                <a:gd name="connsiteX3" fmla="*/ 7659 w 10000"/>
                <a:gd name="connsiteY3" fmla="*/ 250 h 9935"/>
                <a:gd name="connsiteX4" fmla="*/ 7897 w 10000"/>
                <a:gd name="connsiteY4" fmla="*/ 433 h 9935"/>
                <a:gd name="connsiteX5" fmla="*/ 8135 w 10000"/>
                <a:gd name="connsiteY5" fmla="*/ 615 h 9935"/>
                <a:gd name="connsiteX6" fmla="*/ 8353 w 10000"/>
                <a:gd name="connsiteY6" fmla="*/ 797 h 9935"/>
                <a:gd name="connsiteX7" fmla="*/ 8571 w 10000"/>
                <a:gd name="connsiteY7" fmla="*/ 996 h 9935"/>
                <a:gd name="connsiteX8" fmla="*/ 8770 w 10000"/>
                <a:gd name="connsiteY8" fmla="*/ 1212 h 9935"/>
                <a:gd name="connsiteX9" fmla="*/ 8948 w 10000"/>
                <a:gd name="connsiteY9" fmla="*/ 1428 h 9935"/>
                <a:gd name="connsiteX10" fmla="*/ 9107 w 10000"/>
                <a:gd name="connsiteY10" fmla="*/ 1643 h 9935"/>
                <a:gd name="connsiteX11" fmla="*/ 9266 w 10000"/>
                <a:gd name="connsiteY11" fmla="*/ 1875 h 9935"/>
                <a:gd name="connsiteX12" fmla="*/ 9405 w 10000"/>
                <a:gd name="connsiteY12" fmla="*/ 2107 h 9935"/>
                <a:gd name="connsiteX13" fmla="*/ 9524 w 10000"/>
                <a:gd name="connsiteY13" fmla="*/ 2340 h 9935"/>
                <a:gd name="connsiteX14" fmla="*/ 9643 w 10000"/>
                <a:gd name="connsiteY14" fmla="*/ 2588 h 9935"/>
                <a:gd name="connsiteX15" fmla="*/ 9742 w 10000"/>
                <a:gd name="connsiteY15" fmla="*/ 2837 h 9935"/>
                <a:gd name="connsiteX16" fmla="*/ 9821 w 10000"/>
                <a:gd name="connsiteY16" fmla="*/ 3086 h 9935"/>
                <a:gd name="connsiteX17" fmla="*/ 9881 w 10000"/>
                <a:gd name="connsiteY17" fmla="*/ 3335 h 9935"/>
                <a:gd name="connsiteX18" fmla="*/ 9940 w 10000"/>
                <a:gd name="connsiteY18" fmla="*/ 3583 h 9935"/>
                <a:gd name="connsiteX19" fmla="*/ 9980 w 10000"/>
                <a:gd name="connsiteY19" fmla="*/ 3849 h 9935"/>
                <a:gd name="connsiteX20" fmla="*/ 10000 w 10000"/>
                <a:gd name="connsiteY20" fmla="*/ 4114 h 9935"/>
                <a:gd name="connsiteX21" fmla="*/ 10000 w 10000"/>
                <a:gd name="connsiteY21" fmla="*/ 4363 h 9935"/>
                <a:gd name="connsiteX22" fmla="*/ 10000 w 10000"/>
                <a:gd name="connsiteY22" fmla="*/ 4628 h 9935"/>
                <a:gd name="connsiteX23" fmla="*/ 9980 w 10000"/>
                <a:gd name="connsiteY23" fmla="*/ 4894 h 9935"/>
                <a:gd name="connsiteX24" fmla="*/ 9940 w 10000"/>
                <a:gd name="connsiteY24" fmla="*/ 5159 h 9935"/>
                <a:gd name="connsiteX25" fmla="*/ 9901 w 10000"/>
                <a:gd name="connsiteY25" fmla="*/ 5424 h 9935"/>
                <a:gd name="connsiteX26" fmla="*/ 9841 w 10000"/>
                <a:gd name="connsiteY26" fmla="*/ 5673 h 9935"/>
                <a:gd name="connsiteX27" fmla="*/ 9762 w 10000"/>
                <a:gd name="connsiteY27" fmla="*/ 5938 h 9935"/>
                <a:gd name="connsiteX28" fmla="*/ 9663 w 10000"/>
                <a:gd name="connsiteY28" fmla="*/ 6187 h 9935"/>
                <a:gd name="connsiteX29" fmla="*/ 9544 w 10000"/>
                <a:gd name="connsiteY29" fmla="*/ 6452 h 9935"/>
                <a:gd name="connsiteX30" fmla="*/ 9425 w 10000"/>
                <a:gd name="connsiteY30" fmla="*/ 6701 h 9935"/>
                <a:gd name="connsiteX31" fmla="*/ 9286 w 10000"/>
                <a:gd name="connsiteY31" fmla="*/ 6950 h 9935"/>
                <a:gd name="connsiteX32" fmla="*/ 9127 w 10000"/>
                <a:gd name="connsiteY32" fmla="*/ 7182 h 9935"/>
                <a:gd name="connsiteX33" fmla="*/ 8948 w 10000"/>
                <a:gd name="connsiteY33" fmla="*/ 7431 h 9935"/>
                <a:gd name="connsiteX34" fmla="*/ 8948 w 10000"/>
                <a:gd name="connsiteY34" fmla="*/ 7431 h 9935"/>
                <a:gd name="connsiteX35" fmla="*/ 8770 w 10000"/>
                <a:gd name="connsiteY35" fmla="*/ 7663 h 9935"/>
                <a:gd name="connsiteX36" fmla="*/ 8571 w 10000"/>
                <a:gd name="connsiteY36" fmla="*/ 7879 h 9935"/>
                <a:gd name="connsiteX37" fmla="*/ 8353 w 10000"/>
                <a:gd name="connsiteY37" fmla="*/ 8094 h 9935"/>
                <a:gd name="connsiteX38" fmla="*/ 8135 w 10000"/>
                <a:gd name="connsiteY38" fmla="*/ 8293 h 9935"/>
                <a:gd name="connsiteX39" fmla="*/ 7917 w 10000"/>
                <a:gd name="connsiteY39" fmla="*/ 8476 h 9935"/>
                <a:gd name="connsiteX40" fmla="*/ 7679 w 10000"/>
                <a:gd name="connsiteY40" fmla="*/ 8658 h 9935"/>
                <a:gd name="connsiteX41" fmla="*/ 7421 w 10000"/>
                <a:gd name="connsiteY41" fmla="*/ 8824 h 9935"/>
                <a:gd name="connsiteX42" fmla="*/ 7163 w 10000"/>
                <a:gd name="connsiteY42" fmla="*/ 8973 h 9935"/>
                <a:gd name="connsiteX43" fmla="*/ 6905 w 10000"/>
                <a:gd name="connsiteY43" fmla="*/ 9122 h 9935"/>
                <a:gd name="connsiteX44" fmla="*/ 6627 w 10000"/>
                <a:gd name="connsiteY44" fmla="*/ 9255 h 9935"/>
                <a:gd name="connsiteX45" fmla="*/ 6349 w 10000"/>
                <a:gd name="connsiteY45" fmla="*/ 9371 h 9935"/>
                <a:gd name="connsiteX46" fmla="*/ 6071 w 10000"/>
                <a:gd name="connsiteY46" fmla="*/ 9487 h 9935"/>
                <a:gd name="connsiteX47" fmla="*/ 5774 w 10000"/>
                <a:gd name="connsiteY47" fmla="*/ 9587 h 9935"/>
                <a:gd name="connsiteX48" fmla="*/ 5496 w 10000"/>
                <a:gd name="connsiteY48" fmla="*/ 9670 h 9935"/>
                <a:gd name="connsiteX49" fmla="*/ 5198 w 10000"/>
                <a:gd name="connsiteY49" fmla="*/ 9736 h 9935"/>
                <a:gd name="connsiteX50" fmla="*/ 4881 w 10000"/>
                <a:gd name="connsiteY50" fmla="*/ 9802 h 9935"/>
                <a:gd name="connsiteX51" fmla="*/ 4583 w 10000"/>
                <a:gd name="connsiteY51" fmla="*/ 9852 h 9935"/>
                <a:gd name="connsiteX52" fmla="*/ 4266 w 10000"/>
                <a:gd name="connsiteY52" fmla="*/ 9885 h 9935"/>
                <a:gd name="connsiteX53" fmla="*/ 3968 w 10000"/>
                <a:gd name="connsiteY53" fmla="*/ 9918 h 9935"/>
                <a:gd name="connsiteX54" fmla="*/ 3651 w 10000"/>
                <a:gd name="connsiteY54" fmla="*/ 9935 h 9935"/>
                <a:gd name="connsiteX55" fmla="*/ 3333 w 10000"/>
                <a:gd name="connsiteY55" fmla="*/ 9935 h 9935"/>
                <a:gd name="connsiteX56" fmla="*/ 3036 w 10000"/>
                <a:gd name="connsiteY56" fmla="*/ 9918 h 9935"/>
                <a:gd name="connsiteX57" fmla="*/ 2718 w 10000"/>
                <a:gd name="connsiteY57" fmla="*/ 9885 h 9935"/>
                <a:gd name="connsiteX58" fmla="*/ 2401 w 10000"/>
                <a:gd name="connsiteY58" fmla="*/ 9852 h 9935"/>
                <a:gd name="connsiteX59" fmla="*/ 2083 w 10000"/>
                <a:gd name="connsiteY59" fmla="*/ 9802 h 9935"/>
                <a:gd name="connsiteX60" fmla="*/ 1786 w 10000"/>
                <a:gd name="connsiteY60" fmla="*/ 9736 h 9935"/>
                <a:gd name="connsiteX61" fmla="*/ 1468 w 10000"/>
                <a:gd name="connsiteY61" fmla="*/ 9670 h 9935"/>
                <a:gd name="connsiteX62" fmla="*/ 1171 w 10000"/>
                <a:gd name="connsiteY62" fmla="*/ 9570 h 9935"/>
                <a:gd name="connsiteX63" fmla="*/ 873 w 10000"/>
                <a:gd name="connsiteY63" fmla="*/ 9471 h 9935"/>
                <a:gd name="connsiteX64" fmla="*/ 575 w 10000"/>
                <a:gd name="connsiteY64" fmla="*/ 9355 h 9935"/>
                <a:gd name="connsiteX65" fmla="*/ 278 w 10000"/>
                <a:gd name="connsiteY65" fmla="*/ 9222 h 9935"/>
                <a:gd name="connsiteX66" fmla="*/ 0 w 10000"/>
                <a:gd name="connsiteY66" fmla="*/ 9073 h 9935"/>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000" h="10000">
                  <a:moveTo>
                    <a:pt x="0" y="9132"/>
                  </a:moveTo>
                  <a:cubicBezTo>
                    <a:pt x="-59" y="9118"/>
                    <a:pt x="7182" y="-52"/>
                    <a:pt x="7221" y="0"/>
                  </a:cubicBezTo>
                  <a:lnTo>
                    <a:pt x="7401" y="85"/>
                  </a:lnTo>
                  <a:lnTo>
                    <a:pt x="7659" y="252"/>
                  </a:lnTo>
                  <a:lnTo>
                    <a:pt x="7897" y="436"/>
                  </a:lnTo>
                  <a:lnTo>
                    <a:pt x="8135" y="619"/>
                  </a:lnTo>
                  <a:lnTo>
                    <a:pt x="8353" y="802"/>
                  </a:lnTo>
                  <a:lnTo>
                    <a:pt x="8571" y="1003"/>
                  </a:lnTo>
                  <a:lnTo>
                    <a:pt x="8770" y="1220"/>
                  </a:lnTo>
                  <a:lnTo>
                    <a:pt x="8948" y="1437"/>
                  </a:lnTo>
                  <a:lnTo>
                    <a:pt x="9107" y="1654"/>
                  </a:lnTo>
                  <a:lnTo>
                    <a:pt x="9266" y="1887"/>
                  </a:lnTo>
                  <a:cubicBezTo>
                    <a:pt x="9312" y="1965"/>
                    <a:pt x="9359" y="2043"/>
                    <a:pt x="9405" y="2121"/>
                  </a:cubicBezTo>
                  <a:cubicBezTo>
                    <a:pt x="9445" y="2199"/>
                    <a:pt x="9484" y="2277"/>
                    <a:pt x="9524" y="2355"/>
                  </a:cubicBezTo>
                  <a:cubicBezTo>
                    <a:pt x="9564" y="2438"/>
                    <a:pt x="9603" y="2522"/>
                    <a:pt x="9643" y="2605"/>
                  </a:cubicBezTo>
                  <a:cubicBezTo>
                    <a:pt x="9676" y="2689"/>
                    <a:pt x="9709" y="2772"/>
                    <a:pt x="9742" y="2856"/>
                  </a:cubicBezTo>
                  <a:cubicBezTo>
                    <a:pt x="9768" y="2939"/>
                    <a:pt x="9795" y="3023"/>
                    <a:pt x="9821" y="3106"/>
                  </a:cubicBezTo>
                  <a:cubicBezTo>
                    <a:pt x="9841" y="3190"/>
                    <a:pt x="9861" y="3273"/>
                    <a:pt x="9881" y="3357"/>
                  </a:cubicBezTo>
                  <a:cubicBezTo>
                    <a:pt x="9901" y="3440"/>
                    <a:pt x="9920" y="3523"/>
                    <a:pt x="9940" y="3606"/>
                  </a:cubicBezTo>
                  <a:cubicBezTo>
                    <a:pt x="9953" y="3696"/>
                    <a:pt x="9967" y="3785"/>
                    <a:pt x="9980" y="3874"/>
                  </a:cubicBezTo>
                  <a:cubicBezTo>
                    <a:pt x="9987" y="3963"/>
                    <a:pt x="9993" y="4052"/>
                    <a:pt x="10000" y="4141"/>
                  </a:cubicBezTo>
                  <a:lnTo>
                    <a:pt x="10000" y="4392"/>
                  </a:lnTo>
                  <a:lnTo>
                    <a:pt x="10000" y="4658"/>
                  </a:lnTo>
                  <a:cubicBezTo>
                    <a:pt x="9993" y="4748"/>
                    <a:pt x="9987" y="4836"/>
                    <a:pt x="9980" y="4926"/>
                  </a:cubicBezTo>
                  <a:cubicBezTo>
                    <a:pt x="9967" y="5015"/>
                    <a:pt x="9953" y="5104"/>
                    <a:pt x="9940" y="5193"/>
                  </a:cubicBezTo>
                  <a:cubicBezTo>
                    <a:pt x="9927" y="5281"/>
                    <a:pt x="9914" y="5371"/>
                    <a:pt x="9901" y="5459"/>
                  </a:cubicBezTo>
                  <a:cubicBezTo>
                    <a:pt x="9881" y="5543"/>
                    <a:pt x="9861" y="5626"/>
                    <a:pt x="9841" y="5710"/>
                  </a:cubicBezTo>
                  <a:cubicBezTo>
                    <a:pt x="9815" y="5799"/>
                    <a:pt x="9788" y="5888"/>
                    <a:pt x="9762" y="5977"/>
                  </a:cubicBezTo>
                  <a:cubicBezTo>
                    <a:pt x="9729" y="6060"/>
                    <a:pt x="9696" y="6144"/>
                    <a:pt x="9663" y="6227"/>
                  </a:cubicBezTo>
                  <a:cubicBezTo>
                    <a:pt x="9623" y="6316"/>
                    <a:pt x="9584" y="6406"/>
                    <a:pt x="9544" y="6494"/>
                  </a:cubicBezTo>
                  <a:lnTo>
                    <a:pt x="9425" y="6745"/>
                  </a:lnTo>
                  <a:lnTo>
                    <a:pt x="9286" y="6995"/>
                  </a:lnTo>
                  <a:lnTo>
                    <a:pt x="9127" y="7229"/>
                  </a:lnTo>
                  <a:lnTo>
                    <a:pt x="8948" y="7480"/>
                  </a:lnTo>
                  <a:lnTo>
                    <a:pt x="8948" y="7480"/>
                  </a:lnTo>
                  <a:cubicBezTo>
                    <a:pt x="8889" y="7558"/>
                    <a:pt x="8829" y="7635"/>
                    <a:pt x="8770" y="7713"/>
                  </a:cubicBezTo>
                  <a:cubicBezTo>
                    <a:pt x="8704" y="7786"/>
                    <a:pt x="8637" y="7858"/>
                    <a:pt x="8571" y="7931"/>
                  </a:cubicBezTo>
                  <a:lnTo>
                    <a:pt x="8353" y="8147"/>
                  </a:lnTo>
                  <a:lnTo>
                    <a:pt x="8135" y="8347"/>
                  </a:lnTo>
                  <a:lnTo>
                    <a:pt x="7917" y="8531"/>
                  </a:lnTo>
                  <a:lnTo>
                    <a:pt x="7679" y="8715"/>
                  </a:lnTo>
                  <a:lnTo>
                    <a:pt x="7421" y="8882"/>
                  </a:lnTo>
                  <a:lnTo>
                    <a:pt x="7163" y="9032"/>
                  </a:lnTo>
                  <a:lnTo>
                    <a:pt x="6905" y="9182"/>
                  </a:lnTo>
                  <a:lnTo>
                    <a:pt x="6627" y="9316"/>
                  </a:lnTo>
                  <a:lnTo>
                    <a:pt x="6349" y="9432"/>
                  </a:lnTo>
                  <a:lnTo>
                    <a:pt x="6071" y="9549"/>
                  </a:lnTo>
                  <a:lnTo>
                    <a:pt x="5774" y="9650"/>
                  </a:lnTo>
                  <a:lnTo>
                    <a:pt x="5496" y="9733"/>
                  </a:lnTo>
                  <a:lnTo>
                    <a:pt x="5198" y="9800"/>
                  </a:lnTo>
                  <a:lnTo>
                    <a:pt x="4881" y="9866"/>
                  </a:lnTo>
                  <a:lnTo>
                    <a:pt x="4583" y="9916"/>
                  </a:lnTo>
                  <a:lnTo>
                    <a:pt x="4266" y="9950"/>
                  </a:lnTo>
                  <a:lnTo>
                    <a:pt x="3968" y="9983"/>
                  </a:lnTo>
                  <a:lnTo>
                    <a:pt x="3651" y="10000"/>
                  </a:lnTo>
                  <a:lnTo>
                    <a:pt x="3333" y="10000"/>
                  </a:lnTo>
                  <a:lnTo>
                    <a:pt x="3036" y="9983"/>
                  </a:lnTo>
                  <a:lnTo>
                    <a:pt x="2718" y="9950"/>
                  </a:lnTo>
                  <a:lnTo>
                    <a:pt x="2401" y="9916"/>
                  </a:lnTo>
                  <a:lnTo>
                    <a:pt x="2083" y="9866"/>
                  </a:lnTo>
                  <a:lnTo>
                    <a:pt x="1786" y="9800"/>
                  </a:lnTo>
                  <a:lnTo>
                    <a:pt x="1468" y="9733"/>
                  </a:lnTo>
                  <a:lnTo>
                    <a:pt x="1171" y="9633"/>
                  </a:lnTo>
                  <a:lnTo>
                    <a:pt x="873" y="9533"/>
                  </a:lnTo>
                  <a:lnTo>
                    <a:pt x="575" y="9416"/>
                  </a:lnTo>
                  <a:lnTo>
                    <a:pt x="278" y="9282"/>
                  </a:lnTo>
                  <a:lnTo>
                    <a:pt x="0" y="913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pic>
        <p:nvPicPr>
          <p:cNvPr id="43" name="Picture 6" descr="D:\Users\lucie.hamon\Documents\élections départementales 2015\SOPRASTERIA_logo_CMJN_ex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4521" y="195364"/>
            <a:ext cx="2578192" cy="6410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Graphics Dude Ltd\Graphics Dude Ltd\Work\PC - IM - 150415A (template pt2)\Graphics\Tags\MarketingElectronic-Col.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033"/>
          <a:stretch/>
        </p:blipFill>
        <p:spPr bwMode="auto">
          <a:xfrm>
            <a:off x="8551689" y="288561"/>
            <a:ext cx="1049512" cy="424185"/>
          </a:xfrm>
          <a:prstGeom prst="rect">
            <a:avLst/>
          </a:prstGeom>
          <a:noFill/>
          <a:extLst>
            <a:ext uri="{909E8E84-426E-40DD-AFC4-6F175D3DCCD1}">
              <a14:hiddenFill xmlns:a14="http://schemas.microsoft.com/office/drawing/2010/main">
                <a:solidFill>
                  <a:srgbClr val="FFFFFF"/>
                </a:solidFill>
              </a14:hiddenFill>
            </a:ext>
          </a:extLst>
        </p:spPr>
      </p:pic>
      <p:pic>
        <p:nvPicPr>
          <p:cNvPr id="3" name="Espace réservé pour une image  2"/>
          <p:cNvPicPr>
            <a:picLocks noGrp="1" noChangeAspect="1"/>
          </p:cNvPicPr>
          <p:nvPr>
            <p:ph type="pic" sz="quarter" idx="16"/>
          </p:nvPr>
        </p:nvPicPr>
        <p:blipFill>
          <a:blip r:embed="rId7" cstate="email">
            <a:extLst>
              <a:ext uri="{28A0092B-C50C-407E-A947-70E740481C1C}">
                <a14:useLocalDpi xmlns:a14="http://schemas.microsoft.com/office/drawing/2010/main"/>
              </a:ext>
            </a:extLst>
          </a:blip>
          <a:srcRect l="28770" r="28770"/>
          <a:stretch>
            <a:fillRect/>
          </a:stretch>
        </p:blipFill>
        <p:spPr>
          <a:xfrm>
            <a:off x="1" y="720"/>
            <a:ext cx="4987364" cy="6869955"/>
          </a:xfrm>
        </p:spPr>
      </p:pic>
      <p:sp>
        <p:nvSpPr>
          <p:cNvPr id="17" name="Espace réservé du texte 3"/>
          <p:cNvSpPr>
            <a:spLocks noGrp="1"/>
          </p:cNvSpPr>
          <p:nvPr>
            <p:ph type="body" sz="quarter" idx="13"/>
          </p:nvPr>
        </p:nvSpPr>
        <p:spPr>
          <a:xfrm>
            <a:off x="4230387" y="2716416"/>
            <a:ext cx="3107132" cy="478265"/>
          </a:xfrm>
        </p:spPr>
        <p:txBody>
          <a:bodyPr anchor="ctr">
            <a:noAutofit/>
          </a:bodyPr>
          <a:lstStyle/>
          <a:p>
            <a:r>
              <a:rPr lang="fr-FR" sz="2667" b="1" dirty="0">
                <a:solidFill>
                  <a:schemeClr val="bg1">
                    <a:lumMod val="65000"/>
                  </a:schemeClr>
                </a:solidFill>
              </a:rPr>
              <a:t>19 avril 2017</a:t>
            </a:r>
          </a:p>
        </p:txBody>
      </p:sp>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1660" y="1189925"/>
            <a:ext cx="1156715" cy="1156715"/>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1838" y="1378608"/>
            <a:ext cx="1808679" cy="779349"/>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4477" y="1538492"/>
            <a:ext cx="1490416" cy="318179"/>
          </a:xfrm>
          <a:prstGeom prst="rect">
            <a:avLst/>
          </a:prstGeom>
        </p:spPr>
      </p:pic>
    </p:spTree>
    <p:extLst>
      <p:ext uri="{BB962C8B-B14F-4D97-AF65-F5344CB8AC3E}">
        <p14:creationId xmlns:p14="http://schemas.microsoft.com/office/powerpoint/2010/main" val="3275542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45802" y="101600"/>
            <a:ext cx="1028700" cy="58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400" dirty="0">
              <a:solidFill>
                <a:prstClr val="white"/>
              </a:solidFill>
              <a:latin typeface="Calibri" panose="020F0502020204030204"/>
            </a:endParaRPr>
          </a:p>
        </p:txBody>
      </p:sp>
      <p:sp>
        <p:nvSpPr>
          <p:cNvPr id="4" name="Titre 3"/>
          <p:cNvSpPr>
            <a:spLocks noGrp="1"/>
          </p:cNvSpPr>
          <p:nvPr>
            <p:ph type="title"/>
          </p:nvPr>
        </p:nvSpPr>
        <p:spPr>
          <a:xfrm>
            <a:off x="301915" y="150585"/>
            <a:ext cx="11539460" cy="517064"/>
          </a:xfrm>
        </p:spPr>
        <p:txBody>
          <a:bodyPr>
            <a:noAutofit/>
          </a:bodyPr>
          <a:lstStyle/>
          <a:p>
            <a:r>
              <a:rPr lang="fr-FR" sz="2667" dirty="0">
                <a:latin typeface="+mn-lt"/>
              </a:rPr>
              <a:t>Fiche technique </a:t>
            </a:r>
          </a:p>
        </p:txBody>
      </p:sp>
      <p:sp>
        <p:nvSpPr>
          <p:cNvPr id="53" name="Freeform 6"/>
          <p:cNvSpPr>
            <a:spLocks noChangeAspect="1"/>
          </p:cNvSpPr>
          <p:nvPr/>
        </p:nvSpPr>
        <p:spPr bwMode="auto">
          <a:xfrm>
            <a:off x="11360151" y="101601"/>
            <a:ext cx="514351" cy="515627"/>
          </a:xfrm>
          <a:custGeom>
            <a:avLst/>
            <a:gdLst>
              <a:gd name="T0" fmla="*/ 477 w 538"/>
              <a:gd name="T1" fmla="*/ 2 h 539"/>
              <a:gd name="T2" fmla="*/ 389 w 538"/>
              <a:gd name="T3" fmla="*/ 50 h 539"/>
              <a:gd name="T4" fmla="*/ 204 w 538"/>
              <a:gd name="T5" fmla="*/ 341 h 539"/>
              <a:gd name="T6" fmla="*/ 154 w 538"/>
              <a:gd name="T7" fmla="*/ 240 h 539"/>
              <a:gd name="T8" fmla="*/ 19 w 538"/>
              <a:gd name="T9" fmla="*/ 296 h 539"/>
              <a:gd name="T10" fmla="*/ 125 w 538"/>
              <a:gd name="T11" fmla="*/ 526 h 539"/>
              <a:gd name="T12" fmla="*/ 153 w 538"/>
              <a:gd name="T13" fmla="*/ 539 h 539"/>
              <a:gd name="T14" fmla="*/ 200 w 538"/>
              <a:gd name="T15" fmla="*/ 529 h 539"/>
              <a:gd name="T16" fmla="*/ 244 w 538"/>
              <a:gd name="T17" fmla="*/ 504 h 539"/>
              <a:gd name="T18" fmla="*/ 262 w 538"/>
              <a:gd name="T19" fmla="*/ 479 h 539"/>
              <a:gd name="T20" fmla="*/ 516 w 538"/>
              <a:gd name="T21" fmla="*/ 29 h 539"/>
              <a:gd name="T22" fmla="*/ 477 w 538"/>
              <a:gd name="T23"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 h="539">
                <a:moveTo>
                  <a:pt x="477" y="2"/>
                </a:moveTo>
                <a:cubicBezTo>
                  <a:pt x="444" y="7"/>
                  <a:pt x="410" y="23"/>
                  <a:pt x="389" y="50"/>
                </a:cubicBezTo>
                <a:cubicBezTo>
                  <a:pt x="317" y="140"/>
                  <a:pt x="256" y="238"/>
                  <a:pt x="204" y="341"/>
                </a:cubicBezTo>
                <a:cubicBezTo>
                  <a:pt x="189" y="307"/>
                  <a:pt x="172" y="273"/>
                  <a:pt x="154" y="240"/>
                </a:cubicBezTo>
                <a:cubicBezTo>
                  <a:pt x="132" y="201"/>
                  <a:pt x="0" y="262"/>
                  <a:pt x="19" y="296"/>
                </a:cubicBezTo>
                <a:cubicBezTo>
                  <a:pt x="59" y="370"/>
                  <a:pt x="94" y="447"/>
                  <a:pt x="125" y="526"/>
                </a:cubicBezTo>
                <a:cubicBezTo>
                  <a:pt x="129" y="537"/>
                  <a:pt x="142" y="539"/>
                  <a:pt x="153" y="539"/>
                </a:cubicBezTo>
                <a:cubicBezTo>
                  <a:pt x="169" y="539"/>
                  <a:pt x="185" y="534"/>
                  <a:pt x="200" y="529"/>
                </a:cubicBezTo>
                <a:cubicBezTo>
                  <a:pt x="216" y="523"/>
                  <a:pt x="231" y="515"/>
                  <a:pt x="244" y="504"/>
                </a:cubicBezTo>
                <a:cubicBezTo>
                  <a:pt x="252" y="497"/>
                  <a:pt x="259" y="488"/>
                  <a:pt x="262" y="479"/>
                </a:cubicBezTo>
                <a:cubicBezTo>
                  <a:pt x="324" y="317"/>
                  <a:pt x="409" y="165"/>
                  <a:pt x="516" y="29"/>
                </a:cubicBezTo>
                <a:cubicBezTo>
                  <a:pt x="538" y="2"/>
                  <a:pt x="491" y="0"/>
                  <a:pt x="477" y="2"/>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914377"/>
            <a:endParaRPr lang="en-GB" sz="2400" dirty="0">
              <a:solidFill>
                <a:prstClr val="black"/>
              </a:solidFill>
              <a:latin typeface="Calibri" panose="020F0502020204030204"/>
            </a:endParaRPr>
          </a:p>
        </p:txBody>
      </p:sp>
      <p:sp>
        <p:nvSpPr>
          <p:cNvPr id="12" name="Espace réservé du pied de page 1"/>
          <p:cNvSpPr>
            <a:spLocks noGrp="1"/>
          </p:cNvSpPr>
          <p:nvPr>
            <p:ph type="ftr" sz="quarter" idx="15"/>
          </p:nvPr>
        </p:nvSpPr>
        <p:spPr>
          <a:xfrm>
            <a:off x="1069919" y="6418897"/>
            <a:ext cx="3860800" cy="366183"/>
          </a:xfrm>
        </p:spPr>
        <p:txBody>
          <a:bodyPr/>
          <a:lstStyle/>
          <a:p>
            <a:pPr defTabSz="914377"/>
            <a:r>
              <a:rPr lang="fr-FR">
                <a:solidFill>
                  <a:prstClr val="black">
                    <a:tint val="75000"/>
                  </a:prstClr>
                </a:solidFill>
                <a:latin typeface="Calibri" panose="020F0502020204030204"/>
              </a:rPr>
              <a:t>©Ipsos  CEVIPOF LE MONDE – EEF 2017 -  Avril 2017</a:t>
            </a:r>
            <a:endParaRPr lang="fr-FR" dirty="0">
              <a:solidFill>
                <a:prstClr val="black">
                  <a:tint val="75000"/>
                </a:prstClr>
              </a:solidFill>
              <a:latin typeface="Calibri" panose="020F0502020204030204"/>
            </a:endParaRPr>
          </a:p>
        </p:txBody>
      </p:sp>
      <p:sp>
        <p:nvSpPr>
          <p:cNvPr id="17" name="Espace réservé du texte 37"/>
          <p:cNvSpPr>
            <a:spLocks noGrp="1"/>
          </p:cNvSpPr>
          <p:nvPr>
            <p:ph type="body" sz="quarter" idx="4294967295"/>
          </p:nvPr>
        </p:nvSpPr>
        <p:spPr>
          <a:xfrm>
            <a:off x="323583" y="806394"/>
            <a:ext cx="3538780" cy="590215"/>
          </a:xfrm>
          <a:prstGeom prst="rect">
            <a:avLst/>
          </a:prstGeom>
          <a:solidFill>
            <a:srgbClr val="1F4391"/>
          </a:solidFill>
        </p:spPr>
        <p:txBody>
          <a:bodyPr anchor="ctr">
            <a:normAutofit/>
          </a:bodyPr>
          <a:lstStyle/>
          <a:p>
            <a:pPr algn="ctr"/>
            <a:r>
              <a:rPr lang="fr-FR" b="1" dirty="0">
                <a:solidFill>
                  <a:schemeClr val="bg1"/>
                </a:solidFill>
              </a:rPr>
              <a:t>ÉCHANTILLON</a:t>
            </a:r>
          </a:p>
        </p:txBody>
      </p:sp>
      <p:sp>
        <p:nvSpPr>
          <p:cNvPr id="18" name="Espace réservé du texte 38"/>
          <p:cNvSpPr>
            <a:spLocks noGrp="1"/>
          </p:cNvSpPr>
          <p:nvPr>
            <p:ph type="body" sz="quarter" idx="4294967295"/>
          </p:nvPr>
        </p:nvSpPr>
        <p:spPr>
          <a:xfrm>
            <a:off x="4340354" y="806393"/>
            <a:ext cx="3538780" cy="590215"/>
          </a:xfrm>
          <a:prstGeom prst="rect">
            <a:avLst/>
          </a:prstGeom>
          <a:solidFill>
            <a:srgbClr val="1F4391"/>
          </a:solidFill>
        </p:spPr>
        <p:txBody>
          <a:bodyPr anchor="ctr"/>
          <a:lstStyle/>
          <a:p>
            <a:pPr algn="ctr"/>
            <a:r>
              <a:rPr lang="fr-FR" b="1" dirty="0">
                <a:solidFill>
                  <a:schemeClr val="bg1"/>
                </a:solidFill>
              </a:rPr>
              <a:t>DATES DE TERRAIN</a:t>
            </a:r>
          </a:p>
        </p:txBody>
      </p:sp>
      <p:sp>
        <p:nvSpPr>
          <p:cNvPr id="19" name="Espace réservé du texte 39"/>
          <p:cNvSpPr>
            <a:spLocks noGrp="1"/>
          </p:cNvSpPr>
          <p:nvPr>
            <p:ph type="body" sz="quarter" idx="4294967295"/>
          </p:nvPr>
        </p:nvSpPr>
        <p:spPr>
          <a:xfrm>
            <a:off x="4302256" y="1516684"/>
            <a:ext cx="3538781" cy="1534779"/>
          </a:xfrm>
          <a:prstGeom prst="rect">
            <a:avLst/>
          </a:prstGeom>
        </p:spPr>
        <p:txBody>
          <a:bodyPr>
            <a:normAutofit/>
          </a:bodyPr>
          <a:lstStyle/>
          <a:p>
            <a:pPr algn="ctr"/>
            <a:r>
              <a:rPr lang="fr-FR" sz="1867" cap="none" dirty="0">
                <a:solidFill>
                  <a:schemeClr val="tx2"/>
                </a:solidFill>
              </a:rPr>
              <a:t>Du </a:t>
            </a:r>
            <a:r>
              <a:rPr lang="fr-FR" sz="1867" b="1" cap="none" dirty="0">
                <a:solidFill>
                  <a:schemeClr val="tx2"/>
                </a:solidFill>
              </a:rPr>
              <a:t>16</a:t>
            </a:r>
            <a:r>
              <a:rPr lang="fr-FR" sz="1867" cap="none" dirty="0">
                <a:solidFill>
                  <a:schemeClr val="tx2"/>
                </a:solidFill>
              </a:rPr>
              <a:t> et </a:t>
            </a:r>
            <a:r>
              <a:rPr lang="fr-FR" sz="1867" b="1" cap="none" dirty="0">
                <a:solidFill>
                  <a:schemeClr val="tx2"/>
                </a:solidFill>
              </a:rPr>
              <a:t>17</a:t>
            </a:r>
            <a:r>
              <a:rPr lang="fr-FR" sz="1867" cap="none" dirty="0">
                <a:solidFill>
                  <a:schemeClr val="tx2"/>
                </a:solidFill>
              </a:rPr>
              <a:t> avril 2017.</a:t>
            </a:r>
          </a:p>
        </p:txBody>
      </p:sp>
      <p:sp>
        <p:nvSpPr>
          <p:cNvPr id="20" name="Espace réservé du texte 40"/>
          <p:cNvSpPr>
            <a:spLocks noGrp="1"/>
          </p:cNvSpPr>
          <p:nvPr>
            <p:ph type="body" sz="quarter" idx="4294967295"/>
          </p:nvPr>
        </p:nvSpPr>
        <p:spPr>
          <a:xfrm>
            <a:off x="8310318" y="806394"/>
            <a:ext cx="3538780" cy="590215"/>
          </a:xfrm>
          <a:prstGeom prst="rect">
            <a:avLst/>
          </a:prstGeom>
          <a:solidFill>
            <a:srgbClr val="1F4391"/>
          </a:solidFill>
        </p:spPr>
        <p:txBody>
          <a:bodyPr anchor="ctr"/>
          <a:lstStyle/>
          <a:p>
            <a:pPr algn="ctr"/>
            <a:r>
              <a:rPr lang="fr-FR" b="1" dirty="0">
                <a:solidFill>
                  <a:schemeClr val="bg1"/>
                </a:solidFill>
              </a:rPr>
              <a:t>MÉTHODE</a:t>
            </a:r>
          </a:p>
        </p:txBody>
      </p:sp>
      <p:sp>
        <p:nvSpPr>
          <p:cNvPr id="21" name="Espace réservé du texte 41"/>
          <p:cNvSpPr>
            <a:spLocks noGrp="1"/>
          </p:cNvSpPr>
          <p:nvPr>
            <p:ph type="body" sz="quarter" idx="4294967295"/>
          </p:nvPr>
        </p:nvSpPr>
        <p:spPr>
          <a:xfrm>
            <a:off x="356340" y="1516684"/>
            <a:ext cx="3984013" cy="2872601"/>
          </a:xfrm>
          <a:prstGeom prst="rect">
            <a:avLst/>
          </a:prstGeom>
          <a:noFill/>
        </p:spPr>
        <p:txBody>
          <a:bodyPr>
            <a:noAutofit/>
          </a:bodyPr>
          <a:lstStyle/>
          <a:p>
            <a:pPr>
              <a:spcBef>
                <a:spcPts val="0"/>
              </a:spcBef>
            </a:pPr>
            <a:r>
              <a:rPr lang="fr-FR" sz="1867" b="1" cap="none" dirty="0">
                <a:solidFill>
                  <a:schemeClr val="tx2"/>
                </a:solidFill>
              </a:rPr>
              <a:t>11 601 </a:t>
            </a:r>
            <a:r>
              <a:rPr lang="fr-FR" sz="1867" cap="none" dirty="0">
                <a:solidFill>
                  <a:schemeClr val="tx2"/>
                </a:solidFill>
              </a:rPr>
              <a:t>personnes inscrites sur les listes électorales, constituant un échantillon national représentatif de la population française âgée de 18 ans et plus.</a:t>
            </a:r>
          </a:p>
          <a:p>
            <a:pPr>
              <a:spcBef>
                <a:spcPts val="0"/>
              </a:spcBef>
            </a:pPr>
            <a:endParaRPr lang="fr-FR" sz="1867" i="1" dirty="0">
              <a:solidFill>
                <a:schemeClr val="tx2"/>
              </a:solidFill>
            </a:endParaRPr>
          </a:p>
          <a:p>
            <a:pPr>
              <a:spcBef>
                <a:spcPts val="0"/>
              </a:spcBef>
            </a:pPr>
            <a:r>
              <a:rPr lang="fr-FR" sz="1867" i="1" cap="none" dirty="0">
                <a:solidFill>
                  <a:schemeClr val="tx2"/>
                </a:solidFill>
              </a:rPr>
              <a:t>Dont </a:t>
            </a:r>
            <a:r>
              <a:rPr lang="fr-FR" sz="1867" b="1" i="1" dirty="0">
                <a:solidFill>
                  <a:schemeClr val="tx2"/>
                </a:solidFill>
              </a:rPr>
              <a:t>8 </a:t>
            </a:r>
            <a:r>
              <a:rPr lang="fr-FR" sz="1867" b="1" i="1" dirty="0">
                <a:solidFill>
                  <a:schemeClr val="tx2"/>
                </a:solidFill>
              </a:rPr>
              <a:t>274 </a:t>
            </a:r>
            <a:r>
              <a:rPr lang="fr-FR" sz="1867" i="1" cap="none" dirty="0">
                <a:solidFill>
                  <a:schemeClr val="tx2"/>
                </a:solidFill>
              </a:rPr>
              <a:t>personnes certaines d’aller voter à l’élection présidentielle et exprimant une intention de vote.</a:t>
            </a:r>
          </a:p>
          <a:p>
            <a:pPr>
              <a:spcBef>
                <a:spcPts val="0"/>
              </a:spcBef>
            </a:pPr>
            <a:endParaRPr lang="fr-FR" sz="1867" i="1" dirty="0">
              <a:solidFill>
                <a:schemeClr val="tx2"/>
              </a:solidFill>
            </a:endParaRPr>
          </a:p>
        </p:txBody>
      </p:sp>
      <p:sp>
        <p:nvSpPr>
          <p:cNvPr id="22" name="Espace réservé du texte 42"/>
          <p:cNvSpPr>
            <a:spLocks noGrp="1"/>
          </p:cNvSpPr>
          <p:nvPr>
            <p:ph type="body" sz="quarter" idx="4294967295"/>
          </p:nvPr>
        </p:nvSpPr>
        <p:spPr>
          <a:xfrm>
            <a:off x="8310317" y="1516684"/>
            <a:ext cx="3538779" cy="1534779"/>
          </a:xfrm>
          <a:prstGeom prst="rect">
            <a:avLst/>
          </a:prstGeom>
        </p:spPr>
        <p:txBody>
          <a:bodyPr>
            <a:noAutofit/>
          </a:bodyPr>
          <a:lstStyle/>
          <a:p>
            <a:r>
              <a:rPr lang="fr-FR" sz="1867" cap="none" dirty="0">
                <a:solidFill>
                  <a:schemeClr val="tx2"/>
                </a:solidFill>
              </a:rPr>
              <a:t>Échantillon interrogé par Internet.</a:t>
            </a:r>
          </a:p>
          <a:p>
            <a:r>
              <a:rPr lang="fr-FR" sz="1867" cap="none" dirty="0">
                <a:solidFill>
                  <a:schemeClr val="tx2"/>
                </a:solidFill>
              </a:rPr>
              <a:t>Méthode des quotas : sexe, âge, profession de la personne de référence du foyer, région, catégorie d’agglomération.</a:t>
            </a:r>
          </a:p>
        </p:txBody>
      </p:sp>
      <p:sp>
        <p:nvSpPr>
          <p:cNvPr id="16" name="Espace réservé du texte 23"/>
          <p:cNvSpPr txBox="1">
            <a:spLocks/>
          </p:cNvSpPr>
          <p:nvPr/>
        </p:nvSpPr>
        <p:spPr>
          <a:xfrm>
            <a:off x="1085899" y="5963140"/>
            <a:ext cx="10763197" cy="355600"/>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None/>
              <a:tabLst/>
              <a:defRPr sz="1600" kern="1200">
                <a:solidFill>
                  <a:schemeClr val="bg2"/>
                </a:solidFill>
                <a:latin typeface="Helvetica" pitchFamily="34" charset="0"/>
                <a:ea typeface="+mn-ea"/>
                <a:cs typeface="+mn-cs"/>
              </a:defRPr>
            </a:lvl1pPr>
            <a:lvl2pPr marL="742950" indent="-285750" algn="ctr" defTabSz="914400" rtl="0" eaLnBrk="1" latinLnBrk="0" hangingPunct="1">
              <a:spcBef>
                <a:spcPct val="20000"/>
              </a:spcBef>
              <a:buClr>
                <a:schemeClr val="accent2"/>
              </a:buClr>
              <a:buFont typeface="Arial" panose="020B0604020202020204" pitchFamily="34" charset="0"/>
              <a:buChar char="–"/>
              <a:defRPr sz="1400" kern="1200">
                <a:solidFill>
                  <a:schemeClr val="bg2"/>
                </a:solidFill>
                <a:latin typeface="Helvetica" pitchFamily="34" charset="0"/>
                <a:ea typeface="+mn-ea"/>
                <a:cs typeface="+mn-cs"/>
              </a:defRPr>
            </a:lvl2pPr>
            <a:lvl3pPr marL="1143000" indent="-228600" algn="ctr" defTabSz="914400" rtl="0" eaLnBrk="1" latinLnBrk="0" hangingPunct="1">
              <a:spcBef>
                <a:spcPct val="20000"/>
              </a:spcBef>
              <a:buClr>
                <a:schemeClr val="accent2"/>
              </a:buClr>
              <a:buFont typeface="Arial" panose="020B0604020202020204" pitchFamily="34" charset="0"/>
              <a:buChar char="•"/>
              <a:defRPr sz="1200" kern="1200">
                <a:solidFill>
                  <a:schemeClr val="bg2"/>
                </a:solidFill>
                <a:latin typeface="Helvetica" pitchFamily="34" charset="0"/>
                <a:ea typeface="+mn-ea"/>
                <a:cs typeface="+mn-cs"/>
              </a:defRPr>
            </a:lvl3pPr>
            <a:lvl4pPr marL="16002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4pPr>
            <a:lvl5pPr marL="20574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defTabSz="914377">
              <a:buClr>
                <a:srgbClr val="F1BE48"/>
              </a:buClr>
              <a:defRPr/>
            </a:pPr>
            <a:r>
              <a:rPr lang="fr-FR" sz="1733" dirty="0">
                <a:solidFill>
                  <a:srgbClr val="1B365D"/>
                </a:solidFill>
                <a:latin typeface="Calibri"/>
                <a:cs typeface="Helvetica" pitchFamily="34" charset="0"/>
              </a:rPr>
              <a:t> </a:t>
            </a:r>
          </a:p>
        </p:txBody>
      </p:sp>
      <p:pic>
        <p:nvPicPr>
          <p:cNvPr id="26" name="Picture 3" descr="D:\OLIVIER\_Projet\Template\Picto Vraie vie - source\icone2\09995.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3023" y="5492585"/>
            <a:ext cx="802876" cy="80287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9429649" y="3379812"/>
            <a:ext cx="2698851" cy="769634"/>
          </a:xfrm>
          <a:prstGeom prst="rect">
            <a:avLst/>
          </a:prstGeom>
          <a:noFill/>
        </p:spPr>
        <p:txBody>
          <a:bodyPr wrap="square" rtlCol="0">
            <a:spAutoFit/>
          </a:bodyPr>
          <a:lstStyle/>
          <a:p>
            <a:pPr defTabSz="1232315"/>
            <a:r>
              <a:rPr lang="fr-FR" sz="1467" dirty="0">
                <a:solidFill>
                  <a:srgbClr val="993366"/>
                </a:solidFill>
                <a:latin typeface="Helvetica" panose="020B0604020202020204" pitchFamily="34" charset="0"/>
                <a:cs typeface="Helvetica" panose="020B0604020202020204" pitchFamily="34" charset="0"/>
                <a:sym typeface="Wingdings"/>
              </a:rPr>
              <a:t>La notice de cette enquête est consultable à la commission des sondages</a:t>
            </a:r>
            <a:endParaRPr lang="fr-FR" sz="1467" dirty="0">
              <a:solidFill>
                <a:srgbClr val="993366"/>
              </a:solidFill>
              <a:latin typeface="Helvetica" panose="020B0604020202020204" pitchFamily="34" charset="0"/>
              <a:cs typeface="Helvetica" panose="020B0604020202020204" pitchFamily="34" charset="0"/>
            </a:endParaRPr>
          </a:p>
        </p:txBody>
      </p:sp>
      <p:sp>
        <p:nvSpPr>
          <p:cNvPr id="28" name="Freeform 30"/>
          <p:cNvSpPr>
            <a:spLocks noChangeAspect="1" noEditPoints="1"/>
          </p:cNvSpPr>
          <p:nvPr/>
        </p:nvSpPr>
        <p:spPr bwMode="auto">
          <a:xfrm>
            <a:off x="8648847" y="3466417"/>
            <a:ext cx="768100" cy="658020"/>
          </a:xfrm>
          <a:custGeom>
            <a:avLst/>
            <a:gdLst/>
            <a:ahLst/>
            <a:cxnLst>
              <a:cxn ang="0">
                <a:pos x="0" y="0"/>
              </a:cxn>
              <a:cxn ang="0">
                <a:pos x="396" y="0"/>
              </a:cxn>
              <a:cxn ang="0">
                <a:pos x="396" y="284"/>
              </a:cxn>
              <a:cxn ang="0">
                <a:pos x="364" y="284"/>
              </a:cxn>
              <a:cxn ang="0">
                <a:pos x="340" y="227"/>
              </a:cxn>
              <a:cxn ang="0">
                <a:pos x="340" y="31"/>
              </a:cxn>
              <a:cxn ang="0">
                <a:pos x="29" y="31"/>
              </a:cxn>
              <a:cxn ang="0">
                <a:pos x="29" y="247"/>
              </a:cxn>
              <a:cxn ang="0">
                <a:pos x="207" y="247"/>
              </a:cxn>
              <a:cxn ang="0">
                <a:pos x="214" y="284"/>
              </a:cxn>
              <a:cxn ang="0">
                <a:pos x="0" y="284"/>
              </a:cxn>
              <a:cxn ang="0">
                <a:pos x="0" y="0"/>
              </a:cxn>
              <a:cxn ang="0">
                <a:pos x="226" y="86"/>
              </a:cxn>
              <a:cxn ang="0">
                <a:pos x="62" y="86"/>
              </a:cxn>
              <a:cxn ang="0">
                <a:pos x="62" y="102"/>
              </a:cxn>
              <a:cxn ang="0">
                <a:pos x="226" y="102"/>
              </a:cxn>
              <a:cxn ang="0">
                <a:pos x="226" y="86"/>
              </a:cxn>
              <a:cxn ang="0">
                <a:pos x="226" y="177"/>
              </a:cxn>
              <a:cxn ang="0">
                <a:pos x="62" y="177"/>
              </a:cxn>
              <a:cxn ang="0">
                <a:pos x="62" y="193"/>
              </a:cxn>
              <a:cxn ang="0">
                <a:pos x="226" y="193"/>
              </a:cxn>
              <a:cxn ang="0">
                <a:pos x="226" y="177"/>
              </a:cxn>
              <a:cxn ang="0">
                <a:pos x="226" y="131"/>
              </a:cxn>
              <a:cxn ang="0">
                <a:pos x="62" y="131"/>
              </a:cxn>
              <a:cxn ang="0">
                <a:pos x="62" y="148"/>
              </a:cxn>
              <a:cxn ang="0">
                <a:pos x="226" y="148"/>
              </a:cxn>
              <a:cxn ang="0">
                <a:pos x="226" y="131"/>
              </a:cxn>
              <a:cxn ang="0">
                <a:pos x="368" y="203"/>
              </a:cxn>
              <a:cxn ang="0">
                <a:pos x="354" y="188"/>
              </a:cxn>
              <a:cxn ang="0">
                <a:pos x="368" y="173"/>
              </a:cxn>
              <a:cxn ang="0">
                <a:pos x="383" y="188"/>
              </a:cxn>
              <a:cxn ang="0">
                <a:pos x="368" y="203"/>
              </a:cxn>
              <a:cxn ang="0">
                <a:pos x="368" y="95"/>
              </a:cxn>
              <a:cxn ang="0">
                <a:pos x="354" y="80"/>
              </a:cxn>
              <a:cxn ang="0">
                <a:pos x="368" y="66"/>
              </a:cxn>
              <a:cxn ang="0">
                <a:pos x="383" y="80"/>
              </a:cxn>
              <a:cxn ang="0">
                <a:pos x="368" y="95"/>
              </a:cxn>
              <a:cxn ang="0">
                <a:pos x="368" y="149"/>
              </a:cxn>
              <a:cxn ang="0">
                <a:pos x="354" y="134"/>
              </a:cxn>
              <a:cxn ang="0">
                <a:pos x="368" y="120"/>
              </a:cxn>
              <a:cxn ang="0">
                <a:pos x="383" y="134"/>
              </a:cxn>
              <a:cxn ang="0">
                <a:pos x="368" y="149"/>
              </a:cxn>
              <a:cxn ang="0">
                <a:pos x="323" y="339"/>
              </a:cxn>
              <a:cxn ang="0">
                <a:pos x="266" y="339"/>
              </a:cxn>
              <a:cxn ang="0">
                <a:pos x="266" y="329"/>
              </a:cxn>
              <a:cxn ang="0">
                <a:pos x="222" y="249"/>
              </a:cxn>
              <a:cxn ang="0">
                <a:pos x="241" y="245"/>
              </a:cxn>
              <a:cxn ang="0">
                <a:pos x="249" y="273"/>
              </a:cxn>
              <a:cxn ang="0">
                <a:pos x="249" y="177"/>
              </a:cxn>
              <a:cxn ang="0">
                <a:pos x="282" y="178"/>
              </a:cxn>
              <a:cxn ang="0">
                <a:pos x="283" y="231"/>
              </a:cxn>
              <a:cxn ang="0">
                <a:pos x="342" y="251"/>
              </a:cxn>
              <a:cxn ang="0">
                <a:pos x="345" y="310"/>
              </a:cxn>
              <a:cxn ang="0">
                <a:pos x="323" y="339"/>
              </a:cxn>
            </a:cxnLst>
            <a:rect l="0" t="0" r="r" b="b"/>
            <a:pathLst>
              <a:path w="396" h="339">
                <a:moveTo>
                  <a:pt x="0" y="0"/>
                </a:moveTo>
                <a:cubicBezTo>
                  <a:pt x="396" y="0"/>
                  <a:pt x="396" y="0"/>
                  <a:pt x="396" y="0"/>
                </a:cubicBezTo>
                <a:cubicBezTo>
                  <a:pt x="396" y="284"/>
                  <a:pt x="396" y="284"/>
                  <a:pt x="396" y="284"/>
                </a:cubicBezTo>
                <a:cubicBezTo>
                  <a:pt x="364" y="284"/>
                  <a:pt x="364" y="284"/>
                  <a:pt x="364" y="284"/>
                </a:cubicBezTo>
                <a:cubicBezTo>
                  <a:pt x="365" y="254"/>
                  <a:pt x="363" y="233"/>
                  <a:pt x="340" y="227"/>
                </a:cubicBezTo>
                <a:cubicBezTo>
                  <a:pt x="340" y="31"/>
                  <a:pt x="340" y="31"/>
                  <a:pt x="340" y="31"/>
                </a:cubicBezTo>
                <a:cubicBezTo>
                  <a:pt x="29" y="31"/>
                  <a:pt x="29" y="31"/>
                  <a:pt x="29" y="31"/>
                </a:cubicBezTo>
                <a:cubicBezTo>
                  <a:pt x="29" y="247"/>
                  <a:pt x="29" y="247"/>
                  <a:pt x="29" y="247"/>
                </a:cubicBezTo>
                <a:cubicBezTo>
                  <a:pt x="207" y="247"/>
                  <a:pt x="207" y="247"/>
                  <a:pt x="207" y="247"/>
                </a:cubicBezTo>
                <a:cubicBezTo>
                  <a:pt x="206" y="258"/>
                  <a:pt x="207" y="273"/>
                  <a:pt x="214" y="284"/>
                </a:cubicBezTo>
                <a:cubicBezTo>
                  <a:pt x="0" y="284"/>
                  <a:pt x="0" y="284"/>
                  <a:pt x="0" y="284"/>
                </a:cubicBezTo>
                <a:cubicBezTo>
                  <a:pt x="0" y="0"/>
                  <a:pt x="0" y="0"/>
                  <a:pt x="0" y="0"/>
                </a:cubicBezTo>
                <a:close/>
                <a:moveTo>
                  <a:pt x="226" y="86"/>
                </a:moveTo>
                <a:cubicBezTo>
                  <a:pt x="62" y="86"/>
                  <a:pt x="62" y="86"/>
                  <a:pt x="62" y="86"/>
                </a:cubicBezTo>
                <a:cubicBezTo>
                  <a:pt x="62" y="102"/>
                  <a:pt x="62" y="102"/>
                  <a:pt x="62" y="102"/>
                </a:cubicBezTo>
                <a:cubicBezTo>
                  <a:pt x="226" y="102"/>
                  <a:pt x="226" y="102"/>
                  <a:pt x="226" y="102"/>
                </a:cubicBezTo>
                <a:cubicBezTo>
                  <a:pt x="226" y="86"/>
                  <a:pt x="226" y="86"/>
                  <a:pt x="226" y="86"/>
                </a:cubicBezTo>
                <a:close/>
                <a:moveTo>
                  <a:pt x="226" y="177"/>
                </a:moveTo>
                <a:cubicBezTo>
                  <a:pt x="62" y="177"/>
                  <a:pt x="62" y="177"/>
                  <a:pt x="62" y="177"/>
                </a:cubicBezTo>
                <a:cubicBezTo>
                  <a:pt x="62" y="193"/>
                  <a:pt x="62" y="193"/>
                  <a:pt x="62" y="193"/>
                </a:cubicBezTo>
                <a:cubicBezTo>
                  <a:pt x="226" y="193"/>
                  <a:pt x="226" y="193"/>
                  <a:pt x="226" y="193"/>
                </a:cubicBezTo>
                <a:cubicBezTo>
                  <a:pt x="226" y="177"/>
                  <a:pt x="226" y="177"/>
                  <a:pt x="226" y="177"/>
                </a:cubicBezTo>
                <a:close/>
                <a:moveTo>
                  <a:pt x="226" y="131"/>
                </a:moveTo>
                <a:cubicBezTo>
                  <a:pt x="62" y="131"/>
                  <a:pt x="62" y="131"/>
                  <a:pt x="62" y="131"/>
                </a:cubicBezTo>
                <a:cubicBezTo>
                  <a:pt x="62" y="148"/>
                  <a:pt x="62" y="148"/>
                  <a:pt x="62" y="148"/>
                </a:cubicBezTo>
                <a:cubicBezTo>
                  <a:pt x="226" y="148"/>
                  <a:pt x="226" y="148"/>
                  <a:pt x="226" y="148"/>
                </a:cubicBezTo>
                <a:cubicBezTo>
                  <a:pt x="226" y="131"/>
                  <a:pt x="226" y="131"/>
                  <a:pt x="226" y="131"/>
                </a:cubicBezTo>
                <a:close/>
                <a:moveTo>
                  <a:pt x="368" y="203"/>
                </a:moveTo>
                <a:cubicBezTo>
                  <a:pt x="360" y="203"/>
                  <a:pt x="354" y="196"/>
                  <a:pt x="354" y="188"/>
                </a:cubicBezTo>
                <a:cubicBezTo>
                  <a:pt x="354" y="180"/>
                  <a:pt x="360" y="173"/>
                  <a:pt x="368" y="173"/>
                </a:cubicBezTo>
                <a:cubicBezTo>
                  <a:pt x="376" y="173"/>
                  <a:pt x="383" y="180"/>
                  <a:pt x="383" y="188"/>
                </a:cubicBezTo>
                <a:cubicBezTo>
                  <a:pt x="383" y="196"/>
                  <a:pt x="376" y="203"/>
                  <a:pt x="368" y="203"/>
                </a:cubicBezTo>
                <a:close/>
                <a:moveTo>
                  <a:pt x="368" y="95"/>
                </a:moveTo>
                <a:cubicBezTo>
                  <a:pt x="360" y="95"/>
                  <a:pt x="354" y="89"/>
                  <a:pt x="354" y="80"/>
                </a:cubicBezTo>
                <a:cubicBezTo>
                  <a:pt x="354" y="72"/>
                  <a:pt x="360" y="66"/>
                  <a:pt x="368" y="66"/>
                </a:cubicBezTo>
                <a:cubicBezTo>
                  <a:pt x="376" y="66"/>
                  <a:pt x="383" y="72"/>
                  <a:pt x="383" y="80"/>
                </a:cubicBezTo>
                <a:cubicBezTo>
                  <a:pt x="383" y="89"/>
                  <a:pt x="376" y="95"/>
                  <a:pt x="368" y="95"/>
                </a:cubicBezTo>
                <a:close/>
                <a:moveTo>
                  <a:pt x="368" y="149"/>
                </a:moveTo>
                <a:cubicBezTo>
                  <a:pt x="360" y="149"/>
                  <a:pt x="354" y="142"/>
                  <a:pt x="354" y="134"/>
                </a:cubicBezTo>
                <a:cubicBezTo>
                  <a:pt x="354" y="126"/>
                  <a:pt x="360" y="120"/>
                  <a:pt x="368" y="120"/>
                </a:cubicBezTo>
                <a:cubicBezTo>
                  <a:pt x="376" y="120"/>
                  <a:pt x="383" y="126"/>
                  <a:pt x="383" y="134"/>
                </a:cubicBezTo>
                <a:cubicBezTo>
                  <a:pt x="383" y="142"/>
                  <a:pt x="376" y="149"/>
                  <a:pt x="368" y="149"/>
                </a:cubicBezTo>
                <a:close/>
                <a:moveTo>
                  <a:pt x="323" y="339"/>
                </a:moveTo>
                <a:cubicBezTo>
                  <a:pt x="304" y="339"/>
                  <a:pt x="285" y="339"/>
                  <a:pt x="266" y="339"/>
                </a:cubicBezTo>
                <a:cubicBezTo>
                  <a:pt x="266" y="335"/>
                  <a:pt x="266" y="332"/>
                  <a:pt x="266" y="329"/>
                </a:cubicBezTo>
                <a:cubicBezTo>
                  <a:pt x="240" y="315"/>
                  <a:pt x="223" y="280"/>
                  <a:pt x="222" y="249"/>
                </a:cubicBezTo>
                <a:cubicBezTo>
                  <a:pt x="222" y="239"/>
                  <a:pt x="239" y="237"/>
                  <a:pt x="241" y="245"/>
                </a:cubicBezTo>
                <a:cubicBezTo>
                  <a:pt x="243" y="255"/>
                  <a:pt x="244" y="263"/>
                  <a:pt x="249" y="273"/>
                </a:cubicBezTo>
                <a:cubicBezTo>
                  <a:pt x="249" y="241"/>
                  <a:pt x="250" y="209"/>
                  <a:pt x="249" y="177"/>
                </a:cubicBezTo>
                <a:cubicBezTo>
                  <a:pt x="249" y="158"/>
                  <a:pt x="282" y="159"/>
                  <a:pt x="282" y="178"/>
                </a:cubicBezTo>
                <a:cubicBezTo>
                  <a:pt x="282" y="196"/>
                  <a:pt x="283" y="213"/>
                  <a:pt x="283" y="231"/>
                </a:cubicBezTo>
                <a:cubicBezTo>
                  <a:pt x="308" y="231"/>
                  <a:pt x="334" y="232"/>
                  <a:pt x="342" y="251"/>
                </a:cubicBezTo>
                <a:cubicBezTo>
                  <a:pt x="347" y="263"/>
                  <a:pt x="346" y="291"/>
                  <a:pt x="345" y="310"/>
                </a:cubicBezTo>
                <a:cubicBezTo>
                  <a:pt x="339" y="319"/>
                  <a:pt x="322" y="322"/>
                  <a:pt x="323" y="339"/>
                </a:cubicBezTo>
                <a:close/>
              </a:path>
            </a:pathLst>
          </a:custGeom>
          <a:solidFill>
            <a:srgbClr val="993366"/>
          </a:solidFill>
          <a:ln w="9525">
            <a:noFill/>
            <a:round/>
            <a:headEnd/>
            <a:tailEnd/>
          </a:ln>
        </p:spPr>
        <p:txBody>
          <a:bodyPr vert="horz" wrap="square" lIns="121920" tIns="60960" rIns="121920" bIns="60960" numCol="1" anchor="t" anchorCtr="0" compatLnSpc="1">
            <a:prstTxWarp prst="textNoShape">
              <a:avLst/>
            </a:prstTxWarp>
          </a:bodyPr>
          <a:lstStyle/>
          <a:p>
            <a:pPr defTabSz="1232315">
              <a:defRPr/>
            </a:pPr>
            <a:endParaRPr lang="en-GB" sz="2400" kern="0" dirty="0">
              <a:solidFill>
                <a:srgbClr val="222223"/>
              </a:solidFill>
              <a:latin typeface="Calibri" panose="020F0502020204030204"/>
            </a:endParaRPr>
          </a:p>
        </p:txBody>
      </p:sp>
      <p:sp>
        <p:nvSpPr>
          <p:cNvPr id="54" name="Espace réservé du texte 23"/>
          <p:cNvSpPr txBox="1">
            <a:spLocks/>
          </p:cNvSpPr>
          <p:nvPr/>
        </p:nvSpPr>
        <p:spPr>
          <a:xfrm>
            <a:off x="1069920" y="5400929"/>
            <a:ext cx="10763197" cy="917812"/>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None/>
              <a:tabLst/>
              <a:defRPr sz="1600" kern="1200">
                <a:solidFill>
                  <a:schemeClr val="bg2"/>
                </a:solidFill>
                <a:latin typeface="Helvetica" pitchFamily="34" charset="0"/>
                <a:ea typeface="+mn-ea"/>
                <a:cs typeface="+mn-cs"/>
              </a:defRPr>
            </a:lvl1pPr>
            <a:lvl2pPr marL="742950" indent="-285750" algn="ctr" defTabSz="914400" rtl="0" eaLnBrk="1" latinLnBrk="0" hangingPunct="1">
              <a:spcBef>
                <a:spcPct val="20000"/>
              </a:spcBef>
              <a:buClr>
                <a:schemeClr val="accent2"/>
              </a:buClr>
              <a:buFont typeface="Arial" panose="020B0604020202020204" pitchFamily="34" charset="0"/>
              <a:buChar char="–"/>
              <a:defRPr sz="1400" kern="1200">
                <a:solidFill>
                  <a:schemeClr val="bg2"/>
                </a:solidFill>
                <a:latin typeface="Helvetica" pitchFamily="34" charset="0"/>
                <a:ea typeface="+mn-ea"/>
                <a:cs typeface="+mn-cs"/>
              </a:defRPr>
            </a:lvl2pPr>
            <a:lvl3pPr marL="1143000" indent="-228600" algn="ctr" defTabSz="914400" rtl="0" eaLnBrk="1" latinLnBrk="0" hangingPunct="1">
              <a:spcBef>
                <a:spcPct val="20000"/>
              </a:spcBef>
              <a:buClr>
                <a:schemeClr val="accent2"/>
              </a:buClr>
              <a:buFont typeface="Arial" panose="020B0604020202020204" pitchFamily="34" charset="0"/>
              <a:buChar char="•"/>
              <a:defRPr sz="1200" kern="1200">
                <a:solidFill>
                  <a:schemeClr val="bg2"/>
                </a:solidFill>
                <a:latin typeface="Helvetica" pitchFamily="34" charset="0"/>
                <a:ea typeface="+mn-ea"/>
                <a:cs typeface="+mn-cs"/>
              </a:defRPr>
            </a:lvl3pPr>
            <a:lvl4pPr marL="16002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4pPr>
            <a:lvl5pPr marL="20574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defTabSz="914377">
              <a:buClr>
                <a:srgbClr val="F1BE48"/>
              </a:buClr>
              <a:defRPr/>
            </a:pPr>
            <a:r>
              <a:rPr lang="fr-FR" dirty="0">
                <a:solidFill>
                  <a:srgbClr val="1B365D"/>
                </a:solidFill>
                <a:latin typeface="Calibri"/>
                <a:cs typeface="Helvetica" pitchFamily="34" charset="0"/>
              </a:rPr>
              <a:t>Comme pour toute enquête quantitative, cette étude présente des résultats soumis aux marges d'erreur inhérentes aux lois statistiques. Ce rapport a été élaboré dans le respect de la norme internationale ISO 20252 « Etudes de marché, études sociales et d’opinion ».</a:t>
            </a:r>
          </a:p>
        </p:txBody>
      </p:sp>
      <p:grpSp>
        <p:nvGrpSpPr>
          <p:cNvPr id="56" name="Groupe 55"/>
          <p:cNvGrpSpPr/>
          <p:nvPr/>
        </p:nvGrpSpPr>
        <p:grpSpPr>
          <a:xfrm>
            <a:off x="356340" y="4398633"/>
            <a:ext cx="11137237" cy="890144"/>
            <a:chOff x="267255" y="3383088"/>
            <a:chExt cx="8352928" cy="667608"/>
          </a:xfrm>
        </p:grpSpPr>
        <p:cxnSp>
          <p:nvCxnSpPr>
            <p:cNvPr id="57" name="Connecteur droit 56"/>
            <p:cNvCxnSpPr/>
            <p:nvPr/>
          </p:nvCxnSpPr>
          <p:spPr>
            <a:xfrm>
              <a:off x="267255" y="4050696"/>
              <a:ext cx="8352928" cy="0"/>
            </a:xfrm>
            <a:prstGeom prst="line">
              <a:avLst/>
            </a:prstGeom>
            <a:noFill/>
            <a:ln w="3175" cap="flat" cmpd="sng" algn="ctr">
              <a:solidFill>
                <a:sysClr val="window" lastClr="FFFFFF">
                  <a:lumMod val="65000"/>
                </a:sysClr>
              </a:solidFill>
              <a:prstDash val="solid"/>
            </a:ln>
            <a:effectLst/>
          </p:spPr>
        </p:cxnSp>
        <p:grpSp>
          <p:nvGrpSpPr>
            <p:cNvPr id="58" name="Groupe 57"/>
            <p:cNvGrpSpPr/>
            <p:nvPr/>
          </p:nvGrpSpPr>
          <p:grpSpPr>
            <a:xfrm>
              <a:off x="3026039" y="3385043"/>
              <a:ext cx="5085327" cy="418137"/>
              <a:chOff x="1179924" y="3387956"/>
              <a:chExt cx="5085327" cy="418137"/>
            </a:xfrm>
          </p:grpSpPr>
          <p:grpSp>
            <p:nvGrpSpPr>
              <p:cNvPr id="61" name="Groupe 60"/>
              <p:cNvGrpSpPr/>
              <p:nvPr/>
            </p:nvGrpSpPr>
            <p:grpSpPr>
              <a:xfrm>
                <a:off x="1179924" y="3387956"/>
                <a:ext cx="3814429" cy="418137"/>
                <a:chOff x="1252174" y="3280895"/>
                <a:chExt cx="3814429" cy="418137"/>
              </a:xfrm>
            </p:grpSpPr>
            <p:pic>
              <p:nvPicPr>
                <p:cNvPr id="63" name="Picture 6" descr="D:\Users\lucie.hamon\Documents\élections départementales 2015\SOPRASTERIA_logo_CMJN_ex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46990" y="3335232"/>
                  <a:ext cx="1244590" cy="309463"/>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18"/>
                <p:cNvGrpSpPr>
                  <a:grpSpLocks noChangeAspect="1"/>
                </p:cNvGrpSpPr>
                <p:nvPr/>
              </p:nvGrpSpPr>
              <p:grpSpPr bwMode="auto">
                <a:xfrm>
                  <a:off x="1252174" y="3280895"/>
                  <a:ext cx="851415" cy="418137"/>
                  <a:chOff x="2550" y="681"/>
                  <a:chExt cx="6425" cy="3153"/>
                </a:xfrm>
              </p:grpSpPr>
              <p:sp>
                <p:nvSpPr>
                  <p:cNvPr id="66" name="Freeform 19"/>
                  <p:cNvSpPr>
                    <a:spLocks noChangeAspect="1"/>
                  </p:cNvSpPr>
                  <p:nvPr/>
                </p:nvSpPr>
                <p:spPr bwMode="auto">
                  <a:xfrm>
                    <a:off x="5456" y="681"/>
                    <a:ext cx="3519" cy="3153"/>
                  </a:xfrm>
                  <a:custGeom>
                    <a:avLst/>
                    <a:gdLst>
                      <a:gd name="T0" fmla="*/ 0 w 3862"/>
                      <a:gd name="T1" fmla="*/ 2202 h 3449"/>
                      <a:gd name="T2" fmla="*/ 0 w 3862"/>
                      <a:gd name="T3" fmla="*/ 2202 h 3449"/>
                      <a:gd name="T4" fmla="*/ 0 w 3862"/>
                      <a:gd name="T5" fmla="*/ 0 h 3449"/>
                      <a:gd name="T6" fmla="*/ 2322 w 3862"/>
                      <a:gd name="T7" fmla="*/ 0 h 3449"/>
                      <a:gd name="T8" fmla="*/ 2090 w 3862"/>
                      <a:gd name="T9" fmla="*/ 2202 h 3449"/>
                      <a:gd name="T10" fmla="*/ 0 w 3862"/>
                      <a:gd name="T11" fmla="*/ 2202 h 34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67" name="Freeform 20"/>
                  <p:cNvSpPr>
                    <a:spLocks noChangeAspect="1"/>
                  </p:cNvSpPr>
                  <p:nvPr/>
                </p:nvSpPr>
                <p:spPr bwMode="auto">
                  <a:xfrm>
                    <a:off x="2710" y="1846"/>
                    <a:ext cx="75" cy="53"/>
                  </a:xfrm>
                  <a:custGeom>
                    <a:avLst/>
                    <a:gdLst>
                      <a:gd name="T0" fmla="*/ 11 w 81"/>
                      <a:gd name="T1" fmla="*/ 14 h 66"/>
                      <a:gd name="T2" fmla="*/ 11 w 81"/>
                      <a:gd name="T3" fmla="*/ 14 h 66"/>
                      <a:gd name="T4" fmla="*/ 0 w 81"/>
                      <a:gd name="T5" fmla="*/ 18 h 66"/>
                      <a:gd name="T6" fmla="*/ 54 w 81"/>
                      <a:gd name="T7" fmla="*/ 7 h 66"/>
                      <a:gd name="T8" fmla="*/ 55 w 81"/>
                      <a:gd name="T9" fmla="*/ 0 h 66"/>
                      <a:gd name="T10" fmla="*/ 11 w 81"/>
                      <a:gd name="T11" fmla="*/ 1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68" name="Freeform 21"/>
                  <p:cNvSpPr>
                    <a:spLocks noChangeAspect="1"/>
                  </p:cNvSpPr>
                  <p:nvPr/>
                </p:nvSpPr>
                <p:spPr bwMode="auto">
                  <a:xfrm>
                    <a:off x="2871" y="1974"/>
                    <a:ext cx="64" cy="53"/>
                  </a:xfrm>
                  <a:custGeom>
                    <a:avLst/>
                    <a:gdLst>
                      <a:gd name="T0" fmla="*/ 8 w 81"/>
                      <a:gd name="T1" fmla="*/ 1 h 63"/>
                      <a:gd name="T2" fmla="*/ 8 w 81"/>
                      <a:gd name="T3" fmla="*/ 1 h 63"/>
                      <a:gd name="T4" fmla="*/ 0 w 81"/>
                      <a:gd name="T5" fmla="*/ 0 h 63"/>
                      <a:gd name="T6" fmla="*/ 10 w 81"/>
                      <a:gd name="T7" fmla="*/ 24 h 63"/>
                      <a:gd name="T8" fmla="*/ 17 w 81"/>
                      <a:gd name="T9" fmla="*/ 27 h 63"/>
                      <a:gd name="T10" fmla="*/ 8 w 81"/>
                      <a:gd name="T11" fmla="*/ 1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69" name="Freeform 22"/>
                  <p:cNvSpPr>
                    <a:spLocks noChangeAspect="1"/>
                  </p:cNvSpPr>
                  <p:nvPr/>
                </p:nvSpPr>
                <p:spPr bwMode="auto">
                  <a:xfrm>
                    <a:off x="2625" y="1408"/>
                    <a:ext cx="86" cy="86"/>
                  </a:xfrm>
                  <a:custGeom>
                    <a:avLst/>
                    <a:gdLst>
                      <a:gd name="T0" fmla="*/ 12 w 96"/>
                      <a:gd name="T1" fmla="*/ 76 h 79"/>
                      <a:gd name="T2" fmla="*/ 12 w 96"/>
                      <a:gd name="T3" fmla="*/ 76 h 79"/>
                      <a:gd name="T4" fmla="*/ 0 w 96"/>
                      <a:gd name="T5" fmla="*/ 98 h 79"/>
                      <a:gd name="T6" fmla="*/ 52 w 96"/>
                      <a:gd name="T7" fmla="*/ 41 h 79"/>
                      <a:gd name="T8" fmla="*/ 56 w 96"/>
                      <a:gd name="T9" fmla="*/ 0 h 79"/>
                      <a:gd name="T10" fmla="*/ 12 w 96"/>
                      <a:gd name="T11" fmla="*/ 76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0" name="Freeform 23"/>
                  <p:cNvSpPr>
                    <a:spLocks noChangeAspect="1"/>
                  </p:cNvSpPr>
                  <p:nvPr/>
                </p:nvSpPr>
                <p:spPr bwMode="auto">
                  <a:xfrm>
                    <a:off x="2571" y="1568"/>
                    <a:ext cx="75" cy="75"/>
                  </a:xfrm>
                  <a:custGeom>
                    <a:avLst/>
                    <a:gdLst>
                      <a:gd name="T0" fmla="*/ 67 w 77"/>
                      <a:gd name="T1" fmla="*/ 19 h 77"/>
                      <a:gd name="T2" fmla="*/ 67 w 77"/>
                      <a:gd name="T3" fmla="*/ 19 h 77"/>
                      <a:gd name="T4" fmla="*/ 61 w 77"/>
                      <a:gd name="T5" fmla="*/ 0 h 77"/>
                      <a:gd name="T6" fmla="*/ 0 w 77"/>
                      <a:gd name="T7" fmla="*/ 39 h 77"/>
                      <a:gd name="T8" fmla="*/ 0 w 77"/>
                      <a:gd name="T9" fmla="*/ 54 h 77"/>
                      <a:gd name="T10" fmla="*/ 67 w 77"/>
                      <a:gd name="T11" fmla="*/ 19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1" name="Freeform 24"/>
                  <p:cNvSpPr>
                    <a:spLocks noChangeAspect="1"/>
                  </p:cNvSpPr>
                  <p:nvPr/>
                </p:nvSpPr>
                <p:spPr bwMode="auto">
                  <a:xfrm>
                    <a:off x="2550" y="1728"/>
                    <a:ext cx="86" cy="64"/>
                  </a:xfrm>
                  <a:custGeom>
                    <a:avLst/>
                    <a:gdLst>
                      <a:gd name="T0" fmla="*/ 0 w 90"/>
                      <a:gd name="T1" fmla="*/ 25 h 74"/>
                      <a:gd name="T2" fmla="*/ 0 w 90"/>
                      <a:gd name="T3" fmla="*/ 25 h 74"/>
                      <a:gd name="T4" fmla="*/ 11 w 90"/>
                      <a:gd name="T5" fmla="*/ 29 h 74"/>
                      <a:gd name="T6" fmla="*/ 58 w 90"/>
                      <a:gd name="T7" fmla="*/ 11 h 74"/>
                      <a:gd name="T8" fmla="*/ 72 w 90"/>
                      <a:gd name="T9" fmla="*/ 3 h 74"/>
                      <a:gd name="T10" fmla="*/ 0 w 90"/>
                      <a:gd name="T11" fmla="*/ 25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2" name="Freeform 25"/>
                  <p:cNvSpPr>
                    <a:spLocks noChangeAspect="1"/>
                  </p:cNvSpPr>
                  <p:nvPr/>
                </p:nvSpPr>
                <p:spPr bwMode="auto">
                  <a:xfrm>
                    <a:off x="2775" y="1173"/>
                    <a:ext cx="86" cy="75"/>
                  </a:xfrm>
                  <a:custGeom>
                    <a:avLst/>
                    <a:gdLst>
                      <a:gd name="T0" fmla="*/ 16 w 88"/>
                      <a:gd name="T1" fmla="*/ 4 h 72"/>
                      <a:gd name="T2" fmla="*/ 16 w 88"/>
                      <a:gd name="T3" fmla="*/ 4 h 72"/>
                      <a:gd name="T4" fmla="*/ 0 w 88"/>
                      <a:gd name="T5" fmla="*/ 17 h 72"/>
                      <a:gd name="T6" fmla="*/ 76 w 88"/>
                      <a:gd name="T7" fmla="*/ 59 h 72"/>
                      <a:gd name="T8" fmla="*/ 78 w 88"/>
                      <a:gd name="T9" fmla="*/ 27 h 72"/>
                      <a:gd name="T10" fmla="*/ 16 w 88"/>
                      <a:gd name="T11" fmla="*/ 4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3" name="Freeform 26"/>
                  <p:cNvSpPr>
                    <a:spLocks noChangeAspect="1"/>
                  </p:cNvSpPr>
                  <p:nvPr/>
                </p:nvSpPr>
                <p:spPr bwMode="auto">
                  <a:xfrm>
                    <a:off x="2956" y="1109"/>
                    <a:ext cx="75" cy="86"/>
                  </a:xfrm>
                  <a:custGeom>
                    <a:avLst/>
                    <a:gdLst>
                      <a:gd name="T0" fmla="*/ 24 w 86"/>
                      <a:gd name="T1" fmla="*/ 7 h 92"/>
                      <a:gd name="T2" fmla="*/ 24 w 86"/>
                      <a:gd name="T3" fmla="*/ 7 h 92"/>
                      <a:gd name="T4" fmla="*/ 10 w 86"/>
                      <a:gd name="T5" fmla="*/ 0 h 92"/>
                      <a:gd name="T6" fmla="*/ 7 w 86"/>
                      <a:gd name="T7" fmla="*/ 47 h 92"/>
                      <a:gd name="T8" fmla="*/ 14 w 86"/>
                      <a:gd name="T9" fmla="*/ 65 h 92"/>
                      <a:gd name="T10" fmla="*/ 24 w 86"/>
                      <a:gd name="T11" fmla="*/ 7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4" name="Freeform 27"/>
                  <p:cNvSpPr>
                    <a:spLocks noChangeAspect="1" noEditPoints="1"/>
                  </p:cNvSpPr>
                  <p:nvPr/>
                </p:nvSpPr>
                <p:spPr bwMode="auto">
                  <a:xfrm>
                    <a:off x="7181" y="927"/>
                    <a:ext cx="663" cy="1678"/>
                  </a:xfrm>
                  <a:custGeom>
                    <a:avLst/>
                    <a:gdLst>
                      <a:gd name="T0" fmla="*/ 290 w 724"/>
                      <a:gd name="T1" fmla="*/ 503 h 1845"/>
                      <a:gd name="T2" fmla="*/ 290 w 724"/>
                      <a:gd name="T3" fmla="*/ 503 h 1845"/>
                      <a:gd name="T4" fmla="*/ 211 w 724"/>
                      <a:gd name="T5" fmla="*/ 483 h 1845"/>
                      <a:gd name="T6" fmla="*/ 307 w 724"/>
                      <a:gd name="T7" fmla="*/ 464 h 1845"/>
                      <a:gd name="T8" fmla="*/ 317 w 724"/>
                      <a:gd name="T9" fmla="*/ 480 h 1845"/>
                      <a:gd name="T10" fmla="*/ 290 w 724"/>
                      <a:gd name="T11" fmla="*/ 503 h 1845"/>
                      <a:gd name="T12" fmla="*/ 290 w 724"/>
                      <a:gd name="T13" fmla="*/ 503 h 1845"/>
                      <a:gd name="T14" fmla="*/ 412 w 724"/>
                      <a:gd name="T15" fmla="*/ 524 h 1845"/>
                      <a:gd name="T16" fmla="*/ 412 w 724"/>
                      <a:gd name="T17" fmla="*/ 524 h 1845"/>
                      <a:gd name="T18" fmla="*/ 387 w 724"/>
                      <a:gd name="T19" fmla="*/ 437 h 1845"/>
                      <a:gd name="T20" fmla="*/ 408 w 724"/>
                      <a:gd name="T21" fmla="*/ 403 h 1845"/>
                      <a:gd name="T22" fmla="*/ 404 w 724"/>
                      <a:gd name="T23" fmla="*/ 297 h 1845"/>
                      <a:gd name="T24" fmla="*/ 413 w 724"/>
                      <a:gd name="T25" fmla="*/ 288 h 1845"/>
                      <a:gd name="T26" fmla="*/ 404 w 724"/>
                      <a:gd name="T27" fmla="*/ 258 h 1845"/>
                      <a:gd name="T28" fmla="*/ 397 w 724"/>
                      <a:gd name="T29" fmla="*/ 213 h 1845"/>
                      <a:gd name="T30" fmla="*/ 380 w 724"/>
                      <a:gd name="T31" fmla="*/ 178 h 1845"/>
                      <a:gd name="T32" fmla="*/ 387 w 724"/>
                      <a:gd name="T33" fmla="*/ 162 h 1845"/>
                      <a:gd name="T34" fmla="*/ 361 w 724"/>
                      <a:gd name="T35" fmla="*/ 147 h 1845"/>
                      <a:gd name="T36" fmla="*/ 337 w 724"/>
                      <a:gd name="T37" fmla="*/ 133 h 1845"/>
                      <a:gd name="T38" fmla="*/ 332 w 724"/>
                      <a:gd name="T39" fmla="*/ 113 h 1845"/>
                      <a:gd name="T40" fmla="*/ 311 w 724"/>
                      <a:gd name="T41" fmla="*/ 121 h 1845"/>
                      <a:gd name="T42" fmla="*/ 306 w 724"/>
                      <a:gd name="T43" fmla="*/ 96 h 1845"/>
                      <a:gd name="T44" fmla="*/ 279 w 724"/>
                      <a:gd name="T45" fmla="*/ 106 h 1845"/>
                      <a:gd name="T46" fmla="*/ 264 w 724"/>
                      <a:gd name="T47" fmla="*/ 74 h 1845"/>
                      <a:gd name="T48" fmla="*/ 251 w 724"/>
                      <a:gd name="T49" fmla="*/ 77 h 1845"/>
                      <a:gd name="T50" fmla="*/ 230 w 724"/>
                      <a:gd name="T51" fmla="*/ 94 h 1845"/>
                      <a:gd name="T52" fmla="*/ 230 w 724"/>
                      <a:gd name="T53" fmla="*/ 63 h 1845"/>
                      <a:gd name="T54" fmla="*/ 220 w 724"/>
                      <a:gd name="T55" fmla="*/ 58 h 1845"/>
                      <a:gd name="T56" fmla="*/ 203 w 724"/>
                      <a:gd name="T57" fmla="*/ 50 h 1845"/>
                      <a:gd name="T58" fmla="*/ 178 w 724"/>
                      <a:gd name="T59" fmla="*/ 60 h 1845"/>
                      <a:gd name="T60" fmla="*/ 188 w 724"/>
                      <a:gd name="T61" fmla="*/ 32 h 1845"/>
                      <a:gd name="T62" fmla="*/ 157 w 724"/>
                      <a:gd name="T63" fmla="*/ 65 h 1845"/>
                      <a:gd name="T64" fmla="*/ 139 w 724"/>
                      <a:gd name="T65" fmla="*/ 70 h 1845"/>
                      <a:gd name="T66" fmla="*/ 171 w 724"/>
                      <a:gd name="T67" fmla="*/ 26 h 1845"/>
                      <a:gd name="T68" fmla="*/ 137 w 724"/>
                      <a:gd name="T69" fmla="*/ 56 h 1845"/>
                      <a:gd name="T70" fmla="*/ 112 w 724"/>
                      <a:gd name="T71" fmla="*/ 61 h 1845"/>
                      <a:gd name="T72" fmla="*/ 120 w 724"/>
                      <a:gd name="T73" fmla="*/ 24 h 1845"/>
                      <a:gd name="T74" fmla="*/ 112 w 724"/>
                      <a:gd name="T75" fmla="*/ 43 h 1845"/>
                      <a:gd name="T76" fmla="*/ 106 w 724"/>
                      <a:gd name="T77" fmla="*/ 23 h 1845"/>
                      <a:gd name="T78" fmla="*/ 92 w 724"/>
                      <a:gd name="T79" fmla="*/ 71 h 1845"/>
                      <a:gd name="T80" fmla="*/ 81 w 724"/>
                      <a:gd name="T81" fmla="*/ 24 h 1845"/>
                      <a:gd name="T82" fmla="*/ 51 w 724"/>
                      <a:gd name="T83" fmla="*/ 70 h 1845"/>
                      <a:gd name="T84" fmla="*/ 36 w 724"/>
                      <a:gd name="T85" fmla="*/ 72 h 1845"/>
                      <a:gd name="T86" fmla="*/ 24 w 724"/>
                      <a:gd name="T87" fmla="*/ 26 h 1845"/>
                      <a:gd name="T88" fmla="*/ 5 w 724"/>
                      <a:gd name="T89" fmla="*/ 1125 h 1845"/>
                      <a:gd name="T90" fmla="*/ 0 w 724"/>
                      <a:gd name="T91" fmla="*/ 1145 h 1845"/>
                      <a:gd name="T92" fmla="*/ 104 w 724"/>
                      <a:gd name="T93" fmla="*/ 1135 h 1845"/>
                      <a:gd name="T94" fmla="*/ 341 w 724"/>
                      <a:gd name="T95" fmla="*/ 1146 h 1845"/>
                      <a:gd name="T96" fmla="*/ 396 w 724"/>
                      <a:gd name="T97" fmla="*/ 1138 h 1845"/>
                      <a:gd name="T98" fmla="*/ 271 w 724"/>
                      <a:gd name="T99" fmla="*/ 1107 h 1845"/>
                      <a:gd name="T100" fmla="*/ 175 w 724"/>
                      <a:gd name="T101" fmla="*/ 1035 h 1845"/>
                      <a:gd name="T102" fmla="*/ 153 w 724"/>
                      <a:gd name="T103" fmla="*/ 974 h 1845"/>
                      <a:gd name="T104" fmla="*/ 154 w 724"/>
                      <a:gd name="T105" fmla="*/ 891 h 1845"/>
                      <a:gd name="T106" fmla="*/ 203 w 724"/>
                      <a:gd name="T107" fmla="*/ 873 h 1845"/>
                      <a:gd name="T108" fmla="*/ 378 w 724"/>
                      <a:gd name="T109" fmla="*/ 863 h 1845"/>
                      <a:gd name="T110" fmla="*/ 389 w 724"/>
                      <a:gd name="T111" fmla="*/ 800 h 1845"/>
                      <a:gd name="T112" fmla="*/ 393 w 724"/>
                      <a:gd name="T113" fmla="*/ 760 h 1845"/>
                      <a:gd name="T114" fmla="*/ 406 w 724"/>
                      <a:gd name="T115" fmla="*/ 730 h 1845"/>
                      <a:gd name="T116" fmla="*/ 380 w 724"/>
                      <a:gd name="T117" fmla="*/ 705 h 1845"/>
                      <a:gd name="T118" fmla="*/ 418 w 724"/>
                      <a:gd name="T119" fmla="*/ 673 h 1845"/>
                      <a:gd name="T120" fmla="*/ 400 w 724"/>
                      <a:gd name="T121" fmla="*/ 634 h 1845"/>
                      <a:gd name="T122" fmla="*/ 453 w 724"/>
                      <a:gd name="T123" fmla="*/ 597 h 1845"/>
                      <a:gd name="T124" fmla="*/ 412 w 724"/>
                      <a:gd name="T125" fmla="*/ 524 h 18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5" name="Freeform 28"/>
                  <p:cNvSpPr>
                    <a:spLocks noChangeAspect="1"/>
                  </p:cNvSpPr>
                  <p:nvPr/>
                </p:nvSpPr>
                <p:spPr bwMode="auto">
                  <a:xfrm>
                    <a:off x="5384" y="681"/>
                    <a:ext cx="1829" cy="3153"/>
                  </a:xfrm>
                  <a:custGeom>
                    <a:avLst/>
                    <a:gdLst>
                      <a:gd name="T0" fmla="*/ 1229 w 2011"/>
                      <a:gd name="T1" fmla="*/ 1345 h 3449"/>
                      <a:gd name="T2" fmla="*/ 0 w 2011"/>
                      <a:gd name="T3" fmla="*/ 2202 h 3449"/>
                      <a:gd name="T4" fmla="*/ 1228 w 2011"/>
                      <a:gd name="T5" fmla="*/ 0 h 3449"/>
                      <a:gd name="T6" fmla="*/ 1232 w 2011"/>
                      <a:gd name="T7" fmla="*/ 221 h 3449"/>
                      <a:gd name="T8" fmla="*/ 1234 w 2011"/>
                      <a:gd name="T9" fmla="*/ 250 h 3449"/>
                      <a:gd name="T10" fmla="*/ 1197 w 2011"/>
                      <a:gd name="T11" fmla="*/ 208 h 3449"/>
                      <a:gd name="T12" fmla="*/ 1168 w 2011"/>
                      <a:gd name="T13" fmla="*/ 245 h 3449"/>
                      <a:gd name="T14" fmla="*/ 1156 w 2011"/>
                      <a:gd name="T15" fmla="*/ 262 h 3449"/>
                      <a:gd name="T16" fmla="*/ 1135 w 2011"/>
                      <a:gd name="T17" fmla="*/ 222 h 3449"/>
                      <a:gd name="T18" fmla="*/ 1100 w 2011"/>
                      <a:gd name="T19" fmla="*/ 229 h 3449"/>
                      <a:gd name="T20" fmla="*/ 1060 w 2011"/>
                      <a:gd name="T21" fmla="*/ 316 h 3449"/>
                      <a:gd name="T22" fmla="*/ 1046 w 2011"/>
                      <a:gd name="T23" fmla="*/ 268 h 3449"/>
                      <a:gd name="T24" fmla="*/ 1000 w 2011"/>
                      <a:gd name="T25" fmla="*/ 272 h 3449"/>
                      <a:gd name="T26" fmla="*/ 1001 w 2011"/>
                      <a:gd name="T27" fmla="*/ 318 h 3449"/>
                      <a:gd name="T28" fmla="*/ 946 w 2011"/>
                      <a:gd name="T29" fmla="*/ 317 h 3449"/>
                      <a:gd name="T30" fmla="*/ 941 w 2011"/>
                      <a:gd name="T31" fmla="*/ 357 h 3449"/>
                      <a:gd name="T32" fmla="*/ 876 w 2011"/>
                      <a:gd name="T33" fmla="*/ 333 h 3449"/>
                      <a:gd name="T34" fmla="*/ 946 w 2011"/>
                      <a:gd name="T35" fmla="*/ 369 h 3449"/>
                      <a:gd name="T36" fmla="*/ 904 w 2011"/>
                      <a:gd name="T37" fmla="*/ 390 h 3449"/>
                      <a:gd name="T38" fmla="*/ 897 w 2011"/>
                      <a:gd name="T39" fmla="*/ 385 h 3449"/>
                      <a:gd name="T40" fmla="*/ 873 w 2011"/>
                      <a:gd name="T41" fmla="*/ 409 h 3449"/>
                      <a:gd name="T42" fmla="*/ 901 w 2011"/>
                      <a:gd name="T43" fmla="*/ 404 h 3449"/>
                      <a:gd name="T44" fmla="*/ 891 w 2011"/>
                      <a:gd name="T45" fmla="*/ 450 h 3449"/>
                      <a:gd name="T46" fmla="*/ 866 w 2011"/>
                      <a:gd name="T47" fmla="*/ 459 h 3449"/>
                      <a:gd name="T48" fmla="*/ 877 w 2011"/>
                      <a:gd name="T49" fmla="*/ 502 h 3449"/>
                      <a:gd name="T50" fmla="*/ 821 w 2011"/>
                      <a:gd name="T51" fmla="*/ 485 h 3449"/>
                      <a:gd name="T52" fmla="*/ 781 w 2011"/>
                      <a:gd name="T53" fmla="*/ 485 h 3449"/>
                      <a:gd name="T54" fmla="*/ 750 w 2011"/>
                      <a:gd name="T55" fmla="*/ 530 h 3449"/>
                      <a:gd name="T56" fmla="*/ 840 w 2011"/>
                      <a:gd name="T57" fmla="*/ 539 h 3449"/>
                      <a:gd name="T58" fmla="*/ 814 w 2011"/>
                      <a:gd name="T59" fmla="*/ 562 h 3449"/>
                      <a:gd name="T60" fmla="*/ 814 w 2011"/>
                      <a:gd name="T61" fmla="*/ 609 h 3449"/>
                      <a:gd name="T62" fmla="*/ 845 w 2011"/>
                      <a:gd name="T63" fmla="*/ 607 h 3449"/>
                      <a:gd name="T64" fmla="*/ 820 w 2011"/>
                      <a:gd name="T65" fmla="*/ 677 h 3449"/>
                      <a:gd name="T66" fmla="*/ 824 w 2011"/>
                      <a:gd name="T67" fmla="*/ 712 h 3449"/>
                      <a:gd name="T68" fmla="*/ 799 w 2011"/>
                      <a:gd name="T69" fmla="*/ 756 h 3449"/>
                      <a:gd name="T70" fmla="*/ 782 w 2011"/>
                      <a:gd name="T71" fmla="*/ 783 h 3449"/>
                      <a:gd name="T72" fmla="*/ 799 w 2011"/>
                      <a:gd name="T73" fmla="*/ 809 h 3449"/>
                      <a:gd name="T74" fmla="*/ 818 w 2011"/>
                      <a:gd name="T75" fmla="*/ 836 h 3449"/>
                      <a:gd name="T76" fmla="*/ 849 w 2011"/>
                      <a:gd name="T77" fmla="*/ 879 h 3449"/>
                      <a:gd name="T78" fmla="*/ 895 w 2011"/>
                      <a:gd name="T79" fmla="*/ 902 h 3449"/>
                      <a:gd name="T80" fmla="*/ 930 w 2011"/>
                      <a:gd name="T81" fmla="*/ 881 h 3449"/>
                      <a:gd name="T82" fmla="*/ 941 w 2011"/>
                      <a:gd name="T83" fmla="*/ 940 h 3449"/>
                      <a:gd name="T84" fmla="*/ 1000 w 2011"/>
                      <a:gd name="T85" fmla="*/ 940 h 3449"/>
                      <a:gd name="T86" fmla="*/ 986 w 2011"/>
                      <a:gd name="T87" fmla="*/ 974 h 3449"/>
                      <a:gd name="T88" fmla="*/ 1008 w 2011"/>
                      <a:gd name="T89" fmla="*/ 996 h 3449"/>
                      <a:gd name="T90" fmla="*/ 1023 w 2011"/>
                      <a:gd name="T91" fmla="*/ 1023 h 3449"/>
                      <a:gd name="T92" fmla="*/ 1058 w 2011"/>
                      <a:gd name="T93" fmla="*/ 1017 h 3449"/>
                      <a:gd name="T94" fmla="*/ 1076 w 2011"/>
                      <a:gd name="T95" fmla="*/ 980 h 3449"/>
                      <a:gd name="T96" fmla="*/ 1117 w 2011"/>
                      <a:gd name="T97" fmla="*/ 1006 h 3449"/>
                      <a:gd name="T98" fmla="*/ 1125 w 2011"/>
                      <a:gd name="T99" fmla="*/ 1092 h 3449"/>
                      <a:gd name="T100" fmla="*/ 1164 w 2011"/>
                      <a:gd name="T101" fmla="*/ 1078 h 3449"/>
                      <a:gd name="T102" fmla="*/ 1145 w 2011"/>
                      <a:gd name="T103" fmla="*/ 1177 h 3449"/>
                      <a:gd name="T104" fmla="*/ 900 w 2011"/>
                      <a:gd name="T105" fmla="*/ 1336 h 3449"/>
                      <a:gd name="T106" fmla="*/ 1029 w 2011"/>
                      <a:gd name="T107" fmla="*/ 1343 h 3449"/>
                      <a:gd name="T108" fmla="*/ 1229 w 2011"/>
                      <a:gd name="T109" fmla="*/ 1344 h 3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6" name="Freeform 29"/>
                  <p:cNvSpPr>
                    <a:spLocks noChangeAspect="1" noEditPoints="1"/>
                  </p:cNvSpPr>
                  <p:nvPr/>
                </p:nvSpPr>
                <p:spPr bwMode="auto">
                  <a:xfrm>
                    <a:off x="7339" y="2755"/>
                    <a:ext cx="578" cy="577"/>
                  </a:xfrm>
                  <a:custGeom>
                    <a:avLst/>
                    <a:gdLst>
                      <a:gd name="T0" fmla="*/ 194 w 639"/>
                      <a:gd name="T1" fmla="*/ 430 h 621"/>
                      <a:gd name="T2" fmla="*/ 194 w 639"/>
                      <a:gd name="T3" fmla="*/ 430 h 621"/>
                      <a:gd name="T4" fmla="*/ 387 w 639"/>
                      <a:gd name="T5" fmla="*/ 213 h 621"/>
                      <a:gd name="T6" fmla="*/ 194 w 639"/>
                      <a:gd name="T7" fmla="*/ 0 h 621"/>
                      <a:gd name="T8" fmla="*/ 0 w 639"/>
                      <a:gd name="T9" fmla="*/ 213 h 621"/>
                      <a:gd name="T10" fmla="*/ 194 w 639"/>
                      <a:gd name="T11" fmla="*/ 430 h 621"/>
                      <a:gd name="T12" fmla="*/ 194 w 639"/>
                      <a:gd name="T13" fmla="*/ 430 h 621"/>
                      <a:gd name="T14" fmla="*/ 99 w 639"/>
                      <a:gd name="T15" fmla="*/ 213 h 621"/>
                      <a:gd name="T16" fmla="*/ 99 w 639"/>
                      <a:gd name="T17" fmla="*/ 213 h 621"/>
                      <a:gd name="T18" fmla="*/ 194 w 639"/>
                      <a:gd name="T19" fmla="*/ 86 h 621"/>
                      <a:gd name="T20" fmla="*/ 289 w 639"/>
                      <a:gd name="T21" fmla="*/ 213 h 621"/>
                      <a:gd name="T22" fmla="*/ 194 w 639"/>
                      <a:gd name="T23" fmla="*/ 343 h 621"/>
                      <a:gd name="T24" fmla="*/ 99 w 639"/>
                      <a:gd name="T25" fmla="*/ 213 h 6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rgbClr val="FFFFFF"/>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7" name="Freeform 30"/>
                  <p:cNvSpPr>
                    <a:spLocks noChangeAspect="1"/>
                  </p:cNvSpPr>
                  <p:nvPr/>
                </p:nvSpPr>
                <p:spPr bwMode="auto">
                  <a:xfrm>
                    <a:off x="7991" y="2755"/>
                    <a:ext cx="417" cy="577"/>
                  </a:xfrm>
                  <a:custGeom>
                    <a:avLst/>
                    <a:gdLst>
                      <a:gd name="T0" fmla="*/ 286 w 441"/>
                      <a:gd name="T1" fmla="*/ 89 h 621"/>
                      <a:gd name="T2" fmla="*/ 286 w 441"/>
                      <a:gd name="T3" fmla="*/ 89 h 621"/>
                      <a:gd name="T4" fmla="*/ 204 w 441"/>
                      <a:gd name="T5" fmla="*/ 79 h 621"/>
                      <a:gd name="T6" fmla="*/ 123 w 441"/>
                      <a:gd name="T7" fmla="*/ 111 h 621"/>
                      <a:gd name="T8" fmla="*/ 219 w 441"/>
                      <a:gd name="T9" fmla="*/ 180 h 621"/>
                      <a:gd name="T10" fmla="*/ 334 w 441"/>
                      <a:gd name="T11" fmla="*/ 308 h 621"/>
                      <a:gd name="T12" fmla="*/ 141 w 441"/>
                      <a:gd name="T13" fmla="*/ 430 h 621"/>
                      <a:gd name="T14" fmla="*/ 9 w 441"/>
                      <a:gd name="T15" fmla="*/ 412 h 621"/>
                      <a:gd name="T16" fmla="*/ 9 w 441"/>
                      <a:gd name="T17" fmla="*/ 324 h 621"/>
                      <a:gd name="T18" fmla="*/ 146 w 441"/>
                      <a:gd name="T19" fmla="*/ 350 h 621"/>
                      <a:gd name="T20" fmla="*/ 211 w 441"/>
                      <a:gd name="T21" fmla="*/ 310 h 621"/>
                      <a:gd name="T22" fmla="*/ 116 w 441"/>
                      <a:gd name="T23" fmla="*/ 242 h 621"/>
                      <a:gd name="T24" fmla="*/ 0 w 441"/>
                      <a:gd name="T25" fmla="*/ 111 h 621"/>
                      <a:gd name="T26" fmla="*/ 183 w 441"/>
                      <a:gd name="T27" fmla="*/ 0 h 621"/>
                      <a:gd name="T28" fmla="*/ 286 w 441"/>
                      <a:gd name="T29" fmla="*/ 7 h 621"/>
                      <a:gd name="T30" fmla="*/ 286 w 441"/>
                      <a:gd name="T31" fmla="*/ 89 h 6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rgbClr val="FFFFFF"/>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8" name="Freeform 31"/>
                  <p:cNvSpPr>
                    <a:spLocks noChangeAspect="1"/>
                  </p:cNvSpPr>
                  <p:nvPr/>
                </p:nvSpPr>
                <p:spPr bwMode="auto">
                  <a:xfrm>
                    <a:off x="5801" y="2562"/>
                    <a:ext cx="214" cy="748"/>
                  </a:xfrm>
                  <a:custGeom>
                    <a:avLst/>
                    <a:gdLst>
                      <a:gd name="T0" fmla="*/ 13 w 229"/>
                      <a:gd name="T1" fmla="*/ 526 h 817"/>
                      <a:gd name="T2" fmla="*/ 13 w 229"/>
                      <a:gd name="T3" fmla="*/ 526 h 817"/>
                      <a:gd name="T4" fmla="*/ 18 w 229"/>
                      <a:gd name="T5" fmla="*/ 390 h 817"/>
                      <a:gd name="T6" fmla="*/ 18 w 229"/>
                      <a:gd name="T7" fmla="*/ 185 h 817"/>
                      <a:gd name="T8" fmla="*/ 0 w 229"/>
                      <a:gd name="T9" fmla="*/ 0 h 817"/>
                      <a:gd name="T10" fmla="*/ 150 w 229"/>
                      <a:gd name="T11" fmla="*/ 0 h 817"/>
                      <a:gd name="T12" fmla="*/ 146 w 229"/>
                      <a:gd name="T13" fmla="*/ 149 h 817"/>
                      <a:gd name="T14" fmla="*/ 146 w 229"/>
                      <a:gd name="T15" fmla="*/ 341 h 817"/>
                      <a:gd name="T16" fmla="*/ 164 w 229"/>
                      <a:gd name="T17" fmla="*/ 526 h 817"/>
                      <a:gd name="T18" fmla="*/ 13 w 229"/>
                      <a:gd name="T19" fmla="*/ 526 h 8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rgbClr val="FFFFFF"/>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79" name="Freeform 32"/>
                  <p:cNvSpPr>
                    <a:spLocks noChangeAspect="1" noEditPoints="1"/>
                  </p:cNvSpPr>
                  <p:nvPr/>
                </p:nvSpPr>
                <p:spPr bwMode="auto">
                  <a:xfrm>
                    <a:off x="6194" y="2755"/>
                    <a:ext cx="610" cy="791"/>
                  </a:xfrm>
                  <a:custGeom>
                    <a:avLst/>
                    <a:gdLst>
                      <a:gd name="T0" fmla="*/ 140 w 662"/>
                      <a:gd name="T1" fmla="*/ 550 h 863"/>
                      <a:gd name="T2" fmla="*/ 140 w 662"/>
                      <a:gd name="T3" fmla="*/ 550 h 863"/>
                      <a:gd name="T4" fmla="*/ 132 w 662"/>
                      <a:gd name="T5" fmla="*/ 409 h 863"/>
                      <a:gd name="T6" fmla="*/ 132 w 662"/>
                      <a:gd name="T7" fmla="*/ 365 h 863"/>
                      <a:gd name="T8" fmla="*/ 255 w 662"/>
                      <a:gd name="T9" fmla="*/ 401 h 863"/>
                      <a:gd name="T10" fmla="*/ 440 w 662"/>
                      <a:gd name="T11" fmla="*/ 207 h 863"/>
                      <a:gd name="T12" fmla="*/ 252 w 662"/>
                      <a:gd name="T13" fmla="*/ 0 h 863"/>
                      <a:gd name="T14" fmla="*/ 114 w 662"/>
                      <a:gd name="T15" fmla="*/ 63 h 863"/>
                      <a:gd name="T16" fmla="*/ 102 w 662"/>
                      <a:gd name="T17" fmla="*/ 10 h 863"/>
                      <a:gd name="T18" fmla="*/ 0 w 662"/>
                      <a:gd name="T19" fmla="*/ 16 h 863"/>
                      <a:gd name="T20" fmla="*/ 24 w 662"/>
                      <a:gd name="T21" fmla="*/ 208 h 863"/>
                      <a:gd name="T22" fmla="*/ 24 w 662"/>
                      <a:gd name="T23" fmla="*/ 365 h 863"/>
                      <a:gd name="T24" fmla="*/ 7 w 662"/>
                      <a:gd name="T25" fmla="*/ 559 h 863"/>
                      <a:gd name="T26" fmla="*/ 140 w 662"/>
                      <a:gd name="T27" fmla="*/ 550 h 863"/>
                      <a:gd name="T28" fmla="*/ 140 w 662"/>
                      <a:gd name="T29" fmla="*/ 550 h 863"/>
                      <a:gd name="T30" fmla="*/ 124 w 662"/>
                      <a:gd name="T31" fmla="*/ 208 h 863"/>
                      <a:gd name="T32" fmla="*/ 124 w 662"/>
                      <a:gd name="T33" fmla="*/ 208 h 863"/>
                      <a:gd name="T34" fmla="*/ 224 w 662"/>
                      <a:gd name="T35" fmla="*/ 81 h 863"/>
                      <a:gd name="T36" fmla="*/ 333 w 662"/>
                      <a:gd name="T37" fmla="*/ 208 h 863"/>
                      <a:gd name="T38" fmla="*/ 229 w 662"/>
                      <a:gd name="T39" fmla="*/ 320 h 863"/>
                      <a:gd name="T40" fmla="*/ 124 w 662"/>
                      <a:gd name="T41" fmla="*/ 208 h 8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rgbClr val="FFFFFF"/>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sp>
                <p:nvSpPr>
                  <p:cNvPr id="80" name="Freeform 33"/>
                  <p:cNvSpPr>
                    <a:spLocks noChangeAspect="1"/>
                  </p:cNvSpPr>
                  <p:nvPr/>
                </p:nvSpPr>
                <p:spPr bwMode="auto">
                  <a:xfrm>
                    <a:off x="6879" y="2755"/>
                    <a:ext cx="396" cy="577"/>
                  </a:xfrm>
                  <a:custGeom>
                    <a:avLst/>
                    <a:gdLst>
                      <a:gd name="T0" fmla="*/ 215 w 440"/>
                      <a:gd name="T1" fmla="*/ 87 h 621"/>
                      <a:gd name="T2" fmla="*/ 215 w 440"/>
                      <a:gd name="T3" fmla="*/ 87 h 621"/>
                      <a:gd name="T4" fmla="*/ 159 w 440"/>
                      <a:gd name="T5" fmla="*/ 79 h 621"/>
                      <a:gd name="T6" fmla="*/ 95 w 440"/>
                      <a:gd name="T7" fmla="*/ 111 h 621"/>
                      <a:gd name="T8" fmla="*/ 171 w 440"/>
                      <a:gd name="T9" fmla="*/ 180 h 621"/>
                      <a:gd name="T10" fmla="*/ 259 w 440"/>
                      <a:gd name="T11" fmla="*/ 308 h 621"/>
                      <a:gd name="T12" fmla="*/ 110 w 440"/>
                      <a:gd name="T13" fmla="*/ 430 h 621"/>
                      <a:gd name="T14" fmla="*/ 6 w 440"/>
                      <a:gd name="T15" fmla="*/ 412 h 621"/>
                      <a:gd name="T16" fmla="*/ 6 w 440"/>
                      <a:gd name="T17" fmla="*/ 324 h 621"/>
                      <a:gd name="T18" fmla="*/ 113 w 440"/>
                      <a:gd name="T19" fmla="*/ 350 h 621"/>
                      <a:gd name="T20" fmla="*/ 165 w 440"/>
                      <a:gd name="T21" fmla="*/ 310 h 621"/>
                      <a:gd name="T22" fmla="*/ 90 w 440"/>
                      <a:gd name="T23" fmla="*/ 242 h 621"/>
                      <a:gd name="T24" fmla="*/ 0 w 440"/>
                      <a:gd name="T25" fmla="*/ 111 h 621"/>
                      <a:gd name="T26" fmla="*/ 142 w 440"/>
                      <a:gd name="T27" fmla="*/ 0 h 621"/>
                      <a:gd name="T28" fmla="*/ 229 w 440"/>
                      <a:gd name="T29" fmla="*/ 7 h 621"/>
                      <a:gd name="T30" fmla="*/ 215 w 440"/>
                      <a:gd name="T31" fmla="*/ 87 h 6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rgbClr val="FFFFFF"/>
                  </a:solidFill>
                  <a:ln w="9525">
                    <a:noFill/>
                    <a:round/>
                    <a:headEnd/>
                    <a:tailEnd/>
                  </a:ln>
                </p:spPr>
                <p:txBody>
                  <a:bodyPr/>
                  <a:lstStyle/>
                  <a:p>
                    <a:pPr defTabSz="1232315">
                      <a:defRPr/>
                    </a:pPr>
                    <a:endParaRPr lang="fr-FR" sz="2400" kern="0" dirty="0">
                      <a:solidFill>
                        <a:srgbClr val="222223"/>
                      </a:solidFill>
                      <a:latin typeface="Calibri" panose="020F0502020204030204"/>
                    </a:endParaRPr>
                  </a:p>
                </p:txBody>
              </p:sp>
            </p:grpSp>
            <p:sp>
              <p:nvSpPr>
                <p:cNvPr id="65" name="ZoneTexte 64"/>
                <p:cNvSpPr txBox="1"/>
                <p:nvPr/>
              </p:nvSpPr>
              <p:spPr>
                <a:xfrm>
                  <a:off x="3266591" y="3320686"/>
                  <a:ext cx="1800012" cy="315423"/>
                </a:xfrm>
                <a:prstGeom prst="rect">
                  <a:avLst/>
                </a:prstGeom>
                <a:noFill/>
              </p:spPr>
              <p:txBody>
                <a:bodyPr wrap="none" rtlCol="0">
                  <a:spAutoFit/>
                </a:bodyPr>
                <a:lstStyle/>
                <a:p>
                  <a:pPr defTabSz="1232315">
                    <a:defRPr/>
                  </a:pPr>
                  <a:r>
                    <a:rPr lang="fr-FR" sz="2133" b="1" kern="0" dirty="0">
                      <a:solidFill>
                        <a:srgbClr val="888B8D"/>
                      </a:solidFill>
                      <a:latin typeface="Calibri" panose="020F0502020204030204"/>
                    </a:rPr>
                    <a:t>en partenariat avec</a:t>
                  </a:r>
                </a:p>
              </p:txBody>
            </p:sp>
          </p:grpSp>
          <p:pic>
            <p:nvPicPr>
              <p:cNvPr id="62" name="Imag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7439" y="3469099"/>
                <a:ext cx="1117812" cy="238634"/>
              </a:xfrm>
              <a:prstGeom prst="rect">
                <a:avLst/>
              </a:prstGeom>
            </p:spPr>
          </p:pic>
        </p:grpSp>
        <p:pic>
          <p:nvPicPr>
            <p:cNvPr id="59" name="Imag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3511" y="3383088"/>
              <a:ext cx="1186235" cy="511142"/>
            </a:xfrm>
            <a:prstGeom prst="rect">
              <a:avLst/>
            </a:prstGeom>
          </p:spPr>
        </p:pic>
      </p:grpSp>
    </p:spTree>
    <p:extLst>
      <p:ext uri="{BB962C8B-B14F-4D97-AF65-F5344CB8AC3E}">
        <p14:creationId xmlns:p14="http://schemas.microsoft.com/office/powerpoint/2010/main" val="14560182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2"/>
          <p:cNvSpPr txBox="1">
            <a:spLocks/>
          </p:cNvSpPr>
          <p:nvPr/>
        </p:nvSpPr>
        <p:spPr>
          <a:xfrm>
            <a:off x="323523" y="189430"/>
            <a:ext cx="11539460" cy="369397"/>
          </a:xfrm>
          <a:prstGeom prst="rect">
            <a:avLst/>
          </a:prstGeom>
        </p:spPr>
        <p:txBody>
          <a:bodyPr vert="horz" wrap="square" lIns="0" tIns="0" rIns="0" bIns="0" rtlCol="0" anchor="t">
            <a:spAutoFit/>
          </a:bodyPr>
          <a:lstStyle>
            <a:lvl1pPr algn="l" defTabSz="924282" rtl="0" eaLnBrk="1" latinLnBrk="0" hangingPunct="1">
              <a:lnSpc>
                <a:spcPct val="90000"/>
              </a:lnSpc>
              <a:spcBef>
                <a:spcPts val="408"/>
              </a:spcBef>
              <a:buNone/>
              <a:tabLst/>
              <a:defRPr sz="2800" b="1" kern="1200">
                <a:solidFill>
                  <a:schemeClr val="tx1"/>
                </a:solidFill>
                <a:latin typeface="+mj-lt"/>
                <a:ea typeface="+mj-ea"/>
                <a:cs typeface="+mj-cs"/>
              </a:defRPr>
            </a:lvl1pPr>
          </a:lstStyle>
          <a:p>
            <a:pPr defTabSz="924237">
              <a:defRPr/>
            </a:pPr>
            <a:r>
              <a:rPr lang="fr-FR" sz="2667" b="0" dirty="0">
                <a:solidFill>
                  <a:srgbClr val="1B365D"/>
                </a:solidFill>
                <a:latin typeface="Calibri Light" panose="020F0302020204030204"/>
              </a:rPr>
              <a:t>PRÉCISIONS SUR L’INTERVALLE DE CONFIANCE</a:t>
            </a:r>
          </a:p>
        </p:txBody>
      </p:sp>
      <p:sp>
        <p:nvSpPr>
          <p:cNvPr id="11" name="Espace réservé du texte 23"/>
          <p:cNvSpPr txBox="1">
            <a:spLocks/>
          </p:cNvSpPr>
          <p:nvPr/>
        </p:nvSpPr>
        <p:spPr>
          <a:xfrm>
            <a:off x="247324" y="587047"/>
            <a:ext cx="11377385" cy="1442036"/>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None/>
              <a:tabLst/>
              <a:defRPr sz="1600" kern="1200">
                <a:solidFill>
                  <a:schemeClr val="bg2"/>
                </a:solidFill>
                <a:latin typeface="Helvetica" pitchFamily="34" charset="0"/>
                <a:ea typeface="+mn-ea"/>
                <a:cs typeface="+mn-cs"/>
              </a:defRPr>
            </a:lvl1pPr>
            <a:lvl2pPr marL="742950" indent="-285750" algn="ctr" defTabSz="914400" rtl="0" eaLnBrk="1" latinLnBrk="0" hangingPunct="1">
              <a:spcBef>
                <a:spcPct val="20000"/>
              </a:spcBef>
              <a:buClr>
                <a:schemeClr val="accent2"/>
              </a:buClr>
              <a:buFont typeface="Arial" panose="020B0604020202020204" pitchFamily="34" charset="0"/>
              <a:buChar char="–"/>
              <a:defRPr sz="1400" kern="1200">
                <a:solidFill>
                  <a:schemeClr val="bg2"/>
                </a:solidFill>
                <a:latin typeface="Helvetica" pitchFamily="34" charset="0"/>
                <a:ea typeface="+mn-ea"/>
                <a:cs typeface="+mn-cs"/>
              </a:defRPr>
            </a:lvl2pPr>
            <a:lvl3pPr marL="1143000" indent="-228600" algn="ctr" defTabSz="914400" rtl="0" eaLnBrk="1" latinLnBrk="0" hangingPunct="1">
              <a:spcBef>
                <a:spcPct val="20000"/>
              </a:spcBef>
              <a:buClr>
                <a:schemeClr val="accent2"/>
              </a:buClr>
              <a:buFont typeface="Arial" panose="020B0604020202020204" pitchFamily="34" charset="0"/>
              <a:buChar char="•"/>
              <a:defRPr sz="1200" kern="1200">
                <a:solidFill>
                  <a:schemeClr val="bg2"/>
                </a:solidFill>
                <a:latin typeface="Helvetica" pitchFamily="34" charset="0"/>
                <a:ea typeface="+mn-ea"/>
                <a:cs typeface="+mn-cs"/>
              </a:defRPr>
            </a:lvl3pPr>
            <a:lvl4pPr marL="16002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4pPr>
            <a:lvl5pPr marL="20574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914354">
              <a:spcBef>
                <a:spcPts val="0"/>
              </a:spcBef>
              <a:buClr>
                <a:srgbClr val="F1BE48"/>
              </a:buClr>
              <a:defRPr/>
            </a:pPr>
            <a:r>
              <a:rPr lang="fr-FR" sz="1867" dirty="0">
                <a:solidFill>
                  <a:srgbClr val="1B365D"/>
                </a:solidFill>
                <a:latin typeface="Calibri"/>
                <a:cs typeface="Helvetica" panose="020B0604020202020204" pitchFamily="34" charset="0"/>
              </a:rPr>
              <a:t>L’intervalle de confiance (appelé aussi marge d’erreur) est l’intervalle dans lequel se trouve la valeur recherchée avec une probabilité fixée (le niveau de confiance). L’amplitude de cet intervalle dépend du niveau de confiance, de la valeur observée et de la taille de l’échantillon. Le calcul n’est justifié que pour les sondages aléatoires. Il ne peut pas être déterminé dans le cas de sondages par quotas mais on considère qu’il est proche de celui des sondages aléatoires.</a:t>
            </a:r>
          </a:p>
        </p:txBody>
      </p:sp>
      <p:sp>
        <p:nvSpPr>
          <p:cNvPr id="17" name="Text Box 289"/>
          <p:cNvSpPr txBox="1">
            <a:spLocks noChangeArrowheads="1"/>
          </p:cNvSpPr>
          <p:nvPr/>
        </p:nvSpPr>
        <p:spPr bwMode="gray">
          <a:xfrm>
            <a:off x="8437420" y="2787525"/>
            <a:ext cx="3521749" cy="1151621"/>
          </a:xfrm>
          <a:prstGeom prst="rect">
            <a:avLst/>
          </a:prstGeom>
          <a:noFill/>
          <a:ln>
            <a:noFill/>
          </a:ln>
          <a:effectLst/>
          <a:extLst/>
        </p:spPr>
        <p:txBody>
          <a:bodyPr wrap="square" lIns="120000" tIns="62400" rIns="120000" bIns="624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54">
              <a:spcBef>
                <a:spcPct val="50000"/>
              </a:spcBef>
            </a:pPr>
            <a:r>
              <a:rPr lang="fr-FR" altLang="fr-FR" sz="1333" dirty="0">
                <a:solidFill>
                  <a:srgbClr val="1B365D"/>
                </a:solidFill>
                <a:latin typeface="Helvetica" panose="020B0604020202020204" pitchFamily="34" charset="0"/>
                <a:cs typeface="Helvetica" panose="020B0604020202020204" pitchFamily="34" charset="0"/>
              </a:rPr>
              <a:t>Note de lecture : pour un échantillon de 8000 personnes, si le score mesuré est de 25%, il y a 95% de chances que la valeur réelle se situe aujourd’hui entre 24,1% et 25,9% (plus ou moins 0,9 point).   </a:t>
            </a:r>
          </a:p>
        </p:txBody>
      </p:sp>
      <p:sp>
        <p:nvSpPr>
          <p:cNvPr id="18" name="Text Box 289"/>
          <p:cNvSpPr txBox="1">
            <a:spLocks noChangeArrowheads="1"/>
          </p:cNvSpPr>
          <p:nvPr/>
        </p:nvSpPr>
        <p:spPr bwMode="gray">
          <a:xfrm>
            <a:off x="3216925" y="1884642"/>
            <a:ext cx="4563787" cy="78248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10">
              <a:defRPr/>
            </a:pPr>
            <a:r>
              <a:rPr lang="fr-FR" altLang="fr-FR" sz="2133" b="1" dirty="0">
                <a:solidFill>
                  <a:srgbClr val="1B365D"/>
                </a:solidFill>
                <a:latin typeface="Calibri"/>
              </a:rPr>
              <a:t>INTERVALLE DE CONFIANCE</a:t>
            </a:r>
          </a:p>
          <a:p>
            <a:pPr algn="ctr" defTabSz="1219110">
              <a:defRPr/>
            </a:pPr>
            <a:r>
              <a:rPr lang="fr-FR" altLang="fr-FR" sz="2133" dirty="0">
                <a:solidFill>
                  <a:srgbClr val="1B365D"/>
                </a:solidFill>
                <a:latin typeface="Calibri"/>
              </a:rPr>
              <a:t>(avec un niveau de confiance de 95%)  </a:t>
            </a:r>
          </a:p>
        </p:txBody>
      </p:sp>
      <p:graphicFrame>
        <p:nvGraphicFramePr>
          <p:cNvPr id="19" name="Tableau 18"/>
          <p:cNvGraphicFramePr>
            <a:graphicFrameLocks noGrp="1"/>
          </p:cNvGraphicFramePr>
          <p:nvPr>
            <p:extLst/>
          </p:nvPr>
        </p:nvGraphicFramePr>
        <p:xfrm>
          <a:off x="1194144" y="2519116"/>
          <a:ext cx="7091409" cy="3604597"/>
        </p:xfrm>
        <a:graphic>
          <a:graphicData uri="http://schemas.openxmlformats.org/drawingml/2006/table">
            <a:tbl>
              <a:tblPr>
                <a:effectLst/>
              </a:tblPr>
              <a:tblGrid>
                <a:gridCol w="1518996">
                  <a:extLst>
                    <a:ext uri="{9D8B030D-6E8A-4147-A177-3AD203B41FA5}">
                      <a16:colId xmlns:a16="http://schemas.microsoft.com/office/drawing/2014/main" val="20000"/>
                    </a:ext>
                  </a:extLst>
                </a:gridCol>
                <a:gridCol w="506583">
                  <a:extLst>
                    <a:ext uri="{9D8B030D-6E8A-4147-A177-3AD203B41FA5}">
                      <a16:colId xmlns:a16="http://schemas.microsoft.com/office/drawing/2014/main" val="20001"/>
                    </a:ext>
                  </a:extLst>
                </a:gridCol>
                <a:gridCol w="506583">
                  <a:extLst>
                    <a:ext uri="{9D8B030D-6E8A-4147-A177-3AD203B41FA5}">
                      <a16:colId xmlns:a16="http://schemas.microsoft.com/office/drawing/2014/main" val="20002"/>
                    </a:ext>
                  </a:extLst>
                </a:gridCol>
                <a:gridCol w="506583">
                  <a:extLst>
                    <a:ext uri="{9D8B030D-6E8A-4147-A177-3AD203B41FA5}">
                      <a16:colId xmlns:a16="http://schemas.microsoft.com/office/drawing/2014/main" val="20003"/>
                    </a:ext>
                  </a:extLst>
                </a:gridCol>
                <a:gridCol w="506583">
                  <a:extLst>
                    <a:ext uri="{9D8B030D-6E8A-4147-A177-3AD203B41FA5}">
                      <a16:colId xmlns:a16="http://schemas.microsoft.com/office/drawing/2014/main" val="20004"/>
                    </a:ext>
                  </a:extLst>
                </a:gridCol>
                <a:gridCol w="506583">
                  <a:extLst>
                    <a:ext uri="{9D8B030D-6E8A-4147-A177-3AD203B41FA5}">
                      <a16:colId xmlns:a16="http://schemas.microsoft.com/office/drawing/2014/main" val="20005"/>
                    </a:ext>
                  </a:extLst>
                </a:gridCol>
                <a:gridCol w="506583">
                  <a:extLst>
                    <a:ext uri="{9D8B030D-6E8A-4147-A177-3AD203B41FA5}">
                      <a16:colId xmlns:a16="http://schemas.microsoft.com/office/drawing/2014/main" val="20006"/>
                    </a:ext>
                  </a:extLst>
                </a:gridCol>
                <a:gridCol w="506583">
                  <a:extLst>
                    <a:ext uri="{9D8B030D-6E8A-4147-A177-3AD203B41FA5}">
                      <a16:colId xmlns:a16="http://schemas.microsoft.com/office/drawing/2014/main" val="20007"/>
                    </a:ext>
                  </a:extLst>
                </a:gridCol>
                <a:gridCol w="506583">
                  <a:extLst>
                    <a:ext uri="{9D8B030D-6E8A-4147-A177-3AD203B41FA5}">
                      <a16:colId xmlns:a16="http://schemas.microsoft.com/office/drawing/2014/main" val="20008"/>
                    </a:ext>
                  </a:extLst>
                </a:gridCol>
                <a:gridCol w="506583">
                  <a:extLst>
                    <a:ext uri="{9D8B030D-6E8A-4147-A177-3AD203B41FA5}">
                      <a16:colId xmlns:a16="http://schemas.microsoft.com/office/drawing/2014/main" val="20009"/>
                    </a:ext>
                  </a:extLst>
                </a:gridCol>
                <a:gridCol w="506583">
                  <a:extLst>
                    <a:ext uri="{9D8B030D-6E8A-4147-A177-3AD203B41FA5}">
                      <a16:colId xmlns:a16="http://schemas.microsoft.com/office/drawing/2014/main" val="20010"/>
                    </a:ext>
                  </a:extLst>
                </a:gridCol>
                <a:gridCol w="506583">
                  <a:extLst>
                    <a:ext uri="{9D8B030D-6E8A-4147-A177-3AD203B41FA5}">
                      <a16:colId xmlns:a16="http://schemas.microsoft.com/office/drawing/2014/main" val="20011"/>
                    </a:ext>
                  </a:extLst>
                </a:gridCol>
              </a:tblGrid>
              <a:tr h="367444">
                <a:tc rowSpan="2">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600" b="0" u="none" strike="noStrike" dirty="0">
                          <a:solidFill>
                            <a:schemeClr val="tx2"/>
                          </a:solidFill>
                          <a:effectLst/>
                          <a:latin typeface="Helvetica" panose="020B0604020202020204" pitchFamily="34" charset="0"/>
                          <a:cs typeface="Helvetica" panose="020B0604020202020204" pitchFamily="34" charset="0"/>
                        </a:rPr>
                        <a:t>Taille </a:t>
                      </a:r>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d'échantillon</a:t>
                      </a:r>
                    </a:p>
                  </a:txBody>
                  <a:tcPr marL="10197" marR="10197" marT="10197" marB="0" anchor="ctr">
                    <a:lnL w="12700" cmpd="sng">
                      <a:noFill/>
                    </a:lnL>
                    <a:lnR>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gridSpan="11">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900" b="0" u="none" strike="noStrike" dirty="0">
                          <a:solidFill>
                            <a:schemeClr val="tx2"/>
                          </a:solidFill>
                          <a:effectLst/>
                        </a:rPr>
                        <a:t>SCORES OBTENUS </a:t>
                      </a:r>
                      <a:endParaRPr lang="fr-FR" sz="1900" b="0" i="0" u="none" strike="noStrike" dirty="0">
                        <a:solidFill>
                          <a:schemeClr val="tx2"/>
                        </a:solidFill>
                        <a:effectLst/>
                        <a:latin typeface="Arial"/>
                      </a:endParaRPr>
                    </a:p>
                  </a:txBody>
                  <a:tcPr marL="10197" marR="10197" marT="10197" marB="0" anchor="b">
                    <a:lnL>
                      <a:noFill/>
                    </a:lnL>
                    <a:lnR>
                      <a:noFill/>
                    </a:lnR>
                    <a:lnT w="12700" cmpd="sng">
                      <a:noFill/>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742713">
                <a:tc vMerge="1">
                  <a:txBody>
                    <a:bodyPr/>
                    <a:lstStyle/>
                    <a:p>
                      <a:endParaRPr lang="fr-FR"/>
                    </a:p>
                  </a:txBody>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2% </a:t>
                      </a:r>
                    </a:p>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ou 98%</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solidFill>
                        <a:srgbClr val="CC339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5% </a:t>
                      </a:r>
                    </a:p>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ou 95%</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10% </a:t>
                      </a:r>
                    </a:p>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ou </a:t>
                      </a:r>
                    </a:p>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90%</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15% ou 85%</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20% ou 80%</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25%</a:t>
                      </a:r>
                    </a:p>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ou 75%</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30% ou 70%</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35% ou 65%</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40% ou 60%</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45% ou 55%</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ctr"/>
                      <a:r>
                        <a:rPr lang="fr-FR" sz="1500" b="0" u="none" strike="noStrike" dirty="0">
                          <a:solidFill>
                            <a:srgbClr val="CC3399"/>
                          </a:solidFill>
                          <a:effectLst/>
                          <a:latin typeface="Helvetica" panose="020B0604020202020204" pitchFamily="34" charset="0"/>
                          <a:cs typeface="Helvetica" panose="020B0604020202020204" pitchFamily="34" charset="0"/>
                        </a:rPr>
                        <a:t>50%</a:t>
                      </a:r>
                      <a:endParaRPr lang="fr-FR" sz="1500" b="0" i="0" u="none" strike="noStrike" dirty="0">
                        <a:solidFill>
                          <a:srgbClr val="CC3399"/>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solidFill>
                        <a:srgbClr val="CC3399"/>
                      </a:solid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solidFill>
                        <a:srgbClr val="CC33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7160">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100 cas</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2,6</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4,4</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6,0</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7,2</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8,0</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8,6</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9,2</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9,6</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9,8</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10,0</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10,0</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339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7160">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200 cas </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2,0</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3,1</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4,3</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5,1</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5,7</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6,1</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6,5</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6,8</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6,9</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7,1</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7,1</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7160">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500 cas</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1,3</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2,0</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2,7</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3,2</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3,6</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3,9</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4,1</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4,3</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4,4</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4,5</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algn="ctr" fontAlgn="b"/>
                      <a:r>
                        <a:rPr lang="fr-FR" sz="1600" b="0" u="none" strike="noStrike" dirty="0">
                          <a:solidFill>
                            <a:schemeClr val="tx2"/>
                          </a:solidFill>
                          <a:effectLst/>
                          <a:latin typeface="Helvetica" panose="020B0604020202020204" pitchFamily="34" charset="0"/>
                          <a:cs typeface="Helvetica" panose="020B0604020202020204" pitchFamily="34" charset="0"/>
                        </a:rPr>
                        <a:t>4,5</a:t>
                      </a:r>
                      <a:endParaRPr lang="fr-FR" sz="1600" b="0" i="0" u="none" strike="noStrike" dirty="0">
                        <a:solidFill>
                          <a:schemeClr val="tx2"/>
                        </a:solidFill>
                        <a:effectLst/>
                        <a:latin typeface="Helvetica" panose="020B0604020202020204" pitchFamily="34" charset="0"/>
                        <a:cs typeface="Helvetica" panose="020B0604020202020204" pitchFamily="34" charset="0"/>
                      </a:endParaRP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7160">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1 000 cas</a:t>
                      </a: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0,8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1,4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1,8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2,3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2,5</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2,7</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2,9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3,0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3,0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3,1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i="0" u="none" strike="noStrike" kern="1200" dirty="0">
                          <a:solidFill>
                            <a:schemeClr val="tx2"/>
                          </a:solidFill>
                          <a:effectLst/>
                          <a:latin typeface="Arial" panose="020B0604020202020204" pitchFamily="34" charset="0"/>
                          <a:ea typeface="+mn-ea"/>
                          <a:cs typeface="+mn-cs"/>
                        </a:rPr>
                        <a:t>3,1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77160">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2 000 cas</a:t>
                      </a: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0,6</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1,3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1,6</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1,8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2,2</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2,2</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24282" rtl="0" eaLnBrk="1" latinLnBrk="0" hangingPunct="1">
                        <a:defRPr sz="1800" kern="1200">
                          <a:solidFill>
                            <a:schemeClr val="dk1"/>
                          </a:solidFill>
                          <a:latin typeface="Calibri"/>
                        </a:defRPr>
                      </a:lvl1pPr>
                      <a:lvl2pPr marL="462140" algn="l" defTabSz="924282" rtl="0" eaLnBrk="1" latinLnBrk="0" hangingPunct="1">
                        <a:defRPr sz="1800" kern="1200">
                          <a:solidFill>
                            <a:schemeClr val="dk1"/>
                          </a:solidFill>
                          <a:latin typeface="Calibri"/>
                        </a:defRPr>
                      </a:lvl2pPr>
                      <a:lvl3pPr marL="924282" algn="l" defTabSz="924282" rtl="0" eaLnBrk="1" latinLnBrk="0" hangingPunct="1">
                        <a:defRPr sz="1800" kern="1200">
                          <a:solidFill>
                            <a:schemeClr val="dk1"/>
                          </a:solidFill>
                          <a:latin typeface="Calibri"/>
                        </a:defRPr>
                      </a:lvl3pPr>
                      <a:lvl4pPr marL="1386422" algn="l" defTabSz="924282" rtl="0" eaLnBrk="1" latinLnBrk="0" hangingPunct="1">
                        <a:defRPr sz="1800" kern="1200">
                          <a:solidFill>
                            <a:schemeClr val="dk1"/>
                          </a:solidFill>
                          <a:latin typeface="Calibri"/>
                        </a:defRPr>
                      </a:lvl4pPr>
                      <a:lvl5pPr marL="1848564" algn="l" defTabSz="924282" rtl="0" eaLnBrk="1" latinLnBrk="0" hangingPunct="1">
                        <a:defRPr sz="1800" kern="1200">
                          <a:solidFill>
                            <a:schemeClr val="dk1"/>
                          </a:solidFill>
                          <a:latin typeface="Calibri"/>
                        </a:defRPr>
                      </a:lvl5pPr>
                      <a:lvl6pPr marL="2310704" algn="l" defTabSz="924282" rtl="0" eaLnBrk="1" latinLnBrk="0" hangingPunct="1">
                        <a:defRPr sz="1800" kern="1200">
                          <a:solidFill>
                            <a:schemeClr val="dk1"/>
                          </a:solidFill>
                          <a:latin typeface="Calibri"/>
                        </a:defRPr>
                      </a:lvl6pPr>
                      <a:lvl7pPr marL="2772846" algn="l" defTabSz="924282" rtl="0" eaLnBrk="1" latinLnBrk="0" hangingPunct="1">
                        <a:defRPr sz="1800" kern="1200">
                          <a:solidFill>
                            <a:schemeClr val="dk1"/>
                          </a:solidFill>
                          <a:latin typeface="Calibri"/>
                        </a:defRPr>
                      </a:lvl7pPr>
                      <a:lvl8pPr marL="3234986" algn="l" defTabSz="924282" rtl="0" eaLnBrk="1" latinLnBrk="0" hangingPunct="1">
                        <a:defRPr sz="1800" kern="1200">
                          <a:solidFill>
                            <a:schemeClr val="dk1"/>
                          </a:solidFill>
                          <a:latin typeface="Calibri"/>
                        </a:defRPr>
                      </a:lvl8pPr>
                      <a:lvl9pPr marL="3697126" algn="l" defTabSz="924282" rtl="0" eaLnBrk="1" latinLnBrk="0" hangingPunct="1">
                        <a:defRPr sz="1800" kern="1200">
                          <a:solidFill>
                            <a:schemeClr val="dk1"/>
                          </a:solidFill>
                          <a:latin typeface="Calibri"/>
                        </a:defRPr>
                      </a:lvl9pPr>
                    </a:lstStyle>
                    <a:p>
                      <a:pPr marL="0" algn="ctr" defTabSz="924282" rtl="0" eaLnBrk="1" fontAlgn="b" latinLnBrk="0" hangingPunct="1"/>
                      <a:r>
                        <a:rPr lang="fr-FR" sz="1600" b="0" u="none" strike="noStrike" kern="1200" dirty="0">
                          <a:solidFill>
                            <a:schemeClr val="tx2"/>
                          </a:solidFill>
                          <a:effectLst/>
                          <a:latin typeface="Helvetica" panose="020B0604020202020204" pitchFamily="34" charset="0"/>
                          <a:ea typeface="+mn-ea"/>
                          <a:cs typeface="Helvetica" panose="020B0604020202020204" pitchFamily="34" charset="0"/>
                        </a:rPr>
                        <a:t>2,3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77160">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5 000 cas</a:t>
                      </a: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0,6</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1,2</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7160">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8 000 cas*</a:t>
                      </a: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0,5</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0,7</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1,1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1,1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1,1</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09962723"/>
                  </a:ext>
                </a:extLst>
              </a:tr>
              <a:tr h="277160">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10 000 cas</a:t>
                      </a: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0,6</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0,7</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0" i="0" u="none" strike="noStrike" dirty="0">
                          <a:solidFill>
                            <a:schemeClr val="tx2"/>
                          </a:solidFill>
                          <a:effectLst/>
                          <a:latin typeface="Helvetica" panose="020B0604020202020204" pitchFamily="34" charset="0"/>
                          <a:cs typeface="Helvetica" panose="020B0604020202020204" pitchFamily="34" charset="0"/>
                        </a:rPr>
                        <a:t>1,0</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7160">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12 000 cas**</a:t>
                      </a:r>
                    </a:p>
                  </a:txBody>
                  <a:tcPr marL="10197" marR="10197" marT="10197"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0,3</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0,4</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0,5</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0,6</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0,7</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0,8</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24282" rtl="0" eaLnBrk="1" latinLnBrk="0" hangingPunct="1">
                        <a:defRPr sz="1800" kern="1200">
                          <a:solidFill>
                            <a:schemeClr val="tx1"/>
                          </a:solidFill>
                          <a:latin typeface="Calibri"/>
                        </a:defRPr>
                      </a:lvl1pPr>
                      <a:lvl2pPr marL="462140" algn="l" defTabSz="924282" rtl="0" eaLnBrk="1" latinLnBrk="0" hangingPunct="1">
                        <a:defRPr sz="1800" kern="1200">
                          <a:solidFill>
                            <a:schemeClr val="tx1"/>
                          </a:solidFill>
                          <a:latin typeface="Calibri"/>
                        </a:defRPr>
                      </a:lvl2pPr>
                      <a:lvl3pPr marL="924282" algn="l" defTabSz="924282" rtl="0" eaLnBrk="1" latinLnBrk="0" hangingPunct="1">
                        <a:defRPr sz="1800" kern="1200">
                          <a:solidFill>
                            <a:schemeClr val="tx1"/>
                          </a:solidFill>
                          <a:latin typeface="Calibri"/>
                        </a:defRPr>
                      </a:lvl3pPr>
                      <a:lvl4pPr marL="1386422" algn="l" defTabSz="924282" rtl="0" eaLnBrk="1" latinLnBrk="0" hangingPunct="1">
                        <a:defRPr sz="1800" kern="1200">
                          <a:solidFill>
                            <a:schemeClr val="tx1"/>
                          </a:solidFill>
                          <a:latin typeface="Calibri"/>
                        </a:defRPr>
                      </a:lvl4pPr>
                      <a:lvl5pPr marL="1848564" algn="l" defTabSz="924282" rtl="0" eaLnBrk="1" latinLnBrk="0" hangingPunct="1">
                        <a:defRPr sz="1800" kern="1200">
                          <a:solidFill>
                            <a:schemeClr val="tx1"/>
                          </a:solidFill>
                          <a:latin typeface="Calibri"/>
                        </a:defRPr>
                      </a:lvl5pPr>
                      <a:lvl6pPr marL="2310704" algn="l" defTabSz="924282" rtl="0" eaLnBrk="1" latinLnBrk="0" hangingPunct="1">
                        <a:defRPr sz="1800" kern="1200">
                          <a:solidFill>
                            <a:schemeClr val="tx1"/>
                          </a:solidFill>
                          <a:latin typeface="Calibri"/>
                        </a:defRPr>
                      </a:lvl6pPr>
                      <a:lvl7pPr marL="2772846" algn="l" defTabSz="924282" rtl="0" eaLnBrk="1" latinLnBrk="0" hangingPunct="1">
                        <a:defRPr sz="1800" kern="1200">
                          <a:solidFill>
                            <a:schemeClr val="tx1"/>
                          </a:solidFill>
                          <a:latin typeface="Calibri"/>
                        </a:defRPr>
                      </a:lvl7pPr>
                      <a:lvl8pPr marL="3234986" algn="l" defTabSz="924282" rtl="0" eaLnBrk="1" latinLnBrk="0" hangingPunct="1">
                        <a:defRPr sz="1800" kern="1200">
                          <a:solidFill>
                            <a:schemeClr val="tx1"/>
                          </a:solidFill>
                          <a:latin typeface="Calibri"/>
                        </a:defRPr>
                      </a:lvl8pPr>
                      <a:lvl9pPr marL="3697126" algn="l" defTabSz="924282" rtl="0" eaLnBrk="1" latinLnBrk="0" hangingPunct="1">
                        <a:defRPr sz="1800" kern="1200">
                          <a:solidFill>
                            <a:schemeClr val="tx1"/>
                          </a:solidFill>
                          <a:latin typeface="Calibri"/>
                        </a:defRPr>
                      </a:lvl9pPr>
                    </a:lstStyle>
                    <a:p>
                      <a:pPr algn="ctr" fontAlgn="b"/>
                      <a:r>
                        <a:rPr lang="fr-FR" sz="1600" b="1" i="0" u="none" strike="noStrike" dirty="0">
                          <a:solidFill>
                            <a:schemeClr val="tx2"/>
                          </a:solidFill>
                          <a:effectLst/>
                          <a:latin typeface="Helvetica" panose="020B0604020202020204" pitchFamily="34" charset="0"/>
                          <a:cs typeface="Helvetica" panose="020B0604020202020204" pitchFamily="34" charset="0"/>
                        </a:rPr>
                        <a:t>0,9</a:t>
                      </a:r>
                    </a:p>
                  </a:txBody>
                  <a:tcPr marL="10197" marR="10197" marT="101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20" name="Text Box 289"/>
          <p:cNvSpPr txBox="1">
            <a:spLocks noChangeArrowheads="1"/>
          </p:cNvSpPr>
          <p:nvPr/>
        </p:nvSpPr>
        <p:spPr bwMode="gray">
          <a:xfrm>
            <a:off x="8611632" y="4070643"/>
            <a:ext cx="3546736" cy="125427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spcBef>
                <a:spcPct val="50000"/>
              </a:spcBef>
              <a:tabLst>
                <a:tab pos="114292" algn="l"/>
                <a:tab pos="355574" algn="l"/>
              </a:tabLst>
            </a:pPr>
            <a:r>
              <a:rPr lang="fr-FR" altLang="fr-FR" sz="1333" dirty="0">
                <a:solidFill>
                  <a:srgbClr val="1B365D"/>
                </a:solidFill>
                <a:latin typeface="Helvetica" panose="020B0604020202020204" pitchFamily="34" charset="0"/>
                <a:cs typeface="Helvetica" panose="020B0604020202020204" pitchFamily="34" charset="0"/>
              </a:rPr>
              <a:t>* Base intentions de vote présidentielle</a:t>
            </a:r>
          </a:p>
          <a:p>
            <a:pPr defTabSz="914354">
              <a:spcBef>
                <a:spcPct val="50000"/>
              </a:spcBef>
              <a:tabLst>
                <a:tab pos="114292" algn="l"/>
                <a:tab pos="355574" algn="l"/>
              </a:tabLst>
            </a:pPr>
            <a:r>
              <a:rPr lang="fr-FR" altLang="fr-FR" sz="1333" dirty="0">
                <a:solidFill>
                  <a:srgbClr val="1B365D"/>
                </a:solidFill>
                <a:latin typeface="Helvetica" panose="020B0604020202020204" pitchFamily="34" charset="0"/>
                <a:cs typeface="Helvetica" panose="020B0604020202020204" pitchFamily="34" charset="0"/>
              </a:rPr>
              <a:t>**Base ensemble (questions d’opinion)</a:t>
            </a:r>
          </a:p>
          <a:p>
            <a:pPr defTabSz="914354">
              <a:spcBef>
                <a:spcPct val="50000"/>
              </a:spcBef>
            </a:pPr>
            <a:endParaRPr lang="fr-FR" altLang="fr-FR" sz="1333" dirty="0">
              <a:solidFill>
                <a:srgbClr val="1B365D"/>
              </a:solidFill>
              <a:latin typeface="Helvetica" panose="020B0604020202020204" pitchFamily="34" charset="0"/>
              <a:cs typeface="Helvetica" panose="020B0604020202020204" pitchFamily="34" charset="0"/>
            </a:endParaRPr>
          </a:p>
          <a:p>
            <a:pPr defTabSz="914354">
              <a:spcBef>
                <a:spcPct val="50000"/>
              </a:spcBef>
            </a:pPr>
            <a:r>
              <a:rPr lang="fr-FR" altLang="fr-FR" sz="1333" dirty="0">
                <a:solidFill>
                  <a:srgbClr val="1B365D"/>
                </a:solidFill>
                <a:latin typeface="Helvetica" panose="020B0604020202020204" pitchFamily="34" charset="0"/>
                <a:cs typeface="Helvetica" panose="020B0604020202020204" pitchFamily="34" charset="0"/>
              </a:rPr>
              <a:t> </a:t>
            </a:r>
          </a:p>
        </p:txBody>
      </p:sp>
      <p:sp>
        <p:nvSpPr>
          <p:cNvPr id="2" name="Espace réservé du pied de page 1"/>
          <p:cNvSpPr>
            <a:spLocks noGrp="1"/>
          </p:cNvSpPr>
          <p:nvPr>
            <p:ph type="ftr" sz="quarter" idx="15"/>
          </p:nvPr>
        </p:nvSpPr>
        <p:spPr>
          <a:xfrm>
            <a:off x="4038600" y="6423304"/>
            <a:ext cx="4114800" cy="365125"/>
          </a:xfrm>
        </p:spPr>
        <p:txBody>
          <a:bodyPr/>
          <a:lstStyle/>
          <a:p>
            <a:pPr defTabSz="914354"/>
            <a:r>
              <a:rPr lang="fr-FR">
                <a:solidFill>
                  <a:prstClr val="black">
                    <a:tint val="75000"/>
                  </a:prstClr>
                </a:solidFill>
                <a:latin typeface="Calibri" panose="020F0502020204030204"/>
              </a:rPr>
              <a:t>©Ipsos  CEVIPOF LE MONDE – EEF 2017 -  Avril 2017</a:t>
            </a:r>
            <a:endParaRPr lang="fr-FR"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70468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defRPr/>
              </a:pPr>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defRPr/>
              </a:pPr>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defRPr/>
              </a:pPr>
              <a:endParaRPr lang="en-GB" sz="2400" dirty="0">
                <a:solidFill>
                  <a:srgbClr val="222223"/>
                </a:solidFill>
                <a:latin typeface="Calibri"/>
              </a:endParaRPr>
            </a:p>
          </p:txBody>
        </p:sp>
      </p:grpSp>
      <p:sp>
        <p:nvSpPr>
          <p:cNvPr id="17" name="Sous-titre 9"/>
          <p:cNvSpPr txBox="1">
            <a:spLocks/>
          </p:cNvSpPr>
          <p:nvPr/>
        </p:nvSpPr>
        <p:spPr>
          <a:xfrm>
            <a:off x="5856943" y="1497131"/>
            <a:ext cx="5992352" cy="3656447"/>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defRPr/>
            </a:pPr>
            <a:r>
              <a:rPr lang="fr-FR" sz="3733" b="0" dirty="0">
                <a:solidFill>
                  <a:prstClr val="white">
                    <a:lumMod val="65000"/>
                  </a:prstClr>
                </a:solidFill>
                <a:latin typeface="Calibri"/>
              </a:rPr>
              <a:t>L’action du président </a:t>
            </a:r>
            <a:br>
              <a:rPr lang="fr-FR" sz="3733" b="0" dirty="0">
                <a:solidFill>
                  <a:prstClr val="white">
                    <a:lumMod val="65000"/>
                  </a:prstClr>
                </a:solidFill>
                <a:latin typeface="Calibri"/>
              </a:rPr>
            </a:br>
            <a:r>
              <a:rPr lang="fr-FR" sz="3733" b="0" dirty="0">
                <a:solidFill>
                  <a:prstClr val="white">
                    <a:lumMod val="65000"/>
                  </a:prstClr>
                </a:solidFill>
                <a:latin typeface="Calibri"/>
              </a:rPr>
              <a:t>de la république</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defRPr/>
              </a:pPr>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defRPr/>
              </a:pPr>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25066" r="25066"/>
          <a:stretch>
            <a:fillRect/>
          </a:stretch>
        </p:blipFill>
        <p:spPr/>
      </p:pic>
    </p:spTree>
    <p:extLst>
      <p:ext uri="{BB962C8B-B14F-4D97-AF65-F5344CB8AC3E}">
        <p14:creationId xmlns:p14="http://schemas.microsoft.com/office/powerpoint/2010/main" val="1759986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p:cNvGraphicFramePr>
            <a:graphicFrameLocks noGrp="1"/>
          </p:cNvGraphicFramePr>
          <p:nvPr>
            <p:extLst/>
          </p:nvPr>
        </p:nvGraphicFramePr>
        <p:xfrm>
          <a:off x="-174157" y="2039735"/>
          <a:ext cx="12070129" cy="3230585"/>
        </p:xfrm>
        <a:graphic>
          <a:graphicData uri="http://schemas.openxmlformats.org/drawingml/2006/table">
            <a:tbl>
              <a:tblPr firstRow="1" bandRow="1">
                <a:tableStyleId>{5C22544A-7EE6-4342-B048-85BDC9FD1C3A}</a:tableStyleId>
              </a:tblPr>
              <a:tblGrid>
                <a:gridCol w="1022067">
                  <a:extLst>
                    <a:ext uri="{9D8B030D-6E8A-4147-A177-3AD203B41FA5}">
                      <a16:colId xmlns:a16="http://schemas.microsoft.com/office/drawing/2014/main" val="20000"/>
                    </a:ext>
                  </a:extLst>
                </a:gridCol>
                <a:gridCol w="2093352">
                  <a:extLst>
                    <a:ext uri="{9D8B030D-6E8A-4147-A177-3AD203B41FA5}">
                      <a16:colId xmlns:a16="http://schemas.microsoft.com/office/drawing/2014/main" val="20001"/>
                    </a:ext>
                  </a:extLst>
                </a:gridCol>
                <a:gridCol w="1848908">
                  <a:extLst>
                    <a:ext uri="{9D8B030D-6E8A-4147-A177-3AD203B41FA5}">
                      <a16:colId xmlns:a16="http://schemas.microsoft.com/office/drawing/2014/main" val="20002"/>
                    </a:ext>
                  </a:extLst>
                </a:gridCol>
                <a:gridCol w="1995465">
                  <a:extLst>
                    <a:ext uri="{9D8B030D-6E8A-4147-A177-3AD203B41FA5}">
                      <a16:colId xmlns:a16="http://schemas.microsoft.com/office/drawing/2014/main" val="20003"/>
                    </a:ext>
                  </a:extLst>
                </a:gridCol>
                <a:gridCol w="1995465">
                  <a:extLst>
                    <a:ext uri="{9D8B030D-6E8A-4147-A177-3AD203B41FA5}">
                      <a16:colId xmlns:a16="http://schemas.microsoft.com/office/drawing/2014/main" val="20004"/>
                    </a:ext>
                  </a:extLst>
                </a:gridCol>
                <a:gridCol w="1654028">
                  <a:extLst>
                    <a:ext uri="{9D8B030D-6E8A-4147-A177-3AD203B41FA5}">
                      <a16:colId xmlns:a16="http://schemas.microsoft.com/office/drawing/2014/main" val="20005"/>
                    </a:ext>
                  </a:extLst>
                </a:gridCol>
                <a:gridCol w="1460844">
                  <a:extLst>
                    <a:ext uri="{9D8B030D-6E8A-4147-A177-3AD203B41FA5}">
                      <a16:colId xmlns:a16="http://schemas.microsoft.com/office/drawing/2014/main" val="20006"/>
                    </a:ext>
                  </a:extLst>
                </a:gridCol>
              </a:tblGrid>
              <a:tr h="1045655">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endParaRPr lang="fr-FR" sz="1900" b="1" i="0" u="none" strike="noStrike" dirty="0">
                        <a:solidFill>
                          <a:srgbClr val="FF0000"/>
                        </a:solidFill>
                        <a:effectLst/>
                        <a:latin typeface="+mn-lt"/>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0000"/>
                          </a:solidFill>
                          <a:effectLst/>
                        </a:rPr>
                        <a:t>Pas du tout</a:t>
                      </a:r>
                    </a:p>
                    <a:p>
                      <a:pPr algn="ctr" fontAlgn="ctr"/>
                      <a:r>
                        <a:rPr lang="fr-FR" sz="1900" u="none" strike="noStrike" dirty="0">
                          <a:solidFill>
                            <a:srgbClr val="FF0000"/>
                          </a:solidFill>
                          <a:effectLst/>
                        </a:rPr>
                        <a:t> satisfait </a:t>
                      </a:r>
                    </a:p>
                    <a:p>
                      <a:pPr algn="ctr" fontAlgn="ctr"/>
                      <a:r>
                        <a:rPr lang="fr-FR" sz="1900" u="none" strike="noStrike" dirty="0">
                          <a:solidFill>
                            <a:srgbClr val="FF0000"/>
                          </a:solidFill>
                          <a:effectLst/>
                        </a:rPr>
                        <a:t>(0 à 1)</a:t>
                      </a:r>
                      <a:endParaRPr lang="fr-FR" sz="1900" b="0" i="0" u="none" strike="noStrike" dirty="0">
                        <a:solidFill>
                          <a:srgbClr val="FF000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5050"/>
                          </a:solidFill>
                          <a:effectLst/>
                        </a:rPr>
                        <a:t>Plutôt pas </a:t>
                      </a:r>
                    </a:p>
                    <a:p>
                      <a:pPr algn="ctr" fontAlgn="ctr"/>
                      <a:r>
                        <a:rPr lang="fr-FR" sz="1900" u="none" strike="noStrike" dirty="0">
                          <a:solidFill>
                            <a:srgbClr val="FF5050"/>
                          </a:solidFill>
                          <a:effectLst/>
                        </a:rPr>
                        <a:t>satisfait </a:t>
                      </a:r>
                    </a:p>
                    <a:p>
                      <a:pPr algn="ctr" fontAlgn="ctr"/>
                      <a:r>
                        <a:rPr lang="fr-FR" sz="1900" u="none" strike="noStrike" dirty="0">
                          <a:solidFill>
                            <a:srgbClr val="FF5050"/>
                          </a:solidFill>
                          <a:effectLst/>
                        </a:rPr>
                        <a:t>(2 à 3)</a:t>
                      </a:r>
                      <a:endParaRPr lang="fr-FR" sz="1900" b="0" i="0" u="none" strike="noStrike" dirty="0">
                        <a:solidFill>
                          <a:srgbClr val="FF505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accent5">
                              <a:lumMod val="75000"/>
                            </a:schemeClr>
                          </a:solidFill>
                          <a:effectLst/>
                        </a:rPr>
                        <a:t>Ni satisfait, </a:t>
                      </a:r>
                    </a:p>
                    <a:p>
                      <a:pPr algn="ctr" fontAlgn="ctr"/>
                      <a:r>
                        <a:rPr lang="fr-FR" sz="1900" u="none" strike="noStrike" dirty="0">
                          <a:solidFill>
                            <a:schemeClr val="accent5">
                              <a:lumMod val="75000"/>
                            </a:schemeClr>
                          </a:solidFill>
                          <a:effectLst/>
                        </a:rPr>
                        <a:t>ni insatisfait </a:t>
                      </a:r>
                    </a:p>
                    <a:p>
                      <a:pPr algn="ctr" fontAlgn="ctr"/>
                      <a:r>
                        <a:rPr lang="fr-FR" sz="1900" u="none" strike="noStrike" dirty="0">
                          <a:solidFill>
                            <a:schemeClr val="accent5">
                              <a:lumMod val="75000"/>
                            </a:schemeClr>
                          </a:solidFill>
                          <a:effectLst/>
                        </a:rPr>
                        <a:t>(4 à 6)</a:t>
                      </a:r>
                      <a:endParaRPr lang="fr-FR" sz="1900" b="0" i="0" u="none" strike="noStrike" dirty="0">
                        <a:solidFill>
                          <a:schemeClr val="accent5">
                            <a:lumMod val="75000"/>
                          </a:schemeClr>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Plutôt </a:t>
                      </a:r>
                    </a:p>
                    <a:p>
                      <a:pPr algn="ctr" fontAlgn="ctr"/>
                      <a:r>
                        <a:rPr lang="fr-FR" sz="1900" u="none" strike="noStrike" dirty="0">
                          <a:solidFill>
                            <a:schemeClr val="tx2"/>
                          </a:solidFill>
                          <a:effectLst/>
                        </a:rPr>
                        <a:t>satisfait</a:t>
                      </a:r>
                    </a:p>
                    <a:p>
                      <a:pPr algn="ctr" fontAlgn="ctr"/>
                      <a:r>
                        <a:rPr lang="fr-FR" sz="1900" u="none" strike="noStrike" dirty="0">
                          <a:solidFill>
                            <a:schemeClr val="tx2"/>
                          </a:solidFill>
                          <a:effectLst/>
                        </a:rPr>
                        <a:t> (7 à 8)</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Très</a:t>
                      </a:r>
                    </a:p>
                    <a:p>
                      <a:pPr algn="ctr" fontAlgn="ctr"/>
                      <a:r>
                        <a:rPr lang="fr-FR" sz="1900" u="none" strike="noStrike" dirty="0">
                          <a:solidFill>
                            <a:schemeClr val="tx2"/>
                          </a:solidFill>
                          <a:effectLst/>
                        </a:rPr>
                        <a:t> satisfait </a:t>
                      </a:r>
                    </a:p>
                    <a:p>
                      <a:pPr algn="ctr" fontAlgn="ctr"/>
                      <a:r>
                        <a:rPr lang="fr-FR" sz="1900" u="none" strike="noStrike" dirty="0">
                          <a:solidFill>
                            <a:schemeClr val="tx2"/>
                          </a:solidFill>
                          <a:effectLst/>
                        </a:rPr>
                        <a:t>(9 à 10)</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4">
                  <a:txBody>
                    <a:bodyPr/>
                    <a:lstStyle/>
                    <a:p>
                      <a:pPr algn="ctr"/>
                      <a:r>
                        <a:rPr lang="fr-FR" sz="2400" b="1" dirty="0">
                          <a:solidFill>
                            <a:srgbClr val="FF0000"/>
                          </a:solidFill>
                          <a:latin typeface="+mn-lt"/>
                        </a:rPr>
                        <a:t>Note</a:t>
                      </a:r>
                      <a:r>
                        <a:rPr lang="fr-FR" sz="2400" b="1" baseline="0" dirty="0">
                          <a:solidFill>
                            <a:srgbClr val="FF0000"/>
                          </a:solidFill>
                          <a:latin typeface="+mn-lt"/>
                        </a:rPr>
                        <a:t> </a:t>
                      </a:r>
                      <a:r>
                        <a:rPr lang="fr-FR" sz="2400" b="1" dirty="0">
                          <a:solidFill>
                            <a:srgbClr val="FF0000"/>
                          </a:solidFill>
                          <a:latin typeface="+mn-lt"/>
                        </a:rPr>
                        <a:t>Moyenne</a:t>
                      </a:r>
                    </a:p>
                    <a:p>
                      <a:pPr algn="ctr"/>
                      <a:r>
                        <a:rPr lang="fr-FR" sz="2400" b="1" dirty="0">
                          <a:solidFill>
                            <a:srgbClr val="FF0000"/>
                          </a:solidFill>
                          <a:latin typeface="+mn-lt"/>
                        </a:rPr>
                        <a:t>2,8</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6899">
                <a:tc>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42%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5050"/>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5">
                              <a:lumMod val="75000"/>
                            </a:schemeClr>
                          </a:solidFill>
                          <a:effectLst/>
                          <a:latin typeface="calibri" panose="020F0502020204030204" pitchFamily="34" charset="0"/>
                        </a:rPr>
                        <a:t>32%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pPr algn="ctr" fontAlgn="ctr"/>
                      <a:endParaRPr lang="fr-FR" sz="1100" b="1" i="0" u="none" strike="noStrike" dirty="0">
                        <a:solidFill>
                          <a:schemeClr val="bg2">
                            <a:lumMod val="75000"/>
                          </a:schemeClr>
                        </a:solidFill>
                        <a:effectLst/>
                        <a:latin typeface="+mn-lt"/>
                      </a:endParaRP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5944">
                <a:tc>
                  <a:txBody>
                    <a:bodyPr/>
                    <a:lstStyle/>
                    <a:p>
                      <a:pPr algn="ctr" fontAlgn="ctr"/>
                      <a:endParaRPr lang="fr-FR" sz="15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accent5">
                            <a:lumMod val="75000"/>
                          </a:schemeClr>
                        </a:solidFill>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tx2"/>
                        </a:solidFill>
                        <a:latin typeface="+mn-lt"/>
                      </a:endParaRP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888B8D">
                            <a:lumMod val="75000"/>
                          </a:srgbClr>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92087">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2100" b="1" i="0" u="none" strike="noStrike" dirty="0">
                          <a:solidFill>
                            <a:srgbClr val="FF0000"/>
                          </a:solidFill>
                          <a:effectLst/>
                          <a:latin typeface="+mn-lt"/>
                        </a:rPr>
                        <a:t>Pas satisfait</a:t>
                      </a:r>
                    </a:p>
                    <a:p>
                      <a:pPr algn="ctr" fontAlgn="ctr"/>
                      <a:r>
                        <a:rPr lang="fr-FR" sz="2400" b="1" i="0" u="none" strike="noStrike" dirty="0">
                          <a:solidFill>
                            <a:srgbClr val="FF0000"/>
                          </a:solidFill>
                          <a:effectLst/>
                          <a:latin typeface="+mn-lt"/>
                        </a:rPr>
                        <a:t>59%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b="1" dirty="0">
                          <a:solidFill>
                            <a:schemeClr val="accent5">
                              <a:lumMod val="75000"/>
                            </a:schemeClr>
                          </a:solidFill>
                          <a:latin typeface="+mn-lt"/>
                        </a:rPr>
                        <a:t>Ni satisfait, ni insatisfait </a:t>
                      </a:r>
                    </a:p>
                    <a:p>
                      <a:pPr marL="0" marR="0" indent="0" algn="ctr" defTabSz="924282" rtl="0" eaLnBrk="1" fontAlgn="ctr" latinLnBrk="0" hangingPunct="1">
                        <a:lnSpc>
                          <a:spcPct val="100000"/>
                        </a:lnSpc>
                        <a:spcBef>
                          <a:spcPts val="0"/>
                        </a:spcBef>
                        <a:spcAft>
                          <a:spcPts val="0"/>
                        </a:spcAft>
                        <a:buClrTx/>
                        <a:buSzTx/>
                        <a:buFontTx/>
                        <a:buNone/>
                        <a:tabLst/>
                        <a:defRPr/>
                      </a:pPr>
                      <a:r>
                        <a:rPr lang="fr-FR" sz="2400" b="1" dirty="0">
                          <a:solidFill>
                            <a:schemeClr val="accent5">
                              <a:lumMod val="75000"/>
                            </a:schemeClr>
                          </a:solidFill>
                          <a:latin typeface="+mn-lt"/>
                        </a:rPr>
                        <a:t>32%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b="1" dirty="0">
                          <a:solidFill>
                            <a:schemeClr val="tx2"/>
                          </a:solidFill>
                          <a:latin typeface="+mn-lt"/>
                        </a:rPr>
                        <a:t>Satisfait</a:t>
                      </a:r>
                    </a:p>
                    <a:p>
                      <a:pPr marL="0" marR="0" indent="0" algn="ctr" defTabSz="924282" rtl="0" eaLnBrk="1" fontAlgn="ctr" latinLnBrk="0" hangingPunct="1">
                        <a:lnSpc>
                          <a:spcPct val="100000"/>
                        </a:lnSpc>
                        <a:spcBef>
                          <a:spcPts val="0"/>
                        </a:spcBef>
                        <a:spcAft>
                          <a:spcPts val="0"/>
                        </a:spcAft>
                        <a:buClrTx/>
                        <a:buSzTx/>
                        <a:buFontTx/>
                        <a:buNone/>
                        <a:tabLst/>
                        <a:defRPr/>
                      </a:pPr>
                      <a:r>
                        <a:rPr lang="fr-FR" sz="2400" b="1" dirty="0">
                          <a:solidFill>
                            <a:schemeClr val="tx2"/>
                          </a:solidFill>
                          <a:latin typeface="+mn-lt"/>
                        </a:rPr>
                        <a:t>9%</a:t>
                      </a: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888B8D">
                            <a:lumMod val="75000"/>
                          </a:srgbClr>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Parenthèse fermante 16"/>
          <p:cNvSpPr/>
          <p:nvPr/>
        </p:nvSpPr>
        <p:spPr>
          <a:xfrm rot="5400000">
            <a:off x="2454611" y="2796054"/>
            <a:ext cx="275860" cy="2245743"/>
          </a:xfrm>
          <a:prstGeom prst="rightBracket">
            <a:avLst/>
          </a:prstGeom>
          <a:noFill/>
          <a:ln w="12700">
            <a:solidFill>
              <a:srgbClr val="FF0000"/>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defRPr/>
            </a:pPr>
            <a:endParaRPr lang="fr-FR" sz="2400" dirty="0">
              <a:solidFill>
                <a:srgbClr val="222223"/>
              </a:solidFill>
              <a:latin typeface="Calibri"/>
            </a:endParaRPr>
          </a:p>
        </p:txBody>
      </p:sp>
      <p:sp>
        <p:nvSpPr>
          <p:cNvPr id="18" name="Parenthèse fermante 17"/>
          <p:cNvSpPr/>
          <p:nvPr/>
        </p:nvSpPr>
        <p:spPr>
          <a:xfrm rot="5400000">
            <a:off x="5569541" y="2796053"/>
            <a:ext cx="275860" cy="2245743"/>
          </a:xfrm>
          <a:prstGeom prst="rightBracket">
            <a:avLst/>
          </a:prstGeom>
          <a:noFill/>
          <a:ln w="12700">
            <a:solidFill>
              <a:schemeClr val="accent5">
                <a:lumMod val="75000"/>
              </a:schemeClr>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defRPr/>
            </a:pPr>
            <a:endParaRPr lang="fr-FR" sz="2400" dirty="0">
              <a:solidFill>
                <a:srgbClr val="222223"/>
              </a:solidFill>
              <a:latin typeface="Calibri"/>
            </a:endParaRPr>
          </a:p>
        </p:txBody>
      </p:sp>
      <p:sp>
        <p:nvSpPr>
          <p:cNvPr id="19" name="Parenthèse fermante 18"/>
          <p:cNvSpPr/>
          <p:nvPr/>
        </p:nvSpPr>
        <p:spPr>
          <a:xfrm rot="5400000">
            <a:off x="8531937" y="2802461"/>
            <a:ext cx="275860" cy="2245743"/>
          </a:xfrm>
          <a:prstGeom prst="rightBracket">
            <a:avLst/>
          </a:prstGeom>
          <a:noFill/>
          <a:ln w="12700">
            <a:solidFill>
              <a:schemeClr val="tx2"/>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defRPr/>
            </a:pPr>
            <a:endParaRPr lang="fr-FR" sz="2400" dirty="0">
              <a:solidFill>
                <a:srgbClr val="222223"/>
              </a:solidFill>
              <a:latin typeface="Calibri"/>
            </a:endParaRPr>
          </a:p>
        </p:txBody>
      </p:sp>
      <p:sp>
        <p:nvSpPr>
          <p:cNvPr id="3" name="Titre 2"/>
          <p:cNvSpPr>
            <a:spLocks noGrp="1"/>
          </p:cNvSpPr>
          <p:nvPr>
            <p:ph type="title"/>
          </p:nvPr>
        </p:nvSpPr>
        <p:spPr>
          <a:xfrm>
            <a:off x="172197" y="646460"/>
            <a:ext cx="6658145" cy="738792"/>
          </a:xfrm>
        </p:spPr>
        <p:txBody>
          <a:bodyPr/>
          <a:lstStyle/>
          <a:p>
            <a:r>
              <a:rPr lang="fr-FR" sz="2667" dirty="0"/>
              <a:t>La satisfaction à l’égard de l’action du président </a:t>
            </a:r>
            <a:br>
              <a:rPr lang="fr-FR" sz="2667" dirty="0"/>
            </a:br>
            <a:r>
              <a:rPr lang="fr-FR" sz="2667" dirty="0"/>
              <a:t>de la République (Note de 0 à 10) - (1/4)</a:t>
            </a:r>
          </a:p>
        </p:txBody>
      </p:sp>
      <p:sp>
        <p:nvSpPr>
          <p:cNvPr id="2" name="Espace réservé du texte 1"/>
          <p:cNvSpPr>
            <a:spLocks noGrp="1"/>
          </p:cNvSpPr>
          <p:nvPr>
            <p:ph type="body" sz="quarter" idx="14"/>
          </p:nvPr>
        </p:nvSpPr>
        <p:spPr>
          <a:xfrm>
            <a:off x="6970145" y="222407"/>
            <a:ext cx="5082052" cy="61027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De manière générale, êtes-vous satisfait(e) ou pas de l’action du président de la République François Hollande ? </a:t>
            </a:r>
          </a:p>
        </p:txBody>
      </p:sp>
      <p:sp>
        <p:nvSpPr>
          <p:cNvPr id="4" name="Espace réservé du texte 3"/>
          <p:cNvSpPr>
            <a:spLocks noGrp="1"/>
          </p:cNvSpPr>
          <p:nvPr>
            <p:ph type="body" sz="quarter" idx="13"/>
          </p:nvPr>
        </p:nvSpPr>
        <p:spPr>
          <a:xfrm>
            <a:off x="198651" y="98127"/>
            <a:ext cx="6658144" cy="590215"/>
          </a:xfrm>
        </p:spPr>
        <p:txBody>
          <a:bodyPr anchor="ctr">
            <a:normAutofit/>
          </a:bodyPr>
          <a:lstStyle/>
          <a:p>
            <a:r>
              <a:rPr lang="fr-FR" dirty="0">
                <a:solidFill>
                  <a:schemeClr val="bg1">
                    <a:lumMod val="65000"/>
                  </a:schemeClr>
                </a:solidFill>
              </a:rPr>
              <a:t>L’action du président de la république</a:t>
            </a:r>
          </a:p>
        </p:txBody>
      </p:sp>
      <p:sp>
        <p:nvSpPr>
          <p:cNvPr id="16" name="Rectangle 15"/>
          <p:cNvSpPr/>
          <p:nvPr/>
        </p:nvSpPr>
        <p:spPr>
          <a:xfrm rot="5400000">
            <a:off x="5475285" y="-707164"/>
            <a:ext cx="268188" cy="8983991"/>
          </a:xfrm>
          <a:prstGeom prst="rect">
            <a:avLst/>
          </a:prstGeom>
          <a:gradFill>
            <a:gsLst>
              <a:gs pos="61000">
                <a:schemeClr val="accent5"/>
              </a:gs>
              <a:gs pos="46875">
                <a:schemeClr val="accent5">
                  <a:lumMod val="60000"/>
                  <a:lumOff val="40000"/>
                </a:schemeClr>
              </a:gs>
              <a:gs pos="43750">
                <a:schemeClr val="accent5"/>
              </a:gs>
              <a:gs pos="37500">
                <a:srgbClr val="93B9B3"/>
              </a:gs>
              <a:gs pos="25000">
                <a:schemeClr val="accent5">
                  <a:lumMod val="50000"/>
                </a:schemeClr>
              </a:gs>
              <a:gs pos="0">
                <a:schemeClr val="tx2"/>
              </a:gs>
              <a:gs pos="83000">
                <a:srgbClr val="FF5353"/>
              </a:gs>
              <a:gs pos="10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defRPr/>
            </a:pPr>
            <a:endParaRPr lang="fr-FR" sz="2400" dirty="0">
              <a:solidFill>
                <a:prstClr val="white"/>
              </a:solidFill>
              <a:latin typeface="Calibri"/>
            </a:endParaRP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defRPr/>
            </a:pPr>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22359785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phique 23"/>
          <p:cNvGraphicFramePr/>
          <p:nvPr>
            <p:extLst/>
          </p:nvPr>
        </p:nvGraphicFramePr>
        <p:xfrm>
          <a:off x="290032" y="1663363"/>
          <a:ext cx="10504264" cy="442483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re 2"/>
          <p:cNvSpPr>
            <a:spLocks noGrp="1"/>
          </p:cNvSpPr>
          <p:nvPr>
            <p:ph type="title"/>
          </p:nvPr>
        </p:nvSpPr>
        <p:spPr>
          <a:xfrm>
            <a:off x="290032" y="432341"/>
            <a:ext cx="6798128" cy="738792"/>
          </a:xfrm>
        </p:spPr>
        <p:txBody>
          <a:bodyPr/>
          <a:lstStyle/>
          <a:p>
            <a:r>
              <a:rPr lang="fr-FR" sz="2667" dirty="0"/>
              <a:t>La satisfaction à l’égard de l’action du président de la République (Note de 0 à 10) - (2/4)</a:t>
            </a:r>
          </a:p>
        </p:txBody>
      </p:sp>
      <p:sp>
        <p:nvSpPr>
          <p:cNvPr id="2" name="Espace réservé du texte 1"/>
          <p:cNvSpPr>
            <a:spLocks noGrp="1"/>
          </p:cNvSpPr>
          <p:nvPr>
            <p:ph type="body" sz="quarter" idx="14"/>
          </p:nvPr>
        </p:nvSpPr>
        <p:spPr>
          <a:xfrm>
            <a:off x="7194380" y="194407"/>
            <a:ext cx="4873939" cy="712843"/>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De manière générale, êtes-vous satisfait(e) ou pas de l’action du président de la République François Hollande ? </a:t>
            </a:r>
          </a:p>
        </p:txBody>
      </p:sp>
      <p:sp>
        <p:nvSpPr>
          <p:cNvPr id="4" name="Espace réservé du texte 3"/>
          <p:cNvSpPr>
            <a:spLocks noGrp="1"/>
          </p:cNvSpPr>
          <p:nvPr>
            <p:ph type="body" sz="quarter" idx="13"/>
          </p:nvPr>
        </p:nvSpPr>
        <p:spPr>
          <a:xfrm>
            <a:off x="290032" y="-60014"/>
            <a:ext cx="6658144" cy="590215"/>
          </a:xfrm>
        </p:spPr>
        <p:txBody>
          <a:bodyPr anchor="ctr"/>
          <a:lstStyle/>
          <a:p>
            <a:r>
              <a:rPr lang="fr-FR" dirty="0">
                <a:solidFill>
                  <a:schemeClr val="bg1">
                    <a:lumMod val="65000"/>
                  </a:schemeClr>
                </a:solidFill>
              </a:rPr>
              <a:t>L’action du président de la république</a:t>
            </a: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defRPr/>
            </a:pPr>
            <a:r>
              <a:rPr lang="fr-FR">
                <a:solidFill>
                  <a:srgbClr val="888B8D"/>
                </a:solidFill>
                <a:latin typeface="Calibri"/>
              </a:rPr>
              <a:t>©Ipsos  CEVIPOF LE MONDE – EEF 2017 -  Avril 2017</a:t>
            </a:r>
            <a:endParaRPr lang="fr-FR" dirty="0">
              <a:solidFill>
                <a:srgbClr val="888B8D"/>
              </a:solidFill>
              <a:latin typeface="Calibri"/>
            </a:endParaRPr>
          </a:p>
        </p:txBody>
      </p:sp>
      <p:sp>
        <p:nvSpPr>
          <p:cNvPr id="21" name="ZoneTexte 20"/>
          <p:cNvSpPr txBox="1"/>
          <p:nvPr/>
        </p:nvSpPr>
        <p:spPr>
          <a:xfrm>
            <a:off x="10062931" y="4838608"/>
            <a:ext cx="2358575" cy="369332"/>
          </a:xfrm>
          <a:prstGeom prst="rect">
            <a:avLst/>
          </a:prstGeom>
        </p:spPr>
        <p:txBody>
          <a:bodyPr vert="horz" wrap="square" lIns="0" tIns="0" rIns="0" bIns="0" rtlCol="0" anchor="ctr">
            <a:spAutoFit/>
          </a:bodyPr>
          <a:lstStyle/>
          <a:p>
            <a:pPr marL="6351" algn="ctr" defTabSz="1232345">
              <a:defRPr/>
            </a:pPr>
            <a:r>
              <a:rPr lang="fr-FR" sz="2400" dirty="0">
                <a:solidFill>
                  <a:srgbClr val="1B365D"/>
                </a:solidFill>
                <a:latin typeface="Calibri"/>
              </a:rPr>
              <a:t>Satisfait</a:t>
            </a:r>
            <a:endParaRPr lang="en-US" sz="2400" dirty="0">
              <a:solidFill>
                <a:srgbClr val="1B365D"/>
              </a:solidFill>
              <a:latin typeface="Calibri"/>
            </a:endParaRPr>
          </a:p>
        </p:txBody>
      </p:sp>
      <p:sp>
        <p:nvSpPr>
          <p:cNvPr id="22" name="ZoneTexte 21"/>
          <p:cNvSpPr txBox="1"/>
          <p:nvPr/>
        </p:nvSpPr>
        <p:spPr>
          <a:xfrm>
            <a:off x="10416118" y="3369764"/>
            <a:ext cx="1652201" cy="738664"/>
          </a:xfrm>
          <a:prstGeom prst="rect">
            <a:avLst/>
          </a:prstGeom>
        </p:spPr>
        <p:txBody>
          <a:bodyPr vert="horz" wrap="square" lIns="0" tIns="0" rIns="0" bIns="0" rtlCol="0" anchor="ctr">
            <a:spAutoFit/>
          </a:bodyPr>
          <a:lstStyle/>
          <a:p>
            <a:pPr marL="6351" algn="ctr" defTabSz="1232345">
              <a:defRPr/>
            </a:pPr>
            <a:r>
              <a:rPr lang="fr-FR" sz="2400" dirty="0">
                <a:solidFill>
                  <a:srgbClr val="71B2C9">
                    <a:lumMod val="75000"/>
                  </a:srgbClr>
                </a:solidFill>
                <a:latin typeface="Calibri"/>
              </a:rPr>
              <a:t>Ni satisfait, ni insatisfait</a:t>
            </a:r>
            <a:endParaRPr lang="en-US" sz="2400" dirty="0">
              <a:solidFill>
                <a:srgbClr val="71B2C9">
                  <a:lumMod val="75000"/>
                </a:srgbClr>
              </a:solidFill>
              <a:latin typeface="Calibri"/>
            </a:endParaRPr>
          </a:p>
        </p:txBody>
      </p:sp>
      <p:sp>
        <p:nvSpPr>
          <p:cNvPr id="23" name="ZoneTexte 22"/>
          <p:cNvSpPr txBox="1"/>
          <p:nvPr/>
        </p:nvSpPr>
        <p:spPr>
          <a:xfrm>
            <a:off x="10354278" y="2333387"/>
            <a:ext cx="1775881" cy="369332"/>
          </a:xfrm>
          <a:prstGeom prst="rect">
            <a:avLst/>
          </a:prstGeom>
        </p:spPr>
        <p:txBody>
          <a:bodyPr vert="horz" wrap="square" lIns="0" tIns="0" rIns="0" bIns="0" rtlCol="0" anchor="ctr">
            <a:spAutoFit/>
          </a:bodyPr>
          <a:lstStyle/>
          <a:p>
            <a:pPr marL="6351" algn="ctr" defTabSz="1232345">
              <a:defRPr/>
            </a:pPr>
            <a:r>
              <a:rPr lang="fr-FR" sz="2400" dirty="0">
                <a:solidFill>
                  <a:srgbClr val="FF0000"/>
                </a:solidFill>
                <a:latin typeface="Calibri"/>
              </a:rPr>
              <a:t>Pas satisfait</a:t>
            </a:r>
            <a:endParaRPr lang="en-US" sz="2400" dirty="0">
              <a:solidFill>
                <a:srgbClr val="FF0000"/>
              </a:solidFill>
              <a:latin typeface="Calibri"/>
            </a:endParaRPr>
          </a:p>
        </p:txBody>
      </p:sp>
    </p:spTree>
    <p:extLst>
      <p:ext uri="{BB962C8B-B14F-4D97-AF65-F5344CB8AC3E}">
        <p14:creationId xmlns:p14="http://schemas.microsoft.com/office/powerpoint/2010/main" val="26547772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0032" y="432341"/>
            <a:ext cx="6798128" cy="738792"/>
          </a:xfrm>
        </p:spPr>
        <p:txBody>
          <a:bodyPr/>
          <a:lstStyle/>
          <a:p>
            <a:r>
              <a:rPr lang="fr-FR" sz="2667" dirty="0"/>
              <a:t>La satisfaction à l’égard de l’action du président de la République (Note de 0 à 10) - (3/4)</a:t>
            </a:r>
          </a:p>
        </p:txBody>
      </p:sp>
      <p:sp>
        <p:nvSpPr>
          <p:cNvPr id="4" name="Espace réservé du texte 3"/>
          <p:cNvSpPr>
            <a:spLocks noGrp="1"/>
          </p:cNvSpPr>
          <p:nvPr>
            <p:ph type="body" sz="quarter" idx="13"/>
          </p:nvPr>
        </p:nvSpPr>
        <p:spPr>
          <a:xfrm>
            <a:off x="290032" y="-60014"/>
            <a:ext cx="6658144" cy="590215"/>
          </a:xfrm>
        </p:spPr>
        <p:txBody>
          <a:bodyPr anchor="ctr"/>
          <a:lstStyle/>
          <a:p>
            <a:r>
              <a:rPr lang="fr-FR" dirty="0">
                <a:solidFill>
                  <a:schemeClr val="bg1">
                    <a:lumMod val="65000"/>
                  </a:schemeClr>
                </a:solidFill>
              </a:rPr>
              <a:t>L’action du président de la république</a:t>
            </a: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defRPr/>
            </a:pPr>
            <a:r>
              <a:rPr lang="fr-FR">
                <a:solidFill>
                  <a:srgbClr val="888B8D"/>
                </a:solidFill>
                <a:latin typeface="Calibri"/>
              </a:rPr>
              <a:t>©Ipsos  CEVIPOF LE MONDE – EEF 2017 -  Avril 2017</a:t>
            </a:r>
            <a:endParaRPr lang="fr-FR" dirty="0">
              <a:solidFill>
                <a:srgbClr val="888B8D"/>
              </a:solidFill>
              <a:latin typeface="Calibri"/>
            </a:endParaRPr>
          </a:p>
        </p:txBody>
      </p:sp>
      <p:sp>
        <p:nvSpPr>
          <p:cNvPr id="20" name="ZoneTexte 19"/>
          <p:cNvSpPr txBox="1"/>
          <p:nvPr/>
        </p:nvSpPr>
        <p:spPr>
          <a:xfrm>
            <a:off x="1858046" y="1958128"/>
            <a:ext cx="8492359" cy="410433"/>
          </a:xfrm>
          <a:prstGeom prst="rect">
            <a:avLst/>
          </a:prstGeom>
        </p:spPr>
        <p:txBody>
          <a:bodyPr vert="horz" wrap="square" lIns="0" tIns="0" rIns="0" bIns="0" rtlCol="0" anchor="ctr">
            <a:spAutoFit/>
          </a:bodyPr>
          <a:lstStyle/>
          <a:p>
            <a:pPr marL="6351" algn="ctr" defTabSz="1232345">
              <a:defRPr/>
            </a:pPr>
            <a:r>
              <a:rPr lang="fr-FR" sz="2667" dirty="0">
                <a:solidFill>
                  <a:srgbClr val="FF0000"/>
                </a:solidFill>
                <a:latin typeface="Calibri"/>
              </a:rPr>
              <a:t>Note moyenne de satisfaction</a:t>
            </a:r>
            <a:endParaRPr lang="en-US" sz="2667" dirty="0">
              <a:solidFill>
                <a:srgbClr val="FF0000"/>
              </a:solidFill>
              <a:latin typeface="Calibri"/>
            </a:endParaRPr>
          </a:p>
        </p:txBody>
      </p:sp>
      <p:graphicFrame>
        <p:nvGraphicFramePr>
          <p:cNvPr id="16" name="Graphique 15"/>
          <p:cNvGraphicFramePr/>
          <p:nvPr>
            <p:extLst/>
          </p:nvPr>
        </p:nvGraphicFramePr>
        <p:xfrm>
          <a:off x="-138776" y="801674"/>
          <a:ext cx="12486000" cy="5884303"/>
        </p:xfrm>
        <a:graphic>
          <a:graphicData uri="http://schemas.openxmlformats.org/drawingml/2006/chart">
            <c:chart xmlns:c="http://schemas.openxmlformats.org/drawingml/2006/chart" xmlns:r="http://schemas.openxmlformats.org/officeDocument/2006/relationships" r:id="rId3"/>
          </a:graphicData>
        </a:graphic>
      </p:graphicFrame>
      <p:sp>
        <p:nvSpPr>
          <p:cNvPr id="17" name="Espace réservé du texte 1"/>
          <p:cNvSpPr>
            <a:spLocks noGrp="1"/>
          </p:cNvSpPr>
          <p:nvPr>
            <p:ph type="body" sz="quarter" idx="14"/>
          </p:nvPr>
        </p:nvSpPr>
        <p:spPr>
          <a:xfrm>
            <a:off x="7231118" y="222407"/>
            <a:ext cx="4821079" cy="61027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De manière générale, êtes-vous satisfait(e) ou pas de l’action du président de la République François Hollande ? </a:t>
            </a:r>
          </a:p>
        </p:txBody>
      </p:sp>
    </p:spTree>
    <p:extLst>
      <p:ext uri="{BB962C8B-B14F-4D97-AF65-F5344CB8AC3E}">
        <p14:creationId xmlns:p14="http://schemas.microsoft.com/office/powerpoint/2010/main" val="2570540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Les logiques d’explications et les panels (2)</a:t>
            </a:r>
            <a:endParaRPr lang="fr-FR" b="1" dirty="0"/>
          </a:p>
        </p:txBody>
      </p:sp>
      <p:sp>
        <p:nvSpPr>
          <p:cNvPr id="3" name="Espace réservé du contenu 2"/>
          <p:cNvSpPr>
            <a:spLocks noGrp="1"/>
          </p:cNvSpPr>
          <p:nvPr>
            <p:ph idx="1"/>
          </p:nvPr>
        </p:nvSpPr>
        <p:spPr/>
        <p:txBody>
          <a:bodyPr/>
          <a:lstStyle/>
          <a:p>
            <a:pPr algn="just"/>
            <a:r>
              <a:rPr lang="fr-FR" dirty="0" smtClean="0"/>
              <a:t>Le CEVIPOF a souhaité, dans ce contexte, renouveler son modèle d’analyse du vote : </a:t>
            </a:r>
            <a:r>
              <a:rPr lang="fr-FR" i="1" dirty="0" smtClean="0"/>
              <a:t>la décision électorale plutôt que le vote </a:t>
            </a:r>
            <a:r>
              <a:rPr lang="fr-FR" i="1" dirty="0" smtClean="0"/>
              <a:t>reconsti</a:t>
            </a:r>
            <a:r>
              <a:rPr lang="fr-FR" i="1" dirty="0" smtClean="0"/>
              <a:t>tué</a:t>
            </a:r>
          </a:p>
          <a:p>
            <a:pPr marL="0" indent="0" algn="just">
              <a:buNone/>
            </a:pPr>
            <a:endParaRPr lang="fr-FR" i="1" dirty="0"/>
          </a:p>
          <a:p>
            <a:pPr algn="just"/>
            <a:r>
              <a:rPr lang="fr-FR" dirty="0" smtClean="0"/>
              <a:t>Décision = processus de formation du jugement et du choix politique</a:t>
            </a:r>
          </a:p>
          <a:p>
            <a:pPr marL="0" indent="0" algn="just">
              <a:buNone/>
            </a:pPr>
            <a:endParaRPr lang="fr-FR" dirty="0"/>
          </a:p>
          <a:p>
            <a:pPr algn="just"/>
            <a:r>
              <a:rPr lang="fr-FR" dirty="0" smtClean="0"/>
              <a:t>Le panel plutôt que les « </a:t>
            </a:r>
            <a:r>
              <a:rPr lang="fr-FR" dirty="0" err="1" smtClean="0"/>
              <a:t>repeated</a:t>
            </a:r>
            <a:r>
              <a:rPr lang="fr-FR" dirty="0" smtClean="0"/>
              <a:t> cross sections » </a:t>
            </a:r>
            <a:endParaRPr lang="fr-FR" dirty="0"/>
          </a:p>
        </p:txBody>
      </p:sp>
    </p:spTree>
    <p:extLst>
      <p:ext uri="{BB962C8B-B14F-4D97-AF65-F5344CB8AC3E}">
        <p14:creationId xmlns:p14="http://schemas.microsoft.com/office/powerpoint/2010/main" val="29953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p:cNvGraphicFramePr>
            <a:graphicFrameLocks noGrp="1"/>
          </p:cNvGraphicFramePr>
          <p:nvPr>
            <p:extLst/>
          </p:nvPr>
        </p:nvGraphicFramePr>
        <p:xfrm>
          <a:off x="127979" y="902049"/>
          <a:ext cx="11927859" cy="5147743"/>
        </p:xfrm>
        <a:graphic>
          <a:graphicData uri="http://schemas.openxmlformats.org/drawingml/2006/table">
            <a:tbl>
              <a:tblPr firstRow="1" bandRow="1">
                <a:tableStyleId>{5C22544A-7EE6-4342-B048-85BDC9FD1C3A}</a:tableStyleId>
              </a:tblPr>
              <a:tblGrid>
                <a:gridCol w="2304000">
                  <a:extLst>
                    <a:ext uri="{9D8B030D-6E8A-4147-A177-3AD203B41FA5}">
                      <a16:colId xmlns:a16="http://schemas.microsoft.com/office/drawing/2014/main" val="20000"/>
                    </a:ext>
                  </a:extLst>
                </a:gridCol>
                <a:gridCol w="912000">
                  <a:extLst>
                    <a:ext uri="{9D8B030D-6E8A-4147-A177-3AD203B41FA5}">
                      <a16:colId xmlns:a16="http://schemas.microsoft.com/office/drawing/2014/main" val="20001"/>
                    </a:ext>
                  </a:extLst>
                </a:gridCol>
                <a:gridCol w="912000">
                  <a:extLst>
                    <a:ext uri="{9D8B030D-6E8A-4147-A177-3AD203B41FA5}">
                      <a16:colId xmlns:a16="http://schemas.microsoft.com/office/drawing/2014/main" val="20002"/>
                    </a:ext>
                  </a:extLst>
                </a:gridCol>
                <a:gridCol w="957803">
                  <a:extLst>
                    <a:ext uri="{9D8B030D-6E8A-4147-A177-3AD203B41FA5}">
                      <a16:colId xmlns:a16="http://schemas.microsoft.com/office/drawing/2014/main" val="20003"/>
                    </a:ext>
                  </a:extLst>
                </a:gridCol>
                <a:gridCol w="866197">
                  <a:extLst>
                    <a:ext uri="{9D8B030D-6E8A-4147-A177-3AD203B41FA5}">
                      <a16:colId xmlns:a16="http://schemas.microsoft.com/office/drawing/2014/main" val="20004"/>
                    </a:ext>
                  </a:extLst>
                </a:gridCol>
                <a:gridCol w="912000">
                  <a:extLst>
                    <a:ext uri="{9D8B030D-6E8A-4147-A177-3AD203B41FA5}">
                      <a16:colId xmlns:a16="http://schemas.microsoft.com/office/drawing/2014/main" val="20005"/>
                    </a:ext>
                  </a:extLst>
                </a:gridCol>
                <a:gridCol w="799532">
                  <a:extLst>
                    <a:ext uri="{9D8B030D-6E8A-4147-A177-3AD203B41FA5}">
                      <a16:colId xmlns:a16="http://schemas.microsoft.com/office/drawing/2014/main" val="20006"/>
                    </a:ext>
                  </a:extLst>
                </a:gridCol>
                <a:gridCol w="1018868">
                  <a:extLst>
                    <a:ext uri="{9D8B030D-6E8A-4147-A177-3AD203B41FA5}">
                      <a16:colId xmlns:a16="http://schemas.microsoft.com/office/drawing/2014/main" val="20007"/>
                    </a:ext>
                  </a:extLst>
                </a:gridCol>
                <a:gridCol w="1018868">
                  <a:extLst>
                    <a:ext uri="{9D8B030D-6E8A-4147-A177-3AD203B41FA5}">
                      <a16:colId xmlns:a16="http://schemas.microsoft.com/office/drawing/2014/main" val="20008"/>
                    </a:ext>
                  </a:extLst>
                </a:gridCol>
                <a:gridCol w="834591">
                  <a:extLst>
                    <a:ext uri="{9D8B030D-6E8A-4147-A177-3AD203B41FA5}">
                      <a16:colId xmlns:a16="http://schemas.microsoft.com/office/drawing/2014/main" val="20009"/>
                    </a:ext>
                  </a:extLst>
                </a:gridCol>
                <a:gridCol w="1392000">
                  <a:extLst>
                    <a:ext uri="{9D8B030D-6E8A-4147-A177-3AD203B41FA5}">
                      <a16:colId xmlns:a16="http://schemas.microsoft.com/office/drawing/2014/main" val="1269728179"/>
                    </a:ext>
                  </a:extLst>
                </a:gridCol>
              </a:tblGrid>
              <a:tr h="892911">
                <a:tc>
                  <a:txBody>
                    <a:bodyPr/>
                    <a:lstStyle/>
                    <a:p>
                      <a:pPr algn="ctr" fontAlgn="ctr"/>
                      <a:r>
                        <a:rPr lang="fr-FR" sz="2100" b="1" i="0" u="none" strike="noStrike" dirty="0">
                          <a:solidFill>
                            <a:schemeClr val="tx2"/>
                          </a:solidFill>
                          <a:effectLst/>
                          <a:latin typeface="calibri"/>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Pas du tout satisfait</a:t>
                      </a:r>
                    </a:p>
                    <a:p>
                      <a:pPr algn="ctr" fontAlgn="ctr"/>
                      <a:r>
                        <a:rPr lang="fr-FR" sz="13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5050"/>
                          </a:solidFill>
                          <a:effectLst/>
                          <a:latin typeface="calibri"/>
                        </a:rPr>
                        <a:t>Plutôt pas satisfait </a:t>
                      </a:r>
                    </a:p>
                    <a:p>
                      <a:pPr algn="ctr" fontAlgn="ctr"/>
                      <a:r>
                        <a:rPr lang="fr-FR" sz="1300" b="1" i="0" u="none" strike="noStrike" dirty="0">
                          <a:solidFill>
                            <a:srgbClr val="FF5050"/>
                          </a:solidFill>
                          <a:effectLst/>
                          <a:latin typeface="calibri"/>
                        </a:rPr>
                        <a:t>(2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Ni satisfait,</a:t>
                      </a:r>
                      <a:br>
                        <a:rPr lang="fr-FR" sz="1300" b="1" i="0" u="none" strike="noStrike" dirty="0">
                          <a:solidFill>
                            <a:schemeClr val="accent5">
                              <a:lumMod val="75000"/>
                            </a:schemeClr>
                          </a:solidFill>
                          <a:effectLst/>
                          <a:latin typeface="calibri"/>
                        </a:rPr>
                      </a:br>
                      <a:r>
                        <a:rPr lang="fr-FR" sz="1300" b="1" i="0" u="none" strike="noStrike" dirty="0">
                          <a:solidFill>
                            <a:schemeClr val="accent5">
                              <a:lumMod val="75000"/>
                            </a:schemeClr>
                          </a:solidFill>
                          <a:effectLst/>
                          <a:latin typeface="calibri"/>
                        </a:rPr>
                        <a:t> ni insatisfait </a:t>
                      </a:r>
                    </a:p>
                    <a:p>
                      <a:pPr algn="ctr" fontAlgn="ctr"/>
                      <a:r>
                        <a:rPr lang="fr-FR" sz="13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tx2"/>
                          </a:solidFill>
                          <a:effectLst/>
                          <a:latin typeface="calibri"/>
                        </a:rPr>
                        <a:t>Plutôt satisfait </a:t>
                      </a:r>
                    </a:p>
                    <a:p>
                      <a:pPr algn="ctr" fontAlgn="ctr"/>
                      <a:r>
                        <a:rPr lang="fr-FR" sz="1300" b="1" i="0" u="none" strike="noStrike" dirty="0">
                          <a:solidFill>
                            <a:schemeClr val="tx2"/>
                          </a:solidFill>
                          <a:effectLst/>
                          <a:latin typeface="calibri"/>
                        </a:rPr>
                        <a:t>(7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tx2"/>
                          </a:solidFill>
                          <a:effectLst/>
                          <a:latin typeface="calibri"/>
                        </a:rPr>
                        <a:t>Très satisfait </a:t>
                      </a:r>
                    </a:p>
                    <a:p>
                      <a:pPr algn="ctr" fontAlgn="ctr"/>
                      <a:r>
                        <a:rPr lang="fr-FR" sz="1300" b="1" i="0" u="none" strike="noStrike" dirty="0">
                          <a:solidFill>
                            <a:schemeClr val="tx2"/>
                          </a:solidFill>
                          <a:effectLst/>
                          <a:latin typeface="calibri"/>
                        </a:rPr>
                        <a:t>(9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ST Pas satisfait</a:t>
                      </a:r>
                    </a:p>
                    <a:p>
                      <a:pPr algn="ctr" fontAlgn="ctr"/>
                      <a:r>
                        <a:rPr lang="fr-FR" sz="1300" b="1" i="0" u="none" strike="noStrike" dirty="0">
                          <a:solidFill>
                            <a:srgbClr val="FF0000"/>
                          </a:solidFill>
                          <a:effectLst/>
                          <a:latin typeface="calibri"/>
                        </a:rPr>
                        <a:t> (0 à 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ST Ni satisfait, ni insatisfait</a:t>
                      </a:r>
                    </a:p>
                    <a:p>
                      <a:pPr algn="ctr" fontAlgn="ctr"/>
                      <a:r>
                        <a:rPr lang="fr-FR" sz="1300" b="1" i="0" u="none" strike="noStrike" dirty="0">
                          <a:solidFill>
                            <a:schemeClr val="accent5">
                              <a:lumMod val="75000"/>
                            </a:schemeClr>
                          </a:solidFill>
                          <a:effectLst/>
                          <a:latin typeface="calibri"/>
                        </a:rPr>
                        <a:t> (4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tx2"/>
                          </a:solidFill>
                          <a:effectLst/>
                          <a:latin typeface="calibri"/>
                        </a:rPr>
                        <a:t>ST Satisfait </a:t>
                      </a:r>
                    </a:p>
                    <a:p>
                      <a:pPr algn="ctr" fontAlgn="ctr"/>
                      <a:r>
                        <a:rPr lang="fr-FR" sz="1300" b="1" i="0" u="none" strike="noStrike" dirty="0">
                          <a:solidFill>
                            <a:schemeClr val="tx2"/>
                          </a:solidFill>
                          <a:effectLst/>
                          <a:latin typeface="calibri"/>
                        </a:rPr>
                        <a:t>(7 à 10)</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2">
                              <a:lumMod val="75000"/>
                            </a:schemeClr>
                          </a:solidFill>
                          <a:effectLst/>
                          <a:latin typeface="calibri"/>
                        </a:rPr>
                        <a:t>NOTE MOY.</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 vs 31 mars-2 avril </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7180">
                <a:tc>
                  <a:txBody>
                    <a:bodyPr/>
                    <a:lstStyle/>
                    <a:p>
                      <a:pPr algn="l" fontAlgn="ctr"/>
                      <a:r>
                        <a:rPr lang="fr-FR" sz="1900" b="1" i="0" u="none" strike="noStrike" dirty="0">
                          <a:solidFill>
                            <a:schemeClr val="tx2"/>
                          </a:solidFill>
                          <a:effectLst/>
                          <a:latin typeface="calibri"/>
                        </a:rPr>
                        <a:t> ENSEMBLE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0000"/>
                          </a:solidFill>
                          <a:effectLst/>
                          <a:latin typeface="calibri" panose="020F0502020204030204" pitchFamily="34" charset="0"/>
                        </a:rPr>
                        <a:t>42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5050"/>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32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59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32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2,8</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1"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04044">
                <a:tc>
                  <a:txBody>
                    <a:bodyPr/>
                    <a:lstStyle/>
                    <a:p>
                      <a:pPr algn="l" fontAlgn="ctr"/>
                      <a:r>
                        <a:rPr lang="fr-FR" sz="1900" b="0" i="0" u="none" strike="noStrike" dirty="0">
                          <a:solidFill>
                            <a:schemeClr val="tx2"/>
                          </a:solidFill>
                          <a:effectLst/>
                          <a:latin typeface="calibri"/>
                        </a:rPr>
                        <a:t>  ST EXG</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36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36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53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36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3,2</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1" i="1" u="none" strike="noStrike" dirty="0">
                          <a:solidFill>
                            <a:srgbClr val="FF0000"/>
                          </a:solidFill>
                          <a:effectLst/>
                          <a:latin typeface="calibri" panose="020F0502020204030204" pitchFamily="34" charset="0"/>
                        </a:rPr>
                        <a:t>-0,5</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044">
                <a:tc>
                  <a:txBody>
                    <a:bodyPr/>
                    <a:lstStyle/>
                    <a:p>
                      <a:pPr algn="l" fontAlgn="ctr"/>
                      <a:r>
                        <a:rPr lang="fr-FR" sz="1900" b="0" i="0" u="none" strike="noStrike" dirty="0">
                          <a:solidFill>
                            <a:schemeClr val="tx2"/>
                          </a:solidFill>
                          <a:effectLst/>
                          <a:latin typeface="calibri"/>
                        </a:rPr>
                        <a:t>  ST FG</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25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24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43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49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43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3,4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1" i="1" u="none" strike="noStrike" kern="1200" dirty="0">
                          <a:solidFill>
                            <a:srgbClr val="FF0000"/>
                          </a:solidFill>
                          <a:effectLst/>
                          <a:latin typeface="calibri" panose="020F0502020204030204" pitchFamily="34" charset="0"/>
                          <a:ea typeface="+mn-ea"/>
                          <a:cs typeface="+mn-cs"/>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4044">
                <a:tc>
                  <a:txBody>
                    <a:bodyPr/>
                    <a:lstStyle/>
                    <a:p>
                      <a:pPr algn="l" fontAlgn="ctr"/>
                      <a:r>
                        <a:rPr lang="fr-FR" sz="1900" b="0" i="0" u="none" strike="noStrike" dirty="0">
                          <a:solidFill>
                            <a:schemeClr val="tx2"/>
                          </a:solidFill>
                          <a:effectLst/>
                          <a:latin typeface="calibri"/>
                        </a:rPr>
                        <a:t>  EELV</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55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32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55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4,2</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1"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4044">
                <a:tc>
                  <a:txBody>
                    <a:bodyPr/>
                    <a:lstStyle/>
                    <a:p>
                      <a:pPr algn="l" fontAlgn="ctr"/>
                      <a:r>
                        <a:rPr lang="fr-FR" sz="1900" b="0" i="0" u="none" strike="noStrike" dirty="0">
                          <a:solidFill>
                            <a:schemeClr val="tx2"/>
                          </a:solidFill>
                          <a:effectLst/>
                          <a:latin typeface="calibri"/>
                        </a:rPr>
                        <a:t>  PS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10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53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27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16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53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31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5,4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600" b="1" i="1" u="none" strike="noStrike" kern="1200" dirty="0">
                          <a:solidFill>
                            <a:srgbClr val="FF0000"/>
                          </a:solidFill>
                          <a:effectLst/>
                          <a:latin typeface="calibri" panose="020F0502020204030204" pitchFamily="34" charset="0"/>
                          <a:ea typeface="+mn-ea"/>
                          <a:cs typeface="+mn-cs"/>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4044">
                <a:tc>
                  <a:txBody>
                    <a:bodyPr/>
                    <a:lstStyle/>
                    <a:p>
                      <a:pPr algn="l" fontAlgn="ctr"/>
                      <a:r>
                        <a:rPr lang="fr-FR" sz="1900" b="1" i="0" u="none" strike="noStrike" dirty="0">
                          <a:solidFill>
                            <a:schemeClr val="tx2"/>
                          </a:solidFill>
                          <a:effectLst/>
                          <a:latin typeface="calibri"/>
                        </a:rPr>
                        <a:t>  ST GAUCHE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0000"/>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505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49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31</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49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tx2"/>
                          </a:solidFill>
                          <a:effectLst/>
                          <a:latin typeface="calibri" panose="020F0502020204030204" pitchFamily="34" charset="0"/>
                        </a:rPr>
                        <a:t>20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4,5</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1"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04044">
                <a:tc>
                  <a:txBody>
                    <a:bodyPr/>
                    <a:lstStyle/>
                    <a:p>
                      <a:pPr algn="l" fontAlgn="ctr"/>
                      <a:r>
                        <a:rPr lang="fr-FR" sz="1900" b="0" i="0" u="none" strike="noStrike" dirty="0">
                          <a:solidFill>
                            <a:schemeClr val="tx2"/>
                          </a:solidFill>
                          <a:effectLst/>
                          <a:latin typeface="calibri"/>
                        </a:rPr>
                        <a:t>  En</a:t>
                      </a:r>
                      <a:r>
                        <a:rPr lang="fr-FR" sz="1900" b="0" i="0" u="none" strike="noStrike" baseline="0" dirty="0">
                          <a:solidFill>
                            <a:schemeClr val="tx2"/>
                          </a:solidFill>
                          <a:effectLst/>
                          <a:latin typeface="calibri"/>
                        </a:rPr>
                        <a:t> Marche !</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52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31</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52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17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4,4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1"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0672628"/>
                  </a:ext>
                </a:extLst>
              </a:tr>
              <a:tr h="304044">
                <a:tc>
                  <a:txBody>
                    <a:bodyPr/>
                    <a:lstStyle/>
                    <a:p>
                      <a:pPr algn="l" fontAlgn="ctr"/>
                      <a:r>
                        <a:rPr kumimoji="0" lang="fr-FR" sz="1900" b="0" i="0" u="none" strike="noStrike" kern="1200" cap="none" spc="0" normalizeH="0" baseline="0" noProof="0" dirty="0">
                          <a:ln>
                            <a:noFill/>
                          </a:ln>
                          <a:solidFill>
                            <a:srgbClr val="1B365D"/>
                          </a:solidFill>
                          <a:effectLst/>
                          <a:uLnTx/>
                          <a:uFillTx/>
                          <a:latin typeface="calibri"/>
                          <a:ea typeface="+mn-ea"/>
                          <a:cs typeface="+mn-cs"/>
                        </a:rPr>
                        <a:t>  MoDem</a:t>
                      </a:r>
                      <a:endParaRPr lang="fr-FR" sz="1900" b="1"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24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46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47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46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3,4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1"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0583380"/>
                  </a:ext>
                </a:extLst>
              </a:tr>
              <a:tr h="304044">
                <a:tc>
                  <a:txBody>
                    <a:bodyPr/>
                    <a:lstStyle/>
                    <a:p>
                      <a:pPr algn="l" fontAlgn="ctr"/>
                      <a:r>
                        <a:rPr lang="fr-FR" sz="1900" b="1" i="0" u="none" strike="noStrike" dirty="0">
                          <a:solidFill>
                            <a:schemeClr val="tx2"/>
                          </a:solidFill>
                          <a:effectLst/>
                          <a:latin typeface="calibri"/>
                        </a:rPr>
                        <a:t>  ST DROITE </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0000"/>
                          </a:solidFill>
                          <a:effectLst/>
                          <a:latin typeface="calibri" panose="020F0502020204030204" pitchFamily="34" charset="0"/>
                        </a:rPr>
                        <a:t>68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5050"/>
                          </a:solidFill>
                          <a:effectLst/>
                          <a:latin typeface="calibri" panose="020F0502020204030204" pitchFamily="34" charset="0"/>
                        </a:rPr>
                        <a:t>19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87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1,3</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1"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7904796"/>
                  </a:ext>
                </a:extLst>
              </a:tr>
              <a:tr h="304044">
                <a:tc>
                  <a:txBody>
                    <a:bodyPr/>
                    <a:lstStyle/>
                    <a:p>
                      <a:pPr algn="l" fontAlgn="ctr"/>
                      <a:r>
                        <a:rPr lang="fr-FR" sz="1900" b="0" i="0" u="none" strike="noStrike" dirty="0">
                          <a:solidFill>
                            <a:schemeClr val="tx2"/>
                          </a:solidFill>
                          <a:effectLst/>
                          <a:latin typeface="calibri"/>
                        </a:rPr>
                        <a:t>  UDI</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50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27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19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77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19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2,0</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1" i="1" u="none" strike="noStrike" dirty="0">
                          <a:solidFill>
                            <a:schemeClr val="tx2"/>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4044">
                <a:tc>
                  <a:txBody>
                    <a:bodyPr/>
                    <a:lstStyle/>
                    <a:p>
                      <a:pPr algn="l" fontAlgn="ctr"/>
                      <a:r>
                        <a:rPr lang="fr-FR" sz="1900" b="0" i="0" u="none" strike="noStrike" dirty="0">
                          <a:solidFill>
                            <a:schemeClr val="tx2"/>
                          </a:solidFill>
                          <a:effectLst/>
                          <a:latin typeface="calibri"/>
                        </a:rPr>
                        <a:t>  LR</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70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88</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1,2</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a:ln>
                            <a:noFill/>
                          </a:ln>
                          <a:solidFill>
                            <a:srgbClr val="888B8D">
                              <a:lumMod val="75000"/>
                            </a:srgbClr>
                          </a:solidFill>
                          <a:effectLst/>
                          <a:uLnTx/>
                          <a:uFillTx/>
                          <a:latin typeface="calibri" panose="020F0502020204030204" pitchFamily="34" charset="0"/>
                          <a:ea typeface="+mn-ea"/>
                          <a:cs typeface="+mn-cs"/>
                        </a:rPr>
                        <a:t>(=)</a:t>
                      </a:r>
                      <a:endParaRPr kumimoji="0" lang="fr-FR" sz="1600" b="1"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04044">
                <a:tc>
                  <a:txBody>
                    <a:bodyPr/>
                    <a:lstStyle/>
                    <a:p>
                      <a:pPr algn="l" fontAlgn="ctr"/>
                      <a:r>
                        <a:rPr lang="fr-FR" sz="1900" b="0" i="0" u="none" strike="noStrike" dirty="0">
                          <a:solidFill>
                            <a:schemeClr val="tx2"/>
                          </a:solidFill>
                          <a:effectLst/>
                          <a:latin typeface="calibri"/>
                        </a:rPr>
                        <a:t>  DLF</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0000"/>
                          </a:solidFill>
                          <a:effectLst/>
                          <a:latin typeface="calibri" panose="020F0502020204030204" pitchFamily="34" charset="0"/>
                        </a:rPr>
                        <a:t>67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rgbClr val="FF5050"/>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0"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84</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14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rgbClr val="FF0000"/>
                          </a:solidFill>
                          <a:effectLst/>
                          <a:latin typeface="calibri" panose="020F0502020204030204" pitchFamily="34" charset="0"/>
                        </a:rPr>
                        <a:t>1,3</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04044">
                <a:tc>
                  <a:txBody>
                    <a:bodyPr/>
                    <a:lstStyle/>
                    <a:p>
                      <a:pPr algn="l" fontAlgn="ctr"/>
                      <a:r>
                        <a:rPr lang="fr-FR" sz="1900" b="1" i="0" u="none" strike="noStrike" dirty="0">
                          <a:solidFill>
                            <a:schemeClr val="tx2"/>
                          </a:solidFill>
                          <a:effectLst/>
                          <a:latin typeface="calibri"/>
                        </a:rPr>
                        <a:t>  FN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0000"/>
                          </a:solidFill>
                          <a:effectLst/>
                          <a:latin typeface="calibri" panose="020F0502020204030204" pitchFamily="34" charset="0"/>
                        </a:rPr>
                        <a:t>74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rgbClr val="FF5050"/>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86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rgbClr val="FF0000"/>
                          </a:solidFill>
                          <a:effectLst/>
                          <a:latin typeface="calibri" panose="020F0502020204030204" pitchFamily="34" charset="0"/>
                        </a:rPr>
                        <a:t>1,1</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924282" rtl="0" eaLnBrk="1" fontAlgn="b" latinLnBrk="0" hangingPunct="1"/>
                      <a:r>
                        <a:rPr lang="fr-FR" sz="1600" b="1" i="1" u="none" strike="noStrike" kern="1200" dirty="0">
                          <a:solidFill>
                            <a:srgbClr val="FF0000"/>
                          </a:solidFill>
                          <a:effectLst/>
                          <a:latin typeface="calibri" panose="020F0502020204030204" pitchFamily="34" charset="0"/>
                          <a:ea typeface="+mn-ea"/>
                          <a:cs typeface="+mn-cs"/>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2"/>
                  </a:ext>
                </a:extLst>
              </a:tr>
              <a:tr h="304044">
                <a:tc>
                  <a:txBody>
                    <a:bodyPr/>
                    <a:lstStyle/>
                    <a:p>
                      <a:pPr algn="l" fontAlgn="ctr"/>
                      <a:r>
                        <a:rPr lang="fr-FR" sz="1900" b="0" i="0" u="none" strike="noStrike" dirty="0">
                          <a:solidFill>
                            <a:srgbClr val="000000"/>
                          </a:solidFill>
                          <a:effectLst/>
                          <a:latin typeface="calibri"/>
                        </a:rPr>
                        <a:t>  </a:t>
                      </a:r>
                      <a:r>
                        <a:rPr lang="fr-FR" sz="1900" b="0" i="0" u="none" strike="noStrike" dirty="0">
                          <a:solidFill>
                            <a:schemeClr val="tx2"/>
                          </a:solidFill>
                          <a:effectLst/>
                          <a:latin typeface="calibri"/>
                        </a:rPr>
                        <a:t>Aucun parti</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900" b="0" i="0" u="none" strike="noStrike" dirty="0">
                          <a:solidFill>
                            <a:srgbClr val="FF0000"/>
                          </a:solidFill>
                          <a:effectLst/>
                          <a:latin typeface="calibri" panose="020F0502020204030204" pitchFamily="34" charset="0"/>
                        </a:rPr>
                        <a:t>40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900" b="0" i="0" u="none" strike="noStrike" dirty="0">
                          <a:solidFill>
                            <a:srgbClr val="FF5050"/>
                          </a:solidFill>
                          <a:effectLst/>
                          <a:latin typeface="calibri" panose="020F0502020204030204" pitchFamily="34" charset="0"/>
                        </a:rPr>
                        <a:t>20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900" b="0" i="0" u="none" strike="noStrike" dirty="0">
                          <a:solidFill>
                            <a:schemeClr val="accent5">
                              <a:lumMod val="75000"/>
                            </a:schemeClr>
                          </a:solidFill>
                          <a:effectLst/>
                          <a:latin typeface="calibri" panose="020F0502020204030204" pitchFamily="34" charset="0"/>
                        </a:rPr>
                        <a:t>35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fontAlgn="b"/>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fontAlgn="b"/>
                      <a:r>
                        <a:rPr lang="fr-FR" sz="1900" b="1" i="0" u="none" strike="noStrike" dirty="0">
                          <a:solidFill>
                            <a:srgbClr val="FF0000"/>
                          </a:solidFill>
                          <a:effectLst/>
                          <a:latin typeface="calibri" panose="020F0502020204030204" pitchFamily="34" charset="0"/>
                        </a:rPr>
                        <a:t>60</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fontAlgn="b"/>
                      <a:r>
                        <a:rPr lang="fr-FR" sz="1900" b="1" i="0" u="none" strike="noStrike" dirty="0">
                          <a:solidFill>
                            <a:schemeClr val="accent5">
                              <a:lumMod val="75000"/>
                            </a:schemeClr>
                          </a:solidFill>
                          <a:effectLst/>
                          <a:latin typeface="calibri" panose="020F0502020204030204" pitchFamily="34" charset="0"/>
                        </a:rPr>
                        <a:t>35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fontAlgn="b"/>
                      <a:r>
                        <a:rPr lang="fr-FR" sz="1900" b="1" i="0" u="none" strike="noStrike" dirty="0">
                          <a:solidFill>
                            <a:schemeClr val="tx2"/>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fontAlgn="b"/>
                      <a:r>
                        <a:rPr lang="fr-FR" sz="1900" b="1" i="0" u="none" strike="noStrike" dirty="0">
                          <a:solidFill>
                            <a:srgbClr val="FF0000"/>
                          </a:solidFill>
                          <a:effectLst/>
                          <a:latin typeface="calibri" panose="020F0502020204030204" pitchFamily="34" charset="0"/>
                        </a:rPr>
                        <a:t>2,7</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1"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9" name="Titre 2"/>
          <p:cNvSpPr txBox="1">
            <a:spLocks/>
          </p:cNvSpPr>
          <p:nvPr/>
        </p:nvSpPr>
        <p:spPr>
          <a:xfrm>
            <a:off x="127978" y="490702"/>
            <a:ext cx="12064023" cy="332399"/>
          </a:xfrm>
          <a:prstGeom prst="rect">
            <a:avLst/>
          </a:prstGeom>
          <a:noFill/>
        </p:spPr>
        <p:txBody>
          <a:bodyPr vert="horz" wrap="square" lIns="0" tIns="0" rIns="0" bIns="0" rtlCol="0" anchor="t">
            <a:spAutoFit/>
          </a:bodyPr>
          <a:lstStyle>
            <a:lvl1pPr algn="l" defTabSz="924282" rtl="0" eaLnBrk="1" latinLnBrk="0" hangingPunct="1">
              <a:lnSpc>
                <a:spcPct val="90000"/>
              </a:lnSpc>
              <a:spcBef>
                <a:spcPts val="408"/>
              </a:spcBef>
              <a:buNone/>
              <a:tabLst/>
              <a:defRPr sz="2800" b="1" kern="1200">
                <a:solidFill>
                  <a:schemeClr val="tx1"/>
                </a:solidFill>
                <a:latin typeface="+mj-lt"/>
                <a:ea typeface="+mj-ea"/>
                <a:cs typeface="+mj-cs"/>
              </a:defRPr>
            </a:lvl1pPr>
          </a:lstStyle>
          <a:p>
            <a:pPr defTabSz="1232345">
              <a:spcBef>
                <a:spcPts val="544"/>
              </a:spcBef>
              <a:defRPr/>
            </a:pPr>
            <a:r>
              <a:rPr lang="fr-FR" sz="2400" dirty="0">
                <a:solidFill>
                  <a:srgbClr val="222223"/>
                </a:solidFill>
                <a:latin typeface="Calibri"/>
              </a:rPr>
              <a:t>La satisfaction à l’égard de l’action du président de la République - détail sympathisants (4/4)</a:t>
            </a:r>
          </a:p>
        </p:txBody>
      </p:sp>
      <p:sp>
        <p:nvSpPr>
          <p:cNvPr id="10" name="Espace réservé du texte 3"/>
          <p:cNvSpPr txBox="1">
            <a:spLocks/>
          </p:cNvSpPr>
          <p:nvPr/>
        </p:nvSpPr>
        <p:spPr>
          <a:xfrm>
            <a:off x="127979" y="-32065"/>
            <a:ext cx="6658144" cy="590215"/>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8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a:spcBef>
                <a:spcPts val="400"/>
              </a:spcBef>
              <a:spcAft>
                <a:spcPts val="400"/>
              </a:spcAft>
              <a:defRPr/>
            </a:pPr>
            <a:r>
              <a:rPr lang="fr-FR" sz="2400" dirty="0">
                <a:solidFill>
                  <a:prstClr val="white">
                    <a:lumMod val="65000"/>
                  </a:prstClr>
                </a:solidFill>
                <a:latin typeface="Calibri"/>
              </a:rPr>
              <a:t>L’action du président de la république</a:t>
            </a:r>
          </a:p>
        </p:txBody>
      </p:sp>
      <p:sp>
        <p:nvSpPr>
          <p:cNvPr id="2" name="Espace réservé du pied de page 1"/>
          <p:cNvSpPr>
            <a:spLocks noGrp="1"/>
          </p:cNvSpPr>
          <p:nvPr>
            <p:ph type="ftr" sz="quarter" idx="15"/>
          </p:nvPr>
        </p:nvSpPr>
        <p:spPr/>
        <p:txBody>
          <a:bodyPr/>
          <a:lstStyle/>
          <a:p>
            <a:pPr defTabSz="1232345">
              <a:defRPr/>
            </a:pPr>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1569890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532261" y="1585771"/>
            <a:ext cx="5992352" cy="3656447"/>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b="0" dirty="0">
                <a:solidFill>
                  <a:prstClr val="white">
                    <a:lumMod val="65000"/>
                  </a:prstClr>
                </a:solidFill>
                <a:latin typeface="Calibri"/>
              </a:rPr>
              <a:t>L’Élection présidentielle</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25066" r="25066"/>
          <a:stretch>
            <a:fillRect/>
          </a:stretch>
        </p:blipFill>
        <p:spPr/>
      </p:pic>
    </p:spTree>
    <p:extLst>
      <p:ext uri="{BB962C8B-B14F-4D97-AF65-F5344CB8AC3E}">
        <p14:creationId xmlns:p14="http://schemas.microsoft.com/office/powerpoint/2010/main" val="1162837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p:cNvGraphicFramePr>
            <a:graphicFrameLocks noGrp="1"/>
          </p:cNvGraphicFramePr>
          <p:nvPr>
            <p:extLst/>
          </p:nvPr>
        </p:nvGraphicFramePr>
        <p:xfrm>
          <a:off x="-185668" y="2024867"/>
          <a:ext cx="12192000" cy="3241798"/>
        </p:xfrm>
        <a:graphic>
          <a:graphicData uri="http://schemas.openxmlformats.org/drawingml/2006/table">
            <a:tbl>
              <a:tblPr firstRow="1" bandRow="1">
                <a:tableStyleId>{5C22544A-7EE6-4342-B048-85BDC9FD1C3A}</a:tableStyleId>
              </a:tblPr>
              <a:tblGrid>
                <a:gridCol w="767559">
                  <a:extLst>
                    <a:ext uri="{9D8B030D-6E8A-4147-A177-3AD203B41FA5}">
                      <a16:colId xmlns:a16="http://schemas.microsoft.com/office/drawing/2014/main" val="20000"/>
                    </a:ext>
                  </a:extLst>
                </a:gridCol>
                <a:gridCol w="2304981">
                  <a:extLst>
                    <a:ext uri="{9D8B030D-6E8A-4147-A177-3AD203B41FA5}">
                      <a16:colId xmlns:a16="http://schemas.microsoft.com/office/drawing/2014/main" val="20001"/>
                    </a:ext>
                  </a:extLst>
                </a:gridCol>
                <a:gridCol w="1823460">
                  <a:extLst>
                    <a:ext uri="{9D8B030D-6E8A-4147-A177-3AD203B41FA5}">
                      <a16:colId xmlns:a16="http://schemas.microsoft.com/office/drawing/2014/main" val="20002"/>
                    </a:ext>
                  </a:extLst>
                </a:gridCol>
                <a:gridCol w="1968000">
                  <a:extLst>
                    <a:ext uri="{9D8B030D-6E8A-4147-A177-3AD203B41FA5}">
                      <a16:colId xmlns:a16="http://schemas.microsoft.com/office/drawing/2014/main" val="20003"/>
                    </a:ext>
                  </a:extLst>
                </a:gridCol>
                <a:gridCol w="1968000">
                  <a:extLst>
                    <a:ext uri="{9D8B030D-6E8A-4147-A177-3AD203B41FA5}">
                      <a16:colId xmlns:a16="http://schemas.microsoft.com/office/drawing/2014/main" val="20004"/>
                    </a:ext>
                  </a:extLst>
                </a:gridCol>
                <a:gridCol w="1968000">
                  <a:extLst>
                    <a:ext uri="{9D8B030D-6E8A-4147-A177-3AD203B41FA5}">
                      <a16:colId xmlns:a16="http://schemas.microsoft.com/office/drawing/2014/main" val="20005"/>
                    </a:ext>
                  </a:extLst>
                </a:gridCol>
                <a:gridCol w="1392000">
                  <a:extLst>
                    <a:ext uri="{9D8B030D-6E8A-4147-A177-3AD203B41FA5}">
                      <a16:colId xmlns:a16="http://schemas.microsoft.com/office/drawing/2014/main" val="20006"/>
                    </a:ext>
                  </a:extLst>
                </a:gridCol>
              </a:tblGrid>
              <a:tr h="1045655">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endParaRPr lang="fr-FR" sz="1900" b="1" i="0" u="none" strike="noStrike" dirty="0">
                        <a:solidFill>
                          <a:srgbClr val="FF0000"/>
                        </a:solidFill>
                        <a:effectLst/>
                        <a:latin typeface="+mn-lt"/>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0000"/>
                          </a:solidFill>
                          <a:effectLst/>
                        </a:rPr>
                        <a:t>Pas du tout </a:t>
                      </a:r>
                    </a:p>
                    <a:p>
                      <a:pPr algn="ctr" fontAlgn="ctr"/>
                      <a:r>
                        <a:rPr lang="fr-FR" sz="1900" u="none" strike="noStrike" dirty="0">
                          <a:solidFill>
                            <a:srgbClr val="FF0000"/>
                          </a:solidFill>
                          <a:effectLst/>
                        </a:rPr>
                        <a:t>d’intérêt</a:t>
                      </a:r>
                    </a:p>
                    <a:p>
                      <a:pPr algn="ctr" fontAlgn="ctr"/>
                      <a:r>
                        <a:rPr lang="fr-FR" sz="1900" u="none" strike="noStrike" dirty="0">
                          <a:solidFill>
                            <a:srgbClr val="FF0000"/>
                          </a:solidFill>
                          <a:effectLst/>
                        </a:rPr>
                        <a:t>(0 à 1)</a:t>
                      </a:r>
                      <a:endParaRPr lang="fr-FR" sz="1900" b="0" i="0" u="none" strike="noStrike" dirty="0">
                        <a:solidFill>
                          <a:srgbClr val="FF000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5050"/>
                          </a:solidFill>
                          <a:effectLst/>
                        </a:rPr>
                        <a:t>Peu </a:t>
                      </a:r>
                    </a:p>
                    <a:p>
                      <a:pPr algn="ctr" fontAlgn="ctr"/>
                      <a:r>
                        <a:rPr lang="fr-FR" sz="1900" u="none" strike="noStrike" dirty="0">
                          <a:solidFill>
                            <a:srgbClr val="FF5050"/>
                          </a:solidFill>
                          <a:effectLst/>
                        </a:rPr>
                        <a:t>d’intérêt</a:t>
                      </a:r>
                    </a:p>
                    <a:p>
                      <a:pPr algn="ctr" fontAlgn="ctr"/>
                      <a:r>
                        <a:rPr lang="fr-FR" sz="1900" u="none" strike="noStrike" dirty="0">
                          <a:solidFill>
                            <a:srgbClr val="FF5050"/>
                          </a:solidFill>
                          <a:effectLst/>
                        </a:rPr>
                        <a:t>(2 à 3)</a:t>
                      </a:r>
                      <a:endParaRPr lang="fr-FR" sz="1900" b="0" i="0" u="none" strike="noStrike" dirty="0">
                        <a:solidFill>
                          <a:srgbClr val="FF505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accent5">
                              <a:lumMod val="75000"/>
                            </a:schemeClr>
                          </a:solidFill>
                          <a:effectLst/>
                        </a:rPr>
                        <a:t>Intérêt</a:t>
                      </a:r>
                      <a:r>
                        <a:rPr lang="fr-FR" sz="1900" u="none" strike="noStrike" baseline="0" dirty="0">
                          <a:solidFill>
                            <a:schemeClr val="accent5">
                              <a:lumMod val="75000"/>
                            </a:schemeClr>
                          </a:solidFill>
                          <a:effectLst/>
                        </a:rPr>
                        <a:t> </a:t>
                      </a:r>
                    </a:p>
                    <a:p>
                      <a:pPr algn="ctr" fontAlgn="ctr"/>
                      <a:r>
                        <a:rPr lang="fr-FR" sz="1900" u="none" strike="noStrike" baseline="0" dirty="0">
                          <a:solidFill>
                            <a:schemeClr val="accent5">
                              <a:lumMod val="75000"/>
                            </a:schemeClr>
                          </a:solidFill>
                          <a:effectLst/>
                        </a:rPr>
                        <a:t>moyen</a:t>
                      </a:r>
                      <a:endParaRPr lang="fr-FR" sz="1900" u="none" strike="noStrike" dirty="0">
                        <a:solidFill>
                          <a:schemeClr val="accent5">
                            <a:lumMod val="75000"/>
                          </a:schemeClr>
                        </a:solidFill>
                        <a:effectLst/>
                      </a:endParaRPr>
                    </a:p>
                    <a:p>
                      <a:pPr algn="ctr" fontAlgn="ctr"/>
                      <a:r>
                        <a:rPr lang="fr-FR" sz="1900" u="none" strike="noStrike" dirty="0">
                          <a:solidFill>
                            <a:schemeClr val="accent5">
                              <a:lumMod val="75000"/>
                            </a:schemeClr>
                          </a:solidFill>
                          <a:effectLst/>
                        </a:rPr>
                        <a:t>(4 à 6)</a:t>
                      </a:r>
                      <a:endParaRPr lang="fr-FR" sz="1900" b="0" i="0" u="none" strike="noStrike" dirty="0">
                        <a:solidFill>
                          <a:schemeClr val="accent5">
                            <a:lumMod val="75000"/>
                          </a:schemeClr>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Assez </a:t>
                      </a:r>
                    </a:p>
                    <a:p>
                      <a:pPr algn="ctr" fontAlgn="ctr"/>
                      <a:r>
                        <a:rPr lang="fr-FR" sz="1900" u="none" strike="noStrike" dirty="0">
                          <a:solidFill>
                            <a:schemeClr val="tx2"/>
                          </a:solidFill>
                          <a:effectLst/>
                        </a:rPr>
                        <a:t>d’intérêt</a:t>
                      </a:r>
                    </a:p>
                    <a:p>
                      <a:pPr algn="ctr" fontAlgn="ctr"/>
                      <a:r>
                        <a:rPr lang="fr-FR" sz="1900" u="none" strike="noStrike" dirty="0">
                          <a:solidFill>
                            <a:schemeClr val="tx2"/>
                          </a:solidFill>
                          <a:effectLst/>
                        </a:rPr>
                        <a:t> (7 à 8)</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Beaucoup</a:t>
                      </a:r>
                      <a:r>
                        <a:rPr lang="fr-FR" sz="1900" u="none" strike="noStrike" baseline="0" dirty="0">
                          <a:solidFill>
                            <a:schemeClr val="tx2"/>
                          </a:solidFill>
                          <a:effectLst/>
                        </a:rPr>
                        <a:t> </a:t>
                      </a:r>
                    </a:p>
                    <a:p>
                      <a:pPr algn="ctr" fontAlgn="ctr"/>
                      <a:r>
                        <a:rPr lang="fr-FR" sz="1900" u="none" strike="noStrike" baseline="0" dirty="0">
                          <a:solidFill>
                            <a:schemeClr val="tx2"/>
                          </a:solidFill>
                          <a:effectLst/>
                        </a:rPr>
                        <a:t>d’intérêt</a:t>
                      </a:r>
                      <a:endParaRPr lang="fr-FR" sz="1900" u="none" strike="noStrike" dirty="0">
                        <a:solidFill>
                          <a:schemeClr val="tx2"/>
                        </a:solidFill>
                        <a:effectLst/>
                      </a:endParaRPr>
                    </a:p>
                    <a:p>
                      <a:pPr algn="ctr" fontAlgn="ctr"/>
                      <a:r>
                        <a:rPr lang="fr-FR" sz="1900" u="none" strike="noStrike" dirty="0">
                          <a:solidFill>
                            <a:schemeClr val="tx2"/>
                          </a:solidFill>
                          <a:effectLst/>
                        </a:rPr>
                        <a:t>(9 à 10)</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4">
                  <a:txBody>
                    <a:bodyPr/>
                    <a:lstStyle/>
                    <a:p>
                      <a:pPr algn="ctr"/>
                      <a:r>
                        <a:rPr lang="fr-FR" sz="2100" b="1" dirty="0">
                          <a:solidFill>
                            <a:schemeClr val="tx2"/>
                          </a:solidFill>
                          <a:latin typeface="+mn-lt"/>
                        </a:rPr>
                        <a:t>Note</a:t>
                      </a:r>
                      <a:r>
                        <a:rPr lang="fr-FR" sz="2100" b="1" baseline="0" dirty="0">
                          <a:solidFill>
                            <a:schemeClr val="tx2"/>
                          </a:solidFill>
                          <a:latin typeface="+mn-lt"/>
                        </a:rPr>
                        <a:t> </a:t>
                      </a:r>
                      <a:r>
                        <a:rPr lang="fr-FR" sz="2100" b="1" dirty="0">
                          <a:solidFill>
                            <a:schemeClr val="tx2"/>
                          </a:solidFill>
                          <a:latin typeface="+mn-lt"/>
                        </a:rPr>
                        <a:t>Moyenne</a:t>
                      </a:r>
                    </a:p>
                    <a:p>
                      <a:pPr algn="ctr"/>
                      <a:r>
                        <a:rPr lang="fr-FR" sz="2700" b="1" dirty="0">
                          <a:solidFill>
                            <a:schemeClr val="tx2"/>
                          </a:solidFill>
                          <a:latin typeface="+mn-lt"/>
                        </a:rPr>
                        <a:t>8,2</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6899">
                <a:tc>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5050"/>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5">
                              <a:lumMod val="75000"/>
                            </a:schemeClr>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57%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pPr algn="ctr" fontAlgn="ctr"/>
                      <a:endParaRPr lang="fr-FR" sz="1100" b="1" i="0" u="none" strike="noStrike" dirty="0">
                        <a:solidFill>
                          <a:schemeClr val="bg2">
                            <a:lumMod val="75000"/>
                          </a:schemeClr>
                        </a:solidFill>
                        <a:effectLst/>
                        <a:latin typeface="+mn-lt"/>
                      </a:endParaRP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5944">
                <a:tc>
                  <a:txBody>
                    <a:bodyPr/>
                    <a:lstStyle/>
                    <a:p>
                      <a:pPr algn="ctr" fontAlgn="ctr"/>
                      <a:endParaRPr lang="fr-FR" sz="15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accent5">
                            <a:lumMod val="75000"/>
                          </a:schemeClr>
                        </a:solidFill>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tx2"/>
                        </a:solidFill>
                        <a:latin typeface="+mn-lt"/>
                      </a:endParaRP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009999"/>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92087">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2100" b="1" i="0" u="none" strike="noStrike" dirty="0">
                          <a:solidFill>
                            <a:srgbClr val="FF0000"/>
                          </a:solidFill>
                          <a:effectLst/>
                          <a:latin typeface="+mn-lt"/>
                        </a:rPr>
                        <a:t>Pas intéressé</a:t>
                      </a:r>
                    </a:p>
                    <a:p>
                      <a:pPr algn="ctr" fontAlgn="ctr"/>
                      <a:r>
                        <a:rPr lang="fr-FR" sz="2400" b="1" i="0" u="none" strike="noStrike" dirty="0">
                          <a:solidFill>
                            <a:srgbClr val="FF0000"/>
                          </a:solidFill>
                          <a:effectLst/>
                          <a:latin typeface="+mn-lt"/>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b="1" dirty="0">
                          <a:solidFill>
                            <a:schemeClr val="accent5">
                              <a:lumMod val="75000"/>
                            </a:schemeClr>
                          </a:solidFill>
                          <a:latin typeface="+mn-lt"/>
                        </a:rPr>
                        <a:t>Moyennement intéressé</a:t>
                      </a:r>
                    </a:p>
                    <a:p>
                      <a:pPr marL="0" marR="0" indent="0" algn="ctr" defTabSz="924282" rtl="0" eaLnBrk="1" fontAlgn="ctr" latinLnBrk="0" hangingPunct="1">
                        <a:lnSpc>
                          <a:spcPct val="100000"/>
                        </a:lnSpc>
                        <a:spcBef>
                          <a:spcPts val="0"/>
                        </a:spcBef>
                        <a:spcAft>
                          <a:spcPts val="0"/>
                        </a:spcAft>
                        <a:buClrTx/>
                        <a:buSzTx/>
                        <a:buFontTx/>
                        <a:buNone/>
                        <a:tabLst/>
                        <a:defRPr/>
                      </a:pPr>
                      <a:r>
                        <a:rPr lang="fr-FR" sz="2700" b="1" dirty="0">
                          <a:solidFill>
                            <a:schemeClr val="accent5">
                              <a:lumMod val="75000"/>
                            </a:schemeClr>
                          </a:solidFill>
                          <a:latin typeface="+mn-lt"/>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b="1" dirty="0">
                          <a:solidFill>
                            <a:schemeClr val="tx2"/>
                          </a:solidFill>
                          <a:latin typeface="+mn-lt"/>
                        </a:rPr>
                        <a:t>Intéressé</a:t>
                      </a:r>
                    </a:p>
                    <a:p>
                      <a:pPr marL="0" marR="0" indent="0" algn="ctr" defTabSz="924282" rtl="0" eaLnBrk="1" fontAlgn="ctr" latinLnBrk="0" hangingPunct="1">
                        <a:lnSpc>
                          <a:spcPct val="100000"/>
                        </a:lnSpc>
                        <a:spcBef>
                          <a:spcPts val="0"/>
                        </a:spcBef>
                        <a:spcAft>
                          <a:spcPts val="0"/>
                        </a:spcAft>
                        <a:buClrTx/>
                        <a:buSzTx/>
                        <a:buFontTx/>
                        <a:buNone/>
                        <a:tabLst/>
                        <a:defRPr/>
                      </a:pPr>
                      <a:r>
                        <a:rPr lang="fr-FR" sz="3700" b="1" dirty="0">
                          <a:solidFill>
                            <a:schemeClr val="tx2"/>
                          </a:solidFill>
                          <a:latin typeface="+mn-lt"/>
                        </a:rPr>
                        <a:t>82%</a:t>
                      </a: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888B8D">
                            <a:lumMod val="75000"/>
                          </a:srgbClr>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Parenthèse fermante 16"/>
          <p:cNvSpPr/>
          <p:nvPr/>
        </p:nvSpPr>
        <p:spPr>
          <a:xfrm rot="5400000">
            <a:off x="2443101" y="2781186"/>
            <a:ext cx="275860" cy="2245743"/>
          </a:xfrm>
          <a:prstGeom prst="rightBracket">
            <a:avLst/>
          </a:prstGeom>
          <a:noFill/>
          <a:ln w="12700">
            <a:solidFill>
              <a:srgbClr val="FF0000"/>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fr-FR" sz="2400" dirty="0">
              <a:solidFill>
                <a:srgbClr val="222223"/>
              </a:solidFill>
              <a:latin typeface="Calibri"/>
            </a:endParaRPr>
          </a:p>
        </p:txBody>
      </p:sp>
      <p:sp>
        <p:nvSpPr>
          <p:cNvPr id="18" name="Parenthèse fermante 17"/>
          <p:cNvSpPr/>
          <p:nvPr/>
        </p:nvSpPr>
        <p:spPr>
          <a:xfrm rot="5400000">
            <a:off x="5459937" y="2781185"/>
            <a:ext cx="275860" cy="2245743"/>
          </a:xfrm>
          <a:prstGeom prst="rightBracket">
            <a:avLst/>
          </a:prstGeom>
          <a:noFill/>
          <a:ln w="12700">
            <a:solidFill>
              <a:schemeClr val="accent5">
                <a:lumMod val="75000"/>
              </a:schemeClr>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fr-FR" sz="2400" dirty="0">
              <a:solidFill>
                <a:srgbClr val="222223"/>
              </a:solidFill>
              <a:latin typeface="Calibri"/>
            </a:endParaRPr>
          </a:p>
        </p:txBody>
      </p:sp>
      <p:sp>
        <p:nvSpPr>
          <p:cNvPr id="19" name="Parenthèse fermante 18"/>
          <p:cNvSpPr/>
          <p:nvPr/>
        </p:nvSpPr>
        <p:spPr>
          <a:xfrm rot="5400000">
            <a:off x="8520426" y="2787593"/>
            <a:ext cx="275860" cy="2245743"/>
          </a:xfrm>
          <a:prstGeom prst="rightBracket">
            <a:avLst/>
          </a:prstGeom>
          <a:noFill/>
          <a:ln w="12700">
            <a:solidFill>
              <a:schemeClr val="tx2"/>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fr-FR" sz="2400" dirty="0">
              <a:solidFill>
                <a:srgbClr val="222223"/>
              </a:solidFill>
              <a:latin typeface="Calibri"/>
            </a:endParaRPr>
          </a:p>
        </p:txBody>
      </p:sp>
      <p:sp>
        <p:nvSpPr>
          <p:cNvPr id="3" name="Titre 2"/>
          <p:cNvSpPr>
            <a:spLocks noGrp="1"/>
          </p:cNvSpPr>
          <p:nvPr>
            <p:ph type="title"/>
          </p:nvPr>
        </p:nvSpPr>
        <p:spPr>
          <a:xfrm>
            <a:off x="312000" y="663005"/>
            <a:ext cx="6773163" cy="738792"/>
          </a:xfrm>
        </p:spPr>
        <p:txBody>
          <a:bodyPr/>
          <a:lstStyle/>
          <a:p>
            <a:r>
              <a:rPr lang="fr-FR" sz="2667" dirty="0"/>
              <a:t>L’intérêt pour l’élection présidentielle</a:t>
            </a:r>
            <a:br>
              <a:rPr lang="fr-FR" sz="2667" dirty="0"/>
            </a:br>
            <a:r>
              <a:rPr lang="fr-FR" sz="2667" dirty="0"/>
              <a:t>(Note de 0 à 10) – (1/4)</a:t>
            </a:r>
          </a:p>
        </p:txBody>
      </p:sp>
      <p:sp>
        <p:nvSpPr>
          <p:cNvPr id="2" name="Espace réservé du texte 1"/>
          <p:cNvSpPr>
            <a:spLocks noGrp="1"/>
          </p:cNvSpPr>
          <p:nvPr>
            <p:ph type="body" sz="quarter" idx="14"/>
          </p:nvPr>
        </p:nvSpPr>
        <p:spPr>
          <a:xfrm>
            <a:off x="6551479" y="246007"/>
            <a:ext cx="5346232" cy="85493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Sur une échelle de 0 à 10, où 0 signifie aucun intérêt et 10  signifie énormément d’intérêt, quel est votre niveau d’intérêt pour la prochaine élection présidentielle ?</a:t>
            </a:r>
          </a:p>
        </p:txBody>
      </p:sp>
      <p:sp>
        <p:nvSpPr>
          <p:cNvPr id="4" name="Espace réservé du texte 3"/>
          <p:cNvSpPr>
            <a:spLocks noGrp="1"/>
          </p:cNvSpPr>
          <p:nvPr>
            <p:ph type="body" sz="quarter" idx="13"/>
          </p:nvPr>
        </p:nvSpPr>
        <p:spPr>
          <a:xfrm>
            <a:off x="312000" y="170650"/>
            <a:ext cx="6658144" cy="590215"/>
          </a:xfrm>
        </p:spPr>
        <p:txBody>
          <a:bodyPr anchor="ctr"/>
          <a:lstStyle/>
          <a:p>
            <a:r>
              <a:rPr lang="fr-FR" dirty="0">
                <a:solidFill>
                  <a:schemeClr val="bg1">
                    <a:lumMod val="65000"/>
                  </a:schemeClr>
                </a:solidFill>
              </a:rPr>
              <a:t>L’Élection présidentielle</a:t>
            </a:r>
          </a:p>
        </p:txBody>
      </p:sp>
      <p:sp>
        <p:nvSpPr>
          <p:cNvPr id="16" name="Rectangle 15"/>
          <p:cNvSpPr/>
          <p:nvPr/>
        </p:nvSpPr>
        <p:spPr>
          <a:xfrm rot="5400000">
            <a:off x="5463774" y="-722032"/>
            <a:ext cx="268188" cy="8983991"/>
          </a:xfrm>
          <a:prstGeom prst="rect">
            <a:avLst/>
          </a:prstGeom>
          <a:gradFill>
            <a:gsLst>
              <a:gs pos="61000">
                <a:schemeClr val="accent5"/>
              </a:gs>
              <a:gs pos="46875">
                <a:schemeClr val="accent5">
                  <a:lumMod val="60000"/>
                  <a:lumOff val="40000"/>
                </a:schemeClr>
              </a:gs>
              <a:gs pos="43750">
                <a:schemeClr val="accent5"/>
              </a:gs>
              <a:gs pos="37500">
                <a:srgbClr val="93B9B3"/>
              </a:gs>
              <a:gs pos="25000">
                <a:schemeClr val="accent5">
                  <a:lumMod val="50000"/>
                </a:schemeClr>
              </a:gs>
              <a:gs pos="0">
                <a:schemeClr val="tx2"/>
              </a:gs>
              <a:gs pos="83000">
                <a:srgbClr val="FF5353"/>
              </a:gs>
              <a:gs pos="10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dirty="0">
              <a:solidFill>
                <a:prstClr val="white"/>
              </a:solidFill>
              <a:latin typeface="Calibri"/>
            </a:endParaRP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37504359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12000" y="663005"/>
            <a:ext cx="6773163" cy="738792"/>
          </a:xfrm>
        </p:spPr>
        <p:txBody>
          <a:bodyPr/>
          <a:lstStyle/>
          <a:p>
            <a:r>
              <a:rPr lang="fr-FR" sz="2667" dirty="0"/>
              <a:t>L’intérêt pour l’élection présidentielle</a:t>
            </a:r>
            <a:br>
              <a:rPr lang="fr-FR" sz="2667" dirty="0"/>
            </a:br>
            <a:r>
              <a:rPr lang="fr-FR" sz="2667" dirty="0"/>
              <a:t>(Note de 0 à 10) – (2/4)</a:t>
            </a:r>
          </a:p>
        </p:txBody>
      </p:sp>
      <p:sp>
        <p:nvSpPr>
          <p:cNvPr id="4" name="Espace réservé du texte 3"/>
          <p:cNvSpPr>
            <a:spLocks noGrp="1"/>
          </p:cNvSpPr>
          <p:nvPr>
            <p:ph type="body" sz="quarter" idx="13"/>
          </p:nvPr>
        </p:nvSpPr>
        <p:spPr>
          <a:xfrm>
            <a:off x="312000" y="170650"/>
            <a:ext cx="6658144" cy="590215"/>
          </a:xfrm>
        </p:spPr>
        <p:txBody>
          <a:bodyPr anchor="ctr"/>
          <a:lstStyle/>
          <a:p>
            <a:r>
              <a:rPr lang="fr-FR" dirty="0">
                <a:solidFill>
                  <a:schemeClr val="bg1">
                    <a:lumMod val="65000"/>
                  </a:schemeClr>
                </a:solidFill>
              </a:rPr>
              <a:t>L’Élection présidentielle</a:t>
            </a:r>
          </a:p>
        </p:txBody>
      </p:sp>
      <p:graphicFrame>
        <p:nvGraphicFramePr>
          <p:cNvPr id="12" name="Graphique 11"/>
          <p:cNvGraphicFramePr/>
          <p:nvPr>
            <p:extLst/>
          </p:nvPr>
        </p:nvGraphicFramePr>
        <p:xfrm>
          <a:off x="98079" y="1616322"/>
          <a:ext cx="10227580" cy="4354988"/>
        </p:xfrm>
        <a:graphic>
          <a:graphicData uri="http://schemas.openxmlformats.org/drawingml/2006/chart">
            <c:chart xmlns:c="http://schemas.openxmlformats.org/drawingml/2006/chart" xmlns:r="http://schemas.openxmlformats.org/officeDocument/2006/relationships" r:id="rId3"/>
          </a:graphicData>
        </a:graphic>
      </p:graphicFrame>
      <p:sp>
        <p:nvSpPr>
          <p:cNvPr id="17" name="ZoneTexte 16"/>
          <p:cNvSpPr txBox="1"/>
          <p:nvPr/>
        </p:nvSpPr>
        <p:spPr>
          <a:xfrm>
            <a:off x="10325659" y="2094306"/>
            <a:ext cx="1753292" cy="369332"/>
          </a:xfrm>
          <a:prstGeom prst="rect">
            <a:avLst/>
          </a:prstGeom>
        </p:spPr>
        <p:txBody>
          <a:bodyPr vert="horz" wrap="square" lIns="0" tIns="0" rIns="0" bIns="0" rtlCol="0" anchor="ctr">
            <a:spAutoFit/>
          </a:bodyPr>
          <a:lstStyle/>
          <a:p>
            <a:pPr marL="6351" algn="ctr" defTabSz="1232345"/>
            <a:r>
              <a:rPr lang="fr-FR" sz="2400" dirty="0">
                <a:solidFill>
                  <a:srgbClr val="1B365D"/>
                </a:solidFill>
                <a:latin typeface="Calibri"/>
              </a:rPr>
              <a:t>Intéressé </a:t>
            </a:r>
            <a:endParaRPr lang="en-US" sz="2400" dirty="0">
              <a:solidFill>
                <a:srgbClr val="1B365D"/>
              </a:solidFill>
              <a:latin typeface="Calibri"/>
            </a:endParaRPr>
          </a:p>
        </p:txBody>
      </p:sp>
      <p:sp>
        <p:nvSpPr>
          <p:cNvPr id="18" name="ZoneTexte 17"/>
          <p:cNvSpPr txBox="1"/>
          <p:nvPr/>
        </p:nvSpPr>
        <p:spPr>
          <a:xfrm>
            <a:off x="10115102" y="4134584"/>
            <a:ext cx="1963849" cy="738664"/>
          </a:xfrm>
          <a:prstGeom prst="rect">
            <a:avLst/>
          </a:prstGeom>
        </p:spPr>
        <p:txBody>
          <a:bodyPr vert="horz" wrap="square" lIns="0" tIns="0" rIns="0" bIns="0" rtlCol="0" anchor="ctr">
            <a:spAutoFit/>
          </a:bodyPr>
          <a:lstStyle/>
          <a:p>
            <a:pPr marL="6351" algn="ctr" defTabSz="1232345"/>
            <a:r>
              <a:rPr lang="fr-FR" sz="2400" dirty="0">
                <a:solidFill>
                  <a:srgbClr val="71B2C9">
                    <a:lumMod val="75000"/>
                  </a:srgbClr>
                </a:solidFill>
                <a:latin typeface="Calibri"/>
              </a:rPr>
              <a:t>Moyennement intéressé</a:t>
            </a:r>
            <a:endParaRPr lang="en-US" sz="2400" dirty="0">
              <a:solidFill>
                <a:srgbClr val="71B2C9">
                  <a:lumMod val="75000"/>
                </a:srgbClr>
              </a:solidFill>
              <a:latin typeface="Calibri"/>
            </a:endParaRPr>
          </a:p>
        </p:txBody>
      </p:sp>
      <p:sp>
        <p:nvSpPr>
          <p:cNvPr id="19" name="ZoneTexte 18"/>
          <p:cNvSpPr txBox="1"/>
          <p:nvPr/>
        </p:nvSpPr>
        <p:spPr>
          <a:xfrm>
            <a:off x="10228797" y="5052947"/>
            <a:ext cx="1736457" cy="369332"/>
          </a:xfrm>
          <a:prstGeom prst="rect">
            <a:avLst/>
          </a:prstGeom>
        </p:spPr>
        <p:txBody>
          <a:bodyPr vert="horz" wrap="square" lIns="0" tIns="0" rIns="0" bIns="0" rtlCol="0" anchor="ctr">
            <a:spAutoFit/>
          </a:bodyPr>
          <a:lstStyle/>
          <a:p>
            <a:pPr marL="6351" algn="ctr" defTabSz="1232345"/>
            <a:r>
              <a:rPr lang="fr-FR" sz="2400" dirty="0">
                <a:solidFill>
                  <a:srgbClr val="FF0000"/>
                </a:solidFill>
                <a:latin typeface="Calibri"/>
              </a:rPr>
              <a:t>Pas intéressé </a:t>
            </a:r>
            <a:endParaRPr lang="en-US" sz="2400" dirty="0">
              <a:solidFill>
                <a:srgbClr val="FF0000"/>
              </a:solidFill>
              <a:latin typeface="Calibri"/>
            </a:endParaRPr>
          </a:p>
        </p:txBody>
      </p:sp>
      <p:sp>
        <p:nvSpPr>
          <p:cNvPr id="5" name="Espace réservé du pied de page 4"/>
          <p:cNvSpPr>
            <a:spLocks noGrp="1"/>
          </p:cNvSpPr>
          <p:nvPr>
            <p:ph type="ftr" sz="quarter" idx="15"/>
          </p:nvPr>
        </p:nvSpPr>
        <p:spPr>
          <a:xfrm>
            <a:off x="633684" y="647237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20" name="Espace réservé du texte 1"/>
          <p:cNvSpPr>
            <a:spLocks noGrp="1"/>
          </p:cNvSpPr>
          <p:nvPr>
            <p:ph type="body" sz="quarter" idx="14"/>
          </p:nvPr>
        </p:nvSpPr>
        <p:spPr>
          <a:xfrm>
            <a:off x="6551479" y="246007"/>
            <a:ext cx="5346232" cy="85493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Sur une échelle de 0 à 10, où 0 signifie aucun intérêt et 10  signifie énormément d’intérêt, quel est votre niveau d’intérêt pour la prochaine élection présidentielle ?</a:t>
            </a:r>
          </a:p>
        </p:txBody>
      </p:sp>
    </p:spTree>
    <p:extLst>
      <p:ext uri="{BB962C8B-B14F-4D97-AF65-F5344CB8AC3E}">
        <p14:creationId xmlns:p14="http://schemas.microsoft.com/office/powerpoint/2010/main" val="953108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12000" y="663005"/>
            <a:ext cx="6773163" cy="738792"/>
          </a:xfrm>
        </p:spPr>
        <p:txBody>
          <a:bodyPr/>
          <a:lstStyle/>
          <a:p>
            <a:r>
              <a:rPr lang="fr-FR" sz="2667" dirty="0"/>
              <a:t>L’intérêt pour l’élection présidentielle</a:t>
            </a:r>
            <a:br>
              <a:rPr lang="fr-FR" sz="2667" dirty="0"/>
            </a:br>
            <a:r>
              <a:rPr lang="fr-FR" sz="2667" dirty="0"/>
              <a:t>(Note de 0 à 10) – (3/4)</a:t>
            </a:r>
          </a:p>
        </p:txBody>
      </p:sp>
      <p:sp>
        <p:nvSpPr>
          <p:cNvPr id="4" name="Espace réservé du texte 3"/>
          <p:cNvSpPr>
            <a:spLocks noGrp="1"/>
          </p:cNvSpPr>
          <p:nvPr>
            <p:ph type="body" sz="quarter" idx="13"/>
          </p:nvPr>
        </p:nvSpPr>
        <p:spPr>
          <a:xfrm>
            <a:off x="312000" y="170650"/>
            <a:ext cx="6658144" cy="590215"/>
          </a:xfrm>
        </p:spPr>
        <p:txBody>
          <a:bodyPr anchor="ctr"/>
          <a:lstStyle/>
          <a:p>
            <a:r>
              <a:rPr lang="fr-FR" dirty="0">
                <a:solidFill>
                  <a:schemeClr val="bg1">
                    <a:lumMod val="65000"/>
                  </a:schemeClr>
                </a:solidFill>
              </a:rPr>
              <a:t>L’Élection présidentielle</a:t>
            </a:r>
          </a:p>
        </p:txBody>
      </p:sp>
      <p:graphicFrame>
        <p:nvGraphicFramePr>
          <p:cNvPr id="15" name="Graphique 14"/>
          <p:cNvGraphicFramePr/>
          <p:nvPr>
            <p:extLst/>
          </p:nvPr>
        </p:nvGraphicFramePr>
        <p:xfrm>
          <a:off x="633685" y="2128567"/>
          <a:ext cx="10566401" cy="4173420"/>
        </p:xfrm>
        <a:graphic>
          <a:graphicData uri="http://schemas.openxmlformats.org/drawingml/2006/chart">
            <c:chart xmlns:c="http://schemas.openxmlformats.org/drawingml/2006/chart" xmlns:r="http://schemas.openxmlformats.org/officeDocument/2006/relationships" r:id="rId3"/>
          </a:graphicData>
        </a:graphic>
      </p:graphicFrame>
      <p:sp>
        <p:nvSpPr>
          <p:cNvPr id="16" name="ZoneTexte 15"/>
          <p:cNvSpPr txBox="1"/>
          <p:nvPr/>
        </p:nvSpPr>
        <p:spPr>
          <a:xfrm>
            <a:off x="1918653" y="1824986"/>
            <a:ext cx="8096939" cy="410433"/>
          </a:xfrm>
          <a:prstGeom prst="rect">
            <a:avLst/>
          </a:prstGeom>
        </p:spPr>
        <p:txBody>
          <a:bodyPr vert="horz" wrap="square" lIns="0" tIns="0" rIns="0" bIns="0" rtlCol="0" anchor="ctr">
            <a:spAutoFit/>
          </a:bodyPr>
          <a:lstStyle/>
          <a:p>
            <a:pPr marL="6351" algn="ctr" defTabSz="1232345"/>
            <a:r>
              <a:rPr lang="fr-FR" sz="2667" dirty="0">
                <a:solidFill>
                  <a:srgbClr val="1B365D"/>
                </a:solidFill>
                <a:latin typeface="Calibri"/>
              </a:rPr>
              <a:t>Note moyenne</a:t>
            </a:r>
            <a:r>
              <a:rPr lang="en-US" sz="2667" dirty="0">
                <a:solidFill>
                  <a:srgbClr val="1B365D"/>
                </a:solidFill>
                <a:latin typeface="Calibri"/>
              </a:rPr>
              <a:t> </a:t>
            </a:r>
            <a:r>
              <a:rPr lang="fr-FR" sz="2667" dirty="0">
                <a:solidFill>
                  <a:srgbClr val="1B365D"/>
                </a:solidFill>
                <a:latin typeface="Calibri"/>
              </a:rPr>
              <a:t>d’intérêt</a:t>
            </a:r>
          </a:p>
        </p:txBody>
      </p:sp>
      <p:sp>
        <p:nvSpPr>
          <p:cNvPr id="5" name="Espace réservé du pied de page 4"/>
          <p:cNvSpPr>
            <a:spLocks noGrp="1"/>
          </p:cNvSpPr>
          <p:nvPr>
            <p:ph type="ftr" sz="quarter" idx="15"/>
          </p:nvPr>
        </p:nvSpPr>
        <p:spPr>
          <a:xfrm>
            <a:off x="633684" y="647237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20" name="Espace réservé du texte 1"/>
          <p:cNvSpPr>
            <a:spLocks noGrp="1"/>
          </p:cNvSpPr>
          <p:nvPr>
            <p:ph type="body" sz="quarter" idx="14"/>
          </p:nvPr>
        </p:nvSpPr>
        <p:spPr>
          <a:xfrm>
            <a:off x="6551479" y="246007"/>
            <a:ext cx="5346232" cy="85493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Sur une échelle de 0 à 10, où 0 signifie aucun intérêt et 10  signifie énormément d’intérêt, quel est votre niveau d’intérêt pour la prochaine élection présidentielle ?</a:t>
            </a:r>
          </a:p>
        </p:txBody>
      </p:sp>
    </p:spTree>
    <p:extLst>
      <p:ext uri="{BB962C8B-B14F-4D97-AF65-F5344CB8AC3E}">
        <p14:creationId xmlns:p14="http://schemas.microsoft.com/office/powerpoint/2010/main" val="2447475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p:cNvGraphicFramePr>
            <a:graphicFrameLocks noGrp="1"/>
          </p:cNvGraphicFramePr>
          <p:nvPr>
            <p:extLst/>
          </p:nvPr>
        </p:nvGraphicFramePr>
        <p:xfrm>
          <a:off x="150254" y="953708"/>
          <a:ext cx="11931004" cy="5150893"/>
        </p:xfrm>
        <a:graphic>
          <a:graphicData uri="http://schemas.openxmlformats.org/drawingml/2006/table">
            <a:tbl>
              <a:tblPr firstRow="1" bandRow="1">
                <a:tableStyleId>{5C22544A-7EE6-4342-B048-85BDC9FD1C3A}</a:tableStyleId>
              </a:tblPr>
              <a:tblGrid>
                <a:gridCol w="2496000">
                  <a:extLst>
                    <a:ext uri="{9D8B030D-6E8A-4147-A177-3AD203B41FA5}">
                      <a16:colId xmlns:a16="http://schemas.microsoft.com/office/drawing/2014/main" val="20000"/>
                    </a:ext>
                  </a:extLst>
                </a:gridCol>
                <a:gridCol w="912000">
                  <a:extLst>
                    <a:ext uri="{9D8B030D-6E8A-4147-A177-3AD203B41FA5}">
                      <a16:colId xmlns:a16="http://schemas.microsoft.com/office/drawing/2014/main" val="20001"/>
                    </a:ext>
                  </a:extLst>
                </a:gridCol>
                <a:gridCol w="912000">
                  <a:extLst>
                    <a:ext uri="{9D8B030D-6E8A-4147-A177-3AD203B41FA5}">
                      <a16:colId xmlns:a16="http://schemas.microsoft.com/office/drawing/2014/main" val="20002"/>
                    </a:ext>
                  </a:extLst>
                </a:gridCol>
                <a:gridCol w="912000">
                  <a:extLst>
                    <a:ext uri="{9D8B030D-6E8A-4147-A177-3AD203B41FA5}">
                      <a16:colId xmlns:a16="http://schemas.microsoft.com/office/drawing/2014/main" val="20003"/>
                    </a:ext>
                  </a:extLst>
                </a:gridCol>
                <a:gridCol w="912000">
                  <a:extLst>
                    <a:ext uri="{9D8B030D-6E8A-4147-A177-3AD203B41FA5}">
                      <a16:colId xmlns:a16="http://schemas.microsoft.com/office/drawing/2014/main" val="20004"/>
                    </a:ext>
                  </a:extLst>
                </a:gridCol>
                <a:gridCol w="912000">
                  <a:extLst>
                    <a:ext uri="{9D8B030D-6E8A-4147-A177-3AD203B41FA5}">
                      <a16:colId xmlns:a16="http://schemas.microsoft.com/office/drawing/2014/main" val="20005"/>
                    </a:ext>
                  </a:extLst>
                </a:gridCol>
                <a:gridCol w="799532">
                  <a:extLst>
                    <a:ext uri="{9D8B030D-6E8A-4147-A177-3AD203B41FA5}">
                      <a16:colId xmlns:a16="http://schemas.microsoft.com/office/drawing/2014/main" val="20006"/>
                    </a:ext>
                  </a:extLst>
                </a:gridCol>
                <a:gridCol w="1078396">
                  <a:extLst>
                    <a:ext uri="{9D8B030D-6E8A-4147-A177-3AD203B41FA5}">
                      <a16:colId xmlns:a16="http://schemas.microsoft.com/office/drawing/2014/main" val="20007"/>
                    </a:ext>
                  </a:extLst>
                </a:gridCol>
                <a:gridCol w="959340">
                  <a:extLst>
                    <a:ext uri="{9D8B030D-6E8A-4147-A177-3AD203B41FA5}">
                      <a16:colId xmlns:a16="http://schemas.microsoft.com/office/drawing/2014/main" val="20008"/>
                    </a:ext>
                  </a:extLst>
                </a:gridCol>
                <a:gridCol w="729189">
                  <a:extLst>
                    <a:ext uri="{9D8B030D-6E8A-4147-A177-3AD203B41FA5}">
                      <a16:colId xmlns:a16="http://schemas.microsoft.com/office/drawing/2014/main" val="20009"/>
                    </a:ext>
                  </a:extLst>
                </a:gridCol>
                <a:gridCol w="1308547">
                  <a:extLst>
                    <a:ext uri="{9D8B030D-6E8A-4147-A177-3AD203B41FA5}">
                      <a16:colId xmlns:a16="http://schemas.microsoft.com/office/drawing/2014/main" val="2526821980"/>
                    </a:ext>
                  </a:extLst>
                </a:gridCol>
              </a:tblGrid>
              <a:tr h="872572">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calibri"/>
                          <a:ea typeface="+mn-ea"/>
                          <a:cs typeface="+mn-cs"/>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Pas du tout d’intérêt</a:t>
                      </a:r>
                    </a:p>
                    <a:p>
                      <a:pPr algn="ctr" fontAlgn="ctr"/>
                      <a:r>
                        <a:rPr lang="fr-FR" sz="13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FF5050"/>
                          </a:solidFill>
                          <a:effectLst/>
                        </a:rPr>
                        <a:t>Peu </a:t>
                      </a:r>
                    </a:p>
                    <a:p>
                      <a:pPr algn="ctr" fontAlgn="ctr"/>
                      <a:r>
                        <a:rPr lang="fr-FR" sz="1300" u="none" strike="noStrike" dirty="0">
                          <a:solidFill>
                            <a:srgbClr val="FF5050"/>
                          </a:solidFill>
                          <a:effectLst/>
                        </a:rPr>
                        <a:t>d’intérêt</a:t>
                      </a:r>
                    </a:p>
                    <a:p>
                      <a:pPr algn="ctr" fontAlgn="ctr"/>
                      <a:r>
                        <a:rPr lang="fr-FR" sz="1300" b="1" i="0" u="none" strike="noStrike" dirty="0">
                          <a:solidFill>
                            <a:srgbClr val="FF5050"/>
                          </a:solidFill>
                          <a:effectLst/>
                          <a:latin typeface="calibri"/>
                        </a:rPr>
                        <a:t>(2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Un</a:t>
                      </a:r>
                      <a:r>
                        <a:rPr lang="fr-FR" sz="1300" b="1" i="0" u="none" strike="noStrike" baseline="0" dirty="0">
                          <a:solidFill>
                            <a:schemeClr val="accent5">
                              <a:lumMod val="75000"/>
                            </a:schemeClr>
                          </a:solidFill>
                          <a:effectLst/>
                          <a:latin typeface="calibri"/>
                        </a:rPr>
                        <a:t> intérêt </a:t>
                      </a:r>
                    </a:p>
                    <a:p>
                      <a:pPr algn="ctr" fontAlgn="ctr"/>
                      <a:r>
                        <a:rPr lang="fr-FR" sz="1300" b="1" i="0" u="none" strike="noStrike" baseline="0" dirty="0">
                          <a:solidFill>
                            <a:schemeClr val="accent5">
                              <a:lumMod val="75000"/>
                            </a:schemeClr>
                          </a:solidFill>
                          <a:effectLst/>
                          <a:latin typeface="calibri"/>
                        </a:rPr>
                        <a:t>moyen</a:t>
                      </a:r>
                      <a:endParaRPr lang="fr-FR" sz="1300" b="1" i="0" u="none" strike="noStrike" dirty="0">
                        <a:solidFill>
                          <a:schemeClr val="accent5">
                            <a:lumMod val="75000"/>
                          </a:schemeClr>
                        </a:solidFill>
                        <a:effectLst/>
                        <a:latin typeface="calibri"/>
                      </a:endParaRPr>
                    </a:p>
                    <a:p>
                      <a:pPr algn="ctr" fontAlgn="ctr"/>
                      <a:r>
                        <a:rPr lang="fr-FR" sz="13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chemeClr val="tx2"/>
                          </a:solidFill>
                          <a:effectLst/>
                        </a:rPr>
                        <a:t>Assez d’intérêt</a:t>
                      </a:r>
                    </a:p>
                    <a:p>
                      <a:pPr algn="ctr" fontAlgn="ctr"/>
                      <a:r>
                        <a:rPr lang="fr-FR" sz="1300" b="1" i="0" u="none" strike="noStrike" dirty="0">
                          <a:solidFill>
                            <a:schemeClr val="tx2"/>
                          </a:solidFill>
                          <a:effectLst/>
                          <a:latin typeface="calibri"/>
                        </a:rPr>
                        <a:t>(7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u="none" strike="noStrike" dirty="0">
                          <a:solidFill>
                            <a:schemeClr val="tx2"/>
                          </a:solidFill>
                          <a:effectLst/>
                        </a:rPr>
                        <a:t>Beaucoup</a:t>
                      </a:r>
                    </a:p>
                    <a:p>
                      <a:pPr algn="ctr" fontAlgn="ctr"/>
                      <a:r>
                        <a:rPr lang="fr-FR" sz="1300" u="none" strike="noStrike" baseline="0" dirty="0">
                          <a:solidFill>
                            <a:schemeClr val="tx2"/>
                          </a:solidFill>
                          <a:effectLst/>
                        </a:rPr>
                        <a:t> d’intérêt</a:t>
                      </a:r>
                      <a:endParaRPr lang="fr-FR" sz="1300" u="none" strike="noStrike" dirty="0">
                        <a:solidFill>
                          <a:schemeClr val="tx2"/>
                        </a:solidFill>
                        <a:effectLst/>
                      </a:endParaRPr>
                    </a:p>
                    <a:p>
                      <a:pPr algn="ctr" fontAlgn="ctr"/>
                      <a:r>
                        <a:rPr lang="fr-FR" sz="1300" b="1" i="0" u="none" strike="noStrike" dirty="0">
                          <a:solidFill>
                            <a:schemeClr val="tx2"/>
                          </a:solidFill>
                          <a:effectLst/>
                          <a:latin typeface="calibri"/>
                        </a:rPr>
                        <a:t>(9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rgbClr val="FF0000"/>
                          </a:solidFill>
                          <a:effectLst/>
                          <a:latin typeface="calibri"/>
                        </a:rPr>
                        <a:t>ST Pas intéressé</a:t>
                      </a:r>
                    </a:p>
                    <a:p>
                      <a:pPr algn="ctr" fontAlgn="ctr"/>
                      <a:r>
                        <a:rPr lang="fr-FR" sz="1300" b="1" i="0" u="none" strike="noStrike" dirty="0">
                          <a:solidFill>
                            <a:srgbClr val="FF0000"/>
                          </a:solidFill>
                          <a:effectLst/>
                          <a:latin typeface="calibri"/>
                        </a:rPr>
                        <a:t> (0 à 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accent5">
                              <a:lumMod val="75000"/>
                            </a:schemeClr>
                          </a:solidFill>
                          <a:effectLst/>
                          <a:latin typeface="calibri"/>
                        </a:rPr>
                        <a:t>ST Moyennement intéressé</a:t>
                      </a:r>
                    </a:p>
                    <a:p>
                      <a:pPr algn="ctr" fontAlgn="ctr"/>
                      <a:r>
                        <a:rPr lang="fr-FR" sz="1300" b="1" i="0" u="none" strike="noStrike" dirty="0">
                          <a:solidFill>
                            <a:schemeClr val="accent5">
                              <a:lumMod val="75000"/>
                            </a:schemeClr>
                          </a:solidFill>
                          <a:effectLst/>
                          <a:latin typeface="calibri"/>
                        </a:rPr>
                        <a:t> (4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300" b="1" i="0" u="none" strike="noStrike" dirty="0">
                          <a:solidFill>
                            <a:schemeClr val="tx2"/>
                          </a:solidFill>
                          <a:effectLst/>
                          <a:latin typeface="calibri"/>
                        </a:rPr>
                        <a:t>ST Intéressé</a:t>
                      </a:r>
                    </a:p>
                    <a:p>
                      <a:pPr algn="ctr" fontAlgn="ctr"/>
                      <a:r>
                        <a:rPr lang="fr-FR" sz="1300" b="1" i="0" u="none" strike="noStrike" dirty="0">
                          <a:solidFill>
                            <a:schemeClr val="tx2"/>
                          </a:solidFill>
                          <a:effectLst/>
                          <a:latin typeface="calibri"/>
                        </a:rPr>
                        <a:t>(7 à 10)</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a:rPr>
                        <a:t>NOTE MOY.</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vs 31 mars-2 avril </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7180">
                <a:tc>
                  <a:txBody>
                    <a:bodyPr/>
                    <a:lstStyle/>
                    <a:p>
                      <a:pPr algn="l" fontAlgn="ctr"/>
                      <a:r>
                        <a:rPr lang="fr-FR" sz="1900" b="1" i="0" u="none" strike="noStrike" dirty="0">
                          <a:solidFill>
                            <a:schemeClr val="tx2"/>
                          </a:solidFill>
                          <a:effectLst/>
                          <a:latin typeface="calibri"/>
                        </a:rPr>
                        <a:t> ENSEMBLE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57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900" b="1" i="0" u="none" strike="noStrike" dirty="0">
                          <a:solidFill>
                            <a:schemeClr val="tx2"/>
                          </a:solidFill>
                          <a:effectLst/>
                          <a:latin typeface="calibri" panose="020F0502020204030204" pitchFamily="34" charset="0"/>
                        </a:rPr>
                        <a:t>8,2</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02708">
                <a:tc>
                  <a:txBody>
                    <a:bodyPr/>
                    <a:lstStyle/>
                    <a:p>
                      <a:pPr algn="l" fontAlgn="ctr"/>
                      <a:r>
                        <a:rPr lang="fr-FR" sz="1900" b="0" i="0" u="none" strike="noStrike" dirty="0">
                          <a:solidFill>
                            <a:schemeClr val="tx2"/>
                          </a:solidFill>
                          <a:effectLst/>
                          <a:latin typeface="calibri"/>
                        </a:rPr>
                        <a:t>  ST EXG</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78</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900" b="1" i="0" u="none" strike="noStrike" dirty="0">
                          <a:solidFill>
                            <a:schemeClr val="tx2"/>
                          </a:solidFill>
                          <a:effectLst/>
                          <a:latin typeface="calibri" panose="020F0502020204030204" pitchFamily="34" charset="0"/>
                        </a:rPr>
                        <a:t>7,8</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4725112"/>
                  </a:ext>
                </a:extLst>
              </a:tr>
              <a:tr h="299177">
                <a:tc>
                  <a:txBody>
                    <a:bodyPr/>
                    <a:lstStyle/>
                    <a:p>
                      <a:pPr algn="l" fontAlgn="ctr"/>
                      <a:r>
                        <a:rPr lang="fr-FR" sz="1900" b="0" i="0" u="none" strike="noStrike" dirty="0">
                          <a:solidFill>
                            <a:schemeClr val="tx2"/>
                          </a:solidFill>
                          <a:effectLst/>
                          <a:latin typeface="calibri"/>
                        </a:rPr>
                        <a:t>  ST FG</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66</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88</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8,7</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9177">
                <a:tc>
                  <a:txBody>
                    <a:bodyPr/>
                    <a:lstStyle/>
                    <a:p>
                      <a:pPr algn="l" fontAlgn="ctr"/>
                      <a:r>
                        <a:rPr lang="fr-FR" sz="1900" b="0" i="0" u="none" strike="noStrike" dirty="0">
                          <a:solidFill>
                            <a:schemeClr val="tx2"/>
                          </a:solidFill>
                          <a:effectLst/>
                          <a:latin typeface="calibri"/>
                        </a:rPr>
                        <a:t>  EELV</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49</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8,0</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9177">
                <a:tc>
                  <a:txBody>
                    <a:bodyPr/>
                    <a:lstStyle/>
                    <a:p>
                      <a:pPr algn="l" fontAlgn="ctr"/>
                      <a:r>
                        <a:rPr lang="fr-FR" sz="1900" b="0" i="0" u="none" strike="noStrike" dirty="0">
                          <a:solidFill>
                            <a:schemeClr val="tx2"/>
                          </a:solidFill>
                          <a:effectLst/>
                          <a:latin typeface="calibri"/>
                        </a:rPr>
                        <a:t>  PS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9177">
                <a:tc>
                  <a:txBody>
                    <a:bodyPr/>
                    <a:lstStyle/>
                    <a:p>
                      <a:pPr algn="l" fontAlgn="ctr"/>
                      <a:r>
                        <a:rPr lang="fr-FR" sz="1900" b="1" i="0" u="none" strike="noStrike" dirty="0">
                          <a:solidFill>
                            <a:schemeClr val="tx2"/>
                          </a:solidFill>
                          <a:effectLst/>
                          <a:latin typeface="calibri"/>
                        </a:rPr>
                        <a:t>  ST GAUCHE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60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29925">
                <a:tc>
                  <a:txBody>
                    <a:bodyPr/>
                    <a:lstStyle/>
                    <a:p>
                      <a:pPr algn="l" fontAlgn="ctr"/>
                      <a:r>
                        <a:rPr lang="fr-FR" sz="1900" b="0" i="0" u="none" strike="noStrike" dirty="0">
                          <a:solidFill>
                            <a:schemeClr val="tx2"/>
                          </a:solidFill>
                          <a:effectLst/>
                          <a:latin typeface="calibri"/>
                        </a:rPr>
                        <a:t>  En</a:t>
                      </a:r>
                      <a:r>
                        <a:rPr lang="fr-FR" sz="1900" b="0" i="0" u="none" strike="noStrike" baseline="0" dirty="0">
                          <a:solidFill>
                            <a:schemeClr val="tx2"/>
                          </a:solidFill>
                          <a:effectLst/>
                          <a:latin typeface="calibri"/>
                        </a:rPr>
                        <a:t> Marche !</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1</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93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9,0</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9177">
                <a:tc>
                  <a:txBody>
                    <a:bodyPr/>
                    <a:lstStyle/>
                    <a:p>
                      <a:pPr algn="l" fontAlgn="ctr"/>
                      <a:r>
                        <a:rPr lang="fr-FR" sz="1900" b="0" i="0" u="none" strike="noStrike" dirty="0">
                          <a:solidFill>
                            <a:schemeClr val="tx2"/>
                          </a:solidFill>
                          <a:effectLst/>
                          <a:latin typeface="calibri"/>
                        </a:rPr>
                        <a:t>  MoDem</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a:solidFill>
                            <a:schemeClr val="tx2"/>
                          </a:solidFill>
                          <a:effectLst/>
                          <a:latin typeface="calibri" panose="020F0502020204030204" pitchFamily="34" charset="0"/>
                          <a:ea typeface="+mn-ea"/>
                          <a:cs typeface="+mn-cs"/>
                        </a:rPr>
                        <a:t>8,3</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5908980"/>
                  </a:ext>
                </a:extLst>
              </a:tr>
              <a:tr h="299177">
                <a:tc>
                  <a:txBody>
                    <a:bodyPr/>
                    <a:lstStyle/>
                    <a:p>
                      <a:pPr algn="l" fontAlgn="ctr"/>
                      <a:r>
                        <a:rPr kumimoji="0" lang="fr-FR" sz="1900" b="1" i="0" u="none" strike="noStrike" kern="1200" cap="none" spc="0" normalizeH="0" baseline="0" noProof="0" dirty="0">
                          <a:ln>
                            <a:noFill/>
                          </a:ln>
                          <a:solidFill>
                            <a:srgbClr val="1B365D"/>
                          </a:solidFill>
                          <a:effectLst/>
                          <a:uLnTx/>
                          <a:uFillTx/>
                          <a:latin typeface="calibri"/>
                          <a:ea typeface="+mn-ea"/>
                          <a:cs typeface="+mn-cs"/>
                        </a:rPr>
                        <a:t>  ST DROITE</a:t>
                      </a:r>
                      <a:endParaRPr lang="fr-FR" sz="1900" b="1"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66</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89</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8,7</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99177">
                <a:tc>
                  <a:txBody>
                    <a:bodyPr/>
                    <a:lstStyle/>
                    <a:p>
                      <a:pPr algn="l" fontAlgn="ctr"/>
                      <a:r>
                        <a:rPr lang="fr-FR" sz="1900" b="0" i="0" u="none" strike="noStrike" dirty="0">
                          <a:solidFill>
                            <a:schemeClr val="tx2"/>
                          </a:solidFill>
                          <a:effectLst/>
                          <a:latin typeface="calibri"/>
                        </a:rPr>
                        <a:t>  UDI</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bg2"/>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20828">
                <a:tc>
                  <a:txBody>
                    <a:bodyPr/>
                    <a:lstStyle/>
                    <a:p>
                      <a:pPr algn="l" fontAlgn="ctr"/>
                      <a:r>
                        <a:rPr lang="fr-FR" sz="1900" b="0" i="0" u="none" strike="noStrike" dirty="0">
                          <a:solidFill>
                            <a:schemeClr val="tx2"/>
                          </a:solidFill>
                          <a:effectLst/>
                          <a:latin typeface="calibri"/>
                        </a:rPr>
                        <a:t>  LR</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8,7</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99177">
                <a:tc>
                  <a:txBody>
                    <a:bodyPr/>
                    <a:lstStyle/>
                    <a:p>
                      <a:pPr algn="l" fontAlgn="ctr"/>
                      <a:r>
                        <a:rPr lang="fr-FR" sz="1900" b="0" i="0" u="none" strike="noStrike" dirty="0">
                          <a:solidFill>
                            <a:schemeClr val="tx2"/>
                          </a:solidFill>
                          <a:effectLst/>
                          <a:latin typeface="calibri"/>
                        </a:rPr>
                        <a:t>  DLF</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86</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9177">
                <a:tc>
                  <a:txBody>
                    <a:bodyPr/>
                    <a:lstStyle/>
                    <a:p>
                      <a:pPr algn="l" fontAlgn="ctr"/>
                      <a:r>
                        <a:rPr lang="fr-FR" sz="1900" b="1" i="0" u="none" strike="noStrike" dirty="0">
                          <a:solidFill>
                            <a:schemeClr val="tx2"/>
                          </a:solidFill>
                          <a:effectLst/>
                          <a:latin typeface="calibri"/>
                        </a:rPr>
                        <a:t>  FN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89</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8,8</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2"/>
                  </a:ext>
                </a:extLst>
              </a:tr>
              <a:tr h="297180">
                <a:tc>
                  <a:txBody>
                    <a:bodyPr/>
                    <a:lstStyle/>
                    <a:p>
                      <a:pPr algn="l" fontAlgn="ctr"/>
                      <a:r>
                        <a:rPr lang="fr-FR" sz="1900" b="0" i="0" u="none" strike="noStrike" dirty="0">
                          <a:solidFill>
                            <a:srgbClr val="000000"/>
                          </a:solidFill>
                          <a:effectLst/>
                          <a:latin typeface="calibri"/>
                        </a:rPr>
                        <a:t>  </a:t>
                      </a:r>
                      <a:r>
                        <a:rPr lang="fr-FR" sz="1900" b="0" i="0" u="none" strike="noStrike" dirty="0">
                          <a:solidFill>
                            <a:schemeClr val="tx2"/>
                          </a:solidFill>
                          <a:effectLst/>
                          <a:latin typeface="calibri"/>
                        </a:rPr>
                        <a:t>Aucun parti</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24282" rtl="0" eaLnBrk="1" fontAlgn="b" latinLnBrk="0" hangingPunct="1"/>
                      <a:r>
                        <a:rPr lang="fr-FR" sz="1900" b="1" i="0" u="none" strike="noStrike" kern="1200" dirty="0">
                          <a:solidFill>
                            <a:schemeClr val="tx2"/>
                          </a:solidFill>
                          <a:effectLst/>
                          <a:latin typeface="calibri" panose="020F0502020204030204" pitchFamily="34" charset="0"/>
                          <a:ea typeface="+mn-ea"/>
                          <a:cs typeface="+mn-cs"/>
                        </a:rPr>
                        <a:t>6,9</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9" name="Titre 2"/>
          <p:cNvSpPr txBox="1">
            <a:spLocks/>
          </p:cNvSpPr>
          <p:nvPr/>
        </p:nvSpPr>
        <p:spPr>
          <a:xfrm>
            <a:off x="127979" y="528324"/>
            <a:ext cx="11856989" cy="369397"/>
          </a:xfrm>
          <a:prstGeom prst="rect">
            <a:avLst/>
          </a:prstGeom>
        </p:spPr>
        <p:txBody>
          <a:bodyPr vert="horz" wrap="square" lIns="0" tIns="0" rIns="0" bIns="0" rtlCol="0" anchor="t">
            <a:spAutoFit/>
          </a:bodyPr>
          <a:lstStyle>
            <a:lvl1pPr algn="l" defTabSz="924282" rtl="0" eaLnBrk="1" latinLnBrk="0" hangingPunct="1">
              <a:lnSpc>
                <a:spcPct val="90000"/>
              </a:lnSpc>
              <a:spcBef>
                <a:spcPts val="408"/>
              </a:spcBef>
              <a:buNone/>
              <a:tabLst/>
              <a:defRPr sz="2800" b="1" kern="1200">
                <a:solidFill>
                  <a:schemeClr val="tx1"/>
                </a:solidFill>
                <a:latin typeface="+mj-lt"/>
                <a:ea typeface="+mj-ea"/>
                <a:cs typeface="+mj-cs"/>
              </a:defRPr>
            </a:lvl1pPr>
          </a:lstStyle>
          <a:p>
            <a:pPr defTabSz="1232345">
              <a:spcBef>
                <a:spcPts val="544"/>
              </a:spcBef>
            </a:pPr>
            <a:r>
              <a:rPr lang="fr-FR" sz="2667" dirty="0">
                <a:solidFill>
                  <a:srgbClr val="222223"/>
                </a:solidFill>
                <a:latin typeface="Calibri"/>
              </a:rPr>
              <a:t>L’intérêt pour l’élection présidentielle - détail sympathisants (4/4)</a:t>
            </a:r>
          </a:p>
        </p:txBody>
      </p:sp>
      <p:sp>
        <p:nvSpPr>
          <p:cNvPr id="10" name="Espace réservé du texte 3"/>
          <p:cNvSpPr txBox="1">
            <a:spLocks/>
          </p:cNvSpPr>
          <p:nvPr/>
        </p:nvSpPr>
        <p:spPr>
          <a:xfrm>
            <a:off x="127979" y="44135"/>
            <a:ext cx="6658144" cy="590215"/>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8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32345">
              <a:spcBef>
                <a:spcPts val="400"/>
              </a:spcBef>
              <a:spcAft>
                <a:spcPts val="400"/>
              </a:spcAft>
            </a:pPr>
            <a:r>
              <a:rPr lang="fr-FR" sz="2400" dirty="0">
                <a:solidFill>
                  <a:prstClr val="white">
                    <a:lumMod val="65000"/>
                  </a:prstClr>
                </a:solidFill>
                <a:latin typeface="Calibri"/>
              </a:rPr>
              <a:t>L’Élection présidentielle</a:t>
            </a: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2722026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phique 14"/>
          <p:cNvGraphicFramePr/>
          <p:nvPr>
            <p:extLst/>
          </p:nvPr>
        </p:nvGraphicFramePr>
        <p:xfrm>
          <a:off x="2872828" y="312843"/>
          <a:ext cx="9157221" cy="5258012"/>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texte 3"/>
          <p:cNvSpPr>
            <a:spLocks noGrp="1"/>
          </p:cNvSpPr>
          <p:nvPr>
            <p:ph type="body" sz="quarter" idx="13"/>
          </p:nvPr>
        </p:nvSpPr>
        <p:spPr>
          <a:xfrm>
            <a:off x="329549" y="-54870"/>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329550" y="461334"/>
            <a:ext cx="5033153" cy="443198"/>
          </a:xfrm>
        </p:spPr>
        <p:txBody>
          <a:bodyPr anchor="ctr"/>
          <a:lstStyle/>
          <a:p>
            <a:r>
              <a:rPr lang="fr-FR" sz="3200" dirty="0"/>
              <a:t>Indice de participation</a:t>
            </a: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18" name="Freeform 5"/>
          <p:cNvSpPr>
            <a:spLocks noEditPoints="1"/>
          </p:cNvSpPr>
          <p:nvPr/>
        </p:nvSpPr>
        <p:spPr bwMode="auto">
          <a:xfrm>
            <a:off x="658560" y="1848034"/>
            <a:ext cx="1308473" cy="1305177"/>
          </a:xfrm>
          <a:custGeom>
            <a:avLst/>
            <a:gdLst>
              <a:gd name="T0" fmla="*/ 209 w 301"/>
              <a:gd name="T1" fmla="*/ 1 h 302"/>
              <a:gd name="T2" fmla="*/ 177 w 301"/>
              <a:gd name="T3" fmla="*/ 35 h 302"/>
              <a:gd name="T4" fmla="*/ 179 w 301"/>
              <a:gd name="T5" fmla="*/ 44 h 302"/>
              <a:gd name="T6" fmla="*/ 84 w 301"/>
              <a:gd name="T7" fmla="*/ 87 h 302"/>
              <a:gd name="T8" fmla="*/ 57 w 301"/>
              <a:gd name="T9" fmla="*/ 160 h 302"/>
              <a:gd name="T10" fmla="*/ 31 w 301"/>
              <a:gd name="T11" fmla="*/ 164 h 302"/>
              <a:gd name="T12" fmla="*/ 25 w 301"/>
              <a:gd name="T13" fmla="*/ 290 h 302"/>
              <a:gd name="T14" fmla="*/ 0 w 301"/>
              <a:gd name="T15" fmla="*/ 296 h 302"/>
              <a:gd name="T16" fmla="*/ 219 w 301"/>
              <a:gd name="T17" fmla="*/ 302 h 302"/>
              <a:gd name="T18" fmla="*/ 219 w 301"/>
              <a:gd name="T19" fmla="*/ 290 h 302"/>
              <a:gd name="T20" fmla="*/ 200 w 301"/>
              <a:gd name="T21" fmla="*/ 202 h 302"/>
              <a:gd name="T22" fmla="*/ 237 w 301"/>
              <a:gd name="T23" fmla="*/ 161 h 302"/>
              <a:gd name="T24" fmla="*/ 274 w 301"/>
              <a:gd name="T25" fmla="*/ 91 h 302"/>
              <a:gd name="T26" fmla="*/ 292 w 301"/>
              <a:gd name="T27" fmla="*/ 91 h 302"/>
              <a:gd name="T28" fmla="*/ 301 w 301"/>
              <a:gd name="T29" fmla="*/ 45 h 302"/>
              <a:gd name="T30" fmla="*/ 188 w 301"/>
              <a:gd name="T31" fmla="*/ 290 h 302"/>
              <a:gd name="T32" fmla="*/ 37 w 301"/>
              <a:gd name="T33" fmla="*/ 177 h 302"/>
              <a:gd name="T34" fmla="*/ 69 w 301"/>
              <a:gd name="T35" fmla="*/ 177 h 302"/>
              <a:gd name="T36" fmla="*/ 98 w 301"/>
              <a:gd name="T37" fmla="*/ 190 h 302"/>
              <a:gd name="T38" fmla="*/ 89 w 301"/>
              <a:gd name="T39" fmla="*/ 231 h 302"/>
              <a:gd name="T40" fmla="*/ 128 w 301"/>
              <a:gd name="T41" fmla="*/ 240 h 302"/>
              <a:gd name="T42" fmla="*/ 188 w 301"/>
              <a:gd name="T43" fmla="*/ 208 h 302"/>
              <a:gd name="T44" fmla="*/ 105 w 301"/>
              <a:gd name="T45" fmla="*/ 148 h 302"/>
              <a:gd name="T46" fmla="*/ 156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4 w 301"/>
              <a:gd name="T59" fmla="*/ 177 h 302"/>
              <a:gd name="T60" fmla="*/ 174 w 301"/>
              <a:gd name="T61" fmla="*/ 137 h 302"/>
              <a:gd name="T62" fmla="*/ 169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4 w 301"/>
              <a:gd name="T75" fmla="*/ 85 h 302"/>
              <a:gd name="T76" fmla="*/ 262 w 301"/>
              <a:gd name="T77" fmla="*/ 85 h 302"/>
              <a:gd name="T78" fmla="*/ 288 w 301"/>
              <a:gd name="T79" fmla="*/ 75 h 302"/>
              <a:gd name="T80" fmla="*/ 279 w 301"/>
              <a:gd name="T81" fmla="*/ 80 h 302"/>
              <a:gd name="T82" fmla="*/ 209 w 301"/>
              <a:gd name="T83" fmla="*/ 15 h 302"/>
              <a:gd name="T84" fmla="*/ 288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7" y="39"/>
                </a:moveTo>
                <a:cubicBezTo>
                  <a:pt x="209" y="1"/>
                  <a:pt x="209" y="1"/>
                  <a:pt x="209" y="1"/>
                </a:cubicBezTo>
                <a:cubicBezTo>
                  <a:pt x="207" y="0"/>
                  <a:pt x="204" y="1"/>
                  <a:pt x="202" y="3"/>
                </a:cubicBezTo>
                <a:cubicBezTo>
                  <a:pt x="177" y="35"/>
                  <a:pt x="177" y="35"/>
                  <a:pt x="177" y="35"/>
                </a:cubicBezTo>
                <a:cubicBezTo>
                  <a:pt x="176" y="36"/>
                  <a:pt x="175" y="38"/>
                  <a:pt x="175" y="40"/>
                </a:cubicBezTo>
                <a:cubicBezTo>
                  <a:pt x="176" y="42"/>
                  <a:pt x="177" y="43"/>
                  <a:pt x="179" y="44"/>
                </a:cubicBezTo>
                <a:cubicBezTo>
                  <a:pt x="100" y="73"/>
                  <a:pt x="100" y="73"/>
                  <a:pt x="100" y="73"/>
                </a:cubicBezTo>
                <a:cubicBezTo>
                  <a:pt x="93" y="76"/>
                  <a:pt x="87" y="81"/>
                  <a:pt x="84" y="87"/>
                </a:cubicBezTo>
                <a:cubicBezTo>
                  <a:pt x="58" y="130"/>
                  <a:pt x="58" y="130"/>
                  <a:pt x="58" y="130"/>
                </a:cubicBezTo>
                <a:cubicBezTo>
                  <a:pt x="52" y="139"/>
                  <a:pt x="52" y="151"/>
                  <a:pt x="57" y="160"/>
                </a:cubicBezTo>
                <a:cubicBezTo>
                  <a:pt x="58" y="164"/>
                  <a:pt x="58" y="164"/>
                  <a:pt x="58" y="164"/>
                </a:cubicBezTo>
                <a:cubicBezTo>
                  <a:pt x="31" y="164"/>
                  <a:pt x="31" y="164"/>
                  <a:pt x="31" y="164"/>
                </a:cubicBezTo>
                <a:cubicBezTo>
                  <a:pt x="28" y="164"/>
                  <a:pt x="25" y="167"/>
                  <a:pt x="25" y="170"/>
                </a:cubicBezTo>
                <a:cubicBezTo>
                  <a:pt x="25" y="290"/>
                  <a:pt x="25" y="290"/>
                  <a:pt x="25" y="290"/>
                </a:cubicBezTo>
                <a:cubicBezTo>
                  <a:pt x="6" y="290"/>
                  <a:pt x="6" y="290"/>
                  <a:pt x="6" y="290"/>
                </a:cubicBezTo>
                <a:cubicBezTo>
                  <a:pt x="2" y="290"/>
                  <a:pt x="0" y="292"/>
                  <a:pt x="0" y="296"/>
                </a:cubicBezTo>
                <a:cubicBezTo>
                  <a:pt x="0" y="299"/>
                  <a:pt x="2" y="302"/>
                  <a:pt x="6" y="302"/>
                </a:cubicBezTo>
                <a:cubicBezTo>
                  <a:pt x="219" y="302"/>
                  <a:pt x="219" y="302"/>
                  <a:pt x="219" y="302"/>
                </a:cubicBezTo>
                <a:cubicBezTo>
                  <a:pt x="223" y="302"/>
                  <a:pt x="226" y="299"/>
                  <a:pt x="226" y="296"/>
                </a:cubicBezTo>
                <a:cubicBezTo>
                  <a:pt x="226" y="292"/>
                  <a:pt x="223" y="290"/>
                  <a:pt x="219" y="290"/>
                </a:cubicBezTo>
                <a:cubicBezTo>
                  <a:pt x="200" y="290"/>
                  <a:pt x="200" y="290"/>
                  <a:pt x="200" y="290"/>
                </a:cubicBezTo>
                <a:cubicBezTo>
                  <a:pt x="200" y="202"/>
                  <a:pt x="200" y="202"/>
                  <a:pt x="200" y="202"/>
                </a:cubicBezTo>
                <a:cubicBezTo>
                  <a:pt x="200" y="201"/>
                  <a:pt x="200" y="201"/>
                  <a:pt x="200" y="200"/>
                </a:cubicBezTo>
                <a:cubicBezTo>
                  <a:pt x="212" y="192"/>
                  <a:pt x="225" y="180"/>
                  <a:pt x="237" y="161"/>
                </a:cubicBezTo>
                <a:cubicBezTo>
                  <a:pt x="257" y="129"/>
                  <a:pt x="268" y="103"/>
                  <a:pt x="273" y="91"/>
                </a:cubicBezTo>
                <a:cubicBezTo>
                  <a:pt x="274" y="91"/>
                  <a:pt x="274" y="91"/>
                  <a:pt x="274" y="91"/>
                </a:cubicBezTo>
                <a:cubicBezTo>
                  <a:pt x="276" y="93"/>
                  <a:pt x="279" y="93"/>
                  <a:pt x="282" y="93"/>
                </a:cubicBezTo>
                <a:cubicBezTo>
                  <a:pt x="285" y="93"/>
                  <a:pt x="289" y="93"/>
                  <a:pt x="292" y="91"/>
                </a:cubicBezTo>
                <a:cubicBezTo>
                  <a:pt x="298" y="87"/>
                  <a:pt x="301" y="81"/>
                  <a:pt x="301" y="75"/>
                </a:cubicBezTo>
                <a:cubicBezTo>
                  <a:pt x="301" y="45"/>
                  <a:pt x="301" y="45"/>
                  <a:pt x="301" y="45"/>
                </a:cubicBezTo>
                <a:cubicBezTo>
                  <a:pt x="301" y="42"/>
                  <a:pt x="299" y="40"/>
                  <a:pt x="297" y="39"/>
                </a:cubicBezTo>
                <a:close/>
                <a:moveTo>
                  <a:pt x="188" y="290"/>
                </a:moveTo>
                <a:cubicBezTo>
                  <a:pt x="37" y="290"/>
                  <a:pt x="37" y="290"/>
                  <a:pt x="37" y="290"/>
                </a:cubicBezTo>
                <a:cubicBezTo>
                  <a:pt x="37" y="177"/>
                  <a:pt x="37" y="177"/>
                  <a:pt x="37" y="177"/>
                </a:cubicBezTo>
                <a:cubicBezTo>
                  <a:pt x="69" y="177"/>
                  <a:pt x="69" y="177"/>
                  <a:pt x="69" y="177"/>
                </a:cubicBezTo>
                <a:cubicBezTo>
                  <a:pt x="69" y="177"/>
                  <a:pt x="69" y="177"/>
                  <a:pt x="69" y="177"/>
                </a:cubicBezTo>
                <a:cubicBezTo>
                  <a:pt x="119" y="177"/>
                  <a:pt x="119" y="177"/>
                  <a:pt x="119" y="177"/>
                </a:cubicBezTo>
                <a:cubicBezTo>
                  <a:pt x="113" y="180"/>
                  <a:pt x="106" y="184"/>
                  <a:pt x="98" y="190"/>
                </a:cubicBezTo>
                <a:cubicBezTo>
                  <a:pt x="91" y="194"/>
                  <a:pt x="86" y="201"/>
                  <a:pt x="85" y="209"/>
                </a:cubicBezTo>
                <a:cubicBezTo>
                  <a:pt x="83" y="216"/>
                  <a:pt x="85" y="224"/>
                  <a:pt x="89" y="231"/>
                </a:cubicBezTo>
                <a:cubicBezTo>
                  <a:pt x="95" y="239"/>
                  <a:pt x="104" y="244"/>
                  <a:pt x="113" y="244"/>
                </a:cubicBezTo>
                <a:cubicBezTo>
                  <a:pt x="118" y="244"/>
                  <a:pt x="124" y="243"/>
                  <a:pt x="128" y="240"/>
                </a:cubicBezTo>
                <a:cubicBezTo>
                  <a:pt x="171" y="214"/>
                  <a:pt x="171" y="214"/>
                  <a:pt x="171" y="214"/>
                </a:cubicBezTo>
                <a:cubicBezTo>
                  <a:pt x="174" y="213"/>
                  <a:pt x="180" y="211"/>
                  <a:pt x="188" y="208"/>
                </a:cubicBezTo>
                <a:lnTo>
                  <a:pt x="188" y="290"/>
                </a:lnTo>
                <a:close/>
                <a:moveTo>
                  <a:pt x="105" y="148"/>
                </a:moveTo>
                <a:cubicBezTo>
                  <a:pt x="114" y="144"/>
                  <a:pt x="127" y="137"/>
                  <a:pt x="134" y="129"/>
                </a:cubicBezTo>
                <a:cubicBezTo>
                  <a:pt x="139" y="132"/>
                  <a:pt x="146" y="136"/>
                  <a:pt x="156" y="138"/>
                </a:cubicBezTo>
                <a:cubicBezTo>
                  <a:pt x="149" y="146"/>
                  <a:pt x="142" y="157"/>
                  <a:pt x="139" y="164"/>
                </a:cubicBezTo>
                <a:cubicBezTo>
                  <a:pt x="139" y="164"/>
                  <a:pt x="138" y="164"/>
                  <a:pt x="138" y="164"/>
                </a:cubicBezTo>
                <a:cubicBezTo>
                  <a:pt x="112" y="164"/>
                  <a:pt x="112" y="164"/>
                  <a:pt x="112" y="164"/>
                </a:cubicBezTo>
                <a:cubicBezTo>
                  <a:pt x="111" y="158"/>
                  <a:pt x="107" y="152"/>
                  <a:pt x="105" y="148"/>
                </a:cubicBezTo>
                <a:close/>
                <a:moveTo>
                  <a:pt x="227" y="154"/>
                </a:moveTo>
                <a:cubicBezTo>
                  <a:pt x="202" y="194"/>
                  <a:pt x="168" y="202"/>
                  <a:pt x="168" y="202"/>
                </a:cubicBezTo>
                <a:cubicBezTo>
                  <a:pt x="167" y="202"/>
                  <a:pt x="166" y="202"/>
                  <a:pt x="166" y="203"/>
                </a:cubicBezTo>
                <a:cubicBezTo>
                  <a:pt x="122" y="229"/>
                  <a:pt x="122" y="229"/>
                  <a:pt x="122" y="229"/>
                </a:cubicBezTo>
                <a:cubicBezTo>
                  <a:pt x="114" y="234"/>
                  <a:pt x="104" y="231"/>
                  <a:pt x="99" y="224"/>
                </a:cubicBezTo>
                <a:cubicBezTo>
                  <a:pt x="97" y="220"/>
                  <a:pt x="96" y="216"/>
                  <a:pt x="97" y="211"/>
                </a:cubicBezTo>
                <a:cubicBezTo>
                  <a:pt x="98" y="207"/>
                  <a:pt x="100" y="203"/>
                  <a:pt x="104" y="201"/>
                </a:cubicBezTo>
                <a:cubicBezTo>
                  <a:pt x="138" y="179"/>
                  <a:pt x="144" y="177"/>
                  <a:pt x="144" y="177"/>
                </a:cubicBezTo>
                <a:cubicBezTo>
                  <a:pt x="147" y="177"/>
                  <a:pt x="150" y="174"/>
                  <a:pt x="150" y="171"/>
                </a:cubicBezTo>
                <a:cubicBezTo>
                  <a:pt x="151" y="167"/>
                  <a:pt x="162" y="148"/>
                  <a:pt x="174" y="137"/>
                </a:cubicBezTo>
                <a:cubicBezTo>
                  <a:pt x="175" y="135"/>
                  <a:pt x="176" y="133"/>
                  <a:pt x="175" y="130"/>
                </a:cubicBezTo>
                <a:cubicBezTo>
                  <a:pt x="174" y="128"/>
                  <a:pt x="172" y="126"/>
                  <a:pt x="169" y="126"/>
                </a:cubicBezTo>
                <a:cubicBezTo>
                  <a:pt x="150" y="126"/>
                  <a:pt x="136" y="115"/>
                  <a:pt x="135" y="115"/>
                </a:cubicBezTo>
                <a:cubicBezTo>
                  <a:pt x="133" y="114"/>
                  <a:pt x="131" y="113"/>
                  <a:pt x="129" y="114"/>
                </a:cubicBezTo>
                <a:cubicBezTo>
                  <a:pt x="127" y="115"/>
                  <a:pt x="125" y="117"/>
                  <a:pt x="125" y="119"/>
                </a:cubicBezTo>
                <a:cubicBezTo>
                  <a:pt x="123" y="125"/>
                  <a:pt x="99" y="138"/>
                  <a:pt x="94" y="139"/>
                </a:cubicBezTo>
                <a:cubicBezTo>
                  <a:pt x="91" y="139"/>
                  <a:pt x="89" y="140"/>
                  <a:pt x="88" y="143"/>
                </a:cubicBezTo>
                <a:cubicBezTo>
                  <a:pt x="87" y="145"/>
                  <a:pt x="88" y="148"/>
                  <a:pt x="90" y="150"/>
                </a:cubicBezTo>
                <a:cubicBezTo>
                  <a:pt x="90" y="150"/>
                  <a:pt x="96" y="156"/>
                  <a:pt x="99" y="164"/>
                </a:cubicBezTo>
                <a:cubicBezTo>
                  <a:pt x="73" y="164"/>
                  <a:pt x="73" y="164"/>
                  <a:pt x="73" y="164"/>
                </a:cubicBezTo>
                <a:cubicBezTo>
                  <a:pt x="68" y="155"/>
                  <a:pt x="68" y="155"/>
                  <a:pt x="68" y="155"/>
                </a:cubicBezTo>
                <a:cubicBezTo>
                  <a:pt x="65" y="149"/>
                  <a:pt x="65" y="142"/>
                  <a:pt x="69" y="137"/>
                </a:cubicBezTo>
                <a:cubicBezTo>
                  <a:pt x="95" y="93"/>
                  <a:pt x="95" y="93"/>
                  <a:pt x="95" y="93"/>
                </a:cubicBezTo>
                <a:cubicBezTo>
                  <a:pt x="97" y="90"/>
                  <a:pt x="100" y="87"/>
                  <a:pt x="104" y="85"/>
                </a:cubicBezTo>
                <a:cubicBezTo>
                  <a:pt x="194" y="52"/>
                  <a:pt x="194" y="52"/>
                  <a:pt x="194" y="52"/>
                </a:cubicBezTo>
                <a:cubicBezTo>
                  <a:pt x="262" y="85"/>
                  <a:pt x="262" y="85"/>
                  <a:pt x="262" y="85"/>
                </a:cubicBezTo>
                <a:cubicBezTo>
                  <a:pt x="257" y="96"/>
                  <a:pt x="246" y="122"/>
                  <a:pt x="227" y="154"/>
                </a:cubicBezTo>
                <a:close/>
                <a:moveTo>
                  <a:pt x="288" y="75"/>
                </a:moveTo>
                <a:cubicBezTo>
                  <a:pt x="288" y="78"/>
                  <a:pt x="286" y="79"/>
                  <a:pt x="285" y="80"/>
                </a:cubicBezTo>
                <a:cubicBezTo>
                  <a:pt x="284" y="81"/>
                  <a:pt x="282" y="82"/>
                  <a:pt x="279" y="80"/>
                </a:cubicBezTo>
                <a:cubicBezTo>
                  <a:pt x="191" y="36"/>
                  <a:pt x="191" y="36"/>
                  <a:pt x="191" y="36"/>
                </a:cubicBezTo>
                <a:cubicBezTo>
                  <a:pt x="209" y="15"/>
                  <a:pt x="209" y="15"/>
                  <a:pt x="209" y="15"/>
                </a:cubicBezTo>
                <a:cubicBezTo>
                  <a:pt x="288" y="49"/>
                  <a:pt x="288" y="49"/>
                  <a:pt x="288" y="49"/>
                </a:cubicBezTo>
                <a:lnTo>
                  <a:pt x="288" y="75"/>
                </a:lnTo>
                <a:close/>
              </a:path>
            </a:pathLst>
          </a:custGeom>
          <a:solidFill>
            <a:srgbClr val="00CC99"/>
          </a:solidFill>
          <a:ln>
            <a:noFill/>
          </a:ln>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00CC99"/>
              </a:solidFill>
              <a:latin typeface="Calibri"/>
            </a:endParaRPr>
          </a:p>
        </p:txBody>
      </p:sp>
      <p:sp>
        <p:nvSpPr>
          <p:cNvPr id="19" name="ZoneTexte 18"/>
          <p:cNvSpPr txBox="1"/>
          <p:nvPr/>
        </p:nvSpPr>
        <p:spPr>
          <a:xfrm>
            <a:off x="479394" y="3250532"/>
            <a:ext cx="1666803" cy="328231"/>
          </a:xfrm>
          <a:prstGeom prst="rect">
            <a:avLst/>
          </a:prstGeom>
        </p:spPr>
        <p:txBody>
          <a:bodyPr vert="horz" wrap="none" lIns="0" tIns="0" rIns="0" bIns="0" rtlCol="0">
            <a:spAutoFit/>
          </a:bodyPr>
          <a:lstStyle/>
          <a:p>
            <a:pPr marL="6351" algn="ctr" defTabSz="1232345"/>
            <a:r>
              <a:rPr lang="en-GB" sz="2133" dirty="0">
                <a:solidFill>
                  <a:srgbClr val="00CC99"/>
                </a:solidFill>
                <a:latin typeface="Calibri"/>
              </a:rPr>
              <a:t>PARTICIPATION</a:t>
            </a:r>
          </a:p>
        </p:txBody>
      </p:sp>
      <p:sp>
        <p:nvSpPr>
          <p:cNvPr id="20" name="ZoneTexte 19"/>
          <p:cNvSpPr txBox="1"/>
          <p:nvPr/>
        </p:nvSpPr>
        <p:spPr>
          <a:xfrm>
            <a:off x="493019" y="3435768"/>
            <a:ext cx="1474013" cy="984885"/>
          </a:xfrm>
          <a:prstGeom prst="rect">
            <a:avLst/>
          </a:prstGeom>
        </p:spPr>
        <p:txBody>
          <a:bodyPr vert="horz" wrap="square" lIns="0" tIns="0" rIns="0" bIns="0" rtlCol="0">
            <a:spAutoFit/>
          </a:bodyPr>
          <a:lstStyle/>
          <a:p>
            <a:pPr marL="6351" algn="ctr" defTabSz="1232345"/>
            <a:r>
              <a:rPr lang="fr-FR" sz="6400" b="1" dirty="0">
                <a:solidFill>
                  <a:srgbClr val="00CC99"/>
                </a:solidFill>
                <a:latin typeface="Calibri"/>
              </a:rPr>
              <a:t>72%</a:t>
            </a:r>
          </a:p>
        </p:txBody>
      </p:sp>
      <p:sp>
        <p:nvSpPr>
          <p:cNvPr id="30" name="Rounded Rectangular Callout 62"/>
          <p:cNvSpPr/>
          <p:nvPr/>
        </p:nvSpPr>
        <p:spPr bwMode="auto">
          <a:xfrm>
            <a:off x="4862773" y="5819055"/>
            <a:ext cx="6260867" cy="816803"/>
          </a:xfrm>
          <a:prstGeom prst="wedgeRectCallout">
            <a:avLst>
              <a:gd name="adj1" fmla="val -52647"/>
              <a:gd name="adj2" fmla="val -3740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defTabSz="1232345"/>
            <a:r>
              <a:rPr lang="fr-FR" sz="1600" b="1" dirty="0">
                <a:solidFill>
                  <a:prstClr val="white"/>
                </a:solidFill>
                <a:latin typeface="Calibri"/>
              </a:rPr>
              <a:t>Note de lecture : 72% des Français ont l’intention d’aller voter au premier tour de l’élection présidentielle, 76% des sympathisants PS, 78% des sympathisants LR, 81% des sympathisants du FN, etc.</a:t>
            </a:r>
            <a:endParaRPr lang="fr-FR" sz="2133" b="1" dirty="0">
              <a:solidFill>
                <a:prstClr val="white"/>
              </a:solidFill>
              <a:latin typeface="Calibri"/>
            </a:endParaRPr>
          </a:p>
        </p:txBody>
      </p:sp>
      <p:grpSp>
        <p:nvGrpSpPr>
          <p:cNvPr id="31" name="Group 43"/>
          <p:cNvGrpSpPr>
            <a:grpSpLocks noChangeAspect="1"/>
          </p:cNvGrpSpPr>
          <p:nvPr/>
        </p:nvGrpSpPr>
        <p:grpSpPr>
          <a:xfrm>
            <a:off x="4158485" y="5615126"/>
            <a:ext cx="468155" cy="1020732"/>
            <a:chOff x="2433638" y="2989263"/>
            <a:chExt cx="581025" cy="1266824"/>
          </a:xfrm>
          <a:solidFill>
            <a:srgbClr val="00CC99"/>
          </a:solidFill>
        </p:grpSpPr>
        <p:sp>
          <p:nvSpPr>
            <p:cNvPr id="32" name="Freeform 25"/>
            <p:cNvSpPr>
              <a:spLocks/>
            </p:cNvSpPr>
            <p:nvPr/>
          </p:nvSpPr>
          <p:spPr bwMode="auto">
            <a:xfrm>
              <a:off x="2433638" y="3263900"/>
              <a:ext cx="581025" cy="992187"/>
            </a:xfrm>
            <a:custGeom>
              <a:avLst/>
              <a:gdLst/>
              <a:ahLst/>
              <a:cxnLst>
                <a:cxn ang="0">
                  <a:pos x="98" y="696"/>
                </a:cxn>
                <a:cxn ang="0">
                  <a:pos x="148" y="746"/>
                </a:cxn>
                <a:cxn ang="0">
                  <a:pos x="197" y="696"/>
                </a:cxn>
                <a:cxn ang="0">
                  <a:pos x="197" y="335"/>
                </a:cxn>
                <a:cxn ang="0">
                  <a:pos x="216" y="335"/>
                </a:cxn>
                <a:cxn ang="0">
                  <a:pos x="216" y="696"/>
                </a:cxn>
                <a:cxn ang="0">
                  <a:pos x="265" y="746"/>
                </a:cxn>
                <a:cxn ang="0">
                  <a:pos x="315" y="696"/>
                </a:cxn>
                <a:cxn ang="0">
                  <a:pos x="315" y="304"/>
                </a:cxn>
                <a:cxn ang="0">
                  <a:pos x="315" y="303"/>
                </a:cxn>
                <a:cxn ang="0">
                  <a:pos x="221" y="303"/>
                </a:cxn>
                <a:cxn ang="0">
                  <a:pos x="197" y="279"/>
                </a:cxn>
                <a:cxn ang="0">
                  <a:pos x="197" y="103"/>
                </a:cxn>
                <a:cxn ang="0">
                  <a:pos x="221" y="79"/>
                </a:cxn>
                <a:cxn ang="0">
                  <a:pos x="349" y="79"/>
                </a:cxn>
                <a:cxn ang="0">
                  <a:pos x="373" y="103"/>
                </a:cxn>
                <a:cxn ang="0">
                  <a:pos x="373" y="202"/>
                </a:cxn>
                <a:cxn ang="0">
                  <a:pos x="373" y="205"/>
                </a:cxn>
                <a:cxn ang="0">
                  <a:pos x="373" y="206"/>
                </a:cxn>
                <a:cxn ang="0">
                  <a:pos x="373" y="207"/>
                </a:cxn>
                <a:cxn ang="0">
                  <a:pos x="373" y="207"/>
                </a:cxn>
                <a:cxn ang="0">
                  <a:pos x="373" y="210"/>
                </a:cxn>
                <a:cxn ang="0">
                  <a:pos x="369" y="210"/>
                </a:cxn>
                <a:cxn ang="0">
                  <a:pos x="330" y="201"/>
                </a:cxn>
                <a:cxn ang="0">
                  <a:pos x="289" y="220"/>
                </a:cxn>
                <a:cxn ang="0">
                  <a:pos x="308" y="261"/>
                </a:cxn>
                <a:cxn ang="0">
                  <a:pos x="369" y="274"/>
                </a:cxn>
                <a:cxn ang="0">
                  <a:pos x="396" y="270"/>
                </a:cxn>
                <a:cxn ang="0">
                  <a:pos x="428" y="243"/>
                </a:cxn>
                <a:cxn ang="0">
                  <a:pos x="431" y="238"/>
                </a:cxn>
                <a:cxn ang="0">
                  <a:pos x="437" y="207"/>
                </a:cxn>
                <a:cxn ang="0">
                  <a:pos x="437" y="207"/>
                </a:cxn>
                <a:cxn ang="0">
                  <a:pos x="437" y="206"/>
                </a:cxn>
                <a:cxn ang="0">
                  <a:pos x="421" y="142"/>
                </a:cxn>
                <a:cxn ang="0">
                  <a:pos x="364" y="51"/>
                </a:cxn>
                <a:cxn ang="0">
                  <a:pos x="329" y="18"/>
                </a:cxn>
                <a:cxn ang="0">
                  <a:pos x="291" y="1"/>
                </a:cxn>
                <a:cxn ang="0">
                  <a:pos x="284" y="0"/>
                </a:cxn>
                <a:cxn ang="0">
                  <a:pos x="129" y="0"/>
                </a:cxn>
                <a:cxn ang="0">
                  <a:pos x="125" y="0"/>
                </a:cxn>
                <a:cxn ang="0">
                  <a:pos x="124" y="0"/>
                </a:cxn>
                <a:cxn ang="0">
                  <a:pos x="90" y="6"/>
                </a:cxn>
                <a:cxn ang="0">
                  <a:pos x="28" y="60"/>
                </a:cxn>
                <a:cxn ang="0">
                  <a:pos x="0" y="194"/>
                </a:cxn>
                <a:cxn ang="0">
                  <a:pos x="22" y="372"/>
                </a:cxn>
                <a:cxn ang="0">
                  <a:pos x="53" y="397"/>
                </a:cxn>
                <a:cxn ang="0">
                  <a:pos x="60" y="397"/>
                </a:cxn>
                <a:cxn ang="0">
                  <a:pos x="84" y="359"/>
                </a:cxn>
                <a:cxn ang="0">
                  <a:pos x="64" y="194"/>
                </a:cxn>
                <a:cxn ang="0">
                  <a:pos x="74" y="114"/>
                </a:cxn>
                <a:cxn ang="0">
                  <a:pos x="98" y="74"/>
                </a:cxn>
                <a:cxn ang="0">
                  <a:pos x="98" y="696"/>
                </a:cxn>
              </a:cxnLst>
              <a:rect l="0" t="0" r="r" b="b"/>
              <a:pathLst>
                <a:path w="437" h="746">
                  <a:moveTo>
                    <a:pt x="98" y="696"/>
                  </a:moveTo>
                  <a:cubicBezTo>
                    <a:pt x="98" y="724"/>
                    <a:pt x="120" y="746"/>
                    <a:pt x="148" y="746"/>
                  </a:cubicBezTo>
                  <a:cubicBezTo>
                    <a:pt x="175" y="746"/>
                    <a:pt x="197" y="724"/>
                    <a:pt x="197" y="696"/>
                  </a:cubicBezTo>
                  <a:cubicBezTo>
                    <a:pt x="197" y="335"/>
                    <a:pt x="197" y="335"/>
                    <a:pt x="197" y="335"/>
                  </a:cubicBezTo>
                  <a:cubicBezTo>
                    <a:pt x="216" y="335"/>
                    <a:pt x="216" y="335"/>
                    <a:pt x="216" y="335"/>
                  </a:cubicBezTo>
                  <a:cubicBezTo>
                    <a:pt x="216" y="696"/>
                    <a:pt x="216" y="696"/>
                    <a:pt x="216" y="696"/>
                  </a:cubicBezTo>
                  <a:cubicBezTo>
                    <a:pt x="216" y="724"/>
                    <a:pt x="238" y="746"/>
                    <a:pt x="265" y="746"/>
                  </a:cubicBezTo>
                  <a:cubicBezTo>
                    <a:pt x="292" y="746"/>
                    <a:pt x="315" y="724"/>
                    <a:pt x="315" y="696"/>
                  </a:cubicBezTo>
                  <a:cubicBezTo>
                    <a:pt x="315" y="304"/>
                    <a:pt x="315" y="304"/>
                    <a:pt x="315" y="304"/>
                  </a:cubicBezTo>
                  <a:cubicBezTo>
                    <a:pt x="315" y="303"/>
                    <a:pt x="315" y="303"/>
                    <a:pt x="315" y="303"/>
                  </a:cubicBezTo>
                  <a:cubicBezTo>
                    <a:pt x="221" y="303"/>
                    <a:pt x="221" y="303"/>
                    <a:pt x="221" y="303"/>
                  </a:cubicBezTo>
                  <a:cubicBezTo>
                    <a:pt x="207" y="303"/>
                    <a:pt x="197" y="292"/>
                    <a:pt x="197" y="279"/>
                  </a:cubicBezTo>
                  <a:cubicBezTo>
                    <a:pt x="197" y="103"/>
                    <a:pt x="197" y="103"/>
                    <a:pt x="197" y="103"/>
                  </a:cubicBezTo>
                  <a:cubicBezTo>
                    <a:pt x="197" y="90"/>
                    <a:pt x="207" y="79"/>
                    <a:pt x="221" y="79"/>
                  </a:cubicBezTo>
                  <a:cubicBezTo>
                    <a:pt x="349" y="79"/>
                    <a:pt x="349" y="79"/>
                    <a:pt x="349" y="79"/>
                  </a:cubicBezTo>
                  <a:cubicBezTo>
                    <a:pt x="362" y="79"/>
                    <a:pt x="373" y="90"/>
                    <a:pt x="373" y="103"/>
                  </a:cubicBezTo>
                  <a:cubicBezTo>
                    <a:pt x="373" y="202"/>
                    <a:pt x="373" y="202"/>
                    <a:pt x="373" y="202"/>
                  </a:cubicBezTo>
                  <a:cubicBezTo>
                    <a:pt x="373" y="203"/>
                    <a:pt x="373" y="205"/>
                    <a:pt x="373" y="205"/>
                  </a:cubicBezTo>
                  <a:cubicBezTo>
                    <a:pt x="373" y="205"/>
                    <a:pt x="373" y="206"/>
                    <a:pt x="373" y="206"/>
                  </a:cubicBezTo>
                  <a:cubicBezTo>
                    <a:pt x="373" y="206"/>
                    <a:pt x="373" y="206"/>
                    <a:pt x="373" y="207"/>
                  </a:cubicBezTo>
                  <a:cubicBezTo>
                    <a:pt x="373" y="207"/>
                    <a:pt x="373" y="207"/>
                    <a:pt x="373" y="207"/>
                  </a:cubicBezTo>
                  <a:cubicBezTo>
                    <a:pt x="373" y="208"/>
                    <a:pt x="373" y="209"/>
                    <a:pt x="373" y="210"/>
                  </a:cubicBezTo>
                  <a:cubicBezTo>
                    <a:pt x="372" y="210"/>
                    <a:pt x="371" y="210"/>
                    <a:pt x="369" y="210"/>
                  </a:cubicBezTo>
                  <a:cubicBezTo>
                    <a:pt x="362" y="210"/>
                    <a:pt x="349" y="208"/>
                    <a:pt x="330" y="201"/>
                  </a:cubicBezTo>
                  <a:cubicBezTo>
                    <a:pt x="314" y="195"/>
                    <a:pt x="295" y="203"/>
                    <a:pt x="289" y="220"/>
                  </a:cubicBezTo>
                  <a:cubicBezTo>
                    <a:pt x="283" y="237"/>
                    <a:pt x="291" y="255"/>
                    <a:pt x="308" y="261"/>
                  </a:cubicBezTo>
                  <a:cubicBezTo>
                    <a:pt x="331" y="270"/>
                    <a:pt x="350" y="274"/>
                    <a:pt x="369" y="274"/>
                  </a:cubicBezTo>
                  <a:cubicBezTo>
                    <a:pt x="378" y="274"/>
                    <a:pt x="387" y="273"/>
                    <a:pt x="396" y="270"/>
                  </a:cubicBezTo>
                  <a:cubicBezTo>
                    <a:pt x="409" y="265"/>
                    <a:pt x="421" y="255"/>
                    <a:pt x="428" y="243"/>
                  </a:cubicBezTo>
                  <a:cubicBezTo>
                    <a:pt x="429" y="242"/>
                    <a:pt x="430" y="240"/>
                    <a:pt x="431" y="238"/>
                  </a:cubicBezTo>
                  <a:cubicBezTo>
                    <a:pt x="435" y="228"/>
                    <a:pt x="437" y="217"/>
                    <a:pt x="437" y="207"/>
                  </a:cubicBezTo>
                  <a:cubicBezTo>
                    <a:pt x="437" y="207"/>
                    <a:pt x="437" y="207"/>
                    <a:pt x="437" y="207"/>
                  </a:cubicBezTo>
                  <a:cubicBezTo>
                    <a:pt x="437" y="207"/>
                    <a:pt x="437" y="206"/>
                    <a:pt x="437" y="206"/>
                  </a:cubicBezTo>
                  <a:cubicBezTo>
                    <a:pt x="437" y="184"/>
                    <a:pt x="430" y="163"/>
                    <a:pt x="421" y="142"/>
                  </a:cubicBezTo>
                  <a:cubicBezTo>
                    <a:pt x="407" y="109"/>
                    <a:pt x="386" y="77"/>
                    <a:pt x="364" y="51"/>
                  </a:cubicBezTo>
                  <a:cubicBezTo>
                    <a:pt x="353" y="38"/>
                    <a:pt x="341" y="27"/>
                    <a:pt x="329" y="18"/>
                  </a:cubicBezTo>
                  <a:cubicBezTo>
                    <a:pt x="318" y="10"/>
                    <a:pt x="307" y="3"/>
                    <a:pt x="291" y="1"/>
                  </a:cubicBezTo>
                  <a:cubicBezTo>
                    <a:pt x="289" y="0"/>
                    <a:pt x="286" y="0"/>
                    <a:pt x="284" y="0"/>
                  </a:cubicBezTo>
                  <a:cubicBezTo>
                    <a:pt x="129" y="0"/>
                    <a:pt x="129" y="0"/>
                    <a:pt x="129" y="0"/>
                  </a:cubicBezTo>
                  <a:cubicBezTo>
                    <a:pt x="128" y="0"/>
                    <a:pt x="127" y="0"/>
                    <a:pt x="125" y="0"/>
                  </a:cubicBezTo>
                  <a:cubicBezTo>
                    <a:pt x="125" y="0"/>
                    <a:pt x="124" y="0"/>
                    <a:pt x="124" y="0"/>
                  </a:cubicBezTo>
                  <a:cubicBezTo>
                    <a:pt x="116" y="0"/>
                    <a:pt x="104" y="1"/>
                    <a:pt x="90" y="6"/>
                  </a:cubicBezTo>
                  <a:cubicBezTo>
                    <a:pt x="70" y="13"/>
                    <a:pt x="45" y="30"/>
                    <a:pt x="28" y="60"/>
                  </a:cubicBezTo>
                  <a:cubicBezTo>
                    <a:pt x="10" y="91"/>
                    <a:pt x="0" y="133"/>
                    <a:pt x="0" y="194"/>
                  </a:cubicBezTo>
                  <a:cubicBezTo>
                    <a:pt x="0" y="241"/>
                    <a:pt x="6" y="299"/>
                    <a:pt x="22" y="372"/>
                  </a:cubicBezTo>
                  <a:cubicBezTo>
                    <a:pt x="25" y="387"/>
                    <a:pt x="38" y="397"/>
                    <a:pt x="53" y="397"/>
                  </a:cubicBezTo>
                  <a:cubicBezTo>
                    <a:pt x="55" y="397"/>
                    <a:pt x="58" y="397"/>
                    <a:pt x="60" y="397"/>
                  </a:cubicBezTo>
                  <a:cubicBezTo>
                    <a:pt x="77" y="393"/>
                    <a:pt x="88" y="376"/>
                    <a:pt x="84" y="359"/>
                  </a:cubicBezTo>
                  <a:cubicBezTo>
                    <a:pt x="69" y="289"/>
                    <a:pt x="64" y="235"/>
                    <a:pt x="64" y="194"/>
                  </a:cubicBezTo>
                  <a:cubicBezTo>
                    <a:pt x="64" y="159"/>
                    <a:pt x="68" y="133"/>
                    <a:pt x="74" y="114"/>
                  </a:cubicBezTo>
                  <a:cubicBezTo>
                    <a:pt x="81" y="92"/>
                    <a:pt x="90" y="80"/>
                    <a:pt x="98" y="74"/>
                  </a:cubicBezTo>
                  <a:lnTo>
                    <a:pt x="98" y="69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33" name="Oval 26"/>
            <p:cNvSpPr>
              <a:spLocks noChangeArrowheads="1"/>
            </p:cNvSpPr>
            <p:nvPr/>
          </p:nvSpPr>
          <p:spPr bwMode="auto">
            <a:xfrm>
              <a:off x="2587625" y="2989263"/>
              <a:ext cx="239713" cy="239712"/>
            </a:xfrm>
            <a:prstGeom prst="ellipse">
              <a:avLst/>
            </a:pr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34" name="Freeform 27"/>
            <p:cNvSpPr>
              <a:spLocks noEditPoints="1"/>
            </p:cNvSpPr>
            <p:nvPr/>
          </p:nvSpPr>
          <p:spPr bwMode="auto">
            <a:xfrm>
              <a:off x="2706688" y="3379788"/>
              <a:ext cx="212725" cy="277812"/>
            </a:xfrm>
            <a:custGeom>
              <a:avLst/>
              <a:gdLst/>
              <a:ahLst/>
              <a:cxnLst>
                <a:cxn ang="0">
                  <a:pos x="100" y="182"/>
                </a:cxn>
                <a:cxn ang="0">
                  <a:pos x="76" y="130"/>
                </a:cxn>
                <a:cxn ang="0">
                  <a:pos x="114" y="104"/>
                </a:cxn>
                <a:cxn ang="0">
                  <a:pos x="128" y="107"/>
                </a:cxn>
                <a:cxn ang="0">
                  <a:pos x="160" y="115"/>
                </a:cxn>
                <a:cxn ang="0">
                  <a:pos x="160" y="16"/>
                </a:cxn>
                <a:cxn ang="0">
                  <a:pos x="144" y="0"/>
                </a:cxn>
                <a:cxn ang="0">
                  <a:pos x="16" y="0"/>
                </a:cxn>
                <a:cxn ang="0">
                  <a:pos x="0" y="16"/>
                </a:cxn>
                <a:cxn ang="0">
                  <a:pos x="0" y="192"/>
                </a:cxn>
                <a:cxn ang="0">
                  <a:pos x="16" y="208"/>
                </a:cxn>
                <a:cxn ang="0">
                  <a:pos x="144" y="208"/>
                </a:cxn>
                <a:cxn ang="0">
                  <a:pos x="159" y="195"/>
                </a:cxn>
                <a:cxn ang="0">
                  <a:pos x="100" y="182"/>
                </a:cxn>
                <a:cxn ang="0">
                  <a:pos x="15" y="15"/>
                </a:cxn>
                <a:cxn ang="0">
                  <a:pos x="25" y="15"/>
                </a:cxn>
                <a:cxn ang="0">
                  <a:pos x="25" y="25"/>
                </a:cxn>
                <a:cxn ang="0">
                  <a:pos x="15" y="25"/>
                </a:cxn>
                <a:cxn ang="0">
                  <a:pos x="15" y="15"/>
                </a:cxn>
              </a:cxnLst>
              <a:rect l="0" t="0" r="r" b="b"/>
              <a:pathLst>
                <a:path w="160" h="208">
                  <a:moveTo>
                    <a:pt x="100" y="182"/>
                  </a:moveTo>
                  <a:cubicBezTo>
                    <a:pt x="79" y="174"/>
                    <a:pt x="69" y="151"/>
                    <a:pt x="76" y="130"/>
                  </a:cubicBezTo>
                  <a:cubicBezTo>
                    <a:pt x="82" y="115"/>
                    <a:pt x="97" y="104"/>
                    <a:pt x="114" y="104"/>
                  </a:cubicBezTo>
                  <a:cubicBezTo>
                    <a:pt x="119" y="104"/>
                    <a:pt x="123" y="105"/>
                    <a:pt x="128" y="107"/>
                  </a:cubicBezTo>
                  <a:cubicBezTo>
                    <a:pt x="141" y="111"/>
                    <a:pt x="157" y="114"/>
                    <a:pt x="160" y="115"/>
                  </a:cubicBezTo>
                  <a:cubicBezTo>
                    <a:pt x="160" y="16"/>
                    <a:pt x="160" y="16"/>
                    <a:pt x="160" y="16"/>
                  </a:cubicBezTo>
                  <a:cubicBezTo>
                    <a:pt x="160" y="7"/>
                    <a:pt x="153" y="0"/>
                    <a:pt x="144" y="0"/>
                  </a:cubicBezTo>
                  <a:cubicBezTo>
                    <a:pt x="16" y="0"/>
                    <a:pt x="16" y="0"/>
                    <a:pt x="16" y="0"/>
                  </a:cubicBezTo>
                  <a:cubicBezTo>
                    <a:pt x="7" y="0"/>
                    <a:pt x="0" y="7"/>
                    <a:pt x="0" y="16"/>
                  </a:cubicBezTo>
                  <a:cubicBezTo>
                    <a:pt x="0" y="192"/>
                    <a:pt x="0" y="192"/>
                    <a:pt x="0" y="192"/>
                  </a:cubicBezTo>
                  <a:cubicBezTo>
                    <a:pt x="0" y="201"/>
                    <a:pt x="7" y="208"/>
                    <a:pt x="16" y="208"/>
                  </a:cubicBezTo>
                  <a:cubicBezTo>
                    <a:pt x="144" y="208"/>
                    <a:pt x="144" y="208"/>
                    <a:pt x="144" y="208"/>
                  </a:cubicBezTo>
                  <a:cubicBezTo>
                    <a:pt x="151" y="208"/>
                    <a:pt x="158" y="202"/>
                    <a:pt x="159" y="195"/>
                  </a:cubicBezTo>
                  <a:cubicBezTo>
                    <a:pt x="142" y="194"/>
                    <a:pt x="123" y="190"/>
                    <a:pt x="100" y="182"/>
                  </a:cubicBezTo>
                  <a:close/>
                  <a:moveTo>
                    <a:pt x="15" y="15"/>
                  </a:moveTo>
                  <a:cubicBezTo>
                    <a:pt x="25" y="15"/>
                    <a:pt x="25" y="15"/>
                    <a:pt x="25" y="15"/>
                  </a:cubicBezTo>
                  <a:cubicBezTo>
                    <a:pt x="25" y="25"/>
                    <a:pt x="25" y="25"/>
                    <a:pt x="25" y="25"/>
                  </a:cubicBezTo>
                  <a:cubicBezTo>
                    <a:pt x="15" y="25"/>
                    <a:pt x="15" y="25"/>
                    <a:pt x="15" y="25"/>
                  </a:cubicBezTo>
                  <a:lnTo>
                    <a:pt x="15" y="1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6" name="ZoneTexte 15"/>
          <p:cNvSpPr txBox="1"/>
          <p:nvPr/>
        </p:nvSpPr>
        <p:spPr>
          <a:xfrm>
            <a:off x="3040994" y="1663367"/>
            <a:ext cx="8590455" cy="369332"/>
          </a:xfrm>
          <a:prstGeom prst="rect">
            <a:avLst/>
          </a:prstGeom>
        </p:spPr>
        <p:txBody>
          <a:bodyPr vert="horz" wrap="square" lIns="0" tIns="0" rIns="0" bIns="0" rtlCol="0">
            <a:spAutoFit/>
          </a:bodyPr>
          <a:lstStyle/>
          <a:p>
            <a:pPr marL="6351" algn="ctr" defTabSz="1232345"/>
            <a:r>
              <a:rPr lang="en-GB" sz="2400" dirty="0">
                <a:solidFill>
                  <a:srgbClr val="00CC99"/>
                </a:solidFill>
                <a:latin typeface="Calibri"/>
              </a:rPr>
              <a:t>SYMPATHISANTS </a:t>
            </a:r>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210" y="4541719"/>
            <a:ext cx="625607" cy="334517"/>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8562" y="4581717"/>
            <a:ext cx="499495" cy="254520"/>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9001" y="4538822"/>
            <a:ext cx="742072" cy="340313"/>
          </a:xfrm>
          <a:prstGeom prst="rect">
            <a:avLst/>
          </a:prstGeom>
        </p:spPr>
      </p:pic>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0829" y="4522349"/>
            <a:ext cx="473241" cy="373260"/>
          </a:xfrm>
          <a:prstGeom prst="rect">
            <a:avLst/>
          </a:prstGeom>
        </p:spPr>
      </p:pic>
      <p:pic>
        <p:nvPicPr>
          <p:cNvPr id="25" name="Imag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3224" y="4607001"/>
            <a:ext cx="523189" cy="203956"/>
          </a:xfrm>
          <a:prstGeom prst="rect">
            <a:avLst/>
          </a:prstGeom>
        </p:spPr>
      </p:pic>
      <p:pic>
        <p:nvPicPr>
          <p:cNvPr id="27" name="Imag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0226" y="4538822"/>
            <a:ext cx="530207" cy="377157"/>
          </a:xfrm>
          <a:prstGeom prst="rect">
            <a:avLst/>
          </a:prstGeom>
        </p:spPr>
      </p:pic>
      <p:pic>
        <p:nvPicPr>
          <p:cNvPr id="28" name="Imag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3324" y="4627405"/>
            <a:ext cx="477608" cy="367103"/>
          </a:xfrm>
          <a:prstGeom prst="rect">
            <a:avLst/>
          </a:prstGeom>
        </p:spPr>
      </p:pic>
      <p:pic>
        <p:nvPicPr>
          <p:cNvPr id="29" name="Imag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726" y="4449197"/>
            <a:ext cx="505709" cy="519564"/>
          </a:xfrm>
          <a:prstGeom prst="rect">
            <a:avLst/>
          </a:prstGeom>
        </p:spPr>
      </p:pic>
      <p:sp>
        <p:nvSpPr>
          <p:cNvPr id="6" name="ZoneTexte 5"/>
          <p:cNvSpPr txBox="1"/>
          <p:nvPr/>
        </p:nvSpPr>
        <p:spPr>
          <a:xfrm>
            <a:off x="313295" y="4393891"/>
            <a:ext cx="1756095" cy="1107996"/>
          </a:xfrm>
          <a:prstGeom prst="rect">
            <a:avLst/>
          </a:prstGeom>
        </p:spPr>
        <p:txBody>
          <a:bodyPr vert="horz" wrap="square" lIns="0" tIns="0" rIns="0" bIns="0" rtlCol="0">
            <a:spAutoFit/>
          </a:bodyPr>
          <a:lstStyle/>
          <a:p>
            <a:pPr algn="ctr" defTabSz="1232345" fontAlgn="b">
              <a:defRPr/>
            </a:pPr>
            <a:r>
              <a:rPr lang="fr-FR" sz="2400" b="1" i="1" dirty="0">
                <a:solidFill>
                  <a:srgbClr val="00CC99"/>
                </a:solidFill>
                <a:latin typeface="Calibri" panose="020F0502020204030204" pitchFamily="34" charset="0"/>
              </a:rPr>
              <a:t>+6</a:t>
            </a:r>
            <a:endParaRPr lang="fr-FR" sz="2400" i="1" dirty="0">
              <a:solidFill>
                <a:srgbClr val="00CC99"/>
              </a:solidFill>
              <a:latin typeface="Calibri" panose="020F0502020204030204" pitchFamily="34" charset="0"/>
            </a:endParaRPr>
          </a:p>
          <a:p>
            <a:pPr algn="ctr" defTabSz="1232345" fontAlgn="b">
              <a:defRPr/>
            </a:pPr>
            <a:r>
              <a:rPr lang="fr-FR" sz="1600" i="1" dirty="0">
                <a:solidFill>
                  <a:srgbClr val="000000"/>
                </a:solidFill>
                <a:latin typeface="Calibri" panose="020F0502020204030204" pitchFamily="34" charset="0"/>
              </a:rPr>
              <a:t>Evolution </a:t>
            </a:r>
          </a:p>
          <a:p>
            <a:pPr algn="ctr" defTabSz="1232345" fontAlgn="b">
              <a:defRPr/>
            </a:pPr>
            <a:r>
              <a:rPr lang="fr-FR" sz="1600" i="1" dirty="0">
                <a:solidFill>
                  <a:srgbClr val="000000"/>
                </a:solidFill>
                <a:latin typeface="Calibri" panose="020F0502020204030204" pitchFamily="34" charset="0"/>
              </a:rPr>
              <a:t>16-17 avril </a:t>
            </a:r>
          </a:p>
          <a:p>
            <a:pPr algn="ctr" defTabSz="1232345" fontAlgn="b">
              <a:defRPr/>
            </a:pPr>
            <a:r>
              <a:rPr lang="fr-FR" sz="1600" i="1" dirty="0">
                <a:solidFill>
                  <a:srgbClr val="000000"/>
                </a:solidFill>
                <a:latin typeface="Calibri" panose="020F0502020204030204" pitchFamily="34" charset="0"/>
              </a:rPr>
              <a:t>vs 31 mars-2 avril </a:t>
            </a:r>
          </a:p>
        </p:txBody>
      </p:sp>
      <p:sp>
        <p:nvSpPr>
          <p:cNvPr id="36" name="Espace réservé du texte 1"/>
          <p:cNvSpPr txBox="1">
            <a:spLocks/>
          </p:cNvSpPr>
          <p:nvPr/>
        </p:nvSpPr>
        <p:spPr>
          <a:xfrm>
            <a:off x="6400297" y="220534"/>
            <a:ext cx="5478871" cy="842991"/>
          </a:xfrm>
          <a:prstGeom prst="roundRect">
            <a:avLst/>
          </a:prstGeom>
          <a:noFill/>
          <a:ln>
            <a:noFill/>
          </a:ln>
        </p:spPr>
        <p:txBody>
          <a:bodyPr vert="horz" lIns="0" tIns="0" rIns="0" bIns="0" rtlCol="0" anchor="ctr">
            <a:noAutofit/>
          </a:bodyPr>
          <a:lstStyle>
            <a:lvl1pPr marL="176213" indent="-176213" algn="l" defTabSz="924282" rtl="0" eaLnBrk="1" latinLnBrk="0" hangingPunct="1">
              <a:lnSpc>
                <a:spcPct val="100000"/>
              </a:lnSpc>
              <a:spcBef>
                <a:spcPts val="300"/>
              </a:spcBef>
              <a:spcAft>
                <a:spcPts val="300"/>
              </a:spcAft>
              <a:buFont typeface="Arial" panose="020B0604020202020204" pitchFamily="34" charset="0"/>
              <a:buChar char="•"/>
              <a:defRPr sz="1400" kern="1200" cap="none" baseline="0">
                <a:solidFill>
                  <a:schemeClr val="tx1"/>
                </a:solidFill>
                <a:latin typeface="+mn-lt"/>
                <a:ea typeface="+mn-ea"/>
                <a:cs typeface="+mn-cs"/>
              </a:defRPr>
            </a:lvl1pPr>
            <a:lvl2pPr marL="476250" indent="-166688" algn="l" defTabSz="924282" rtl="0" eaLnBrk="1" latinLnBrk="0" hangingPunct="1">
              <a:lnSpc>
                <a:spcPct val="100000"/>
              </a:lnSpc>
              <a:spcBef>
                <a:spcPts val="300"/>
              </a:spcBef>
              <a:spcAft>
                <a:spcPts val="300"/>
              </a:spcAft>
              <a:buFont typeface="Arial" panose="020B0604020202020204" pitchFamily="34" charset="0"/>
              <a:buChar char="–"/>
              <a:tabLst/>
              <a:defRPr sz="1400" kern="1200">
                <a:solidFill>
                  <a:schemeClr val="tx1"/>
                </a:solidFill>
                <a:latin typeface="+mn-lt"/>
                <a:ea typeface="+mn-ea"/>
                <a:cs typeface="+mn-cs"/>
              </a:defRPr>
            </a:lvl2pPr>
            <a:lvl3pPr marL="692150" indent="-177800"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968375" indent="-174625" algn="l" defTabSz="924282" rtl="0" eaLnBrk="1" latinLnBrk="0" hangingPunct="1">
              <a:lnSpc>
                <a:spcPct val="100000"/>
              </a:lnSpc>
              <a:spcBef>
                <a:spcPts val="300"/>
              </a:spcBef>
              <a:spcAft>
                <a:spcPts val="300"/>
              </a:spcAft>
              <a:buSzPct val="85000"/>
              <a:buFont typeface="Arial" panose="020B0604020202020204" pitchFamily="34" charset="0"/>
              <a:buChar char="-"/>
              <a:defRPr sz="14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32345">
              <a:spcBef>
                <a:spcPts val="400"/>
              </a:spcBef>
              <a:spcAft>
                <a:spcPts val="400"/>
              </a:spcAft>
              <a:buNone/>
            </a:pPr>
            <a:r>
              <a:rPr lang="fr-FR" i="1" dirty="0">
                <a:solidFill>
                  <a:srgbClr val="1B365D"/>
                </a:solidFill>
                <a:latin typeface="Calibri"/>
                <a:cs typeface="Helvetica" panose="020B0604020202020204" pitchFamily="34" charset="0"/>
              </a:rPr>
              <a:t>Question : </a:t>
            </a:r>
            <a:r>
              <a:rPr lang="fr-FR" i="1" dirty="0">
                <a:solidFill>
                  <a:srgbClr val="1B365D"/>
                </a:solidFill>
                <a:latin typeface="Calibri"/>
                <a:ea typeface="Cambria"/>
                <a:cs typeface="Times New Roman"/>
              </a:rPr>
              <a:t>Le premier tour de la prochaine élection présidentielle aura lieu dimanche prochain. Pouvez-vous donner une note de 0 à 10 sur votre intention d’aller voter lors du premier tour de cette élection présidentielle ?</a:t>
            </a:r>
          </a:p>
        </p:txBody>
      </p:sp>
      <p:pic>
        <p:nvPicPr>
          <p:cNvPr id="5" name="Imag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78227" y="4436951"/>
            <a:ext cx="544055" cy="544055"/>
          </a:xfrm>
          <a:prstGeom prst="rect">
            <a:avLst/>
          </a:prstGeom>
        </p:spPr>
      </p:pic>
    </p:spTree>
    <p:extLst>
      <p:ext uri="{BB962C8B-B14F-4D97-AF65-F5344CB8AC3E}">
        <p14:creationId xmlns:p14="http://schemas.microsoft.com/office/powerpoint/2010/main" val="34311028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329549" y="-54870"/>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320161" y="482183"/>
            <a:ext cx="5720496" cy="738792"/>
          </a:xfrm>
        </p:spPr>
        <p:txBody>
          <a:bodyPr anchor="ctr"/>
          <a:lstStyle/>
          <a:p>
            <a:r>
              <a:rPr lang="fr-FR" sz="2667" dirty="0"/>
              <a:t>Indice de participation - détail par âge, sexe et CSP</a:t>
            </a: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52" name="Freeform 5"/>
          <p:cNvSpPr>
            <a:spLocks noEditPoints="1"/>
          </p:cNvSpPr>
          <p:nvPr/>
        </p:nvSpPr>
        <p:spPr bwMode="auto">
          <a:xfrm>
            <a:off x="687024" y="1859858"/>
            <a:ext cx="1308473" cy="1305177"/>
          </a:xfrm>
          <a:custGeom>
            <a:avLst/>
            <a:gdLst>
              <a:gd name="T0" fmla="*/ 209 w 301"/>
              <a:gd name="T1" fmla="*/ 1 h 302"/>
              <a:gd name="T2" fmla="*/ 177 w 301"/>
              <a:gd name="T3" fmla="*/ 35 h 302"/>
              <a:gd name="T4" fmla="*/ 179 w 301"/>
              <a:gd name="T5" fmla="*/ 44 h 302"/>
              <a:gd name="T6" fmla="*/ 84 w 301"/>
              <a:gd name="T7" fmla="*/ 87 h 302"/>
              <a:gd name="T8" fmla="*/ 57 w 301"/>
              <a:gd name="T9" fmla="*/ 160 h 302"/>
              <a:gd name="T10" fmla="*/ 31 w 301"/>
              <a:gd name="T11" fmla="*/ 164 h 302"/>
              <a:gd name="T12" fmla="*/ 25 w 301"/>
              <a:gd name="T13" fmla="*/ 290 h 302"/>
              <a:gd name="T14" fmla="*/ 0 w 301"/>
              <a:gd name="T15" fmla="*/ 296 h 302"/>
              <a:gd name="T16" fmla="*/ 219 w 301"/>
              <a:gd name="T17" fmla="*/ 302 h 302"/>
              <a:gd name="T18" fmla="*/ 219 w 301"/>
              <a:gd name="T19" fmla="*/ 290 h 302"/>
              <a:gd name="T20" fmla="*/ 200 w 301"/>
              <a:gd name="T21" fmla="*/ 202 h 302"/>
              <a:gd name="T22" fmla="*/ 237 w 301"/>
              <a:gd name="T23" fmla="*/ 161 h 302"/>
              <a:gd name="T24" fmla="*/ 274 w 301"/>
              <a:gd name="T25" fmla="*/ 91 h 302"/>
              <a:gd name="T26" fmla="*/ 292 w 301"/>
              <a:gd name="T27" fmla="*/ 91 h 302"/>
              <a:gd name="T28" fmla="*/ 301 w 301"/>
              <a:gd name="T29" fmla="*/ 45 h 302"/>
              <a:gd name="T30" fmla="*/ 188 w 301"/>
              <a:gd name="T31" fmla="*/ 290 h 302"/>
              <a:gd name="T32" fmla="*/ 37 w 301"/>
              <a:gd name="T33" fmla="*/ 177 h 302"/>
              <a:gd name="T34" fmla="*/ 69 w 301"/>
              <a:gd name="T35" fmla="*/ 177 h 302"/>
              <a:gd name="T36" fmla="*/ 98 w 301"/>
              <a:gd name="T37" fmla="*/ 190 h 302"/>
              <a:gd name="T38" fmla="*/ 89 w 301"/>
              <a:gd name="T39" fmla="*/ 231 h 302"/>
              <a:gd name="T40" fmla="*/ 128 w 301"/>
              <a:gd name="T41" fmla="*/ 240 h 302"/>
              <a:gd name="T42" fmla="*/ 188 w 301"/>
              <a:gd name="T43" fmla="*/ 208 h 302"/>
              <a:gd name="T44" fmla="*/ 105 w 301"/>
              <a:gd name="T45" fmla="*/ 148 h 302"/>
              <a:gd name="T46" fmla="*/ 156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4 w 301"/>
              <a:gd name="T59" fmla="*/ 177 h 302"/>
              <a:gd name="T60" fmla="*/ 174 w 301"/>
              <a:gd name="T61" fmla="*/ 137 h 302"/>
              <a:gd name="T62" fmla="*/ 169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4 w 301"/>
              <a:gd name="T75" fmla="*/ 85 h 302"/>
              <a:gd name="T76" fmla="*/ 262 w 301"/>
              <a:gd name="T77" fmla="*/ 85 h 302"/>
              <a:gd name="T78" fmla="*/ 288 w 301"/>
              <a:gd name="T79" fmla="*/ 75 h 302"/>
              <a:gd name="T80" fmla="*/ 279 w 301"/>
              <a:gd name="T81" fmla="*/ 80 h 302"/>
              <a:gd name="T82" fmla="*/ 209 w 301"/>
              <a:gd name="T83" fmla="*/ 15 h 302"/>
              <a:gd name="T84" fmla="*/ 288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7" y="39"/>
                </a:moveTo>
                <a:cubicBezTo>
                  <a:pt x="209" y="1"/>
                  <a:pt x="209" y="1"/>
                  <a:pt x="209" y="1"/>
                </a:cubicBezTo>
                <a:cubicBezTo>
                  <a:pt x="207" y="0"/>
                  <a:pt x="204" y="1"/>
                  <a:pt x="202" y="3"/>
                </a:cubicBezTo>
                <a:cubicBezTo>
                  <a:pt x="177" y="35"/>
                  <a:pt x="177" y="35"/>
                  <a:pt x="177" y="35"/>
                </a:cubicBezTo>
                <a:cubicBezTo>
                  <a:pt x="176" y="36"/>
                  <a:pt x="175" y="38"/>
                  <a:pt x="175" y="40"/>
                </a:cubicBezTo>
                <a:cubicBezTo>
                  <a:pt x="176" y="42"/>
                  <a:pt x="177" y="43"/>
                  <a:pt x="179" y="44"/>
                </a:cubicBezTo>
                <a:cubicBezTo>
                  <a:pt x="100" y="73"/>
                  <a:pt x="100" y="73"/>
                  <a:pt x="100" y="73"/>
                </a:cubicBezTo>
                <a:cubicBezTo>
                  <a:pt x="93" y="76"/>
                  <a:pt x="87" y="81"/>
                  <a:pt x="84" y="87"/>
                </a:cubicBezTo>
                <a:cubicBezTo>
                  <a:pt x="58" y="130"/>
                  <a:pt x="58" y="130"/>
                  <a:pt x="58" y="130"/>
                </a:cubicBezTo>
                <a:cubicBezTo>
                  <a:pt x="52" y="139"/>
                  <a:pt x="52" y="151"/>
                  <a:pt x="57" y="160"/>
                </a:cubicBezTo>
                <a:cubicBezTo>
                  <a:pt x="58" y="164"/>
                  <a:pt x="58" y="164"/>
                  <a:pt x="58" y="164"/>
                </a:cubicBezTo>
                <a:cubicBezTo>
                  <a:pt x="31" y="164"/>
                  <a:pt x="31" y="164"/>
                  <a:pt x="31" y="164"/>
                </a:cubicBezTo>
                <a:cubicBezTo>
                  <a:pt x="28" y="164"/>
                  <a:pt x="25" y="167"/>
                  <a:pt x="25" y="170"/>
                </a:cubicBezTo>
                <a:cubicBezTo>
                  <a:pt x="25" y="290"/>
                  <a:pt x="25" y="290"/>
                  <a:pt x="25" y="290"/>
                </a:cubicBezTo>
                <a:cubicBezTo>
                  <a:pt x="6" y="290"/>
                  <a:pt x="6" y="290"/>
                  <a:pt x="6" y="290"/>
                </a:cubicBezTo>
                <a:cubicBezTo>
                  <a:pt x="2" y="290"/>
                  <a:pt x="0" y="292"/>
                  <a:pt x="0" y="296"/>
                </a:cubicBezTo>
                <a:cubicBezTo>
                  <a:pt x="0" y="299"/>
                  <a:pt x="2" y="302"/>
                  <a:pt x="6" y="302"/>
                </a:cubicBezTo>
                <a:cubicBezTo>
                  <a:pt x="219" y="302"/>
                  <a:pt x="219" y="302"/>
                  <a:pt x="219" y="302"/>
                </a:cubicBezTo>
                <a:cubicBezTo>
                  <a:pt x="223" y="302"/>
                  <a:pt x="226" y="299"/>
                  <a:pt x="226" y="296"/>
                </a:cubicBezTo>
                <a:cubicBezTo>
                  <a:pt x="226" y="292"/>
                  <a:pt x="223" y="290"/>
                  <a:pt x="219" y="290"/>
                </a:cubicBezTo>
                <a:cubicBezTo>
                  <a:pt x="200" y="290"/>
                  <a:pt x="200" y="290"/>
                  <a:pt x="200" y="290"/>
                </a:cubicBezTo>
                <a:cubicBezTo>
                  <a:pt x="200" y="202"/>
                  <a:pt x="200" y="202"/>
                  <a:pt x="200" y="202"/>
                </a:cubicBezTo>
                <a:cubicBezTo>
                  <a:pt x="200" y="201"/>
                  <a:pt x="200" y="201"/>
                  <a:pt x="200" y="200"/>
                </a:cubicBezTo>
                <a:cubicBezTo>
                  <a:pt x="212" y="192"/>
                  <a:pt x="225" y="180"/>
                  <a:pt x="237" y="161"/>
                </a:cubicBezTo>
                <a:cubicBezTo>
                  <a:pt x="257" y="129"/>
                  <a:pt x="268" y="103"/>
                  <a:pt x="273" y="91"/>
                </a:cubicBezTo>
                <a:cubicBezTo>
                  <a:pt x="274" y="91"/>
                  <a:pt x="274" y="91"/>
                  <a:pt x="274" y="91"/>
                </a:cubicBezTo>
                <a:cubicBezTo>
                  <a:pt x="276" y="93"/>
                  <a:pt x="279" y="93"/>
                  <a:pt x="282" y="93"/>
                </a:cubicBezTo>
                <a:cubicBezTo>
                  <a:pt x="285" y="93"/>
                  <a:pt x="289" y="93"/>
                  <a:pt x="292" y="91"/>
                </a:cubicBezTo>
                <a:cubicBezTo>
                  <a:pt x="298" y="87"/>
                  <a:pt x="301" y="81"/>
                  <a:pt x="301" y="75"/>
                </a:cubicBezTo>
                <a:cubicBezTo>
                  <a:pt x="301" y="45"/>
                  <a:pt x="301" y="45"/>
                  <a:pt x="301" y="45"/>
                </a:cubicBezTo>
                <a:cubicBezTo>
                  <a:pt x="301" y="42"/>
                  <a:pt x="299" y="40"/>
                  <a:pt x="297" y="39"/>
                </a:cubicBezTo>
                <a:close/>
                <a:moveTo>
                  <a:pt x="188" y="290"/>
                </a:moveTo>
                <a:cubicBezTo>
                  <a:pt x="37" y="290"/>
                  <a:pt x="37" y="290"/>
                  <a:pt x="37" y="290"/>
                </a:cubicBezTo>
                <a:cubicBezTo>
                  <a:pt x="37" y="177"/>
                  <a:pt x="37" y="177"/>
                  <a:pt x="37" y="177"/>
                </a:cubicBezTo>
                <a:cubicBezTo>
                  <a:pt x="69" y="177"/>
                  <a:pt x="69" y="177"/>
                  <a:pt x="69" y="177"/>
                </a:cubicBezTo>
                <a:cubicBezTo>
                  <a:pt x="69" y="177"/>
                  <a:pt x="69" y="177"/>
                  <a:pt x="69" y="177"/>
                </a:cubicBezTo>
                <a:cubicBezTo>
                  <a:pt x="119" y="177"/>
                  <a:pt x="119" y="177"/>
                  <a:pt x="119" y="177"/>
                </a:cubicBezTo>
                <a:cubicBezTo>
                  <a:pt x="113" y="180"/>
                  <a:pt x="106" y="184"/>
                  <a:pt x="98" y="190"/>
                </a:cubicBezTo>
                <a:cubicBezTo>
                  <a:pt x="91" y="194"/>
                  <a:pt x="86" y="201"/>
                  <a:pt x="85" y="209"/>
                </a:cubicBezTo>
                <a:cubicBezTo>
                  <a:pt x="83" y="216"/>
                  <a:pt x="85" y="224"/>
                  <a:pt x="89" y="231"/>
                </a:cubicBezTo>
                <a:cubicBezTo>
                  <a:pt x="95" y="239"/>
                  <a:pt x="104" y="244"/>
                  <a:pt x="113" y="244"/>
                </a:cubicBezTo>
                <a:cubicBezTo>
                  <a:pt x="118" y="244"/>
                  <a:pt x="124" y="243"/>
                  <a:pt x="128" y="240"/>
                </a:cubicBezTo>
                <a:cubicBezTo>
                  <a:pt x="171" y="214"/>
                  <a:pt x="171" y="214"/>
                  <a:pt x="171" y="214"/>
                </a:cubicBezTo>
                <a:cubicBezTo>
                  <a:pt x="174" y="213"/>
                  <a:pt x="180" y="211"/>
                  <a:pt x="188" y="208"/>
                </a:cubicBezTo>
                <a:lnTo>
                  <a:pt x="188" y="290"/>
                </a:lnTo>
                <a:close/>
                <a:moveTo>
                  <a:pt x="105" y="148"/>
                </a:moveTo>
                <a:cubicBezTo>
                  <a:pt x="114" y="144"/>
                  <a:pt x="127" y="137"/>
                  <a:pt x="134" y="129"/>
                </a:cubicBezTo>
                <a:cubicBezTo>
                  <a:pt x="139" y="132"/>
                  <a:pt x="146" y="136"/>
                  <a:pt x="156" y="138"/>
                </a:cubicBezTo>
                <a:cubicBezTo>
                  <a:pt x="149" y="146"/>
                  <a:pt x="142" y="157"/>
                  <a:pt x="139" y="164"/>
                </a:cubicBezTo>
                <a:cubicBezTo>
                  <a:pt x="139" y="164"/>
                  <a:pt x="138" y="164"/>
                  <a:pt x="138" y="164"/>
                </a:cubicBezTo>
                <a:cubicBezTo>
                  <a:pt x="112" y="164"/>
                  <a:pt x="112" y="164"/>
                  <a:pt x="112" y="164"/>
                </a:cubicBezTo>
                <a:cubicBezTo>
                  <a:pt x="111" y="158"/>
                  <a:pt x="107" y="152"/>
                  <a:pt x="105" y="148"/>
                </a:cubicBezTo>
                <a:close/>
                <a:moveTo>
                  <a:pt x="227" y="154"/>
                </a:moveTo>
                <a:cubicBezTo>
                  <a:pt x="202" y="194"/>
                  <a:pt x="168" y="202"/>
                  <a:pt x="168" y="202"/>
                </a:cubicBezTo>
                <a:cubicBezTo>
                  <a:pt x="167" y="202"/>
                  <a:pt x="166" y="202"/>
                  <a:pt x="166" y="203"/>
                </a:cubicBezTo>
                <a:cubicBezTo>
                  <a:pt x="122" y="229"/>
                  <a:pt x="122" y="229"/>
                  <a:pt x="122" y="229"/>
                </a:cubicBezTo>
                <a:cubicBezTo>
                  <a:pt x="114" y="234"/>
                  <a:pt x="104" y="231"/>
                  <a:pt x="99" y="224"/>
                </a:cubicBezTo>
                <a:cubicBezTo>
                  <a:pt x="97" y="220"/>
                  <a:pt x="96" y="216"/>
                  <a:pt x="97" y="211"/>
                </a:cubicBezTo>
                <a:cubicBezTo>
                  <a:pt x="98" y="207"/>
                  <a:pt x="100" y="203"/>
                  <a:pt x="104" y="201"/>
                </a:cubicBezTo>
                <a:cubicBezTo>
                  <a:pt x="138" y="179"/>
                  <a:pt x="144" y="177"/>
                  <a:pt x="144" y="177"/>
                </a:cubicBezTo>
                <a:cubicBezTo>
                  <a:pt x="147" y="177"/>
                  <a:pt x="150" y="174"/>
                  <a:pt x="150" y="171"/>
                </a:cubicBezTo>
                <a:cubicBezTo>
                  <a:pt x="151" y="167"/>
                  <a:pt x="162" y="148"/>
                  <a:pt x="174" y="137"/>
                </a:cubicBezTo>
                <a:cubicBezTo>
                  <a:pt x="175" y="135"/>
                  <a:pt x="176" y="133"/>
                  <a:pt x="175" y="130"/>
                </a:cubicBezTo>
                <a:cubicBezTo>
                  <a:pt x="174" y="128"/>
                  <a:pt x="172" y="126"/>
                  <a:pt x="169" y="126"/>
                </a:cubicBezTo>
                <a:cubicBezTo>
                  <a:pt x="150" y="126"/>
                  <a:pt x="136" y="115"/>
                  <a:pt x="135" y="115"/>
                </a:cubicBezTo>
                <a:cubicBezTo>
                  <a:pt x="133" y="114"/>
                  <a:pt x="131" y="113"/>
                  <a:pt x="129" y="114"/>
                </a:cubicBezTo>
                <a:cubicBezTo>
                  <a:pt x="127" y="115"/>
                  <a:pt x="125" y="117"/>
                  <a:pt x="125" y="119"/>
                </a:cubicBezTo>
                <a:cubicBezTo>
                  <a:pt x="123" y="125"/>
                  <a:pt x="99" y="138"/>
                  <a:pt x="94" y="139"/>
                </a:cubicBezTo>
                <a:cubicBezTo>
                  <a:pt x="91" y="139"/>
                  <a:pt x="89" y="140"/>
                  <a:pt x="88" y="143"/>
                </a:cubicBezTo>
                <a:cubicBezTo>
                  <a:pt x="87" y="145"/>
                  <a:pt x="88" y="148"/>
                  <a:pt x="90" y="150"/>
                </a:cubicBezTo>
                <a:cubicBezTo>
                  <a:pt x="90" y="150"/>
                  <a:pt x="96" y="156"/>
                  <a:pt x="99" y="164"/>
                </a:cubicBezTo>
                <a:cubicBezTo>
                  <a:pt x="73" y="164"/>
                  <a:pt x="73" y="164"/>
                  <a:pt x="73" y="164"/>
                </a:cubicBezTo>
                <a:cubicBezTo>
                  <a:pt x="68" y="155"/>
                  <a:pt x="68" y="155"/>
                  <a:pt x="68" y="155"/>
                </a:cubicBezTo>
                <a:cubicBezTo>
                  <a:pt x="65" y="149"/>
                  <a:pt x="65" y="142"/>
                  <a:pt x="69" y="137"/>
                </a:cubicBezTo>
                <a:cubicBezTo>
                  <a:pt x="95" y="93"/>
                  <a:pt x="95" y="93"/>
                  <a:pt x="95" y="93"/>
                </a:cubicBezTo>
                <a:cubicBezTo>
                  <a:pt x="97" y="90"/>
                  <a:pt x="100" y="87"/>
                  <a:pt x="104" y="85"/>
                </a:cubicBezTo>
                <a:cubicBezTo>
                  <a:pt x="194" y="52"/>
                  <a:pt x="194" y="52"/>
                  <a:pt x="194" y="52"/>
                </a:cubicBezTo>
                <a:cubicBezTo>
                  <a:pt x="262" y="85"/>
                  <a:pt x="262" y="85"/>
                  <a:pt x="262" y="85"/>
                </a:cubicBezTo>
                <a:cubicBezTo>
                  <a:pt x="257" y="96"/>
                  <a:pt x="246" y="122"/>
                  <a:pt x="227" y="154"/>
                </a:cubicBezTo>
                <a:close/>
                <a:moveTo>
                  <a:pt x="288" y="75"/>
                </a:moveTo>
                <a:cubicBezTo>
                  <a:pt x="288" y="78"/>
                  <a:pt x="286" y="79"/>
                  <a:pt x="285" y="80"/>
                </a:cubicBezTo>
                <a:cubicBezTo>
                  <a:pt x="284" y="81"/>
                  <a:pt x="282" y="82"/>
                  <a:pt x="279" y="80"/>
                </a:cubicBezTo>
                <a:cubicBezTo>
                  <a:pt x="191" y="36"/>
                  <a:pt x="191" y="36"/>
                  <a:pt x="191" y="36"/>
                </a:cubicBezTo>
                <a:cubicBezTo>
                  <a:pt x="209" y="15"/>
                  <a:pt x="209" y="15"/>
                  <a:pt x="209" y="15"/>
                </a:cubicBezTo>
                <a:cubicBezTo>
                  <a:pt x="288" y="49"/>
                  <a:pt x="288" y="49"/>
                  <a:pt x="288" y="49"/>
                </a:cubicBezTo>
                <a:lnTo>
                  <a:pt x="288" y="75"/>
                </a:lnTo>
                <a:close/>
              </a:path>
            </a:pathLst>
          </a:custGeom>
          <a:solidFill>
            <a:srgbClr val="00CC99"/>
          </a:solidFill>
          <a:ln>
            <a:noFill/>
          </a:ln>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53" name="ZoneTexte 52"/>
          <p:cNvSpPr txBox="1"/>
          <p:nvPr/>
        </p:nvSpPr>
        <p:spPr>
          <a:xfrm>
            <a:off x="507858" y="3262356"/>
            <a:ext cx="1666803" cy="328231"/>
          </a:xfrm>
          <a:prstGeom prst="rect">
            <a:avLst/>
          </a:prstGeom>
        </p:spPr>
        <p:txBody>
          <a:bodyPr vert="horz" wrap="none" lIns="0" tIns="0" rIns="0" bIns="0" rtlCol="0">
            <a:spAutoFit/>
          </a:bodyPr>
          <a:lstStyle/>
          <a:p>
            <a:pPr marL="6351" algn="ctr" defTabSz="1232345"/>
            <a:r>
              <a:rPr lang="en-GB" sz="2133" dirty="0">
                <a:solidFill>
                  <a:srgbClr val="00CC99"/>
                </a:solidFill>
                <a:latin typeface="Calibri"/>
              </a:rPr>
              <a:t>PARTICIPATION</a:t>
            </a:r>
          </a:p>
        </p:txBody>
      </p:sp>
      <p:sp>
        <p:nvSpPr>
          <p:cNvPr id="54" name="ZoneTexte 53"/>
          <p:cNvSpPr txBox="1"/>
          <p:nvPr/>
        </p:nvSpPr>
        <p:spPr>
          <a:xfrm>
            <a:off x="3870944" y="2103835"/>
            <a:ext cx="1474013" cy="410433"/>
          </a:xfrm>
          <a:prstGeom prst="rect">
            <a:avLst/>
          </a:prstGeom>
        </p:spPr>
        <p:txBody>
          <a:bodyPr vert="horz" wrap="square" lIns="0" tIns="0" rIns="0" bIns="0" rtlCol="0">
            <a:spAutoFit/>
          </a:bodyPr>
          <a:lstStyle/>
          <a:p>
            <a:pPr marL="6351" algn="ctr" defTabSz="1232345"/>
            <a:r>
              <a:rPr lang="fr-FR" sz="2667" dirty="0">
                <a:solidFill>
                  <a:srgbClr val="00CC99"/>
                </a:solidFill>
                <a:latin typeface="Calibri"/>
              </a:rPr>
              <a:t>73%</a:t>
            </a:r>
          </a:p>
        </p:txBody>
      </p:sp>
      <p:sp>
        <p:nvSpPr>
          <p:cNvPr id="55" name="ZoneTexte 54"/>
          <p:cNvSpPr txBox="1"/>
          <p:nvPr/>
        </p:nvSpPr>
        <p:spPr>
          <a:xfrm>
            <a:off x="4846202" y="1629256"/>
            <a:ext cx="540212" cy="328231"/>
          </a:xfrm>
          <a:prstGeom prst="rect">
            <a:avLst/>
          </a:prstGeom>
        </p:spPr>
        <p:txBody>
          <a:bodyPr vert="horz" wrap="none" lIns="0" tIns="0" rIns="0" bIns="0" rtlCol="0">
            <a:spAutoFit/>
          </a:bodyPr>
          <a:lstStyle/>
          <a:p>
            <a:pPr marL="6351" algn="ctr" defTabSz="1232345"/>
            <a:r>
              <a:rPr lang="en-GB" sz="2133" dirty="0">
                <a:solidFill>
                  <a:srgbClr val="1F4391"/>
                </a:solidFill>
                <a:latin typeface="Calibri"/>
              </a:rPr>
              <a:t>SEXE</a:t>
            </a:r>
          </a:p>
        </p:txBody>
      </p:sp>
      <p:sp>
        <p:nvSpPr>
          <p:cNvPr id="56" name="ZoneTexte 55"/>
          <p:cNvSpPr txBox="1"/>
          <p:nvPr/>
        </p:nvSpPr>
        <p:spPr>
          <a:xfrm>
            <a:off x="3929000" y="3950444"/>
            <a:ext cx="6685689" cy="328231"/>
          </a:xfrm>
          <a:prstGeom prst="rect">
            <a:avLst/>
          </a:prstGeom>
        </p:spPr>
        <p:txBody>
          <a:bodyPr vert="horz" wrap="square" lIns="0" tIns="0" rIns="0" bIns="0" rtlCol="0">
            <a:spAutoFit/>
          </a:bodyPr>
          <a:lstStyle/>
          <a:p>
            <a:pPr marL="6351" algn="ctr" defTabSz="1232345"/>
            <a:r>
              <a:rPr lang="en-GB" sz="2133" dirty="0">
                <a:solidFill>
                  <a:srgbClr val="1F4391"/>
                </a:solidFill>
                <a:latin typeface="Calibri"/>
              </a:rPr>
              <a:t>PROFESSION DE LA PERSONNE INTERROGÉE</a:t>
            </a:r>
          </a:p>
        </p:txBody>
      </p:sp>
      <p:sp>
        <p:nvSpPr>
          <p:cNvPr id="57" name="ZoneTexte 56"/>
          <p:cNvSpPr txBox="1"/>
          <p:nvPr/>
        </p:nvSpPr>
        <p:spPr>
          <a:xfrm>
            <a:off x="8920985" y="1702632"/>
            <a:ext cx="469295" cy="328231"/>
          </a:xfrm>
          <a:prstGeom prst="rect">
            <a:avLst/>
          </a:prstGeom>
        </p:spPr>
        <p:txBody>
          <a:bodyPr vert="horz" wrap="none" lIns="0" tIns="0" rIns="0" bIns="0" rtlCol="0">
            <a:spAutoFit/>
          </a:bodyPr>
          <a:lstStyle/>
          <a:p>
            <a:pPr marL="6351" algn="ctr" defTabSz="1232345"/>
            <a:r>
              <a:rPr lang="en-GB" sz="2133" dirty="0">
                <a:solidFill>
                  <a:srgbClr val="1F4391"/>
                </a:solidFill>
                <a:latin typeface="Calibri"/>
              </a:rPr>
              <a:t>ÂGE</a:t>
            </a:r>
          </a:p>
        </p:txBody>
      </p:sp>
      <p:sp>
        <p:nvSpPr>
          <p:cNvPr id="58" name="Freeform 29"/>
          <p:cNvSpPr>
            <a:spLocks noEditPoints="1"/>
          </p:cNvSpPr>
          <p:nvPr/>
        </p:nvSpPr>
        <p:spPr bwMode="auto">
          <a:xfrm>
            <a:off x="5387965" y="2578737"/>
            <a:ext cx="354263" cy="959728"/>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4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9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4 w 126"/>
              <a:gd name="T77" fmla="*/ 8 h 341"/>
              <a:gd name="T78" fmla="*/ 92 w 126"/>
              <a:gd name="T79" fmla="*/ 30 h 341"/>
              <a:gd name="T80" fmla="*/ 84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4"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4" y="87"/>
                  <a:pt x="84" y="87"/>
                  <a:pt x="84"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9"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4" y="8"/>
                </a:cubicBezTo>
                <a:cubicBezTo>
                  <a:pt x="89" y="14"/>
                  <a:pt x="92" y="22"/>
                  <a:pt x="92" y="30"/>
                </a:cubicBezTo>
                <a:cubicBezTo>
                  <a:pt x="92" y="38"/>
                  <a:pt x="89" y="46"/>
                  <a:pt x="84" y="52"/>
                </a:cubicBezTo>
                <a:cubicBezTo>
                  <a:pt x="78" y="57"/>
                  <a:pt x="70" y="61"/>
                  <a:pt x="62" y="61"/>
                </a:cubicBezTo>
                <a:cubicBezTo>
                  <a:pt x="54" y="61"/>
                  <a:pt x="46" y="57"/>
                  <a:pt x="40" y="52"/>
                </a:cubicBezTo>
                <a:cubicBezTo>
                  <a:pt x="35" y="46"/>
                  <a:pt x="31" y="38"/>
                  <a:pt x="31" y="30"/>
                </a:cubicBezTo>
                <a:cubicBezTo>
                  <a:pt x="31" y="22"/>
                  <a:pt x="35" y="14"/>
                  <a:pt x="40" y="8"/>
                </a:cubicBezTo>
                <a:cubicBezTo>
                  <a:pt x="46" y="3"/>
                  <a:pt x="54" y="0"/>
                  <a:pt x="62" y="0"/>
                </a:cubicBezTo>
                <a:close/>
                <a:moveTo>
                  <a:pt x="73" y="19"/>
                </a:moveTo>
                <a:cubicBezTo>
                  <a:pt x="70" y="16"/>
                  <a:pt x="66" y="14"/>
                  <a:pt x="62" y="14"/>
                </a:cubicBezTo>
                <a:cubicBezTo>
                  <a:pt x="57" y="14"/>
                  <a:pt x="53" y="16"/>
                  <a:pt x="50" y="19"/>
                </a:cubicBezTo>
                <a:cubicBezTo>
                  <a:pt x="48" y="22"/>
                  <a:pt x="46" y="26"/>
                  <a:pt x="46" y="30"/>
                </a:cubicBezTo>
                <a:cubicBezTo>
                  <a:pt x="46" y="35"/>
                  <a:pt x="48"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solidFill>
            <a:srgbClr val="00CC99"/>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59" name="Freeform 107"/>
          <p:cNvSpPr>
            <a:spLocks noEditPoints="1"/>
          </p:cNvSpPr>
          <p:nvPr/>
        </p:nvSpPr>
        <p:spPr bwMode="auto">
          <a:xfrm>
            <a:off x="4384659" y="2578009"/>
            <a:ext cx="446584" cy="955433"/>
          </a:xfrm>
          <a:custGeom>
            <a:avLst/>
            <a:gdLst>
              <a:gd name="T0" fmla="*/ 61 w 159"/>
              <a:gd name="T1" fmla="*/ 338 h 339"/>
              <a:gd name="T2" fmla="*/ 72 w 159"/>
              <a:gd name="T3" fmla="*/ 258 h 339"/>
              <a:gd name="T4" fmla="*/ 59 w 159"/>
              <a:gd name="T5" fmla="*/ 208 h 339"/>
              <a:gd name="T6" fmla="*/ 21 w 159"/>
              <a:gd name="T7" fmla="*/ 201 h 339"/>
              <a:gd name="T8" fmla="*/ 21 w 159"/>
              <a:gd name="T9" fmla="*/ 199 h 339"/>
              <a:gd name="T10" fmla="*/ 58 w 159"/>
              <a:gd name="T11" fmla="*/ 91 h 339"/>
              <a:gd name="T12" fmla="*/ 57 w 159"/>
              <a:gd name="T13" fmla="*/ 83 h 339"/>
              <a:gd name="T14" fmla="*/ 52 w 159"/>
              <a:gd name="T15" fmla="*/ 81 h 339"/>
              <a:gd name="T16" fmla="*/ 45 w 159"/>
              <a:gd name="T17" fmla="*/ 90 h 339"/>
              <a:gd name="T18" fmla="*/ 6 w 159"/>
              <a:gd name="T19" fmla="*/ 183 h 339"/>
              <a:gd name="T20" fmla="*/ 31 w 159"/>
              <a:gd name="T21" fmla="*/ 85 h 339"/>
              <a:gd name="T22" fmla="*/ 50 w 159"/>
              <a:gd name="T23" fmla="*/ 67 h 339"/>
              <a:gd name="T24" fmla="*/ 67 w 159"/>
              <a:gd name="T25" fmla="*/ 73 h 339"/>
              <a:gd name="T26" fmla="*/ 38 w 159"/>
              <a:gd name="T27" fmla="*/ 194 h 339"/>
              <a:gd name="T28" fmla="*/ 66 w 159"/>
              <a:gd name="T29" fmla="*/ 196 h 339"/>
              <a:gd name="T30" fmla="*/ 75 w 159"/>
              <a:gd name="T31" fmla="*/ 205 h 339"/>
              <a:gd name="T32" fmla="*/ 84 w 159"/>
              <a:gd name="T33" fmla="*/ 205 h 339"/>
              <a:gd name="T34" fmla="*/ 93 w 159"/>
              <a:gd name="T35" fmla="*/ 196 h 339"/>
              <a:gd name="T36" fmla="*/ 121 w 159"/>
              <a:gd name="T37" fmla="*/ 194 h 339"/>
              <a:gd name="T38" fmla="*/ 92 w 159"/>
              <a:gd name="T39" fmla="*/ 73 h 339"/>
              <a:gd name="T40" fmla="*/ 109 w 159"/>
              <a:gd name="T41" fmla="*/ 67 h 339"/>
              <a:gd name="T42" fmla="*/ 127 w 159"/>
              <a:gd name="T43" fmla="*/ 85 h 339"/>
              <a:gd name="T44" fmla="*/ 153 w 159"/>
              <a:gd name="T45" fmla="*/ 183 h 339"/>
              <a:gd name="T46" fmla="*/ 114 w 159"/>
              <a:gd name="T47" fmla="*/ 90 h 339"/>
              <a:gd name="T48" fmla="*/ 107 w 159"/>
              <a:gd name="T49" fmla="*/ 81 h 339"/>
              <a:gd name="T50" fmla="*/ 102 w 159"/>
              <a:gd name="T51" fmla="*/ 83 h 339"/>
              <a:gd name="T52" fmla="*/ 101 w 159"/>
              <a:gd name="T53" fmla="*/ 91 h 339"/>
              <a:gd name="T54" fmla="*/ 137 w 159"/>
              <a:gd name="T55" fmla="*/ 199 h 339"/>
              <a:gd name="T56" fmla="*/ 138 w 159"/>
              <a:gd name="T57" fmla="*/ 201 h 339"/>
              <a:gd name="T58" fmla="*/ 100 w 159"/>
              <a:gd name="T59" fmla="*/ 208 h 339"/>
              <a:gd name="T60" fmla="*/ 87 w 159"/>
              <a:gd name="T61" fmla="*/ 258 h 339"/>
              <a:gd name="T62" fmla="*/ 97 w 159"/>
              <a:gd name="T63" fmla="*/ 338 h 339"/>
              <a:gd name="T64" fmla="*/ 79 w 159"/>
              <a:gd name="T65" fmla="*/ 290 h 339"/>
              <a:gd name="T66" fmla="*/ 79 w 159"/>
              <a:gd name="T67" fmla="*/ 0 h 339"/>
              <a:gd name="T68" fmla="*/ 99 w 159"/>
              <a:gd name="T69" fmla="*/ 8 h 339"/>
              <a:gd name="T70" fmla="*/ 107 w 159"/>
              <a:gd name="T71" fmla="*/ 28 h 339"/>
              <a:gd name="T72" fmla="*/ 98 w 159"/>
              <a:gd name="T73" fmla="*/ 48 h 339"/>
              <a:gd name="T74" fmla="*/ 59 w 159"/>
              <a:gd name="T75" fmla="*/ 48 h 339"/>
              <a:gd name="T76" fmla="*/ 59 w 159"/>
              <a:gd name="T77" fmla="*/ 48 h 339"/>
              <a:gd name="T78" fmla="*/ 59 w 159"/>
              <a:gd name="T79" fmla="*/ 8 h 339"/>
              <a:gd name="T80" fmla="*/ 79 w 159"/>
              <a:gd name="T81" fmla="*/ 0 h 339"/>
              <a:gd name="T82" fmla="*/ 79 w 159"/>
              <a:gd name="T83" fmla="*/ 14 h 339"/>
              <a:gd name="T84" fmla="*/ 65 w 159"/>
              <a:gd name="T85" fmla="*/ 28 h 339"/>
              <a:gd name="T86" fmla="*/ 69 w 159"/>
              <a:gd name="T87" fmla="*/ 38 h 339"/>
              <a:gd name="T88" fmla="*/ 88 w 159"/>
              <a:gd name="T89" fmla="*/ 38 h 339"/>
              <a:gd name="T90" fmla="*/ 93 w 159"/>
              <a:gd name="T91" fmla="*/ 28 h 339"/>
              <a:gd name="T92" fmla="*/ 89 w 159"/>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 h="339">
                <a:moveTo>
                  <a:pt x="70" y="333"/>
                </a:moveTo>
                <a:cubicBezTo>
                  <a:pt x="69" y="336"/>
                  <a:pt x="65" y="339"/>
                  <a:pt x="61" y="338"/>
                </a:cubicBezTo>
                <a:cubicBezTo>
                  <a:pt x="58"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9" y="84"/>
                  <a:pt x="57" y="83"/>
                </a:cubicBezTo>
                <a:cubicBezTo>
                  <a:pt x="56" y="82"/>
                  <a:pt x="55" y="82"/>
                  <a:pt x="54" y="81"/>
                </a:cubicBezTo>
                <a:cubicBezTo>
                  <a:pt x="54" y="81"/>
                  <a:pt x="53" y="81"/>
                  <a:pt x="52" y="81"/>
                </a:cubicBezTo>
                <a:cubicBezTo>
                  <a:pt x="49" y="81"/>
                  <a:pt x="47" y="84"/>
                  <a:pt x="45" y="89"/>
                </a:cubicBezTo>
                <a:cubicBezTo>
                  <a:pt x="45" y="89"/>
                  <a:pt x="45" y="89"/>
                  <a:pt x="45" y="90"/>
                </a:cubicBezTo>
                <a:cubicBezTo>
                  <a:pt x="15" y="179"/>
                  <a:pt x="15" y="179"/>
                  <a:pt x="15" y="179"/>
                </a:cubicBezTo>
                <a:cubicBezTo>
                  <a:pt x="14" y="183"/>
                  <a:pt x="10" y="185"/>
                  <a:pt x="6" y="183"/>
                </a:cubicBezTo>
                <a:cubicBezTo>
                  <a:pt x="2" y="182"/>
                  <a:pt x="0" y="178"/>
                  <a:pt x="1" y="174"/>
                </a:cubicBezTo>
                <a:cubicBezTo>
                  <a:pt x="31" y="85"/>
                  <a:pt x="31" y="85"/>
                  <a:pt x="31" y="85"/>
                </a:cubicBezTo>
                <a:cubicBezTo>
                  <a:pt x="31" y="85"/>
                  <a:pt x="31" y="85"/>
                  <a:pt x="32" y="85"/>
                </a:cubicBezTo>
                <a:cubicBezTo>
                  <a:pt x="35" y="74"/>
                  <a:pt x="42" y="68"/>
                  <a:pt x="50" y="67"/>
                </a:cubicBezTo>
                <a:cubicBezTo>
                  <a:pt x="53" y="67"/>
                  <a:pt x="56" y="67"/>
                  <a:pt x="59" y="68"/>
                </a:cubicBezTo>
                <a:cubicBezTo>
                  <a:pt x="62" y="69"/>
                  <a:pt x="65" y="70"/>
                  <a:pt x="67" y="73"/>
                </a:cubicBezTo>
                <a:cubicBezTo>
                  <a:pt x="72" y="78"/>
                  <a:pt x="75" y="86"/>
                  <a:pt x="72" y="96"/>
                </a:cubicBezTo>
                <a:cubicBezTo>
                  <a:pt x="38" y="194"/>
                  <a:pt x="38" y="194"/>
                  <a:pt x="38" y="194"/>
                </a:cubicBezTo>
                <a:cubicBezTo>
                  <a:pt x="61" y="194"/>
                  <a:pt x="61" y="194"/>
                  <a:pt x="61" y="194"/>
                </a:cubicBezTo>
                <a:cubicBezTo>
                  <a:pt x="63" y="194"/>
                  <a:pt x="64" y="195"/>
                  <a:pt x="66" y="196"/>
                </a:cubicBezTo>
                <a:cubicBezTo>
                  <a:pt x="72" y="201"/>
                  <a:pt x="72" y="201"/>
                  <a:pt x="72" y="201"/>
                </a:cubicBezTo>
                <a:cubicBezTo>
                  <a:pt x="73" y="202"/>
                  <a:pt x="74" y="203"/>
                  <a:pt x="75" y="205"/>
                </a:cubicBezTo>
                <a:cubicBezTo>
                  <a:pt x="79" y="225"/>
                  <a:pt x="79" y="225"/>
                  <a:pt x="79" y="225"/>
                </a:cubicBezTo>
                <a:cubicBezTo>
                  <a:pt x="84" y="205"/>
                  <a:pt x="84" y="205"/>
                  <a:pt x="84" y="205"/>
                </a:cubicBezTo>
                <a:cubicBezTo>
                  <a:pt x="84" y="203"/>
                  <a:pt x="85" y="202"/>
                  <a:pt x="87" y="201"/>
                </a:cubicBezTo>
                <a:cubicBezTo>
                  <a:pt x="93" y="196"/>
                  <a:pt x="93" y="196"/>
                  <a:pt x="93" y="196"/>
                </a:cubicBezTo>
                <a:cubicBezTo>
                  <a:pt x="94" y="195"/>
                  <a:pt x="96" y="194"/>
                  <a:pt x="98" y="194"/>
                </a:cubicBezTo>
                <a:cubicBezTo>
                  <a:pt x="121" y="194"/>
                  <a:pt x="121" y="194"/>
                  <a:pt x="121" y="194"/>
                </a:cubicBezTo>
                <a:cubicBezTo>
                  <a:pt x="87" y="96"/>
                  <a:pt x="87" y="96"/>
                  <a:pt x="87" y="96"/>
                </a:cubicBezTo>
                <a:cubicBezTo>
                  <a:pt x="84" y="86"/>
                  <a:pt x="87" y="78"/>
                  <a:pt x="92" y="73"/>
                </a:cubicBezTo>
                <a:cubicBezTo>
                  <a:pt x="94" y="70"/>
                  <a:pt x="97" y="69"/>
                  <a:pt x="100" y="68"/>
                </a:cubicBezTo>
                <a:cubicBezTo>
                  <a:pt x="103" y="67"/>
                  <a:pt x="106" y="67"/>
                  <a:pt x="109" y="67"/>
                </a:cubicBezTo>
                <a:cubicBezTo>
                  <a:pt x="116" y="68"/>
                  <a:pt x="124" y="74"/>
                  <a:pt x="127" y="85"/>
                </a:cubicBezTo>
                <a:cubicBezTo>
                  <a:pt x="127" y="85"/>
                  <a:pt x="127" y="85"/>
                  <a:pt x="127" y="85"/>
                </a:cubicBezTo>
                <a:cubicBezTo>
                  <a:pt x="157" y="174"/>
                  <a:pt x="157" y="174"/>
                  <a:pt x="157" y="174"/>
                </a:cubicBezTo>
                <a:cubicBezTo>
                  <a:pt x="159" y="178"/>
                  <a:pt x="157" y="182"/>
                  <a:pt x="153" y="183"/>
                </a:cubicBezTo>
                <a:cubicBezTo>
                  <a:pt x="149" y="185"/>
                  <a:pt x="145" y="183"/>
                  <a:pt x="144" y="179"/>
                </a:cubicBezTo>
                <a:cubicBezTo>
                  <a:pt x="114" y="90"/>
                  <a:pt x="114" y="90"/>
                  <a:pt x="114" y="90"/>
                </a:cubicBezTo>
                <a:cubicBezTo>
                  <a:pt x="114" y="89"/>
                  <a:pt x="114" y="89"/>
                  <a:pt x="114" y="89"/>
                </a:cubicBezTo>
                <a:cubicBezTo>
                  <a:pt x="112" y="84"/>
                  <a:pt x="109" y="81"/>
                  <a:pt x="107" y="81"/>
                </a:cubicBezTo>
                <a:cubicBezTo>
                  <a:pt x="106" y="81"/>
                  <a:pt x="105" y="81"/>
                  <a:pt x="104" y="81"/>
                </a:cubicBezTo>
                <a:cubicBezTo>
                  <a:pt x="103" y="82"/>
                  <a:pt x="103" y="82"/>
                  <a:pt x="102" y="83"/>
                </a:cubicBezTo>
                <a:cubicBezTo>
                  <a:pt x="100" y="84"/>
                  <a:pt x="99" y="88"/>
                  <a:pt x="101" y="91"/>
                </a:cubicBezTo>
                <a:cubicBezTo>
                  <a:pt x="101" y="91"/>
                  <a:pt x="101" y="91"/>
                  <a:pt x="101" y="91"/>
                </a:cubicBezTo>
                <a:cubicBezTo>
                  <a:pt x="101" y="91"/>
                  <a:pt x="101" y="91"/>
                  <a:pt x="101" y="91"/>
                </a:cubicBezTo>
                <a:cubicBezTo>
                  <a:pt x="137" y="199"/>
                  <a:pt x="137" y="199"/>
                  <a:pt x="137" y="199"/>
                </a:cubicBezTo>
                <a:cubicBezTo>
                  <a:pt x="137" y="199"/>
                  <a:pt x="137" y="199"/>
                  <a:pt x="137" y="199"/>
                </a:cubicBezTo>
                <a:cubicBezTo>
                  <a:pt x="138" y="200"/>
                  <a:pt x="138" y="200"/>
                  <a:pt x="138" y="201"/>
                </a:cubicBezTo>
                <a:cubicBezTo>
                  <a:pt x="138" y="205"/>
                  <a:pt x="135" y="208"/>
                  <a:pt x="131" y="208"/>
                </a:cubicBezTo>
                <a:cubicBezTo>
                  <a:pt x="100" y="208"/>
                  <a:pt x="100" y="208"/>
                  <a:pt x="100" y="208"/>
                </a:cubicBezTo>
                <a:cubicBezTo>
                  <a:pt x="97" y="210"/>
                  <a:pt x="97" y="210"/>
                  <a:pt x="97" y="210"/>
                </a:cubicBezTo>
                <a:cubicBezTo>
                  <a:pt x="87" y="258"/>
                  <a:pt x="87" y="258"/>
                  <a:pt x="87" y="258"/>
                </a:cubicBezTo>
                <a:cubicBezTo>
                  <a:pt x="103" y="329"/>
                  <a:pt x="103" y="329"/>
                  <a:pt x="103" y="329"/>
                </a:cubicBezTo>
                <a:cubicBezTo>
                  <a:pt x="104" y="333"/>
                  <a:pt x="101" y="337"/>
                  <a:pt x="97" y="338"/>
                </a:cubicBezTo>
                <a:cubicBezTo>
                  <a:pt x="94" y="339"/>
                  <a:pt x="90" y="336"/>
                  <a:pt x="89" y="333"/>
                </a:cubicBezTo>
                <a:cubicBezTo>
                  <a:pt x="79" y="290"/>
                  <a:pt x="79" y="290"/>
                  <a:pt x="79" y="290"/>
                </a:cubicBezTo>
                <a:cubicBezTo>
                  <a:pt x="70" y="333"/>
                  <a:pt x="70" y="333"/>
                  <a:pt x="70" y="333"/>
                </a:cubicBezTo>
                <a:close/>
                <a:moveTo>
                  <a:pt x="79" y="0"/>
                </a:moveTo>
                <a:cubicBezTo>
                  <a:pt x="87" y="0"/>
                  <a:pt x="94" y="3"/>
                  <a:pt x="99" y="8"/>
                </a:cubicBezTo>
                <a:cubicBezTo>
                  <a:pt x="99" y="8"/>
                  <a:pt x="99" y="8"/>
                  <a:pt x="99" y="8"/>
                </a:cubicBezTo>
                <a:cubicBezTo>
                  <a:pt x="99" y="8"/>
                  <a:pt x="99" y="8"/>
                  <a:pt x="99" y="8"/>
                </a:cubicBezTo>
                <a:cubicBezTo>
                  <a:pt x="104" y="13"/>
                  <a:pt x="107" y="20"/>
                  <a:pt x="107" y="28"/>
                </a:cubicBezTo>
                <a:cubicBezTo>
                  <a:pt x="107" y="36"/>
                  <a:pt x="104" y="43"/>
                  <a:pt x="99" y="48"/>
                </a:cubicBezTo>
                <a:cubicBezTo>
                  <a:pt x="99" y="48"/>
                  <a:pt x="99" y="48"/>
                  <a:pt x="98" y="48"/>
                </a:cubicBezTo>
                <a:cubicBezTo>
                  <a:pt x="93" y="53"/>
                  <a:pt x="87"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9"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3" y="42"/>
                  <a:pt x="86" y="40"/>
                  <a:pt x="88" y="38"/>
                </a:cubicBezTo>
                <a:cubicBezTo>
                  <a:pt x="89" y="38"/>
                  <a:pt x="89" y="38"/>
                  <a:pt x="89" y="38"/>
                </a:cubicBezTo>
                <a:cubicBezTo>
                  <a:pt x="91" y="35"/>
                  <a:pt x="93" y="32"/>
                  <a:pt x="93" y="28"/>
                </a:cubicBezTo>
                <a:cubicBezTo>
                  <a:pt x="93" y="24"/>
                  <a:pt x="91" y="21"/>
                  <a:pt x="89" y="19"/>
                </a:cubicBezTo>
                <a:lnTo>
                  <a:pt x="89" y="18"/>
                </a:lnTo>
                <a:close/>
              </a:path>
            </a:pathLst>
          </a:custGeom>
          <a:solidFill>
            <a:srgbClr val="00CC99"/>
          </a:solidFill>
          <a:ln>
            <a:noFill/>
          </a:ln>
          <a:extLst/>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60" name="ZoneTexte 59"/>
          <p:cNvSpPr txBox="1"/>
          <p:nvPr/>
        </p:nvSpPr>
        <p:spPr>
          <a:xfrm>
            <a:off x="604252" y="3447592"/>
            <a:ext cx="1474013" cy="984885"/>
          </a:xfrm>
          <a:prstGeom prst="rect">
            <a:avLst/>
          </a:prstGeom>
        </p:spPr>
        <p:txBody>
          <a:bodyPr vert="horz" wrap="square" lIns="0" tIns="0" rIns="0" bIns="0" rtlCol="0">
            <a:spAutoFit/>
          </a:bodyPr>
          <a:lstStyle/>
          <a:p>
            <a:pPr marL="6351" defTabSz="1232345"/>
            <a:r>
              <a:rPr lang="fr-FR" sz="6400" b="1" dirty="0">
                <a:solidFill>
                  <a:srgbClr val="00CC99"/>
                </a:solidFill>
                <a:latin typeface="Calibri"/>
              </a:rPr>
              <a:t>72%</a:t>
            </a:r>
          </a:p>
        </p:txBody>
      </p:sp>
      <p:sp>
        <p:nvSpPr>
          <p:cNvPr id="61" name="ZoneTexte 60"/>
          <p:cNvSpPr txBox="1"/>
          <p:nvPr/>
        </p:nvSpPr>
        <p:spPr>
          <a:xfrm>
            <a:off x="4951495" y="2103835"/>
            <a:ext cx="1474013" cy="410433"/>
          </a:xfrm>
          <a:prstGeom prst="rect">
            <a:avLst/>
          </a:prstGeom>
        </p:spPr>
        <p:txBody>
          <a:bodyPr vert="horz" wrap="square" lIns="0" tIns="0" rIns="0" bIns="0" rtlCol="0">
            <a:spAutoFit/>
          </a:bodyPr>
          <a:lstStyle/>
          <a:p>
            <a:pPr marL="6351" algn="ctr" defTabSz="1232345"/>
            <a:r>
              <a:rPr lang="fr-FR" sz="2667" dirty="0">
                <a:solidFill>
                  <a:srgbClr val="00CC99"/>
                </a:solidFill>
                <a:latin typeface="Calibri"/>
              </a:rPr>
              <a:t>71%</a:t>
            </a:r>
          </a:p>
        </p:txBody>
      </p:sp>
      <p:graphicFrame>
        <p:nvGraphicFramePr>
          <p:cNvPr id="63" name="Object 5"/>
          <p:cNvGraphicFramePr>
            <a:graphicFrameLocks noChangeAspect="1"/>
          </p:cNvGraphicFramePr>
          <p:nvPr>
            <p:extLst/>
          </p:nvPr>
        </p:nvGraphicFramePr>
        <p:xfrm>
          <a:off x="6551179" y="2300064"/>
          <a:ext cx="1651685" cy="1440160"/>
        </p:xfrm>
        <a:graphic>
          <a:graphicData uri="http://schemas.openxmlformats.org/drawingml/2006/chart">
            <c:chart xmlns:c="http://schemas.openxmlformats.org/drawingml/2006/chart" xmlns:r="http://schemas.openxmlformats.org/officeDocument/2006/relationships" r:id="rId3"/>
          </a:graphicData>
        </a:graphic>
      </p:graphicFrame>
      <p:sp>
        <p:nvSpPr>
          <p:cNvPr id="64" name="Chord 28"/>
          <p:cNvSpPr/>
          <p:nvPr/>
        </p:nvSpPr>
        <p:spPr>
          <a:xfrm>
            <a:off x="7144539" y="2744367"/>
            <a:ext cx="541172" cy="541172"/>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007681"/>
                </a:solidFill>
                <a:latin typeface="Calibri"/>
              </a:rPr>
              <a:t>65%</a:t>
            </a:r>
          </a:p>
        </p:txBody>
      </p:sp>
      <p:sp>
        <p:nvSpPr>
          <p:cNvPr id="65" name="TextBox 29"/>
          <p:cNvSpPr txBox="1"/>
          <p:nvPr/>
        </p:nvSpPr>
        <p:spPr>
          <a:xfrm>
            <a:off x="6530689" y="3053928"/>
            <a:ext cx="1745489" cy="574644"/>
          </a:xfrm>
          <a:prstGeom prst="rect">
            <a:avLst/>
          </a:prstGeom>
          <a:noFill/>
        </p:spPr>
        <p:txBody>
          <a:bodyPr wrap="square" lIns="0" tIns="0" rIns="0" bIns="0" rtlCol="0">
            <a:spAutoFit/>
          </a:bodyPr>
          <a:lstStyle/>
          <a:p>
            <a:pPr algn="ctr" defTabSz="1232345"/>
            <a:r>
              <a:rPr lang="en-GB" sz="1867" dirty="0">
                <a:solidFill>
                  <a:srgbClr val="1F4391"/>
                </a:solidFill>
                <a:latin typeface="Calibri"/>
              </a:rPr>
              <a:t>MOINS DE 35 ANS </a:t>
            </a:r>
            <a:endParaRPr lang="en-GB" sz="1600" dirty="0">
              <a:solidFill>
                <a:srgbClr val="1F4391"/>
              </a:solidFill>
              <a:latin typeface="Calibri"/>
            </a:endParaRPr>
          </a:p>
        </p:txBody>
      </p:sp>
      <p:grpSp>
        <p:nvGrpSpPr>
          <p:cNvPr id="66" name="Group 34"/>
          <p:cNvGrpSpPr/>
          <p:nvPr/>
        </p:nvGrpSpPr>
        <p:grpSpPr>
          <a:xfrm>
            <a:off x="8350520" y="2300064"/>
            <a:ext cx="1745489" cy="1440160"/>
            <a:chOff x="410105" y="2073751"/>
            <a:chExt cx="1309117" cy="1080120"/>
          </a:xfrm>
        </p:grpSpPr>
        <p:graphicFrame>
          <p:nvGraphicFramePr>
            <p:cNvPr id="67"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4"/>
            </a:graphicData>
          </a:graphic>
        </p:graphicFrame>
        <p:sp>
          <p:nvSpPr>
            <p:cNvPr id="68" name="Chord 53"/>
            <p:cNvSpPr/>
            <p:nvPr/>
          </p:nvSpPr>
          <p:spPr>
            <a:xfrm>
              <a:off x="870493" y="2406978"/>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E87722"/>
                  </a:solidFill>
                  <a:latin typeface="Calibri"/>
                </a:rPr>
                <a:t>72%</a:t>
              </a:r>
            </a:p>
          </p:txBody>
        </p:sp>
        <p:sp>
          <p:nvSpPr>
            <p:cNvPr id="69" name="TextBox 54"/>
            <p:cNvSpPr txBox="1"/>
            <p:nvPr/>
          </p:nvSpPr>
          <p:spPr>
            <a:xfrm>
              <a:off x="410105" y="2639149"/>
              <a:ext cx="1309117" cy="215492"/>
            </a:xfrm>
            <a:prstGeom prst="rect">
              <a:avLst/>
            </a:prstGeom>
            <a:noFill/>
          </p:spPr>
          <p:txBody>
            <a:bodyPr wrap="square" lIns="0" tIns="0" rIns="0" bIns="0" rtlCol="0">
              <a:spAutoFit/>
            </a:bodyPr>
            <a:lstStyle/>
            <a:p>
              <a:pPr algn="ctr" defTabSz="1232345"/>
              <a:r>
                <a:rPr lang="en-GB" sz="1867" dirty="0">
                  <a:solidFill>
                    <a:srgbClr val="1F4391"/>
                  </a:solidFill>
                  <a:latin typeface="Calibri"/>
                </a:rPr>
                <a:t>35 à 64 ANS</a:t>
              </a:r>
              <a:endParaRPr lang="en-GB" sz="1600" dirty="0">
                <a:solidFill>
                  <a:srgbClr val="1F4391"/>
                </a:solidFill>
                <a:latin typeface="Calibri"/>
              </a:endParaRPr>
            </a:p>
          </p:txBody>
        </p:sp>
      </p:grpSp>
      <p:grpSp>
        <p:nvGrpSpPr>
          <p:cNvPr id="70" name="Group 55"/>
          <p:cNvGrpSpPr/>
          <p:nvPr/>
        </p:nvGrpSpPr>
        <p:grpSpPr>
          <a:xfrm>
            <a:off x="10170349" y="2300064"/>
            <a:ext cx="1745489" cy="1440160"/>
            <a:chOff x="410105" y="2073751"/>
            <a:chExt cx="1309117" cy="1080120"/>
          </a:xfrm>
        </p:grpSpPr>
        <p:graphicFrame>
          <p:nvGraphicFramePr>
            <p:cNvPr id="71"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5"/>
            </a:graphicData>
          </a:graphic>
        </p:graphicFrame>
        <p:sp>
          <p:nvSpPr>
            <p:cNvPr id="72" name="Chord 57"/>
            <p:cNvSpPr/>
            <p:nvPr/>
          </p:nvSpPr>
          <p:spPr>
            <a:xfrm>
              <a:off x="870493" y="2406978"/>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F1BE48">
                      <a:lumMod val="75000"/>
                    </a:srgbClr>
                  </a:solidFill>
                  <a:latin typeface="Calibri"/>
                </a:rPr>
                <a:t>81%</a:t>
              </a:r>
            </a:p>
          </p:txBody>
        </p:sp>
        <p:sp>
          <p:nvSpPr>
            <p:cNvPr id="73" name="TextBox 58"/>
            <p:cNvSpPr txBox="1"/>
            <p:nvPr/>
          </p:nvSpPr>
          <p:spPr>
            <a:xfrm>
              <a:off x="410105" y="2639149"/>
              <a:ext cx="1309117" cy="215492"/>
            </a:xfrm>
            <a:prstGeom prst="rect">
              <a:avLst/>
            </a:prstGeom>
            <a:noFill/>
          </p:spPr>
          <p:txBody>
            <a:bodyPr wrap="square" lIns="0" tIns="0" rIns="0" bIns="0" rtlCol="0">
              <a:spAutoFit/>
            </a:bodyPr>
            <a:lstStyle/>
            <a:p>
              <a:pPr algn="ctr" defTabSz="1232345"/>
              <a:r>
                <a:rPr lang="en-GB" sz="1867" dirty="0">
                  <a:solidFill>
                    <a:srgbClr val="1F4391"/>
                  </a:solidFill>
                  <a:latin typeface="Calibri"/>
                </a:rPr>
                <a:t>65 ANS ET PLUS</a:t>
              </a:r>
            </a:p>
          </p:txBody>
        </p:sp>
      </p:grpSp>
      <p:sp>
        <p:nvSpPr>
          <p:cNvPr id="74" name="Rectangle 73"/>
          <p:cNvSpPr/>
          <p:nvPr/>
        </p:nvSpPr>
        <p:spPr>
          <a:xfrm>
            <a:off x="2865860" y="1469603"/>
            <a:ext cx="9108837" cy="2218269"/>
          </a:xfrm>
          <a:prstGeom prst="rect">
            <a:avLst/>
          </a:prstGeom>
          <a:noFill/>
          <a:ln w="635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dirty="0">
              <a:solidFill>
                <a:prstClr val="white"/>
              </a:solidFill>
              <a:latin typeface="Calibri"/>
            </a:endParaRPr>
          </a:p>
        </p:txBody>
      </p:sp>
      <p:sp>
        <p:nvSpPr>
          <p:cNvPr id="75" name="Rectangle 74"/>
          <p:cNvSpPr/>
          <p:nvPr/>
        </p:nvSpPr>
        <p:spPr>
          <a:xfrm>
            <a:off x="2855551" y="3940035"/>
            <a:ext cx="9119147" cy="2126987"/>
          </a:xfrm>
          <a:prstGeom prst="rect">
            <a:avLst/>
          </a:prstGeom>
          <a:noFill/>
          <a:ln w="31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endParaRPr lang="fr-FR" sz="2400" dirty="0">
              <a:solidFill>
                <a:prstClr val="white"/>
              </a:solidFill>
              <a:latin typeface="Calibri"/>
            </a:endParaRPr>
          </a:p>
        </p:txBody>
      </p:sp>
      <p:grpSp>
        <p:nvGrpSpPr>
          <p:cNvPr id="76" name="Group 4"/>
          <p:cNvGrpSpPr/>
          <p:nvPr/>
        </p:nvGrpSpPr>
        <p:grpSpPr>
          <a:xfrm>
            <a:off x="3565221" y="4528089"/>
            <a:ext cx="1745489" cy="1440160"/>
            <a:chOff x="410105" y="2073751"/>
            <a:chExt cx="1309117" cy="1080120"/>
          </a:xfrm>
        </p:grpSpPr>
        <p:sp>
          <p:nvSpPr>
            <p:cNvPr id="79" name="TextBox 29"/>
            <p:cNvSpPr txBox="1"/>
            <p:nvPr/>
          </p:nvSpPr>
          <p:spPr>
            <a:xfrm>
              <a:off x="410105" y="2639149"/>
              <a:ext cx="1309117" cy="215492"/>
            </a:xfrm>
            <a:prstGeom prst="rect">
              <a:avLst/>
            </a:prstGeom>
            <a:noFill/>
          </p:spPr>
          <p:txBody>
            <a:bodyPr wrap="square" lIns="0" tIns="0" rIns="0" bIns="0" rtlCol="0">
              <a:spAutoFit/>
            </a:bodyPr>
            <a:lstStyle/>
            <a:p>
              <a:pPr algn="ctr" defTabSz="1232345"/>
              <a:r>
                <a:rPr lang="en-GB" sz="1867" dirty="0">
                  <a:solidFill>
                    <a:srgbClr val="1F4391"/>
                  </a:solidFill>
                  <a:latin typeface="Calibri"/>
                </a:rPr>
                <a:t>Cadre </a:t>
              </a:r>
              <a:r>
                <a:rPr lang="en-GB" sz="1867" dirty="0" err="1">
                  <a:solidFill>
                    <a:srgbClr val="1F4391"/>
                  </a:solidFill>
                  <a:latin typeface="Calibri"/>
                </a:rPr>
                <a:t>supérieur</a:t>
              </a:r>
              <a:endParaRPr lang="en-GB" sz="1600" dirty="0">
                <a:solidFill>
                  <a:srgbClr val="1F4391"/>
                </a:solidFill>
                <a:latin typeface="Calibri"/>
              </a:endParaRPr>
            </a:p>
          </p:txBody>
        </p:sp>
        <p:graphicFrame>
          <p:nvGraphicFramePr>
            <p:cNvPr id="77"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6"/>
            </a:graphicData>
          </a:graphic>
        </p:graphicFrame>
        <p:sp>
          <p:nvSpPr>
            <p:cNvPr id="78" name="Chord 28"/>
            <p:cNvSpPr/>
            <p:nvPr/>
          </p:nvSpPr>
          <p:spPr>
            <a:xfrm>
              <a:off x="870493" y="2448828"/>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007681"/>
                  </a:solidFill>
                  <a:latin typeface="Calibri"/>
                </a:rPr>
                <a:t>73%</a:t>
              </a:r>
            </a:p>
          </p:txBody>
        </p:sp>
      </p:grpSp>
      <p:grpSp>
        <p:nvGrpSpPr>
          <p:cNvPr id="80" name="Group 34"/>
          <p:cNvGrpSpPr/>
          <p:nvPr/>
        </p:nvGrpSpPr>
        <p:grpSpPr>
          <a:xfrm>
            <a:off x="6911869" y="4513040"/>
            <a:ext cx="1745489" cy="1440160"/>
            <a:chOff x="410105" y="2073751"/>
            <a:chExt cx="1309117" cy="1080120"/>
          </a:xfrm>
        </p:grpSpPr>
        <p:graphicFrame>
          <p:nvGraphicFramePr>
            <p:cNvPr id="81"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7"/>
            </a:graphicData>
          </a:graphic>
        </p:graphicFrame>
        <p:sp>
          <p:nvSpPr>
            <p:cNvPr id="84" name="Chord 53"/>
            <p:cNvSpPr/>
            <p:nvPr/>
          </p:nvSpPr>
          <p:spPr>
            <a:xfrm>
              <a:off x="870493" y="2448828"/>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E87722"/>
                  </a:solidFill>
                  <a:latin typeface="Calibri"/>
                </a:rPr>
                <a:t>69%</a:t>
              </a:r>
            </a:p>
          </p:txBody>
        </p:sp>
        <p:sp>
          <p:nvSpPr>
            <p:cNvPr id="88" name="TextBox 54"/>
            <p:cNvSpPr txBox="1"/>
            <p:nvPr/>
          </p:nvSpPr>
          <p:spPr>
            <a:xfrm>
              <a:off x="410105" y="2639149"/>
              <a:ext cx="1309117" cy="215492"/>
            </a:xfrm>
            <a:prstGeom prst="rect">
              <a:avLst/>
            </a:prstGeom>
            <a:noFill/>
          </p:spPr>
          <p:txBody>
            <a:bodyPr wrap="square" lIns="0" tIns="0" rIns="0" bIns="0" rtlCol="0">
              <a:spAutoFit/>
            </a:bodyPr>
            <a:lstStyle/>
            <a:p>
              <a:pPr algn="ctr" defTabSz="1232345"/>
              <a:r>
                <a:rPr lang="en-GB" sz="1867" dirty="0" err="1">
                  <a:solidFill>
                    <a:srgbClr val="1F4391"/>
                  </a:solidFill>
                  <a:latin typeface="Calibri"/>
                </a:rPr>
                <a:t>Employé</a:t>
              </a:r>
              <a:endParaRPr lang="en-GB" sz="1600" dirty="0">
                <a:solidFill>
                  <a:srgbClr val="1F4391"/>
                </a:solidFill>
                <a:latin typeface="Calibri"/>
              </a:endParaRPr>
            </a:p>
          </p:txBody>
        </p:sp>
      </p:grpSp>
      <p:grpSp>
        <p:nvGrpSpPr>
          <p:cNvPr id="92" name="Group 55"/>
          <p:cNvGrpSpPr/>
          <p:nvPr/>
        </p:nvGrpSpPr>
        <p:grpSpPr>
          <a:xfrm>
            <a:off x="10106309" y="4480893"/>
            <a:ext cx="1745489" cy="1440160"/>
            <a:chOff x="410105" y="2073751"/>
            <a:chExt cx="1309117" cy="1080120"/>
          </a:xfrm>
        </p:grpSpPr>
        <p:graphicFrame>
          <p:nvGraphicFramePr>
            <p:cNvPr id="94"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8"/>
            </a:graphicData>
          </a:graphic>
        </p:graphicFrame>
        <p:sp>
          <p:nvSpPr>
            <p:cNvPr id="102" name="Chord 57"/>
            <p:cNvSpPr/>
            <p:nvPr/>
          </p:nvSpPr>
          <p:spPr>
            <a:xfrm>
              <a:off x="870493" y="2448714"/>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993366"/>
                  </a:solidFill>
                  <a:latin typeface="Calibri"/>
                </a:rPr>
                <a:t>80%</a:t>
              </a:r>
            </a:p>
          </p:txBody>
        </p:sp>
        <p:sp>
          <p:nvSpPr>
            <p:cNvPr id="104" name="TextBox 58"/>
            <p:cNvSpPr txBox="1"/>
            <p:nvPr/>
          </p:nvSpPr>
          <p:spPr>
            <a:xfrm>
              <a:off x="410105" y="2639149"/>
              <a:ext cx="1309117" cy="215492"/>
            </a:xfrm>
            <a:prstGeom prst="rect">
              <a:avLst/>
            </a:prstGeom>
            <a:noFill/>
          </p:spPr>
          <p:txBody>
            <a:bodyPr wrap="square" lIns="0" tIns="0" rIns="0" bIns="0" rtlCol="0">
              <a:spAutoFit/>
            </a:bodyPr>
            <a:lstStyle/>
            <a:p>
              <a:pPr algn="ctr" defTabSz="1232345"/>
              <a:r>
                <a:rPr lang="en-GB" sz="1867" dirty="0" err="1">
                  <a:solidFill>
                    <a:srgbClr val="1F4391"/>
                  </a:solidFill>
                  <a:latin typeface="Calibri"/>
                </a:rPr>
                <a:t>Retraité</a:t>
              </a:r>
              <a:endParaRPr lang="en-GB" sz="1600" dirty="0">
                <a:solidFill>
                  <a:srgbClr val="1F4391"/>
                </a:solidFill>
                <a:latin typeface="Calibri"/>
              </a:endParaRPr>
            </a:p>
          </p:txBody>
        </p:sp>
      </p:grpSp>
      <p:grpSp>
        <p:nvGrpSpPr>
          <p:cNvPr id="114" name="Group 55"/>
          <p:cNvGrpSpPr/>
          <p:nvPr/>
        </p:nvGrpSpPr>
        <p:grpSpPr>
          <a:xfrm>
            <a:off x="8525882" y="4513040"/>
            <a:ext cx="1745489" cy="1440160"/>
            <a:chOff x="410105" y="2073751"/>
            <a:chExt cx="1309117" cy="1080120"/>
          </a:xfrm>
        </p:grpSpPr>
        <p:graphicFrame>
          <p:nvGraphicFramePr>
            <p:cNvPr id="115"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9"/>
            </a:graphicData>
          </a:graphic>
        </p:graphicFrame>
        <p:sp>
          <p:nvSpPr>
            <p:cNvPr id="116" name="Chord 57"/>
            <p:cNvSpPr/>
            <p:nvPr/>
          </p:nvSpPr>
          <p:spPr>
            <a:xfrm>
              <a:off x="893136" y="2448828"/>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F1BE48">
                      <a:lumMod val="75000"/>
                    </a:srgbClr>
                  </a:solidFill>
                  <a:latin typeface="Calibri"/>
                </a:rPr>
                <a:t>67%</a:t>
              </a:r>
            </a:p>
          </p:txBody>
        </p:sp>
        <p:sp>
          <p:nvSpPr>
            <p:cNvPr id="117" name="TextBox 58"/>
            <p:cNvSpPr txBox="1"/>
            <p:nvPr/>
          </p:nvSpPr>
          <p:spPr>
            <a:xfrm>
              <a:off x="410105" y="2639149"/>
              <a:ext cx="1309117" cy="215492"/>
            </a:xfrm>
            <a:prstGeom prst="rect">
              <a:avLst/>
            </a:prstGeom>
            <a:noFill/>
          </p:spPr>
          <p:txBody>
            <a:bodyPr wrap="square" lIns="0" tIns="0" rIns="0" bIns="0" rtlCol="0">
              <a:spAutoFit/>
            </a:bodyPr>
            <a:lstStyle/>
            <a:p>
              <a:pPr algn="ctr" defTabSz="1232345"/>
              <a:r>
                <a:rPr lang="en-GB" sz="1867" dirty="0" err="1">
                  <a:solidFill>
                    <a:srgbClr val="1F4391"/>
                  </a:solidFill>
                  <a:latin typeface="Calibri"/>
                </a:rPr>
                <a:t>Ouvrier</a:t>
              </a:r>
              <a:r>
                <a:rPr lang="en-GB" sz="1867" dirty="0">
                  <a:solidFill>
                    <a:srgbClr val="1F4391"/>
                  </a:solidFill>
                  <a:latin typeface="Calibri"/>
                </a:rPr>
                <a:t> </a:t>
              </a:r>
              <a:endParaRPr lang="en-GB" sz="1600" dirty="0">
                <a:solidFill>
                  <a:srgbClr val="1F4391"/>
                </a:solidFill>
                <a:latin typeface="Calibri"/>
              </a:endParaRPr>
            </a:p>
          </p:txBody>
        </p:sp>
      </p:grpSp>
      <p:sp>
        <p:nvSpPr>
          <p:cNvPr id="46" name="ZoneTexte 45"/>
          <p:cNvSpPr txBox="1"/>
          <p:nvPr/>
        </p:nvSpPr>
        <p:spPr>
          <a:xfrm>
            <a:off x="205934" y="4354190"/>
            <a:ext cx="1674537" cy="1107996"/>
          </a:xfrm>
          <a:prstGeom prst="rect">
            <a:avLst/>
          </a:prstGeom>
        </p:spPr>
        <p:txBody>
          <a:bodyPr vert="horz" wrap="square" lIns="0" tIns="0" rIns="0" bIns="0" rtlCol="0">
            <a:spAutoFit/>
          </a:bodyPr>
          <a:lstStyle/>
          <a:p>
            <a:pPr algn="ctr" defTabSz="1232345" fontAlgn="b">
              <a:defRPr/>
            </a:pPr>
            <a:r>
              <a:rPr lang="fr-FR" sz="2400" b="1" i="1" dirty="0">
                <a:solidFill>
                  <a:srgbClr val="00CC99"/>
                </a:solidFill>
                <a:latin typeface="Calibri" panose="020F0502020204030204" pitchFamily="34" charset="0"/>
              </a:rPr>
              <a:t>+6</a:t>
            </a:r>
            <a:endParaRPr lang="fr-FR" sz="2400" i="1" dirty="0">
              <a:solidFill>
                <a:srgbClr val="00CC99"/>
              </a:solidFill>
              <a:latin typeface="Calibri" panose="020F0502020204030204" pitchFamily="34" charset="0"/>
            </a:endParaRPr>
          </a:p>
          <a:p>
            <a:pPr algn="ctr" defTabSz="1232345" fontAlgn="b">
              <a:defRPr/>
            </a:pPr>
            <a:r>
              <a:rPr lang="fr-FR" sz="1600" i="1" dirty="0">
                <a:solidFill>
                  <a:srgbClr val="000000"/>
                </a:solidFill>
                <a:latin typeface="Calibri" panose="020F0502020204030204" pitchFamily="34" charset="0"/>
              </a:rPr>
              <a:t>Evolution </a:t>
            </a:r>
          </a:p>
          <a:p>
            <a:pPr algn="ctr" defTabSz="1232345" fontAlgn="b">
              <a:defRPr/>
            </a:pPr>
            <a:r>
              <a:rPr lang="fr-FR" sz="1600" i="1" dirty="0">
                <a:solidFill>
                  <a:srgbClr val="000000"/>
                </a:solidFill>
                <a:latin typeface="Calibri" panose="020F0502020204030204" pitchFamily="34" charset="0"/>
              </a:rPr>
              <a:t>16-17 avril </a:t>
            </a:r>
          </a:p>
          <a:p>
            <a:pPr algn="ctr" defTabSz="1232345" fontAlgn="b">
              <a:defRPr/>
            </a:pPr>
            <a:r>
              <a:rPr lang="fr-FR" sz="1600" i="1" dirty="0">
                <a:solidFill>
                  <a:srgbClr val="000000"/>
                </a:solidFill>
                <a:latin typeface="Calibri" panose="020F0502020204030204" pitchFamily="34" charset="0"/>
              </a:rPr>
              <a:t>vs 31 mars-2 avril </a:t>
            </a:r>
          </a:p>
        </p:txBody>
      </p:sp>
      <p:grpSp>
        <p:nvGrpSpPr>
          <p:cNvPr id="47" name="Group 34"/>
          <p:cNvGrpSpPr/>
          <p:nvPr/>
        </p:nvGrpSpPr>
        <p:grpSpPr>
          <a:xfrm>
            <a:off x="5305084" y="4528089"/>
            <a:ext cx="1745489" cy="1440160"/>
            <a:chOff x="410105" y="2073751"/>
            <a:chExt cx="1309117" cy="1080120"/>
          </a:xfrm>
        </p:grpSpPr>
        <p:graphicFrame>
          <p:nvGraphicFramePr>
            <p:cNvPr id="48" name="Object 5"/>
            <p:cNvGraphicFramePr>
              <a:graphicFrameLocks noChangeAspect="1"/>
            </p:cNvGraphicFramePr>
            <p:nvPr>
              <p:extLst/>
            </p:nvPr>
          </p:nvGraphicFramePr>
          <p:xfrm>
            <a:off x="425473" y="2073751"/>
            <a:ext cx="1238764" cy="1080120"/>
          </p:xfrm>
          <a:graphic>
            <a:graphicData uri="http://schemas.openxmlformats.org/drawingml/2006/chart">
              <c:chart xmlns:c="http://schemas.openxmlformats.org/drawingml/2006/chart" xmlns:r="http://schemas.openxmlformats.org/officeDocument/2006/relationships" r:id="rId10"/>
            </a:graphicData>
          </a:graphic>
        </p:graphicFrame>
        <p:sp>
          <p:nvSpPr>
            <p:cNvPr id="49" name="Chord 53"/>
            <p:cNvSpPr/>
            <p:nvPr/>
          </p:nvSpPr>
          <p:spPr>
            <a:xfrm>
              <a:off x="870493" y="2448828"/>
              <a:ext cx="405879" cy="405879"/>
            </a:xfrm>
            <a:prstGeom prst="chord">
              <a:avLst>
                <a:gd name="adj1" fmla="val 10765741"/>
                <a:gd name="adj2" fmla="val 1717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01600" rtlCol="0" anchor="b"/>
            <a:lstStyle/>
            <a:p>
              <a:pPr algn="ctr" defTabSz="1232345"/>
              <a:r>
                <a:rPr lang="en-GB" sz="2133" dirty="0">
                  <a:solidFill>
                    <a:srgbClr val="B7BF12"/>
                  </a:solidFill>
                  <a:latin typeface="Calibri"/>
                </a:rPr>
                <a:t>71%</a:t>
              </a:r>
            </a:p>
          </p:txBody>
        </p:sp>
        <p:sp>
          <p:nvSpPr>
            <p:cNvPr id="50" name="TextBox 54"/>
            <p:cNvSpPr txBox="1"/>
            <p:nvPr/>
          </p:nvSpPr>
          <p:spPr>
            <a:xfrm>
              <a:off x="410105" y="2639149"/>
              <a:ext cx="1309117" cy="430983"/>
            </a:xfrm>
            <a:prstGeom prst="rect">
              <a:avLst/>
            </a:prstGeom>
            <a:noFill/>
          </p:spPr>
          <p:txBody>
            <a:bodyPr wrap="square" lIns="0" tIns="0" rIns="0" bIns="0" rtlCol="0">
              <a:spAutoFit/>
            </a:bodyPr>
            <a:lstStyle/>
            <a:p>
              <a:pPr algn="ctr" defTabSz="1232345"/>
              <a:r>
                <a:rPr lang="en-GB" sz="1867" dirty="0">
                  <a:solidFill>
                    <a:srgbClr val="1F4391"/>
                  </a:solidFill>
                  <a:latin typeface="Calibri"/>
                </a:rPr>
                <a:t>Profession</a:t>
              </a:r>
            </a:p>
            <a:p>
              <a:pPr algn="ctr" defTabSz="1232345"/>
              <a:r>
                <a:rPr lang="en-GB" sz="1867" dirty="0" err="1">
                  <a:solidFill>
                    <a:srgbClr val="1F4391"/>
                  </a:solidFill>
                  <a:latin typeface="Calibri"/>
                </a:rPr>
                <a:t>intermédiaire</a:t>
              </a:r>
              <a:endParaRPr lang="en-GB" sz="1600" dirty="0">
                <a:solidFill>
                  <a:srgbClr val="1F4391"/>
                </a:solidFill>
                <a:latin typeface="Calibri"/>
              </a:endParaRPr>
            </a:p>
          </p:txBody>
        </p:sp>
      </p:grpSp>
      <p:sp>
        <p:nvSpPr>
          <p:cNvPr id="82" name="Espace réservé du texte 1"/>
          <p:cNvSpPr>
            <a:spLocks noGrp="1"/>
          </p:cNvSpPr>
          <p:nvPr>
            <p:ph type="body" sz="quarter" idx="14"/>
          </p:nvPr>
        </p:nvSpPr>
        <p:spPr>
          <a:xfrm>
            <a:off x="6400297" y="220534"/>
            <a:ext cx="5478871" cy="842991"/>
          </a:xfrm>
          <a:prstGeom prst="roundRect">
            <a:avLst/>
          </a:prstGeom>
          <a:noFill/>
          <a:ln>
            <a:noFill/>
          </a:ln>
        </p:spPr>
        <p:txBody>
          <a:bodyPr anchor="ctr">
            <a:noAutofit/>
          </a:bodyPr>
          <a:lstStyle/>
          <a:p>
            <a:pPr marL="0" indent="0">
              <a:buNone/>
            </a:pPr>
            <a:r>
              <a:rPr lang="fr-FR" sz="1400" i="1" dirty="0">
                <a:solidFill>
                  <a:schemeClr val="tx2"/>
                </a:solidFill>
                <a:latin typeface="+mj-lt"/>
                <a:cs typeface="Helvetica" panose="020B0604020202020204" pitchFamily="34" charset="0"/>
              </a:rPr>
              <a:t>Question : </a:t>
            </a:r>
            <a:r>
              <a:rPr lang="fr-FR" sz="1400" i="1" dirty="0">
                <a:solidFill>
                  <a:schemeClr val="tx2"/>
                </a:solidFill>
                <a:latin typeface="+mj-lt"/>
                <a:ea typeface="Cambria"/>
                <a:cs typeface="Times New Roman"/>
              </a:rPr>
              <a:t>Le premier tour de la prochaine élection présidentielle aura lieu dimanche prochain. Pouvez-vous donner une note de 0 à 10 sur votre intention d’aller voter lors du premier tour de cette élection présidentielle ?</a:t>
            </a:r>
          </a:p>
        </p:txBody>
      </p:sp>
    </p:spTree>
    <p:extLst>
      <p:ext uri="{BB962C8B-B14F-4D97-AF65-F5344CB8AC3E}">
        <p14:creationId xmlns:p14="http://schemas.microsoft.com/office/powerpoint/2010/main" val="16396135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aphique 16"/>
          <p:cNvGraphicFramePr/>
          <p:nvPr>
            <p:extLst/>
          </p:nvPr>
        </p:nvGraphicFramePr>
        <p:xfrm>
          <a:off x="591643" y="722908"/>
          <a:ext cx="11461884" cy="5183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Tableau 54"/>
          <p:cNvGraphicFramePr>
            <a:graphicFrameLocks noGrp="1"/>
          </p:cNvGraphicFramePr>
          <p:nvPr>
            <p:extLst/>
          </p:nvPr>
        </p:nvGraphicFramePr>
        <p:xfrm>
          <a:off x="993639" y="2331936"/>
          <a:ext cx="11051348" cy="411480"/>
        </p:xfrm>
        <a:graphic>
          <a:graphicData uri="http://schemas.openxmlformats.org/drawingml/2006/table">
            <a:tbl>
              <a:tblPr firstRow="1" bandRow="1">
                <a:tableStyleId>{5C22544A-7EE6-4342-B048-85BDC9FD1C3A}</a:tableStyleId>
              </a:tblPr>
              <a:tblGrid>
                <a:gridCol w="1004668">
                  <a:extLst>
                    <a:ext uri="{9D8B030D-6E8A-4147-A177-3AD203B41FA5}">
                      <a16:colId xmlns:a16="http://schemas.microsoft.com/office/drawing/2014/main" val="1518074356"/>
                    </a:ext>
                  </a:extLst>
                </a:gridCol>
                <a:gridCol w="1004668">
                  <a:extLst>
                    <a:ext uri="{9D8B030D-6E8A-4147-A177-3AD203B41FA5}">
                      <a16:colId xmlns:a16="http://schemas.microsoft.com/office/drawing/2014/main" val="316194348"/>
                    </a:ext>
                  </a:extLst>
                </a:gridCol>
                <a:gridCol w="1004668">
                  <a:extLst>
                    <a:ext uri="{9D8B030D-6E8A-4147-A177-3AD203B41FA5}">
                      <a16:colId xmlns:a16="http://schemas.microsoft.com/office/drawing/2014/main" val="2087484150"/>
                    </a:ext>
                  </a:extLst>
                </a:gridCol>
                <a:gridCol w="1004668">
                  <a:extLst>
                    <a:ext uri="{9D8B030D-6E8A-4147-A177-3AD203B41FA5}">
                      <a16:colId xmlns:a16="http://schemas.microsoft.com/office/drawing/2014/main" val="1167005522"/>
                    </a:ext>
                  </a:extLst>
                </a:gridCol>
                <a:gridCol w="1004668">
                  <a:extLst>
                    <a:ext uri="{9D8B030D-6E8A-4147-A177-3AD203B41FA5}">
                      <a16:colId xmlns:a16="http://schemas.microsoft.com/office/drawing/2014/main" val="3328967760"/>
                    </a:ext>
                  </a:extLst>
                </a:gridCol>
                <a:gridCol w="1004668">
                  <a:extLst>
                    <a:ext uri="{9D8B030D-6E8A-4147-A177-3AD203B41FA5}">
                      <a16:colId xmlns:a16="http://schemas.microsoft.com/office/drawing/2014/main" val="1660734085"/>
                    </a:ext>
                  </a:extLst>
                </a:gridCol>
                <a:gridCol w="1004668">
                  <a:extLst>
                    <a:ext uri="{9D8B030D-6E8A-4147-A177-3AD203B41FA5}">
                      <a16:colId xmlns:a16="http://schemas.microsoft.com/office/drawing/2014/main" val="3946252942"/>
                    </a:ext>
                  </a:extLst>
                </a:gridCol>
                <a:gridCol w="1004668">
                  <a:extLst>
                    <a:ext uri="{9D8B030D-6E8A-4147-A177-3AD203B41FA5}">
                      <a16:colId xmlns:a16="http://schemas.microsoft.com/office/drawing/2014/main" val="3807631016"/>
                    </a:ext>
                  </a:extLst>
                </a:gridCol>
                <a:gridCol w="1004668">
                  <a:extLst>
                    <a:ext uri="{9D8B030D-6E8A-4147-A177-3AD203B41FA5}">
                      <a16:colId xmlns:a16="http://schemas.microsoft.com/office/drawing/2014/main" val="1027990989"/>
                    </a:ext>
                  </a:extLst>
                </a:gridCol>
                <a:gridCol w="1004668">
                  <a:extLst>
                    <a:ext uri="{9D8B030D-6E8A-4147-A177-3AD203B41FA5}">
                      <a16:colId xmlns:a16="http://schemas.microsoft.com/office/drawing/2014/main" val="408287645"/>
                    </a:ext>
                  </a:extLst>
                </a:gridCol>
                <a:gridCol w="1004668">
                  <a:extLst>
                    <a:ext uri="{9D8B030D-6E8A-4147-A177-3AD203B41FA5}">
                      <a16:colId xmlns:a16="http://schemas.microsoft.com/office/drawing/2014/main" val="311644300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-0,5</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+0,5</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+4</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50000"/>
                            </a:srgbClr>
                          </a:solidFill>
                          <a:effectLst/>
                          <a:uLnTx/>
                          <a:uFillTx/>
                          <a:latin typeface="+mn-lt"/>
                          <a:ea typeface="+mn-ea"/>
                          <a:cs typeface="+mn-cs"/>
                        </a:rPr>
                        <a:t>(=)</a:t>
                      </a:r>
                      <a:endParaRPr kumimoji="0" lang="fr-FR" sz="1900" b="1" i="0" u="none" strike="noStrike" kern="1200" cap="none" spc="0" normalizeH="0" baseline="0" noProof="0" dirty="0">
                        <a:ln>
                          <a:noFill/>
                        </a:ln>
                        <a:solidFill>
                          <a:srgbClr val="888B8D">
                            <a:lumMod val="50000"/>
                          </a:srgbClr>
                        </a:solidFill>
                        <a:effectLst/>
                        <a:uLnTx/>
                        <a:uFillTx/>
                        <a:latin typeface="Calibri"/>
                        <a:ea typeface="+mn-ea"/>
                        <a:cs typeface="+mn-cs"/>
                      </a:endParaRP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50000"/>
                            </a:srgbClr>
                          </a:solidFill>
                          <a:effectLst/>
                          <a:uLnTx/>
                          <a:uFillTx/>
                          <a:latin typeface="+mn-lt"/>
                          <a:ea typeface="+mn-ea"/>
                          <a:cs typeface="+mn-cs"/>
                        </a:rPr>
                        <a:t>(=)</a:t>
                      </a:r>
                      <a:endParaRPr kumimoji="0" lang="fr-FR" sz="1900" b="1" i="0" u="none" strike="noStrike" kern="1200" cap="none" spc="0" normalizeH="0" baseline="0" noProof="0" dirty="0">
                        <a:ln>
                          <a:noFill/>
                        </a:ln>
                        <a:solidFill>
                          <a:srgbClr val="888B8D">
                            <a:lumMod val="50000"/>
                          </a:srgbClr>
                        </a:solidFill>
                        <a:effectLst/>
                        <a:uLnTx/>
                        <a:uFillTx/>
                        <a:latin typeface="Calibri"/>
                        <a:ea typeface="+mn-ea"/>
                        <a:cs typeface="+mn-cs"/>
                      </a:endParaRP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-2,5</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50000"/>
                            </a:srgbClr>
                          </a:solidFill>
                          <a:effectLst/>
                          <a:uLnTx/>
                          <a:uFillTx/>
                          <a:latin typeface="Calibri"/>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+0,5</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graphicFrame>
        <p:nvGraphicFramePr>
          <p:cNvPr id="7" name="Tableau 6"/>
          <p:cNvGraphicFramePr>
            <a:graphicFrameLocks noGrp="1"/>
          </p:cNvGraphicFramePr>
          <p:nvPr>
            <p:extLst/>
          </p:nvPr>
        </p:nvGraphicFramePr>
        <p:xfrm>
          <a:off x="883283" y="5345853"/>
          <a:ext cx="11261237" cy="8077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518074356"/>
                    </a:ext>
                  </a:extLst>
                </a:gridCol>
                <a:gridCol w="994979">
                  <a:extLst>
                    <a:ext uri="{9D8B030D-6E8A-4147-A177-3AD203B41FA5}">
                      <a16:colId xmlns:a16="http://schemas.microsoft.com/office/drawing/2014/main" val="316194348"/>
                    </a:ext>
                  </a:extLst>
                </a:gridCol>
                <a:gridCol w="1107091">
                  <a:extLst>
                    <a:ext uri="{9D8B030D-6E8A-4147-A177-3AD203B41FA5}">
                      <a16:colId xmlns:a16="http://schemas.microsoft.com/office/drawing/2014/main" val="2087484150"/>
                    </a:ext>
                  </a:extLst>
                </a:gridCol>
                <a:gridCol w="841407">
                  <a:extLst>
                    <a:ext uri="{9D8B030D-6E8A-4147-A177-3AD203B41FA5}">
                      <a16:colId xmlns:a16="http://schemas.microsoft.com/office/drawing/2014/main" val="1167005522"/>
                    </a:ext>
                  </a:extLst>
                </a:gridCol>
                <a:gridCol w="1204607">
                  <a:extLst>
                    <a:ext uri="{9D8B030D-6E8A-4147-A177-3AD203B41FA5}">
                      <a16:colId xmlns:a16="http://schemas.microsoft.com/office/drawing/2014/main" val="3328967760"/>
                    </a:ext>
                  </a:extLst>
                </a:gridCol>
                <a:gridCol w="897463">
                  <a:extLst>
                    <a:ext uri="{9D8B030D-6E8A-4147-A177-3AD203B41FA5}">
                      <a16:colId xmlns:a16="http://schemas.microsoft.com/office/drawing/2014/main" val="1660734085"/>
                    </a:ext>
                  </a:extLst>
                </a:gridCol>
                <a:gridCol w="1064468">
                  <a:extLst>
                    <a:ext uri="{9D8B030D-6E8A-4147-A177-3AD203B41FA5}">
                      <a16:colId xmlns:a16="http://schemas.microsoft.com/office/drawing/2014/main" val="3946252942"/>
                    </a:ext>
                  </a:extLst>
                </a:gridCol>
                <a:gridCol w="1028343">
                  <a:extLst>
                    <a:ext uri="{9D8B030D-6E8A-4147-A177-3AD203B41FA5}">
                      <a16:colId xmlns:a16="http://schemas.microsoft.com/office/drawing/2014/main" val="3807631016"/>
                    </a:ext>
                  </a:extLst>
                </a:gridCol>
                <a:gridCol w="912000">
                  <a:extLst>
                    <a:ext uri="{9D8B030D-6E8A-4147-A177-3AD203B41FA5}">
                      <a16:colId xmlns:a16="http://schemas.microsoft.com/office/drawing/2014/main" val="1027990989"/>
                    </a:ext>
                  </a:extLst>
                </a:gridCol>
                <a:gridCol w="1146879">
                  <a:extLst>
                    <a:ext uri="{9D8B030D-6E8A-4147-A177-3AD203B41FA5}">
                      <a16:colId xmlns:a16="http://schemas.microsoft.com/office/drawing/2014/main" val="408287645"/>
                    </a:ext>
                  </a:extLst>
                </a:gridCol>
                <a:gridCol w="1056000">
                  <a:extLst>
                    <a:ext uri="{9D8B030D-6E8A-4147-A177-3AD203B41FA5}">
                      <a16:colId xmlns:a16="http://schemas.microsoft.com/office/drawing/2014/main" val="3116443008"/>
                    </a:ext>
                  </a:extLst>
                </a:gridCol>
              </a:tblGrid>
              <a:tr h="792480">
                <a:tc>
                  <a:txBody>
                    <a:bodyPr/>
                    <a:lstStyle/>
                    <a:p>
                      <a:pPr algn="ctr"/>
                      <a:r>
                        <a:rPr lang="fr-FR" sz="1500" b="0" dirty="0">
                          <a:solidFill>
                            <a:srgbClr val="1F4391"/>
                          </a:solidFill>
                        </a:rPr>
                        <a:t>Nathalie</a:t>
                      </a:r>
                    </a:p>
                    <a:p>
                      <a:pPr algn="ctr"/>
                      <a:r>
                        <a:rPr lang="fr-FR" sz="1500" b="0" dirty="0">
                          <a:solidFill>
                            <a:srgbClr val="1F4391"/>
                          </a:solidFill>
                        </a:rPr>
                        <a:t>Arthaud</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Philippe</a:t>
                      </a:r>
                    </a:p>
                    <a:p>
                      <a:pPr algn="ctr"/>
                      <a:r>
                        <a:rPr lang="fr-FR" sz="1500" b="0" dirty="0" err="1">
                          <a:solidFill>
                            <a:srgbClr val="1F4391"/>
                          </a:solidFill>
                        </a:rPr>
                        <a:t>Poutou</a:t>
                      </a:r>
                      <a:r>
                        <a:rPr lang="fr-FR" sz="1500" b="0" dirty="0">
                          <a:solidFill>
                            <a:srgbClr val="1F4391"/>
                          </a:solidFill>
                        </a:rPr>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Jean-Luc</a:t>
                      </a:r>
                    </a:p>
                    <a:p>
                      <a:pPr algn="ctr"/>
                      <a:r>
                        <a:rPr lang="fr-FR" sz="1500" b="0" dirty="0">
                          <a:solidFill>
                            <a:srgbClr val="1F4391"/>
                          </a:solidFill>
                        </a:rPr>
                        <a:t>Mélenchon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Benoît</a:t>
                      </a:r>
                    </a:p>
                    <a:p>
                      <a:pPr algn="ctr"/>
                      <a:r>
                        <a:rPr lang="fr-FR" sz="1500" b="0" dirty="0">
                          <a:solidFill>
                            <a:srgbClr val="1F4391"/>
                          </a:solidFill>
                        </a:rPr>
                        <a:t>Hamon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Emmanuel</a:t>
                      </a:r>
                    </a:p>
                    <a:p>
                      <a:pPr algn="ctr"/>
                      <a:r>
                        <a:rPr lang="fr-FR" sz="1500" b="0" dirty="0">
                          <a:solidFill>
                            <a:srgbClr val="1F4391"/>
                          </a:solidFill>
                        </a:rPr>
                        <a:t>Macron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Jean </a:t>
                      </a:r>
                    </a:p>
                    <a:p>
                      <a:pPr algn="ctr"/>
                      <a:r>
                        <a:rPr lang="fr-FR" sz="1500" b="0" dirty="0">
                          <a:solidFill>
                            <a:srgbClr val="1F4391"/>
                          </a:solidFill>
                        </a:rPr>
                        <a:t>Lassalle</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François</a:t>
                      </a:r>
                    </a:p>
                    <a:p>
                      <a:pPr algn="ctr"/>
                      <a:r>
                        <a:rPr lang="fr-FR" sz="1500" b="0" dirty="0">
                          <a:solidFill>
                            <a:srgbClr val="1F4391"/>
                          </a:solidFill>
                        </a:rPr>
                        <a:t>Fillon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Nicolas</a:t>
                      </a:r>
                    </a:p>
                    <a:p>
                      <a:pPr algn="ctr"/>
                      <a:r>
                        <a:rPr lang="fr-FR" sz="1500" b="0" dirty="0">
                          <a:solidFill>
                            <a:srgbClr val="1F4391"/>
                          </a:solidFill>
                        </a:rPr>
                        <a:t>Dupont-Aignan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Marine</a:t>
                      </a:r>
                    </a:p>
                    <a:p>
                      <a:pPr algn="ctr"/>
                      <a:r>
                        <a:rPr lang="fr-FR" sz="1500" b="0" dirty="0">
                          <a:solidFill>
                            <a:srgbClr val="1F4391"/>
                          </a:solidFill>
                        </a:rPr>
                        <a:t>Le Pen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Jacques </a:t>
                      </a:r>
                    </a:p>
                    <a:p>
                      <a:pPr algn="ctr"/>
                      <a:r>
                        <a:rPr lang="fr-FR" sz="1500" b="0" dirty="0">
                          <a:solidFill>
                            <a:srgbClr val="1F4391"/>
                          </a:solidFill>
                        </a:rPr>
                        <a:t>Cheminade</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François</a:t>
                      </a:r>
                      <a:r>
                        <a:rPr lang="fr-FR" sz="1500" b="0" baseline="0" dirty="0">
                          <a:solidFill>
                            <a:srgbClr val="1F4391"/>
                          </a:solidFill>
                        </a:rPr>
                        <a:t> </a:t>
                      </a:r>
                    </a:p>
                    <a:p>
                      <a:pPr algn="ctr"/>
                      <a:r>
                        <a:rPr lang="fr-FR" sz="1500" b="0" baseline="0" dirty="0">
                          <a:solidFill>
                            <a:srgbClr val="1F4391"/>
                          </a:solidFill>
                        </a:rPr>
                        <a:t>Asselineau</a:t>
                      </a:r>
                      <a:endParaRPr lang="fr-FR" sz="1500" b="0" dirty="0">
                        <a:solidFill>
                          <a:srgbClr val="1F4391"/>
                        </a:solidFill>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2"/>
            <a:ext cx="4492739" cy="369397"/>
          </a:xfrm>
        </p:spPr>
        <p:txBody>
          <a:bodyPr/>
          <a:lstStyle/>
          <a:p>
            <a:r>
              <a:rPr lang="fr-FR" sz="2667" dirty="0"/>
              <a:t>L’intention de vote 1</a:t>
            </a:r>
            <a:r>
              <a:rPr lang="fr-FR" sz="2667" baseline="30000" dirty="0"/>
              <a:t>er</a:t>
            </a:r>
            <a:r>
              <a:rPr lang="fr-FR" sz="2667" dirty="0"/>
              <a:t> tour</a:t>
            </a:r>
          </a:p>
        </p:txBody>
      </p:sp>
      <p:sp>
        <p:nvSpPr>
          <p:cNvPr id="2" name="Espace réservé du texte 1"/>
          <p:cNvSpPr>
            <a:spLocks noGrp="1"/>
          </p:cNvSpPr>
          <p:nvPr>
            <p:ph type="body" sz="quarter" idx="14"/>
          </p:nvPr>
        </p:nvSpPr>
        <p:spPr>
          <a:xfrm>
            <a:off x="6306121" y="206165"/>
            <a:ext cx="5579249" cy="835460"/>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L</a:t>
            </a:r>
            <a:r>
              <a:rPr lang="fr-FR" sz="1400" i="1" dirty="0">
                <a:solidFill>
                  <a:schemeClr val="tx2"/>
                </a:solidFill>
                <a:ea typeface="Cambria"/>
                <a:cs typeface="Times New Roman"/>
              </a:rPr>
              <a:t>e premier tour de l’élection présidentielle aura lieu dimanche prochain. Quel est le candidat pour lequel il y a le plus de chances que vous votiez ?  </a:t>
            </a:r>
          </a:p>
        </p:txBody>
      </p:sp>
      <p:sp>
        <p:nvSpPr>
          <p:cNvPr id="14" name="ZoneTexte 13"/>
          <p:cNvSpPr txBox="1"/>
          <p:nvPr/>
        </p:nvSpPr>
        <p:spPr>
          <a:xfrm>
            <a:off x="1" y="940349"/>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19" name="ZoneTexte 18"/>
          <p:cNvSpPr txBox="1"/>
          <p:nvPr/>
        </p:nvSpPr>
        <p:spPr>
          <a:xfrm rot="10800000" flipV="1">
            <a:off x="4803184" y="6138334"/>
            <a:ext cx="3464065" cy="668567"/>
          </a:xfrm>
          <a:prstGeom prst="rect">
            <a:avLst/>
          </a:prstGeom>
          <a:noFill/>
        </p:spPr>
        <p:txBody>
          <a:bodyPr vert="horz" wrap="square" lIns="0" tIns="0" rIns="0" bIns="0" rtlCol="0" anchor="ctr">
            <a:noAutofit/>
          </a:bodyPr>
          <a:lstStyle/>
          <a:p>
            <a:pPr marL="6351" algn="ctr" defTabSz="1232345"/>
            <a:r>
              <a:rPr lang="fr-FR" sz="1333" dirty="0">
                <a:solidFill>
                  <a:srgbClr val="222223">
                    <a:lumMod val="75000"/>
                    <a:lumOff val="25000"/>
                  </a:srgbClr>
                </a:solidFill>
                <a:latin typeface="Calibri"/>
              </a:rPr>
              <a:t>Personnes certaines d’aller voter n’ayant</a:t>
            </a:r>
            <a:br>
              <a:rPr lang="fr-FR" sz="1333" dirty="0">
                <a:solidFill>
                  <a:srgbClr val="222223">
                    <a:lumMod val="75000"/>
                    <a:lumOff val="25000"/>
                  </a:srgbClr>
                </a:solidFill>
                <a:latin typeface="Calibri"/>
              </a:rPr>
            </a:br>
            <a:r>
              <a:rPr lang="fr-FR" sz="1333" dirty="0">
                <a:solidFill>
                  <a:srgbClr val="222223">
                    <a:lumMod val="75000"/>
                    <a:lumOff val="25000"/>
                  </a:srgbClr>
                </a:solidFill>
                <a:latin typeface="Calibri"/>
              </a:rPr>
              <a:t> pas exprimé d’intention de vote </a:t>
            </a:r>
            <a:r>
              <a:rPr lang="fr-FR" sz="1333" b="1" dirty="0">
                <a:solidFill>
                  <a:srgbClr val="222223">
                    <a:lumMod val="75000"/>
                    <a:lumOff val="25000"/>
                  </a:srgbClr>
                </a:solidFill>
                <a:latin typeface="Calibri"/>
              </a:rPr>
              <a:t>4</a:t>
            </a:r>
            <a:r>
              <a:rPr lang="fr-FR" sz="1333" b="1" dirty="0">
                <a:solidFill>
                  <a:srgbClr val="222223">
                    <a:lumMod val="75000"/>
                    <a:lumOff val="25000"/>
                  </a:srgbClr>
                </a:solidFill>
                <a:latin typeface="Calibri"/>
              </a:rPr>
              <a:t>%</a:t>
            </a:r>
            <a:endParaRPr lang="fr-FR" sz="1200" dirty="0">
              <a:solidFill>
                <a:srgbClr val="222223">
                  <a:lumMod val="75000"/>
                  <a:lumOff val="25000"/>
                </a:srgbClr>
              </a:solidFill>
              <a:latin typeface="Calibri"/>
            </a:endParaRPr>
          </a:p>
        </p:txBody>
      </p:sp>
      <p:sp>
        <p:nvSpPr>
          <p:cNvPr id="39" name="ZoneTexte 38"/>
          <p:cNvSpPr txBox="1"/>
          <p:nvPr/>
        </p:nvSpPr>
        <p:spPr>
          <a:xfrm>
            <a:off x="-45095" y="2389049"/>
            <a:ext cx="1271660" cy="584968"/>
          </a:xfrm>
          <a:prstGeom prst="rect">
            <a:avLst/>
          </a:prstGeom>
          <a:noFill/>
        </p:spPr>
        <p:txBody>
          <a:bodyPr wrap="square" rtlCol="0">
            <a:spAutoFit/>
          </a:bodyPr>
          <a:lstStyle/>
          <a:p>
            <a:pPr algn="ctr" defTabSz="1232345" fontAlgn="b">
              <a:defRPr/>
            </a:pPr>
            <a:r>
              <a:rPr lang="fr-FR" sz="1067" i="1" dirty="0">
                <a:solidFill>
                  <a:srgbClr val="000000"/>
                </a:solidFill>
                <a:latin typeface="Calibri" panose="020F0502020204030204" pitchFamily="34" charset="0"/>
              </a:rPr>
              <a:t>Evolution </a:t>
            </a:r>
          </a:p>
          <a:p>
            <a:pPr algn="ctr" defTabSz="1232345" fontAlgn="b">
              <a:defRPr/>
            </a:pPr>
            <a:r>
              <a:rPr lang="fr-FR" sz="1067" i="1" dirty="0">
                <a:solidFill>
                  <a:srgbClr val="000000"/>
                </a:solidFill>
                <a:latin typeface="Calibri" panose="020F0502020204030204" pitchFamily="34" charset="0"/>
              </a:rPr>
              <a:t>16-17 avril</a:t>
            </a:r>
          </a:p>
          <a:p>
            <a:pPr algn="ctr" defTabSz="1232345" fontAlgn="b">
              <a:defRPr/>
            </a:pPr>
            <a:r>
              <a:rPr lang="fr-FR" sz="1067" i="1" dirty="0">
                <a:solidFill>
                  <a:srgbClr val="000000"/>
                </a:solidFill>
                <a:latin typeface="Calibri" panose="020F0502020204030204" pitchFamily="34" charset="0"/>
              </a:rPr>
              <a:t>vs 31 mars-2 avril </a:t>
            </a:r>
          </a:p>
        </p:txBody>
      </p:sp>
      <p:pic>
        <p:nvPicPr>
          <p:cNvPr id="57" name="Image 56"/>
          <p:cNvPicPr>
            <a:picLocks noChangeAspect="1"/>
          </p:cNvPicPr>
          <p:nvPr/>
        </p:nvPicPr>
        <p:blipFill>
          <a:blip r:embed="rId4"/>
          <a:stretch>
            <a:fillRect/>
          </a:stretch>
        </p:blipFill>
        <p:spPr>
          <a:xfrm>
            <a:off x="8189251" y="1438834"/>
            <a:ext cx="743444" cy="886543"/>
          </a:xfrm>
          <a:prstGeom prst="rect">
            <a:avLst/>
          </a:prstGeom>
        </p:spPr>
      </p:pic>
      <p:pic>
        <p:nvPicPr>
          <p:cNvPr id="58" name="Image 57"/>
          <p:cNvPicPr>
            <a:picLocks noChangeAspect="1"/>
          </p:cNvPicPr>
          <p:nvPr/>
        </p:nvPicPr>
        <p:blipFill rotWithShape="1">
          <a:blip r:embed="rId5"/>
          <a:srcRect t="1" b="2645"/>
          <a:stretch/>
        </p:blipFill>
        <p:spPr>
          <a:xfrm>
            <a:off x="3168591" y="1449232"/>
            <a:ext cx="754685" cy="876145"/>
          </a:xfrm>
          <a:prstGeom prst="rect">
            <a:avLst/>
          </a:prstGeom>
        </p:spPr>
      </p:pic>
      <p:pic>
        <p:nvPicPr>
          <p:cNvPr id="59" name="Image 58"/>
          <p:cNvPicPr>
            <a:picLocks noChangeAspect="1"/>
          </p:cNvPicPr>
          <p:nvPr/>
        </p:nvPicPr>
        <p:blipFill rotWithShape="1">
          <a:blip r:embed="rId6"/>
          <a:srcRect t="15690" r="7007"/>
          <a:stretch/>
        </p:blipFill>
        <p:spPr>
          <a:xfrm>
            <a:off x="4131219" y="1456066"/>
            <a:ext cx="804064" cy="869311"/>
          </a:xfrm>
          <a:prstGeom prst="rect">
            <a:avLst/>
          </a:prstGeom>
        </p:spPr>
      </p:pic>
      <p:pic>
        <p:nvPicPr>
          <p:cNvPr id="60" name="Image 59"/>
          <p:cNvPicPr>
            <a:picLocks noChangeAspect="1"/>
          </p:cNvPicPr>
          <p:nvPr/>
        </p:nvPicPr>
        <p:blipFill rotWithShape="1">
          <a:blip r:embed="rId7"/>
          <a:srcRect l="6496" b="14002"/>
          <a:stretch/>
        </p:blipFill>
        <p:spPr>
          <a:xfrm>
            <a:off x="5199813" y="1460413"/>
            <a:ext cx="788660" cy="864964"/>
          </a:xfrm>
          <a:prstGeom prst="rect">
            <a:avLst/>
          </a:prstGeom>
        </p:spPr>
      </p:pic>
      <p:pic>
        <p:nvPicPr>
          <p:cNvPr id="61" name="Image 60"/>
          <p:cNvPicPr>
            <a:picLocks noChangeAspect="1"/>
          </p:cNvPicPr>
          <p:nvPr/>
        </p:nvPicPr>
        <p:blipFill rotWithShape="1">
          <a:blip r:embed="rId8"/>
          <a:srcRect t="-1" b="3997"/>
          <a:stretch/>
        </p:blipFill>
        <p:spPr>
          <a:xfrm>
            <a:off x="2103763" y="1449232"/>
            <a:ext cx="765312" cy="876144"/>
          </a:xfrm>
          <a:prstGeom prst="rect">
            <a:avLst/>
          </a:prstGeom>
        </p:spPr>
      </p:pic>
      <p:pic>
        <p:nvPicPr>
          <p:cNvPr id="62" name="Image 61"/>
          <p:cNvPicPr>
            <a:picLocks noChangeAspect="1"/>
          </p:cNvPicPr>
          <p:nvPr/>
        </p:nvPicPr>
        <p:blipFill>
          <a:blip r:embed="rId9"/>
          <a:stretch>
            <a:fillRect/>
          </a:stretch>
        </p:blipFill>
        <p:spPr>
          <a:xfrm>
            <a:off x="1142069" y="1439514"/>
            <a:ext cx="742873" cy="885863"/>
          </a:xfrm>
          <a:prstGeom prst="rect">
            <a:avLst/>
          </a:prstGeom>
        </p:spPr>
      </p:pic>
      <p:pic>
        <p:nvPicPr>
          <p:cNvPr id="63" name="Image 62"/>
          <p:cNvPicPr>
            <a:picLocks noChangeAspect="1"/>
          </p:cNvPicPr>
          <p:nvPr/>
        </p:nvPicPr>
        <p:blipFill rotWithShape="1">
          <a:blip r:embed="rId10"/>
          <a:srcRect b="8283"/>
          <a:stretch/>
        </p:blipFill>
        <p:spPr>
          <a:xfrm>
            <a:off x="10064159" y="1436504"/>
            <a:ext cx="812715" cy="888872"/>
          </a:xfrm>
          <a:prstGeom prst="rect">
            <a:avLst/>
          </a:prstGeom>
        </p:spPr>
      </p:pic>
      <p:pic>
        <p:nvPicPr>
          <p:cNvPr id="64" name="Image 63"/>
          <p:cNvPicPr>
            <a:picLocks noChangeAspect="1"/>
          </p:cNvPicPr>
          <p:nvPr/>
        </p:nvPicPr>
        <p:blipFill rotWithShape="1">
          <a:blip r:embed="rId11"/>
          <a:srcRect r="12842" b="17519"/>
          <a:stretch/>
        </p:blipFill>
        <p:spPr>
          <a:xfrm>
            <a:off x="6124630" y="1398696"/>
            <a:ext cx="821173" cy="926680"/>
          </a:xfrm>
          <a:prstGeom prst="rect">
            <a:avLst/>
          </a:prstGeom>
        </p:spPr>
      </p:pic>
      <p:pic>
        <p:nvPicPr>
          <p:cNvPr id="65" name="Image 64"/>
          <p:cNvPicPr>
            <a:picLocks noChangeAspect="1"/>
          </p:cNvPicPr>
          <p:nvPr/>
        </p:nvPicPr>
        <p:blipFill rotWithShape="1">
          <a:blip r:embed="rId12"/>
          <a:srcRect b="11070"/>
          <a:stretch/>
        </p:blipFill>
        <p:spPr>
          <a:xfrm>
            <a:off x="7187185" y="1449813"/>
            <a:ext cx="825635" cy="875564"/>
          </a:xfrm>
          <a:prstGeom prst="rect">
            <a:avLst/>
          </a:prstGeom>
        </p:spPr>
      </p:pic>
      <p:pic>
        <p:nvPicPr>
          <p:cNvPr id="66" name="Image 65"/>
          <p:cNvPicPr>
            <a:picLocks noChangeAspect="1"/>
          </p:cNvPicPr>
          <p:nvPr/>
        </p:nvPicPr>
        <p:blipFill rotWithShape="1">
          <a:blip r:embed="rId13"/>
          <a:srcRect b="3800"/>
          <a:stretch/>
        </p:blipFill>
        <p:spPr>
          <a:xfrm>
            <a:off x="9125724" y="1423869"/>
            <a:ext cx="785861" cy="901507"/>
          </a:xfrm>
          <a:prstGeom prst="rect">
            <a:avLst/>
          </a:prstGeom>
        </p:spPr>
      </p:pic>
      <p:pic>
        <p:nvPicPr>
          <p:cNvPr id="67" name="Image 66"/>
          <p:cNvPicPr>
            <a:picLocks noChangeAspect="1"/>
          </p:cNvPicPr>
          <p:nvPr/>
        </p:nvPicPr>
        <p:blipFill rotWithShape="1">
          <a:blip r:embed="rId14"/>
          <a:srcRect l="209" t="-1897" r="12331" b="20445"/>
          <a:stretch/>
        </p:blipFill>
        <p:spPr>
          <a:xfrm>
            <a:off x="11103364" y="1456906"/>
            <a:ext cx="782005" cy="868471"/>
          </a:xfrm>
          <a:prstGeom prst="rect">
            <a:avLst/>
          </a:prstGeom>
        </p:spPr>
      </p:pic>
    </p:spTree>
    <p:extLst>
      <p:ext uri="{BB962C8B-B14F-4D97-AF65-F5344CB8AC3E}">
        <p14:creationId xmlns:p14="http://schemas.microsoft.com/office/powerpoint/2010/main" val="23758239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2"/>
            <a:ext cx="4492739" cy="369397"/>
          </a:xfrm>
        </p:spPr>
        <p:txBody>
          <a:bodyPr/>
          <a:lstStyle/>
          <a:p>
            <a:r>
              <a:rPr lang="fr-FR" sz="2667" dirty="0"/>
              <a:t>L’intention de vote 1</a:t>
            </a:r>
            <a:r>
              <a:rPr lang="fr-FR" sz="2667" baseline="30000" dirty="0"/>
              <a:t>er</a:t>
            </a:r>
            <a:r>
              <a:rPr lang="fr-FR" sz="2667" dirty="0"/>
              <a:t> tour</a:t>
            </a:r>
          </a:p>
        </p:txBody>
      </p:sp>
      <p:sp>
        <p:nvSpPr>
          <p:cNvPr id="14" name="ZoneTexte 13"/>
          <p:cNvSpPr txBox="1"/>
          <p:nvPr/>
        </p:nvSpPr>
        <p:spPr>
          <a:xfrm>
            <a:off x="1" y="940349"/>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graphicFrame>
        <p:nvGraphicFramePr>
          <p:cNvPr id="12" name="Graphique 11"/>
          <p:cNvGraphicFramePr/>
          <p:nvPr>
            <p:extLst/>
          </p:nvPr>
        </p:nvGraphicFramePr>
        <p:xfrm>
          <a:off x="364360" y="1247790"/>
          <a:ext cx="10958785" cy="4821637"/>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 12"/>
          <p:cNvPicPr>
            <a:picLocks noChangeAspect="1"/>
          </p:cNvPicPr>
          <p:nvPr/>
        </p:nvPicPr>
        <p:blipFill rotWithShape="1">
          <a:blip r:embed="rId4"/>
          <a:srcRect b="3800"/>
          <a:stretch/>
        </p:blipFill>
        <p:spPr>
          <a:xfrm>
            <a:off x="11376929" y="1855671"/>
            <a:ext cx="445409" cy="510955"/>
          </a:xfrm>
          <a:prstGeom prst="rect">
            <a:avLst/>
          </a:prstGeom>
        </p:spPr>
      </p:pic>
      <p:pic>
        <p:nvPicPr>
          <p:cNvPr id="15" name="Image 14"/>
          <p:cNvPicPr>
            <a:picLocks noChangeAspect="1"/>
          </p:cNvPicPr>
          <p:nvPr/>
        </p:nvPicPr>
        <p:blipFill rotWithShape="1">
          <a:blip r:embed="rId5"/>
          <a:srcRect l="6496" b="14002"/>
          <a:stretch/>
        </p:blipFill>
        <p:spPr>
          <a:xfrm>
            <a:off x="11370378" y="1352799"/>
            <a:ext cx="458511" cy="502872"/>
          </a:xfrm>
          <a:prstGeom prst="rect">
            <a:avLst/>
          </a:prstGeom>
        </p:spPr>
      </p:pic>
      <p:pic>
        <p:nvPicPr>
          <p:cNvPr id="16" name="Image 15"/>
          <p:cNvPicPr>
            <a:picLocks noChangeAspect="1"/>
          </p:cNvPicPr>
          <p:nvPr/>
        </p:nvPicPr>
        <p:blipFill rotWithShape="1">
          <a:blip r:embed="rId6"/>
          <a:srcRect b="11070"/>
          <a:stretch/>
        </p:blipFill>
        <p:spPr>
          <a:xfrm>
            <a:off x="11363658" y="2397441"/>
            <a:ext cx="471949" cy="500491"/>
          </a:xfrm>
          <a:prstGeom prst="rect">
            <a:avLst/>
          </a:prstGeom>
        </p:spPr>
      </p:pic>
      <p:pic>
        <p:nvPicPr>
          <p:cNvPr id="17" name="Image 16"/>
          <p:cNvPicPr>
            <a:picLocks noChangeAspect="1"/>
          </p:cNvPicPr>
          <p:nvPr/>
        </p:nvPicPr>
        <p:blipFill rotWithShape="1">
          <a:blip r:embed="rId7"/>
          <a:srcRect t="1" b="2645"/>
          <a:stretch/>
        </p:blipFill>
        <p:spPr>
          <a:xfrm>
            <a:off x="11361438" y="2959566"/>
            <a:ext cx="476391" cy="553061"/>
          </a:xfrm>
          <a:prstGeom prst="rect">
            <a:avLst/>
          </a:prstGeom>
        </p:spPr>
      </p:pic>
      <p:pic>
        <p:nvPicPr>
          <p:cNvPr id="18" name="Image 17"/>
          <p:cNvPicPr>
            <a:picLocks noChangeAspect="1"/>
          </p:cNvPicPr>
          <p:nvPr/>
        </p:nvPicPr>
        <p:blipFill rotWithShape="1">
          <a:blip r:embed="rId8"/>
          <a:srcRect t="15690" r="7007"/>
          <a:stretch/>
        </p:blipFill>
        <p:spPr>
          <a:xfrm>
            <a:off x="11341262" y="3819356"/>
            <a:ext cx="516743" cy="558675"/>
          </a:xfrm>
          <a:prstGeom prst="rect">
            <a:avLst/>
          </a:prstGeom>
        </p:spPr>
      </p:pic>
      <p:sp>
        <p:nvSpPr>
          <p:cNvPr id="5" name="ZoneTexte 4"/>
          <p:cNvSpPr txBox="1"/>
          <p:nvPr/>
        </p:nvSpPr>
        <p:spPr>
          <a:xfrm>
            <a:off x="740568" y="6192201"/>
            <a:ext cx="8160713" cy="184666"/>
          </a:xfrm>
          <a:prstGeom prst="rect">
            <a:avLst/>
          </a:prstGeom>
        </p:spPr>
        <p:txBody>
          <a:bodyPr vert="horz" wrap="square" lIns="0" tIns="0" rIns="0" bIns="0" rtlCol="0">
            <a:spAutoFit/>
          </a:bodyPr>
          <a:lstStyle/>
          <a:p>
            <a:pPr marL="6351" defTabSz="1232345"/>
            <a:r>
              <a:rPr lang="fr-FR" sz="1200" i="1" dirty="0">
                <a:solidFill>
                  <a:srgbClr val="222223"/>
                </a:solidFill>
                <a:latin typeface="Calibri"/>
              </a:rPr>
              <a:t>*Enquête réalisée auprès d’un échantillon représentatif de 1000 personnes inscrites sur les listes électorales </a:t>
            </a:r>
          </a:p>
        </p:txBody>
      </p:sp>
      <p:pic>
        <p:nvPicPr>
          <p:cNvPr id="19" name="Image 18"/>
          <p:cNvPicPr>
            <a:picLocks noChangeAspect="1"/>
          </p:cNvPicPr>
          <p:nvPr/>
        </p:nvPicPr>
        <p:blipFill>
          <a:blip r:embed="rId9"/>
          <a:stretch>
            <a:fillRect/>
          </a:stretch>
        </p:blipFill>
        <p:spPr>
          <a:xfrm>
            <a:off x="11356293" y="4378031"/>
            <a:ext cx="486681" cy="580359"/>
          </a:xfrm>
          <a:prstGeom prst="rect">
            <a:avLst/>
          </a:prstGeom>
        </p:spPr>
      </p:pic>
      <p:sp>
        <p:nvSpPr>
          <p:cNvPr id="21" name="Espace réservé du texte 1"/>
          <p:cNvSpPr>
            <a:spLocks noGrp="1"/>
          </p:cNvSpPr>
          <p:nvPr>
            <p:ph type="body" sz="quarter" idx="14"/>
          </p:nvPr>
        </p:nvSpPr>
        <p:spPr>
          <a:xfrm>
            <a:off x="6306121" y="206165"/>
            <a:ext cx="5579249" cy="835460"/>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L</a:t>
            </a:r>
            <a:r>
              <a:rPr lang="fr-FR" sz="1400" i="1" dirty="0">
                <a:solidFill>
                  <a:schemeClr val="tx2"/>
                </a:solidFill>
                <a:ea typeface="Cambria"/>
                <a:cs typeface="Times New Roman"/>
              </a:rPr>
              <a:t>e premier tour de l’élection présidentielle aura lieu dimanche prochain. Quel est le candidat pour lequel il y a le plus de chances que vous votiez ?  </a:t>
            </a: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3729792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Comprendre les dynamiques électorales de 2017</a:t>
            </a:r>
            <a:endParaRPr lang="fr-FR" b="1" dirty="0"/>
          </a:p>
        </p:txBody>
      </p:sp>
      <p:sp>
        <p:nvSpPr>
          <p:cNvPr id="3" name="Espace réservé du contenu 2"/>
          <p:cNvSpPr>
            <a:spLocks noGrp="1"/>
          </p:cNvSpPr>
          <p:nvPr>
            <p:ph idx="1"/>
          </p:nvPr>
        </p:nvSpPr>
        <p:spPr/>
        <p:txBody>
          <a:bodyPr>
            <a:normAutofit fontScale="92500" lnSpcReduction="20000"/>
          </a:bodyPr>
          <a:lstStyle/>
          <a:p>
            <a:r>
              <a:rPr lang="fr-FR" dirty="0" smtClean="0"/>
              <a:t>On ne peut pas comprendre les élections de 2017 sans prendre en compte les dynamiques et les transferts d’électeurs du fait:</a:t>
            </a:r>
          </a:p>
          <a:p>
            <a:endParaRPr lang="fr-FR" dirty="0"/>
          </a:p>
          <a:p>
            <a:r>
              <a:rPr lang="fr-FR" dirty="0" smtClean="0"/>
              <a:t>De la création du mouvement En Marche ! (mai 2016)</a:t>
            </a:r>
            <a:endParaRPr lang="fr-FR" dirty="0"/>
          </a:p>
          <a:p>
            <a:r>
              <a:rPr lang="fr-FR" dirty="0" smtClean="0"/>
              <a:t>Des primaires (novembre 2016 et janvier 2017)</a:t>
            </a:r>
          </a:p>
          <a:p>
            <a:r>
              <a:rPr lang="fr-FR" dirty="0" smtClean="0"/>
              <a:t>De « l’abdication » de François Hollande (1</a:t>
            </a:r>
            <a:r>
              <a:rPr lang="fr-FR" baseline="30000" dirty="0" smtClean="0"/>
              <a:t>er</a:t>
            </a:r>
            <a:r>
              <a:rPr lang="fr-FR" dirty="0" smtClean="0"/>
              <a:t> décembre 2016)</a:t>
            </a:r>
          </a:p>
          <a:p>
            <a:r>
              <a:rPr lang="fr-FR" dirty="0" smtClean="0"/>
              <a:t>De la descente aux enfers de François Fillon (février-mars 2017, avec le </a:t>
            </a:r>
            <a:r>
              <a:rPr lang="fr-FR" dirty="0" err="1" smtClean="0"/>
              <a:t>peak</a:t>
            </a:r>
            <a:r>
              <a:rPr lang="fr-FR" dirty="0" smtClean="0"/>
              <a:t> du 15 mars 2017)</a:t>
            </a:r>
          </a:p>
          <a:p>
            <a:r>
              <a:rPr lang="fr-FR" dirty="0" smtClean="0"/>
              <a:t>Du retrait de F. Bayrou (février 2017) en faveur d’Emmanuel Macron</a:t>
            </a:r>
          </a:p>
          <a:p>
            <a:r>
              <a:rPr lang="fr-FR" dirty="0" smtClean="0"/>
              <a:t>Du croisement des courbes entre B. Hamon et JL Mélenchon (fin mars 2017)</a:t>
            </a:r>
            <a:endParaRPr lang="fr-FR" dirty="0"/>
          </a:p>
        </p:txBody>
      </p:sp>
    </p:spTree>
    <p:extLst>
      <p:ext uri="{BB962C8B-B14F-4D97-AF65-F5344CB8AC3E}">
        <p14:creationId xmlns:p14="http://schemas.microsoft.com/office/powerpoint/2010/main" val="2752077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aphique 22"/>
          <p:cNvGraphicFramePr/>
          <p:nvPr>
            <p:extLst/>
          </p:nvPr>
        </p:nvGraphicFramePr>
        <p:xfrm>
          <a:off x="5459867" y="1036486"/>
          <a:ext cx="6732133" cy="5904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Graphique 26"/>
          <p:cNvGraphicFramePr/>
          <p:nvPr>
            <p:extLst/>
          </p:nvPr>
        </p:nvGraphicFramePr>
        <p:xfrm>
          <a:off x="2313958" y="1586575"/>
          <a:ext cx="4284241" cy="28979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Tableau 25"/>
          <p:cNvGraphicFramePr>
            <a:graphicFrameLocks noGrp="1"/>
          </p:cNvGraphicFramePr>
          <p:nvPr>
            <p:extLst/>
          </p:nvPr>
        </p:nvGraphicFramePr>
        <p:xfrm>
          <a:off x="2303903" y="1504893"/>
          <a:ext cx="4304349" cy="449039"/>
        </p:xfrm>
        <a:graphic>
          <a:graphicData uri="http://schemas.openxmlformats.org/drawingml/2006/table">
            <a:tbl>
              <a:tblPr firstRow="1" bandRow="1">
                <a:tableStyleId>{5C22544A-7EE6-4342-B048-85BDC9FD1C3A}</a:tableStyleId>
              </a:tblPr>
              <a:tblGrid>
                <a:gridCol w="4304349">
                  <a:extLst>
                    <a:ext uri="{9D8B030D-6E8A-4147-A177-3AD203B41FA5}">
                      <a16:colId xmlns:a16="http://schemas.microsoft.com/office/drawing/2014/main" val="20000"/>
                    </a:ext>
                  </a:extLst>
                </a:gridCol>
              </a:tblGrid>
              <a:tr h="449039">
                <a:tc>
                  <a:txBody>
                    <a:bodyPr/>
                    <a:lstStyle/>
                    <a:p>
                      <a:pPr algn="ctr"/>
                      <a:r>
                        <a:rPr lang="fr-FR" sz="1900" b="1" dirty="0">
                          <a:solidFill>
                            <a:schemeClr val="bg1"/>
                          </a:solidFill>
                          <a:latin typeface="+mn-lt"/>
                          <a:cs typeface="Helvetica" panose="020B0604020202020204" pitchFamily="34" charset="0"/>
                        </a:rPr>
                        <a:t>ÉVOLUTION « CHOIX DÉFINITIF » %</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25221" y="519413"/>
            <a:ext cx="4492739" cy="369397"/>
          </a:xfrm>
        </p:spPr>
        <p:txBody>
          <a:bodyPr/>
          <a:lstStyle/>
          <a:p>
            <a:r>
              <a:rPr lang="fr-FR" sz="2667" dirty="0"/>
              <a:t>La sûreté du choix</a:t>
            </a:r>
          </a:p>
        </p:txBody>
      </p:sp>
      <p:sp>
        <p:nvSpPr>
          <p:cNvPr id="2" name="Espace réservé du texte 1"/>
          <p:cNvSpPr>
            <a:spLocks noGrp="1"/>
          </p:cNvSpPr>
          <p:nvPr>
            <p:ph type="body" sz="quarter" idx="14"/>
          </p:nvPr>
        </p:nvSpPr>
        <p:spPr>
          <a:xfrm>
            <a:off x="6598199" y="182128"/>
            <a:ext cx="5455328" cy="593728"/>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Votre choix de vote est-il définitif ou peut-il encore changer ?</a:t>
            </a:r>
          </a:p>
        </p:txBody>
      </p:sp>
      <p:sp>
        <p:nvSpPr>
          <p:cNvPr id="14" name="ZoneTexte 13"/>
          <p:cNvSpPr txBox="1"/>
          <p:nvPr/>
        </p:nvSpPr>
        <p:spPr>
          <a:xfrm>
            <a:off x="-375754" y="929785"/>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a:t>
            </a:r>
          </a:p>
        </p:txBody>
      </p:sp>
      <p:sp>
        <p:nvSpPr>
          <p:cNvPr id="20"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6" name="Chart 8"/>
          <p:cNvGraphicFramePr>
            <a:graphicFrameLocks noChangeAspect="1"/>
          </p:cNvGraphicFramePr>
          <p:nvPr>
            <p:extLst/>
          </p:nvPr>
        </p:nvGraphicFramePr>
        <p:xfrm>
          <a:off x="-122338" y="1449577"/>
          <a:ext cx="2496049" cy="2472848"/>
        </p:xfrm>
        <a:graphic>
          <a:graphicData uri="http://schemas.openxmlformats.org/drawingml/2006/chart">
            <c:chart xmlns:c="http://schemas.openxmlformats.org/drawingml/2006/chart" xmlns:r="http://schemas.openxmlformats.org/officeDocument/2006/relationships" r:id="rId5"/>
          </a:graphicData>
        </a:graphic>
      </p:graphicFrame>
      <p:sp>
        <p:nvSpPr>
          <p:cNvPr id="24" name="ZoneTexte 23"/>
          <p:cNvSpPr txBox="1"/>
          <p:nvPr/>
        </p:nvSpPr>
        <p:spPr>
          <a:xfrm>
            <a:off x="621062" y="2125094"/>
            <a:ext cx="1096985" cy="656655"/>
          </a:xfrm>
          <a:prstGeom prst="rect">
            <a:avLst/>
          </a:prstGeom>
        </p:spPr>
        <p:txBody>
          <a:bodyPr vert="horz" wrap="square" lIns="0" tIns="0" rIns="0" bIns="0" rtlCol="0">
            <a:spAutoFit/>
          </a:bodyPr>
          <a:lstStyle/>
          <a:p>
            <a:pPr marL="6351" algn="ctr" defTabSz="1219170">
              <a:defRPr/>
            </a:pPr>
            <a:r>
              <a:rPr lang="fr-FR" sz="4267" b="1" kern="0" dirty="0">
                <a:solidFill>
                  <a:srgbClr val="1F4391"/>
                </a:solidFill>
                <a:latin typeface="Calibri"/>
              </a:rPr>
              <a:t>72%</a:t>
            </a:r>
          </a:p>
        </p:txBody>
      </p:sp>
      <p:sp>
        <p:nvSpPr>
          <p:cNvPr id="25" name="Espace réservé du texte 15"/>
          <p:cNvSpPr txBox="1">
            <a:spLocks/>
          </p:cNvSpPr>
          <p:nvPr/>
        </p:nvSpPr>
        <p:spPr>
          <a:xfrm>
            <a:off x="333563" y="3345130"/>
            <a:ext cx="1594692" cy="643735"/>
          </a:xfrm>
          <a:prstGeom prst="rect">
            <a:avLst/>
          </a:prstGeom>
        </p:spPr>
        <p:txBody>
          <a:bodyPr vert="horz" lIns="0" tIns="0" rIns="0" bIns="0" rtlCol="0" anchor="ctr">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lgn="ctr" defTabSz="1232345">
              <a:spcBef>
                <a:spcPts val="400"/>
              </a:spcBef>
              <a:spcAft>
                <a:spcPts val="400"/>
              </a:spcAft>
              <a:buClr>
                <a:srgbClr val="E87722"/>
              </a:buClr>
            </a:pPr>
            <a:r>
              <a:rPr lang="fr-FR" sz="3200" b="1" dirty="0">
                <a:solidFill>
                  <a:srgbClr val="1F4391"/>
                </a:solidFill>
                <a:latin typeface="Calibri"/>
                <a:cs typeface="Helvetica" pitchFamily="34" charset="0"/>
              </a:rPr>
              <a:t>Définitif</a:t>
            </a:r>
          </a:p>
        </p:txBody>
      </p:sp>
      <p:graphicFrame>
        <p:nvGraphicFramePr>
          <p:cNvPr id="28" name="Chart 8"/>
          <p:cNvGraphicFramePr>
            <a:graphicFrameLocks noChangeAspect="1"/>
          </p:cNvGraphicFramePr>
          <p:nvPr>
            <p:extLst/>
          </p:nvPr>
        </p:nvGraphicFramePr>
        <p:xfrm>
          <a:off x="129029" y="4326311"/>
          <a:ext cx="1993312" cy="1974784"/>
        </p:xfrm>
        <a:graphic>
          <a:graphicData uri="http://schemas.openxmlformats.org/drawingml/2006/chart">
            <c:chart xmlns:c="http://schemas.openxmlformats.org/drawingml/2006/chart" xmlns:r="http://schemas.openxmlformats.org/officeDocument/2006/relationships" r:id="rId6"/>
          </a:graphicData>
        </a:graphic>
      </p:graphicFrame>
      <p:sp>
        <p:nvSpPr>
          <p:cNvPr id="29" name="ZoneTexte 28"/>
          <p:cNvSpPr txBox="1"/>
          <p:nvPr/>
        </p:nvSpPr>
        <p:spPr>
          <a:xfrm>
            <a:off x="682124" y="4915098"/>
            <a:ext cx="887123" cy="492443"/>
          </a:xfrm>
          <a:prstGeom prst="rect">
            <a:avLst/>
          </a:prstGeom>
        </p:spPr>
        <p:txBody>
          <a:bodyPr vert="horz" wrap="square" lIns="0" tIns="0" rIns="0" bIns="0" rtlCol="0">
            <a:spAutoFit/>
          </a:bodyPr>
          <a:lstStyle/>
          <a:p>
            <a:pPr marL="6351" algn="ctr" defTabSz="1219170">
              <a:defRPr/>
            </a:pPr>
            <a:r>
              <a:rPr lang="fr-FR" sz="3200" b="1" kern="0" dirty="0">
                <a:solidFill>
                  <a:srgbClr val="00CC99"/>
                </a:solidFill>
                <a:latin typeface="Calibri"/>
              </a:rPr>
              <a:t>28%</a:t>
            </a:r>
          </a:p>
        </p:txBody>
      </p:sp>
      <p:sp>
        <p:nvSpPr>
          <p:cNvPr id="30" name="Rectangle 29"/>
          <p:cNvSpPr/>
          <p:nvPr/>
        </p:nvSpPr>
        <p:spPr>
          <a:xfrm>
            <a:off x="180510" y="5855705"/>
            <a:ext cx="3308925" cy="502766"/>
          </a:xfrm>
          <a:prstGeom prst="rect">
            <a:avLst/>
          </a:prstGeom>
        </p:spPr>
        <p:txBody>
          <a:bodyPr wrap="square">
            <a:spAutoFit/>
          </a:bodyPr>
          <a:lstStyle/>
          <a:p>
            <a:pPr marL="0" lvl="1" defTabSz="1219170">
              <a:buClr>
                <a:srgbClr val="E87722"/>
              </a:buClr>
              <a:defRPr/>
            </a:pPr>
            <a:r>
              <a:rPr lang="fr-FR" sz="2667" b="1" kern="0" dirty="0">
                <a:solidFill>
                  <a:srgbClr val="00CC99"/>
                </a:solidFill>
                <a:latin typeface="Calibri"/>
                <a:cs typeface="Helvetica" pitchFamily="34" charset="0"/>
              </a:rPr>
              <a:t>Peut encore changer </a:t>
            </a:r>
          </a:p>
        </p:txBody>
      </p:sp>
    </p:spTree>
    <p:extLst>
      <p:ext uri="{BB962C8B-B14F-4D97-AF65-F5344CB8AC3E}">
        <p14:creationId xmlns:p14="http://schemas.microsoft.com/office/powerpoint/2010/main" val="25537111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0"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7" name="Graphique 16"/>
          <p:cNvGraphicFramePr/>
          <p:nvPr>
            <p:extLst/>
          </p:nvPr>
        </p:nvGraphicFramePr>
        <p:xfrm>
          <a:off x="759101" y="1754492"/>
          <a:ext cx="10526664" cy="4663825"/>
        </p:xfrm>
        <a:graphic>
          <a:graphicData uri="http://schemas.openxmlformats.org/drawingml/2006/chart">
            <c:chart xmlns:c="http://schemas.openxmlformats.org/drawingml/2006/chart" xmlns:r="http://schemas.openxmlformats.org/officeDocument/2006/relationships" r:id="rId3"/>
          </a:graphicData>
        </a:graphic>
      </p:graphicFrame>
      <p:sp>
        <p:nvSpPr>
          <p:cNvPr id="18" name="Titre 2"/>
          <p:cNvSpPr txBox="1">
            <a:spLocks/>
          </p:cNvSpPr>
          <p:nvPr/>
        </p:nvSpPr>
        <p:spPr>
          <a:xfrm>
            <a:off x="155316" y="514452"/>
            <a:ext cx="5968713" cy="738792"/>
          </a:xfrm>
          <a:prstGeom prst="rect">
            <a:avLst/>
          </a:prstGeom>
        </p:spPr>
        <p:txBody>
          <a:bodyPr vert="horz" wrap="square" lIns="0" tIns="0" rIns="0" bIns="0" rtlCol="0" anchor="t">
            <a:spAutoFit/>
          </a:bodyPr>
          <a:lstStyle>
            <a:lvl1pPr algn="l" defTabSz="924282" rtl="0" eaLnBrk="1" latinLnBrk="0" hangingPunct="1">
              <a:lnSpc>
                <a:spcPct val="90000"/>
              </a:lnSpc>
              <a:spcBef>
                <a:spcPts val="408"/>
              </a:spcBef>
              <a:buNone/>
              <a:tabLst/>
              <a:defRPr sz="2800" b="1" kern="1200">
                <a:solidFill>
                  <a:schemeClr val="tx1"/>
                </a:solidFill>
                <a:latin typeface="+mj-lt"/>
                <a:ea typeface="+mj-ea"/>
                <a:cs typeface="+mj-cs"/>
              </a:defRPr>
            </a:lvl1pPr>
          </a:lstStyle>
          <a:p>
            <a:pPr defTabSz="1232345">
              <a:spcBef>
                <a:spcPts val="544"/>
              </a:spcBef>
            </a:pPr>
            <a:r>
              <a:rPr lang="fr-FR" sz="2667" dirty="0">
                <a:solidFill>
                  <a:srgbClr val="222223"/>
                </a:solidFill>
                <a:latin typeface="Calibri"/>
              </a:rPr>
              <a:t>L’évolution de la sûreté du choix par candidat - Intention de vote 1</a:t>
            </a:r>
            <a:r>
              <a:rPr lang="fr-FR" sz="2667" baseline="30000" dirty="0">
                <a:solidFill>
                  <a:srgbClr val="222223"/>
                </a:solidFill>
                <a:latin typeface="Calibri"/>
              </a:rPr>
              <a:t>er</a:t>
            </a:r>
            <a:r>
              <a:rPr lang="fr-FR" sz="2667" dirty="0">
                <a:solidFill>
                  <a:srgbClr val="222223"/>
                </a:solidFill>
                <a:latin typeface="Calibri"/>
              </a:rPr>
              <a:t> tour</a:t>
            </a:r>
          </a:p>
        </p:txBody>
      </p:sp>
      <p:sp>
        <p:nvSpPr>
          <p:cNvPr id="19" name="ZoneTexte 18"/>
          <p:cNvSpPr txBox="1"/>
          <p:nvPr/>
        </p:nvSpPr>
        <p:spPr>
          <a:xfrm>
            <a:off x="-134870" y="1253116"/>
            <a:ext cx="2873487"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a:t>
            </a:r>
          </a:p>
        </p:txBody>
      </p:sp>
      <p:graphicFrame>
        <p:nvGraphicFramePr>
          <p:cNvPr id="31" name="Tableau 30"/>
          <p:cNvGraphicFramePr>
            <a:graphicFrameLocks noGrp="1"/>
          </p:cNvGraphicFramePr>
          <p:nvPr>
            <p:extLst/>
          </p:nvPr>
        </p:nvGraphicFramePr>
        <p:xfrm>
          <a:off x="1428124" y="1632155"/>
          <a:ext cx="9253376" cy="411480"/>
        </p:xfrm>
        <a:graphic>
          <a:graphicData uri="http://schemas.openxmlformats.org/drawingml/2006/table">
            <a:tbl>
              <a:tblPr firstRow="1" bandRow="1">
                <a:tableStyleId>{5C22544A-7EE6-4342-B048-85BDC9FD1C3A}</a:tableStyleId>
              </a:tblPr>
              <a:tblGrid>
                <a:gridCol w="9253376">
                  <a:extLst>
                    <a:ext uri="{9D8B030D-6E8A-4147-A177-3AD203B41FA5}">
                      <a16:colId xmlns:a16="http://schemas.microsoft.com/office/drawing/2014/main" val="20000"/>
                    </a:ext>
                  </a:extLst>
                </a:gridCol>
              </a:tblGrid>
              <a:tr h="406400">
                <a:tc>
                  <a:txBody>
                    <a:bodyPr/>
                    <a:lstStyle/>
                    <a:p>
                      <a:pPr algn="ctr"/>
                      <a:r>
                        <a:rPr lang="fr-FR" sz="1900" b="1" dirty="0">
                          <a:solidFill>
                            <a:schemeClr val="bg1"/>
                          </a:solidFill>
                          <a:latin typeface="+mn-lt"/>
                          <a:cs typeface="Helvetica" panose="020B0604020202020204" pitchFamily="34" charset="0"/>
                        </a:rPr>
                        <a:t>ÉVOLUTION « CHOIX DÉFINITIF » %</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pic>
        <p:nvPicPr>
          <p:cNvPr id="32" name="Image 31"/>
          <p:cNvPicPr>
            <a:picLocks noChangeAspect="1"/>
          </p:cNvPicPr>
          <p:nvPr/>
        </p:nvPicPr>
        <p:blipFill rotWithShape="1">
          <a:blip r:embed="rId4"/>
          <a:srcRect b="3800"/>
          <a:stretch/>
        </p:blipFill>
        <p:spPr>
          <a:xfrm>
            <a:off x="10765151" y="1827688"/>
            <a:ext cx="586891" cy="673256"/>
          </a:xfrm>
          <a:prstGeom prst="rect">
            <a:avLst/>
          </a:prstGeom>
        </p:spPr>
      </p:pic>
      <p:pic>
        <p:nvPicPr>
          <p:cNvPr id="33" name="Image 32"/>
          <p:cNvPicPr>
            <a:picLocks noChangeAspect="1"/>
          </p:cNvPicPr>
          <p:nvPr/>
        </p:nvPicPr>
        <p:blipFill rotWithShape="1">
          <a:blip r:embed="rId5"/>
          <a:srcRect l="6496" b="14002"/>
          <a:stretch/>
        </p:blipFill>
        <p:spPr>
          <a:xfrm>
            <a:off x="11372860" y="2803668"/>
            <a:ext cx="604153" cy="662605"/>
          </a:xfrm>
          <a:prstGeom prst="rect">
            <a:avLst/>
          </a:prstGeom>
        </p:spPr>
      </p:pic>
      <p:pic>
        <p:nvPicPr>
          <p:cNvPr id="34" name="Image 33"/>
          <p:cNvPicPr>
            <a:picLocks noChangeAspect="1"/>
          </p:cNvPicPr>
          <p:nvPr/>
        </p:nvPicPr>
        <p:blipFill rotWithShape="1">
          <a:blip r:embed="rId6"/>
          <a:srcRect b="11070"/>
          <a:stretch/>
        </p:blipFill>
        <p:spPr>
          <a:xfrm>
            <a:off x="10750998" y="2587574"/>
            <a:ext cx="621861" cy="659468"/>
          </a:xfrm>
          <a:prstGeom prst="rect">
            <a:avLst/>
          </a:prstGeom>
        </p:spPr>
      </p:pic>
      <p:pic>
        <p:nvPicPr>
          <p:cNvPr id="35" name="Image 34"/>
          <p:cNvPicPr>
            <a:picLocks noChangeAspect="1"/>
          </p:cNvPicPr>
          <p:nvPr/>
        </p:nvPicPr>
        <p:blipFill rotWithShape="1">
          <a:blip r:embed="rId7"/>
          <a:srcRect t="1" b="2645"/>
          <a:stretch/>
        </p:blipFill>
        <p:spPr>
          <a:xfrm>
            <a:off x="10750998" y="3268647"/>
            <a:ext cx="586428" cy="680808"/>
          </a:xfrm>
          <a:prstGeom prst="rect">
            <a:avLst/>
          </a:prstGeom>
        </p:spPr>
      </p:pic>
      <p:pic>
        <p:nvPicPr>
          <p:cNvPr id="36" name="Image 35"/>
          <p:cNvPicPr>
            <a:picLocks noChangeAspect="1"/>
          </p:cNvPicPr>
          <p:nvPr/>
        </p:nvPicPr>
        <p:blipFill rotWithShape="1">
          <a:blip r:embed="rId8"/>
          <a:srcRect t="15690" r="7007"/>
          <a:stretch/>
        </p:blipFill>
        <p:spPr>
          <a:xfrm>
            <a:off x="10745625" y="3954805"/>
            <a:ext cx="597172" cy="645631"/>
          </a:xfrm>
          <a:prstGeom prst="rect">
            <a:avLst/>
          </a:prstGeom>
        </p:spPr>
      </p:pic>
      <p:sp>
        <p:nvSpPr>
          <p:cNvPr id="37" name="Espace réservé du texte 1"/>
          <p:cNvSpPr>
            <a:spLocks noGrp="1"/>
          </p:cNvSpPr>
          <p:nvPr>
            <p:ph type="body" sz="quarter" idx="14"/>
          </p:nvPr>
        </p:nvSpPr>
        <p:spPr>
          <a:xfrm>
            <a:off x="6598199" y="182128"/>
            <a:ext cx="5455328" cy="593728"/>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Votre choix de vote est-il définitif ou peut-il encore changer ?</a:t>
            </a:r>
          </a:p>
        </p:txBody>
      </p:sp>
      <p:pic>
        <p:nvPicPr>
          <p:cNvPr id="14" name="Image 13"/>
          <p:cNvPicPr>
            <a:picLocks noChangeAspect="1"/>
          </p:cNvPicPr>
          <p:nvPr/>
        </p:nvPicPr>
        <p:blipFill>
          <a:blip r:embed="rId9"/>
          <a:stretch>
            <a:fillRect/>
          </a:stretch>
        </p:blipFill>
        <p:spPr>
          <a:xfrm>
            <a:off x="10749725" y="4589529"/>
            <a:ext cx="562432" cy="670689"/>
          </a:xfrm>
          <a:prstGeom prst="rect">
            <a:avLst/>
          </a:prstGeom>
        </p:spPr>
      </p:pic>
    </p:spTree>
    <p:extLst>
      <p:ext uri="{BB962C8B-B14F-4D97-AF65-F5344CB8AC3E}">
        <p14:creationId xmlns:p14="http://schemas.microsoft.com/office/powerpoint/2010/main" val="12365107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09442" y="435708"/>
            <a:ext cx="6739388" cy="369397"/>
          </a:xfrm>
        </p:spPr>
        <p:txBody>
          <a:bodyPr/>
          <a:lstStyle/>
          <a:p>
            <a:r>
              <a:rPr lang="fr-FR" sz="2667" dirty="0"/>
              <a:t>Le second choix des électeurs pour le 1</a:t>
            </a:r>
            <a:r>
              <a:rPr lang="fr-FR" sz="2667" baseline="30000" dirty="0"/>
              <a:t>er</a:t>
            </a:r>
            <a:r>
              <a:rPr lang="fr-FR" sz="2667" dirty="0"/>
              <a:t> tour  </a:t>
            </a:r>
          </a:p>
        </p:txBody>
      </p:sp>
      <p:sp>
        <p:nvSpPr>
          <p:cNvPr id="2" name="Espace réservé du texte 1"/>
          <p:cNvSpPr>
            <a:spLocks noGrp="1"/>
          </p:cNvSpPr>
          <p:nvPr>
            <p:ph type="body" sz="quarter" idx="14"/>
          </p:nvPr>
        </p:nvSpPr>
        <p:spPr>
          <a:xfrm>
            <a:off x="7315201" y="267053"/>
            <a:ext cx="4815529" cy="621692"/>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finalement vous ne deviez pas voter pour</a:t>
            </a:r>
            <a:br>
              <a:rPr lang="fr-FR" sz="1400" i="1" dirty="0">
                <a:solidFill>
                  <a:schemeClr val="tx2"/>
                </a:solidFill>
                <a:ea typeface="Cambria"/>
                <a:cs typeface="Times New Roman"/>
              </a:rPr>
            </a:br>
            <a:r>
              <a:rPr lang="fr-FR" sz="1400" i="1" dirty="0">
                <a:solidFill>
                  <a:schemeClr val="tx2"/>
                </a:solidFill>
                <a:ea typeface="Cambria"/>
                <a:cs typeface="Times New Roman"/>
              </a:rPr>
              <a:t> [NOM DU CANDIDAT], quel serait votre choix au premier tour ? </a:t>
            </a:r>
          </a:p>
        </p:txBody>
      </p:sp>
      <p:sp>
        <p:nvSpPr>
          <p:cNvPr id="14" name="ZoneTexte 13"/>
          <p:cNvSpPr txBox="1"/>
          <p:nvPr/>
        </p:nvSpPr>
        <p:spPr>
          <a:xfrm>
            <a:off x="132978" y="844859"/>
            <a:ext cx="5528823" cy="307777"/>
          </a:xfrm>
          <a:prstGeom prst="rect">
            <a:avLst/>
          </a:prstGeom>
          <a:noFill/>
        </p:spPr>
        <p:txBody>
          <a:bodyPr wrap="square" rtlCol="0">
            <a:spAutoFit/>
          </a:bodyPr>
          <a:lstStyle/>
          <a:p>
            <a:pP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 choix non définitif</a:t>
            </a: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6" name="Tableau 5"/>
          <p:cNvGraphicFramePr>
            <a:graphicFrameLocks noGrp="1"/>
          </p:cNvGraphicFramePr>
          <p:nvPr>
            <p:extLst/>
          </p:nvPr>
        </p:nvGraphicFramePr>
        <p:xfrm>
          <a:off x="189807" y="2102070"/>
          <a:ext cx="11814303" cy="3908611"/>
        </p:xfrm>
        <a:graphic>
          <a:graphicData uri="http://schemas.openxmlformats.org/drawingml/2006/table">
            <a:tbl>
              <a:tblPr>
                <a:tableStyleId>{5C22544A-7EE6-4342-B048-85BDC9FD1C3A}</a:tableStyleId>
              </a:tblPr>
              <a:tblGrid>
                <a:gridCol w="2323940">
                  <a:extLst>
                    <a:ext uri="{9D8B030D-6E8A-4147-A177-3AD203B41FA5}">
                      <a16:colId xmlns:a16="http://schemas.microsoft.com/office/drawing/2014/main" val="729253063"/>
                    </a:ext>
                  </a:extLst>
                </a:gridCol>
                <a:gridCol w="645545">
                  <a:extLst>
                    <a:ext uri="{9D8B030D-6E8A-4147-A177-3AD203B41FA5}">
                      <a16:colId xmlns:a16="http://schemas.microsoft.com/office/drawing/2014/main" val="1668831178"/>
                    </a:ext>
                  </a:extLst>
                </a:gridCol>
                <a:gridCol w="698951">
                  <a:extLst>
                    <a:ext uri="{9D8B030D-6E8A-4147-A177-3AD203B41FA5}">
                      <a16:colId xmlns:a16="http://schemas.microsoft.com/office/drawing/2014/main" val="1996892518"/>
                    </a:ext>
                  </a:extLst>
                </a:gridCol>
                <a:gridCol w="887000">
                  <a:extLst>
                    <a:ext uri="{9D8B030D-6E8A-4147-A177-3AD203B41FA5}">
                      <a16:colId xmlns:a16="http://schemas.microsoft.com/office/drawing/2014/main" val="2489239663"/>
                    </a:ext>
                  </a:extLst>
                </a:gridCol>
                <a:gridCol w="695057">
                  <a:extLst>
                    <a:ext uri="{9D8B030D-6E8A-4147-A177-3AD203B41FA5}">
                      <a16:colId xmlns:a16="http://schemas.microsoft.com/office/drawing/2014/main" val="3986486305"/>
                    </a:ext>
                  </a:extLst>
                </a:gridCol>
                <a:gridCol w="799627">
                  <a:extLst>
                    <a:ext uri="{9D8B030D-6E8A-4147-A177-3AD203B41FA5}">
                      <a16:colId xmlns:a16="http://schemas.microsoft.com/office/drawing/2014/main" val="3548480493"/>
                    </a:ext>
                  </a:extLst>
                </a:gridCol>
                <a:gridCol w="631700">
                  <a:extLst>
                    <a:ext uri="{9D8B030D-6E8A-4147-A177-3AD203B41FA5}">
                      <a16:colId xmlns:a16="http://schemas.microsoft.com/office/drawing/2014/main" val="2833855895"/>
                    </a:ext>
                  </a:extLst>
                </a:gridCol>
                <a:gridCol w="658516">
                  <a:extLst>
                    <a:ext uri="{9D8B030D-6E8A-4147-A177-3AD203B41FA5}">
                      <a16:colId xmlns:a16="http://schemas.microsoft.com/office/drawing/2014/main" val="1413176607"/>
                    </a:ext>
                  </a:extLst>
                </a:gridCol>
                <a:gridCol w="940736">
                  <a:extLst>
                    <a:ext uri="{9D8B030D-6E8A-4147-A177-3AD203B41FA5}">
                      <a16:colId xmlns:a16="http://schemas.microsoft.com/office/drawing/2014/main" val="1513547195"/>
                    </a:ext>
                  </a:extLst>
                </a:gridCol>
                <a:gridCol w="564443">
                  <a:extLst>
                    <a:ext uri="{9D8B030D-6E8A-4147-A177-3AD203B41FA5}">
                      <a16:colId xmlns:a16="http://schemas.microsoft.com/office/drawing/2014/main" val="2185659704"/>
                    </a:ext>
                  </a:extLst>
                </a:gridCol>
                <a:gridCol w="846663">
                  <a:extLst>
                    <a:ext uri="{9D8B030D-6E8A-4147-A177-3AD203B41FA5}">
                      <a16:colId xmlns:a16="http://schemas.microsoft.com/office/drawing/2014/main" val="1467081224"/>
                    </a:ext>
                  </a:extLst>
                </a:gridCol>
                <a:gridCol w="846663">
                  <a:extLst>
                    <a:ext uri="{9D8B030D-6E8A-4147-A177-3AD203B41FA5}">
                      <a16:colId xmlns:a16="http://schemas.microsoft.com/office/drawing/2014/main" val="1184796025"/>
                    </a:ext>
                  </a:extLst>
                </a:gridCol>
                <a:gridCol w="663983">
                  <a:extLst>
                    <a:ext uri="{9D8B030D-6E8A-4147-A177-3AD203B41FA5}">
                      <a16:colId xmlns:a16="http://schemas.microsoft.com/office/drawing/2014/main" val="2346786284"/>
                    </a:ext>
                  </a:extLst>
                </a:gridCol>
                <a:gridCol w="611479">
                  <a:extLst>
                    <a:ext uri="{9D8B030D-6E8A-4147-A177-3AD203B41FA5}">
                      <a16:colId xmlns:a16="http://schemas.microsoft.com/office/drawing/2014/main" val="2661540864"/>
                    </a:ext>
                  </a:extLst>
                </a:gridCol>
              </a:tblGrid>
              <a:tr h="648181">
                <a:tc>
                  <a:txBody>
                    <a:bodyPr/>
                    <a:lstStyle/>
                    <a:p>
                      <a:pPr algn="ctr" fontAlgn="b"/>
                      <a:endParaRPr lang="fr-FR" sz="1900" b="1"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Nathalie Arthaud</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Philippe </a:t>
                      </a:r>
                      <a:r>
                        <a:rPr lang="fr-FR" sz="1400" u="none" strike="noStrike" dirty="0" err="1">
                          <a:solidFill>
                            <a:schemeClr val="bg2">
                              <a:lumMod val="75000"/>
                            </a:schemeClr>
                          </a:solidFill>
                          <a:effectLst/>
                        </a:rPr>
                        <a:t>Poutou</a:t>
                      </a:r>
                      <a:r>
                        <a:rPr lang="fr-FR" sz="1400" u="none" strike="noStrike" dirty="0">
                          <a:solidFill>
                            <a:schemeClr val="bg2">
                              <a:lumMod val="75000"/>
                            </a:schemeClr>
                          </a:solidFill>
                          <a:effectLst/>
                        </a:rPr>
                        <a:t> </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Jean-Luc Mélenchon</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Benoît Hamon</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Emmanuel Macron </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Jean Lassalle </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François Fillon</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N. Dupont-Aignan</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Marine Le Pen</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24282" rtl="0" eaLnBrk="1" fontAlgn="b" latinLnBrk="0" hangingPunct="1">
                        <a:lnSpc>
                          <a:spcPct val="100000"/>
                        </a:lnSpc>
                        <a:spcBef>
                          <a:spcPts val="0"/>
                        </a:spcBef>
                        <a:spcAft>
                          <a:spcPts val="0"/>
                        </a:spcAft>
                        <a:buClrTx/>
                        <a:buSzTx/>
                        <a:buFontTx/>
                        <a:buNone/>
                        <a:tabLst/>
                        <a:defRPr/>
                      </a:pPr>
                      <a:r>
                        <a:rPr lang="fr-FR" sz="1400" u="none" strike="noStrike" dirty="0">
                          <a:solidFill>
                            <a:schemeClr val="bg2">
                              <a:lumMod val="75000"/>
                            </a:schemeClr>
                          </a:solidFill>
                          <a:effectLst/>
                        </a:rPr>
                        <a:t>François </a:t>
                      </a:r>
                      <a:r>
                        <a:rPr lang="fr-FR" sz="1400" u="none" strike="noStrike" dirty="0" err="1">
                          <a:solidFill>
                            <a:schemeClr val="bg2">
                              <a:lumMod val="75000"/>
                            </a:schemeClr>
                          </a:solidFill>
                          <a:effectLst/>
                        </a:rPr>
                        <a:t>Asselineau</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Jacques</a:t>
                      </a:r>
                    </a:p>
                    <a:p>
                      <a:pPr algn="ctr" fontAlgn="b"/>
                      <a:r>
                        <a:rPr lang="fr-FR" sz="1400" b="0" i="0" u="none" strike="noStrike" dirty="0">
                          <a:solidFill>
                            <a:schemeClr val="bg2">
                              <a:lumMod val="75000"/>
                            </a:schemeClr>
                          </a:solidFill>
                          <a:effectLst/>
                          <a:latin typeface="Calibri" panose="020F0502020204030204" pitchFamily="34" charset="0"/>
                        </a:rPr>
                        <a:t>Cheminade</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bg2">
                              <a:lumMod val="75000"/>
                            </a:schemeClr>
                          </a:solidFill>
                          <a:effectLst/>
                        </a:rPr>
                        <a:t>Aucun candidat/</a:t>
                      </a:r>
                      <a:r>
                        <a:rPr lang="fr-FR" sz="1400" u="none" strike="noStrike" dirty="0" err="1">
                          <a:solidFill>
                            <a:schemeClr val="bg2">
                              <a:lumMod val="75000"/>
                            </a:schemeClr>
                          </a:solidFill>
                          <a:effectLst/>
                        </a:rPr>
                        <a:t>Nsp</a:t>
                      </a:r>
                      <a:endParaRPr lang="fr-FR" sz="14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u="none" strike="noStrike" dirty="0">
                          <a:solidFill>
                            <a:schemeClr val="tx1">
                              <a:lumMod val="75000"/>
                              <a:lumOff val="25000"/>
                            </a:schemeClr>
                          </a:solidFill>
                          <a:effectLst/>
                          <a:latin typeface="+mn-lt"/>
                        </a:rPr>
                        <a:t>Total</a:t>
                      </a:r>
                    </a:p>
                    <a:p>
                      <a:pPr algn="ctr" fontAlgn="b"/>
                      <a:r>
                        <a:rPr lang="fr-FR" sz="1400" u="none" strike="noStrike" dirty="0">
                          <a:solidFill>
                            <a:schemeClr val="tx1">
                              <a:lumMod val="75000"/>
                              <a:lumOff val="25000"/>
                            </a:schemeClr>
                          </a:solidFill>
                          <a:effectLst/>
                          <a:latin typeface="+mn-lt"/>
                        </a:rPr>
                        <a:t>%</a:t>
                      </a:r>
                      <a:endParaRPr lang="fr-FR" sz="1400" b="0" i="0" u="none" strike="noStrike" dirty="0">
                        <a:solidFill>
                          <a:schemeClr val="tx1">
                            <a:lumMod val="75000"/>
                            <a:lumOff val="25000"/>
                          </a:schemeClr>
                        </a:solidFill>
                        <a:effectLst/>
                        <a:latin typeface="+mn-lt"/>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3986823"/>
                  </a:ext>
                </a:extLst>
              </a:tr>
              <a:tr h="543405">
                <a:tc>
                  <a:txBody>
                    <a:bodyPr/>
                    <a:lstStyle/>
                    <a:p>
                      <a:pPr algn="l" fontAlgn="b"/>
                      <a:r>
                        <a:rPr lang="fr-FR" sz="1900" u="none" strike="noStrike" dirty="0">
                          <a:solidFill>
                            <a:schemeClr val="bg2">
                              <a:lumMod val="75000"/>
                            </a:schemeClr>
                          </a:solidFill>
                          <a:effectLst/>
                        </a:rPr>
                        <a:t>Jean-Luc Mélenchon</a:t>
                      </a:r>
                      <a:endParaRPr lang="fr-FR" sz="19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100</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42389620"/>
                  </a:ext>
                </a:extLst>
              </a:tr>
              <a:tr h="543405">
                <a:tc>
                  <a:txBody>
                    <a:bodyPr/>
                    <a:lstStyle/>
                    <a:p>
                      <a:pPr algn="l" fontAlgn="b"/>
                      <a:r>
                        <a:rPr lang="fr-FR" sz="1900" u="none" strike="noStrike" dirty="0">
                          <a:solidFill>
                            <a:schemeClr val="bg2">
                              <a:lumMod val="75000"/>
                            </a:schemeClr>
                          </a:solidFill>
                          <a:effectLst/>
                        </a:rPr>
                        <a:t>Benoît Hamon</a:t>
                      </a:r>
                      <a:endParaRPr lang="fr-FR" sz="19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100</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59572202"/>
                  </a:ext>
                </a:extLst>
              </a:tr>
              <a:tr h="543405">
                <a:tc>
                  <a:txBody>
                    <a:bodyPr/>
                    <a:lstStyle/>
                    <a:p>
                      <a:pPr algn="l" fontAlgn="b"/>
                      <a:r>
                        <a:rPr lang="fr-FR" sz="1900" u="none" strike="noStrike" dirty="0">
                          <a:solidFill>
                            <a:schemeClr val="bg2">
                              <a:lumMod val="75000"/>
                            </a:schemeClr>
                          </a:solidFill>
                          <a:effectLst/>
                        </a:rPr>
                        <a:t>Emmanuel Macron </a:t>
                      </a:r>
                      <a:endParaRPr lang="fr-FR" sz="19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100</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1038883"/>
                  </a:ext>
                </a:extLst>
              </a:tr>
              <a:tr h="543405">
                <a:tc>
                  <a:txBody>
                    <a:bodyPr/>
                    <a:lstStyle/>
                    <a:p>
                      <a:pPr algn="l" fontAlgn="b"/>
                      <a:r>
                        <a:rPr lang="fr-FR" sz="1900" u="none" strike="noStrike" dirty="0">
                          <a:solidFill>
                            <a:schemeClr val="bg2">
                              <a:lumMod val="75000"/>
                            </a:schemeClr>
                          </a:solidFill>
                          <a:effectLst/>
                        </a:rPr>
                        <a:t>François Fillon</a:t>
                      </a:r>
                      <a:endParaRPr lang="fr-FR" sz="19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100</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1348270"/>
                  </a:ext>
                </a:extLst>
              </a:tr>
              <a:tr h="543405">
                <a:tc>
                  <a:txBody>
                    <a:bodyPr/>
                    <a:lstStyle/>
                    <a:p>
                      <a:pPr algn="l" fontAlgn="b"/>
                      <a:r>
                        <a:rPr lang="fr-FR" sz="1900" u="none" strike="noStrike" dirty="0">
                          <a:solidFill>
                            <a:schemeClr val="bg2">
                              <a:lumMod val="75000"/>
                            </a:schemeClr>
                          </a:solidFill>
                          <a:effectLst/>
                        </a:rPr>
                        <a:t>Nicolas Dupont-Aignan</a:t>
                      </a:r>
                      <a:endParaRPr lang="fr-FR" sz="1900" b="0" i="0" u="none" strike="noStrike" dirty="0">
                        <a:solidFill>
                          <a:schemeClr val="bg2">
                            <a:lumMod val="75000"/>
                          </a:schemeClr>
                        </a:solidFill>
                        <a:effectLst/>
                        <a:latin typeface="Calibri" panose="020F0502020204030204" pitchFamily="34" charset="0"/>
                      </a:endParaRP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100</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4436805"/>
                  </a:ext>
                </a:extLst>
              </a:tr>
              <a:tr h="543405">
                <a:tc>
                  <a:txBody>
                    <a:bodyPr/>
                    <a:lstStyle/>
                    <a:p>
                      <a:pPr algn="l" fontAlgn="b"/>
                      <a:r>
                        <a:rPr lang="fr-FR" sz="1900" b="0" i="0" u="none" strike="noStrike" dirty="0">
                          <a:solidFill>
                            <a:schemeClr val="bg2">
                              <a:lumMod val="75000"/>
                            </a:schemeClr>
                          </a:solidFill>
                          <a:effectLst/>
                          <a:latin typeface="Calibri" panose="020F0502020204030204" pitchFamily="34" charset="0"/>
                        </a:rPr>
                        <a:t>Marine Le Pen</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100</a:t>
                      </a:r>
                    </a:p>
                  </a:txBody>
                  <a:tcPr marL="8101" marR="8101" marT="810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67858290"/>
                  </a:ext>
                </a:extLst>
              </a:tr>
            </a:tbl>
          </a:graphicData>
        </a:graphic>
      </p:graphicFrame>
      <p:pic>
        <p:nvPicPr>
          <p:cNvPr id="26" name="Image 25"/>
          <p:cNvPicPr>
            <a:picLocks noChangeAspect="1"/>
          </p:cNvPicPr>
          <p:nvPr/>
        </p:nvPicPr>
        <p:blipFill>
          <a:blip r:embed="rId3"/>
          <a:stretch>
            <a:fillRect/>
          </a:stretch>
        </p:blipFill>
        <p:spPr>
          <a:xfrm>
            <a:off x="7711045" y="1460704"/>
            <a:ext cx="562432" cy="670689"/>
          </a:xfrm>
          <a:prstGeom prst="rect">
            <a:avLst/>
          </a:prstGeom>
        </p:spPr>
      </p:pic>
      <p:pic>
        <p:nvPicPr>
          <p:cNvPr id="27" name="Image 26"/>
          <p:cNvPicPr>
            <a:picLocks noChangeAspect="1"/>
          </p:cNvPicPr>
          <p:nvPr/>
        </p:nvPicPr>
        <p:blipFill rotWithShape="1">
          <a:blip r:embed="rId4"/>
          <a:srcRect t="1" b="2645"/>
          <a:stretch/>
        </p:blipFill>
        <p:spPr>
          <a:xfrm>
            <a:off x="3996535" y="1468568"/>
            <a:ext cx="570939" cy="662825"/>
          </a:xfrm>
          <a:prstGeom prst="rect">
            <a:avLst/>
          </a:prstGeom>
        </p:spPr>
      </p:pic>
      <p:pic>
        <p:nvPicPr>
          <p:cNvPr id="28" name="Image 27"/>
          <p:cNvPicPr>
            <a:picLocks noChangeAspect="1"/>
          </p:cNvPicPr>
          <p:nvPr/>
        </p:nvPicPr>
        <p:blipFill rotWithShape="1">
          <a:blip r:embed="rId5"/>
          <a:srcRect t="15690" r="7007"/>
          <a:stretch/>
        </p:blipFill>
        <p:spPr>
          <a:xfrm>
            <a:off x="4737452" y="1473738"/>
            <a:ext cx="608293" cy="657655"/>
          </a:xfrm>
          <a:prstGeom prst="rect">
            <a:avLst/>
          </a:prstGeom>
        </p:spPr>
      </p:pic>
      <p:pic>
        <p:nvPicPr>
          <p:cNvPr id="29" name="Image 28"/>
          <p:cNvPicPr>
            <a:picLocks noChangeAspect="1"/>
          </p:cNvPicPr>
          <p:nvPr/>
        </p:nvPicPr>
        <p:blipFill rotWithShape="1">
          <a:blip r:embed="rId6"/>
          <a:srcRect l="6496" b="14002"/>
          <a:stretch/>
        </p:blipFill>
        <p:spPr>
          <a:xfrm>
            <a:off x="5518241" y="1477027"/>
            <a:ext cx="596640" cy="654365"/>
          </a:xfrm>
          <a:prstGeom prst="rect">
            <a:avLst/>
          </a:prstGeom>
        </p:spPr>
      </p:pic>
      <p:pic>
        <p:nvPicPr>
          <p:cNvPr id="30" name="Image 29"/>
          <p:cNvPicPr>
            <a:picLocks noChangeAspect="1"/>
          </p:cNvPicPr>
          <p:nvPr/>
        </p:nvPicPr>
        <p:blipFill rotWithShape="1">
          <a:blip r:embed="rId7"/>
          <a:srcRect t="-1" b="3997"/>
          <a:stretch/>
        </p:blipFill>
        <p:spPr>
          <a:xfrm>
            <a:off x="3234249" y="1468568"/>
            <a:ext cx="578977" cy="662824"/>
          </a:xfrm>
          <a:prstGeom prst="rect">
            <a:avLst/>
          </a:prstGeom>
        </p:spPr>
      </p:pic>
      <p:pic>
        <p:nvPicPr>
          <p:cNvPr id="31" name="Image 30"/>
          <p:cNvPicPr>
            <a:picLocks noChangeAspect="1"/>
          </p:cNvPicPr>
          <p:nvPr/>
        </p:nvPicPr>
        <p:blipFill>
          <a:blip r:embed="rId8"/>
          <a:stretch>
            <a:fillRect/>
          </a:stretch>
        </p:blipFill>
        <p:spPr>
          <a:xfrm>
            <a:off x="2564981" y="1461218"/>
            <a:ext cx="561999" cy="670175"/>
          </a:xfrm>
          <a:prstGeom prst="rect">
            <a:avLst/>
          </a:prstGeom>
        </p:spPr>
      </p:pic>
      <p:pic>
        <p:nvPicPr>
          <p:cNvPr id="32" name="Image 31"/>
          <p:cNvPicPr>
            <a:picLocks noChangeAspect="1"/>
          </p:cNvPicPr>
          <p:nvPr/>
        </p:nvPicPr>
        <p:blipFill rotWithShape="1">
          <a:blip r:embed="rId9"/>
          <a:srcRect b="8283"/>
          <a:stretch/>
        </p:blipFill>
        <p:spPr>
          <a:xfrm>
            <a:off x="9881703" y="1458941"/>
            <a:ext cx="614839" cy="672452"/>
          </a:xfrm>
          <a:prstGeom prst="rect">
            <a:avLst/>
          </a:prstGeom>
        </p:spPr>
      </p:pic>
      <p:pic>
        <p:nvPicPr>
          <p:cNvPr id="33" name="Image 32"/>
          <p:cNvPicPr>
            <a:picLocks noChangeAspect="1"/>
          </p:cNvPicPr>
          <p:nvPr/>
        </p:nvPicPr>
        <p:blipFill rotWithShape="1">
          <a:blip r:embed="rId10"/>
          <a:srcRect r="12842" b="17519"/>
          <a:stretch/>
        </p:blipFill>
        <p:spPr>
          <a:xfrm>
            <a:off x="6207598" y="1430338"/>
            <a:ext cx="621236" cy="701055"/>
          </a:xfrm>
          <a:prstGeom prst="rect">
            <a:avLst/>
          </a:prstGeom>
        </p:spPr>
      </p:pic>
      <p:pic>
        <p:nvPicPr>
          <p:cNvPr id="34" name="Image 33"/>
          <p:cNvPicPr>
            <a:picLocks noChangeAspect="1"/>
          </p:cNvPicPr>
          <p:nvPr/>
        </p:nvPicPr>
        <p:blipFill rotWithShape="1">
          <a:blip r:embed="rId11"/>
          <a:srcRect b="11070"/>
          <a:stretch/>
        </p:blipFill>
        <p:spPr>
          <a:xfrm>
            <a:off x="6954029" y="1469008"/>
            <a:ext cx="624612" cy="662384"/>
          </a:xfrm>
          <a:prstGeom prst="rect">
            <a:avLst/>
          </a:prstGeom>
        </p:spPr>
      </p:pic>
      <p:pic>
        <p:nvPicPr>
          <p:cNvPr id="35" name="Image 34"/>
          <p:cNvPicPr>
            <a:picLocks noChangeAspect="1"/>
          </p:cNvPicPr>
          <p:nvPr/>
        </p:nvPicPr>
        <p:blipFill rotWithShape="1">
          <a:blip r:embed="rId12"/>
          <a:srcRect b="3800"/>
          <a:stretch/>
        </p:blipFill>
        <p:spPr>
          <a:xfrm>
            <a:off x="8436468" y="1449381"/>
            <a:ext cx="594523" cy="682011"/>
          </a:xfrm>
          <a:prstGeom prst="rect">
            <a:avLst/>
          </a:prstGeom>
        </p:spPr>
      </p:pic>
      <p:pic>
        <p:nvPicPr>
          <p:cNvPr id="36" name="Image 35"/>
          <p:cNvPicPr>
            <a:picLocks noChangeAspect="1"/>
          </p:cNvPicPr>
          <p:nvPr/>
        </p:nvPicPr>
        <p:blipFill rotWithShape="1">
          <a:blip r:embed="rId13"/>
          <a:srcRect l="209" t="-1897" r="12331" b="20445"/>
          <a:stretch/>
        </p:blipFill>
        <p:spPr>
          <a:xfrm>
            <a:off x="9134543" y="1474373"/>
            <a:ext cx="591605" cy="657019"/>
          </a:xfrm>
          <a:prstGeom prst="rect">
            <a:avLst/>
          </a:prstGeom>
        </p:spPr>
      </p:pic>
      <p:sp>
        <p:nvSpPr>
          <p:cNvPr id="37" name="Rounded Rectangular Callout 62"/>
          <p:cNvSpPr/>
          <p:nvPr/>
        </p:nvSpPr>
        <p:spPr bwMode="auto">
          <a:xfrm>
            <a:off x="4680057" y="6081656"/>
            <a:ext cx="7324051" cy="653533"/>
          </a:xfrm>
          <a:prstGeom prst="wedgeRectCallout">
            <a:avLst>
              <a:gd name="adj1" fmla="val -52978"/>
              <a:gd name="adj2" fmla="val -49004"/>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defTabSz="1232345">
              <a:defRPr/>
            </a:pPr>
            <a:r>
              <a:rPr lang="fr-FR" sz="1467" b="1" dirty="0">
                <a:solidFill>
                  <a:prstClr val="white"/>
                </a:solidFill>
                <a:latin typeface="Calibri"/>
              </a:rPr>
              <a:t>Note de lecture : sur 100 électeurs d’Emmanuel Macron qui disent pouvoir changer d’avis, 26% choisiraient en 2</a:t>
            </a:r>
            <a:r>
              <a:rPr lang="fr-FR" sz="1467" b="1" baseline="30000" dirty="0">
                <a:solidFill>
                  <a:prstClr val="white"/>
                </a:solidFill>
                <a:latin typeface="Calibri"/>
              </a:rPr>
              <a:t>nd</a:t>
            </a:r>
            <a:r>
              <a:rPr lang="fr-FR" sz="1467" b="1" dirty="0">
                <a:solidFill>
                  <a:prstClr val="white"/>
                </a:solidFill>
                <a:latin typeface="Calibri"/>
              </a:rPr>
              <a:t> choix Jean-Luc Mélenchon, 22% Benoît Hamon, 21% choisiraient en 2</a:t>
            </a:r>
            <a:r>
              <a:rPr lang="fr-FR" sz="1467" b="1" baseline="30000" dirty="0">
                <a:solidFill>
                  <a:prstClr val="white"/>
                </a:solidFill>
                <a:latin typeface="Calibri"/>
              </a:rPr>
              <a:t>nd</a:t>
            </a:r>
            <a:r>
              <a:rPr lang="fr-FR" sz="1467" b="1" dirty="0">
                <a:solidFill>
                  <a:prstClr val="white"/>
                </a:solidFill>
                <a:latin typeface="Calibri"/>
              </a:rPr>
              <a:t> choix François Fillon, etc…</a:t>
            </a:r>
          </a:p>
        </p:txBody>
      </p:sp>
      <p:grpSp>
        <p:nvGrpSpPr>
          <p:cNvPr id="42" name="Group 43"/>
          <p:cNvGrpSpPr>
            <a:grpSpLocks noChangeAspect="1"/>
          </p:cNvGrpSpPr>
          <p:nvPr/>
        </p:nvGrpSpPr>
        <p:grpSpPr>
          <a:xfrm>
            <a:off x="4098237" y="5987843"/>
            <a:ext cx="342768" cy="747347"/>
            <a:chOff x="2433638" y="2989263"/>
            <a:chExt cx="581025" cy="1266824"/>
          </a:xfrm>
          <a:solidFill>
            <a:srgbClr val="00CC99"/>
          </a:solidFill>
        </p:grpSpPr>
        <p:sp>
          <p:nvSpPr>
            <p:cNvPr id="43" name="Freeform 25"/>
            <p:cNvSpPr>
              <a:spLocks/>
            </p:cNvSpPr>
            <p:nvPr/>
          </p:nvSpPr>
          <p:spPr bwMode="auto">
            <a:xfrm>
              <a:off x="2433638" y="3263900"/>
              <a:ext cx="581025" cy="992187"/>
            </a:xfrm>
            <a:custGeom>
              <a:avLst/>
              <a:gdLst/>
              <a:ahLst/>
              <a:cxnLst>
                <a:cxn ang="0">
                  <a:pos x="98" y="696"/>
                </a:cxn>
                <a:cxn ang="0">
                  <a:pos x="148" y="746"/>
                </a:cxn>
                <a:cxn ang="0">
                  <a:pos x="197" y="696"/>
                </a:cxn>
                <a:cxn ang="0">
                  <a:pos x="197" y="335"/>
                </a:cxn>
                <a:cxn ang="0">
                  <a:pos x="216" y="335"/>
                </a:cxn>
                <a:cxn ang="0">
                  <a:pos x="216" y="696"/>
                </a:cxn>
                <a:cxn ang="0">
                  <a:pos x="265" y="746"/>
                </a:cxn>
                <a:cxn ang="0">
                  <a:pos x="315" y="696"/>
                </a:cxn>
                <a:cxn ang="0">
                  <a:pos x="315" y="304"/>
                </a:cxn>
                <a:cxn ang="0">
                  <a:pos x="315" y="303"/>
                </a:cxn>
                <a:cxn ang="0">
                  <a:pos x="221" y="303"/>
                </a:cxn>
                <a:cxn ang="0">
                  <a:pos x="197" y="279"/>
                </a:cxn>
                <a:cxn ang="0">
                  <a:pos x="197" y="103"/>
                </a:cxn>
                <a:cxn ang="0">
                  <a:pos x="221" y="79"/>
                </a:cxn>
                <a:cxn ang="0">
                  <a:pos x="349" y="79"/>
                </a:cxn>
                <a:cxn ang="0">
                  <a:pos x="373" y="103"/>
                </a:cxn>
                <a:cxn ang="0">
                  <a:pos x="373" y="202"/>
                </a:cxn>
                <a:cxn ang="0">
                  <a:pos x="373" y="205"/>
                </a:cxn>
                <a:cxn ang="0">
                  <a:pos x="373" y="206"/>
                </a:cxn>
                <a:cxn ang="0">
                  <a:pos x="373" y="207"/>
                </a:cxn>
                <a:cxn ang="0">
                  <a:pos x="373" y="207"/>
                </a:cxn>
                <a:cxn ang="0">
                  <a:pos x="373" y="210"/>
                </a:cxn>
                <a:cxn ang="0">
                  <a:pos x="369" y="210"/>
                </a:cxn>
                <a:cxn ang="0">
                  <a:pos x="330" y="201"/>
                </a:cxn>
                <a:cxn ang="0">
                  <a:pos x="289" y="220"/>
                </a:cxn>
                <a:cxn ang="0">
                  <a:pos x="308" y="261"/>
                </a:cxn>
                <a:cxn ang="0">
                  <a:pos x="369" y="274"/>
                </a:cxn>
                <a:cxn ang="0">
                  <a:pos x="396" y="270"/>
                </a:cxn>
                <a:cxn ang="0">
                  <a:pos x="428" y="243"/>
                </a:cxn>
                <a:cxn ang="0">
                  <a:pos x="431" y="238"/>
                </a:cxn>
                <a:cxn ang="0">
                  <a:pos x="437" y="207"/>
                </a:cxn>
                <a:cxn ang="0">
                  <a:pos x="437" y="207"/>
                </a:cxn>
                <a:cxn ang="0">
                  <a:pos x="437" y="206"/>
                </a:cxn>
                <a:cxn ang="0">
                  <a:pos x="421" y="142"/>
                </a:cxn>
                <a:cxn ang="0">
                  <a:pos x="364" y="51"/>
                </a:cxn>
                <a:cxn ang="0">
                  <a:pos x="329" y="18"/>
                </a:cxn>
                <a:cxn ang="0">
                  <a:pos x="291" y="1"/>
                </a:cxn>
                <a:cxn ang="0">
                  <a:pos x="284" y="0"/>
                </a:cxn>
                <a:cxn ang="0">
                  <a:pos x="129" y="0"/>
                </a:cxn>
                <a:cxn ang="0">
                  <a:pos x="125" y="0"/>
                </a:cxn>
                <a:cxn ang="0">
                  <a:pos x="124" y="0"/>
                </a:cxn>
                <a:cxn ang="0">
                  <a:pos x="90" y="6"/>
                </a:cxn>
                <a:cxn ang="0">
                  <a:pos x="28" y="60"/>
                </a:cxn>
                <a:cxn ang="0">
                  <a:pos x="0" y="194"/>
                </a:cxn>
                <a:cxn ang="0">
                  <a:pos x="22" y="372"/>
                </a:cxn>
                <a:cxn ang="0">
                  <a:pos x="53" y="397"/>
                </a:cxn>
                <a:cxn ang="0">
                  <a:pos x="60" y="397"/>
                </a:cxn>
                <a:cxn ang="0">
                  <a:pos x="84" y="359"/>
                </a:cxn>
                <a:cxn ang="0">
                  <a:pos x="64" y="194"/>
                </a:cxn>
                <a:cxn ang="0">
                  <a:pos x="74" y="114"/>
                </a:cxn>
                <a:cxn ang="0">
                  <a:pos x="98" y="74"/>
                </a:cxn>
                <a:cxn ang="0">
                  <a:pos x="98" y="696"/>
                </a:cxn>
              </a:cxnLst>
              <a:rect l="0" t="0" r="r" b="b"/>
              <a:pathLst>
                <a:path w="437" h="746">
                  <a:moveTo>
                    <a:pt x="98" y="696"/>
                  </a:moveTo>
                  <a:cubicBezTo>
                    <a:pt x="98" y="724"/>
                    <a:pt x="120" y="746"/>
                    <a:pt x="148" y="746"/>
                  </a:cubicBezTo>
                  <a:cubicBezTo>
                    <a:pt x="175" y="746"/>
                    <a:pt x="197" y="724"/>
                    <a:pt x="197" y="696"/>
                  </a:cubicBezTo>
                  <a:cubicBezTo>
                    <a:pt x="197" y="335"/>
                    <a:pt x="197" y="335"/>
                    <a:pt x="197" y="335"/>
                  </a:cubicBezTo>
                  <a:cubicBezTo>
                    <a:pt x="216" y="335"/>
                    <a:pt x="216" y="335"/>
                    <a:pt x="216" y="335"/>
                  </a:cubicBezTo>
                  <a:cubicBezTo>
                    <a:pt x="216" y="696"/>
                    <a:pt x="216" y="696"/>
                    <a:pt x="216" y="696"/>
                  </a:cubicBezTo>
                  <a:cubicBezTo>
                    <a:pt x="216" y="724"/>
                    <a:pt x="238" y="746"/>
                    <a:pt x="265" y="746"/>
                  </a:cubicBezTo>
                  <a:cubicBezTo>
                    <a:pt x="292" y="746"/>
                    <a:pt x="315" y="724"/>
                    <a:pt x="315" y="696"/>
                  </a:cubicBezTo>
                  <a:cubicBezTo>
                    <a:pt x="315" y="304"/>
                    <a:pt x="315" y="304"/>
                    <a:pt x="315" y="304"/>
                  </a:cubicBezTo>
                  <a:cubicBezTo>
                    <a:pt x="315" y="303"/>
                    <a:pt x="315" y="303"/>
                    <a:pt x="315" y="303"/>
                  </a:cubicBezTo>
                  <a:cubicBezTo>
                    <a:pt x="221" y="303"/>
                    <a:pt x="221" y="303"/>
                    <a:pt x="221" y="303"/>
                  </a:cubicBezTo>
                  <a:cubicBezTo>
                    <a:pt x="207" y="303"/>
                    <a:pt x="197" y="292"/>
                    <a:pt x="197" y="279"/>
                  </a:cubicBezTo>
                  <a:cubicBezTo>
                    <a:pt x="197" y="103"/>
                    <a:pt x="197" y="103"/>
                    <a:pt x="197" y="103"/>
                  </a:cubicBezTo>
                  <a:cubicBezTo>
                    <a:pt x="197" y="90"/>
                    <a:pt x="207" y="79"/>
                    <a:pt x="221" y="79"/>
                  </a:cubicBezTo>
                  <a:cubicBezTo>
                    <a:pt x="349" y="79"/>
                    <a:pt x="349" y="79"/>
                    <a:pt x="349" y="79"/>
                  </a:cubicBezTo>
                  <a:cubicBezTo>
                    <a:pt x="362" y="79"/>
                    <a:pt x="373" y="90"/>
                    <a:pt x="373" y="103"/>
                  </a:cubicBezTo>
                  <a:cubicBezTo>
                    <a:pt x="373" y="202"/>
                    <a:pt x="373" y="202"/>
                    <a:pt x="373" y="202"/>
                  </a:cubicBezTo>
                  <a:cubicBezTo>
                    <a:pt x="373" y="203"/>
                    <a:pt x="373" y="205"/>
                    <a:pt x="373" y="205"/>
                  </a:cubicBezTo>
                  <a:cubicBezTo>
                    <a:pt x="373" y="205"/>
                    <a:pt x="373" y="206"/>
                    <a:pt x="373" y="206"/>
                  </a:cubicBezTo>
                  <a:cubicBezTo>
                    <a:pt x="373" y="206"/>
                    <a:pt x="373" y="206"/>
                    <a:pt x="373" y="207"/>
                  </a:cubicBezTo>
                  <a:cubicBezTo>
                    <a:pt x="373" y="207"/>
                    <a:pt x="373" y="207"/>
                    <a:pt x="373" y="207"/>
                  </a:cubicBezTo>
                  <a:cubicBezTo>
                    <a:pt x="373" y="208"/>
                    <a:pt x="373" y="209"/>
                    <a:pt x="373" y="210"/>
                  </a:cubicBezTo>
                  <a:cubicBezTo>
                    <a:pt x="372" y="210"/>
                    <a:pt x="371" y="210"/>
                    <a:pt x="369" y="210"/>
                  </a:cubicBezTo>
                  <a:cubicBezTo>
                    <a:pt x="362" y="210"/>
                    <a:pt x="349" y="208"/>
                    <a:pt x="330" y="201"/>
                  </a:cubicBezTo>
                  <a:cubicBezTo>
                    <a:pt x="314" y="195"/>
                    <a:pt x="295" y="203"/>
                    <a:pt x="289" y="220"/>
                  </a:cubicBezTo>
                  <a:cubicBezTo>
                    <a:pt x="283" y="237"/>
                    <a:pt x="291" y="255"/>
                    <a:pt x="308" y="261"/>
                  </a:cubicBezTo>
                  <a:cubicBezTo>
                    <a:pt x="331" y="270"/>
                    <a:pt x="350" y="274"/>
                    <a:pt x="369" y="274"/>
                  </a:cubicBezTo>
                  <a:cubicBezTo>
                    <a:pt x="378" y="274"/>
                    <a:pt x="387" y="273"/>
                    <a:pt x="396" y="270"/>
                  </a:cubicBezTo>
                  <a:cubicBezTo>
                    <a:pt x="409" y="265"/>
                    <a:pt x="421" y="255"/>
                    <a:pt x="428" y="243"/>
                  </a:cubicBezTo>
                  <a:cubicBezTo>
                    <a:pt x="429" y="242"/>
                    <a:pt x="430" y="240"/>
                    <a:pt x="431" y="238"/>
                  </a:cubicBezTo>
                  <a:cubicBezTo>
                    <a:pt x="435" y="228"/>
                    <a:pt x="437" y="217"/>
                    <a:pt x="437" y="207"/>
                  </a:cubicBezTo>
                  <a:cubicBezTo>
                    <a:pt x="437" y="207"/>
                    <a:pt x="437" y="207"/>
                    <a:pt x="437" y="207"/>
                  </a:cubicBezTo>
                  <a:cubicBezTo>
                    <a:pt x="437" y="207"/>
                    <a:pt x="437" y="206"/>
                    <a:pt x="437" y="206"/>
                  </a:cubicBezTo>
                  <a:cubicBezTo>
                    <a:pt x="437" y="184"/>
                    <a:pt x="430" y="163"/>
                    <a:pt x="421" y="142"/>
                  </a:cubicBezTo>
                  <a:cubicBezTo>
                    <a:pt x="407" y="109"/>
                    <a:pt x="386" y="77"/>
                    <a:pt x="364" y="51"/>
                  </a:cubicBezTo>
                  <a:cubicBezTo>
                    <a:pt x="353" y="38"/>
                    <a:pt x="341" y="27"/>
                    <a:pt x="329" y="18"/>
                  </a:cubicBezTo>
                  <a:cubicBezTo>
                    <a:pt x="318" y="10"/>
                    <a:pt x="307" y="3"/>
                    <a:pt x="291" y="1"/>
                  </a:cubicBezTo>
                  <a:cubicBezTo>
                    <a:pt x="289" y="0"/>
                    <a:pt x="286" y="0"/>
                    <a:pt x="284" y="0"/>
                  </a:cubicBezTo>
                  <a:cubicBezTo>
                    <a:pt x="129" y="0"/>
                    <a:pt x="129" y="0"/>
                    <a:pt x="129" y="0"/>
                  </a:cubicBezTo>
                  <a:cubicBezTo>
                    <a:pt x="128" y="0"/>
                    <a:pt x="127" y="0"/>
                    <a:pt x="125" y="0"/>
                  </a:cubicBezTo>
                  <a:cubicBezTo>
                    <a:pt x="125" y="0"/>
                    <a:pt x="124" y="0"/>
                    <a:pt x="124" y="0"/>
                  </a:cubicBezTo>
                  <a:cubicBezTo>
                    <a:pt x="116" y="0"/>
                    <a:pt x="104" y="1"/>
                    <a:pt x="90" y="6"/>
                  </a:cubicBezTo>
                  <a:cubicBezTo>
                    <a:pt x="70" y="13"/>
                    <a:pt x="45" y="30"/>
                    <a:pt x="28" y="60"/>
                  </a:cubicBezTo>
                  <a:cubicBezTo>
                    <a:pt x="10" y="91"/>
                    <a:pt x="0" y="133"/>
                    <a:pt x="0" y="194"/>
                  </a:cubicBezTo>
                  <a:cubicBezTo>
                    <a:pt x="0" y="241"/>
                    <a:pt x="6" y="299"/>
                    <a:pt x="22" y="372"/>
                  </a:cubicBezTo>
                  <a:cubicBezTo>
                    <a:pt x="25" y="387"/>
                    <a:pt x="38" y="397"/>
                    <a:pt x="53" y="397"/>
                  </a:cubicBezTo>
                  <a:cubicBezTo>
                    <a:pt x="55" y="397"/>
                    <a:pt x="58" y="397"/>
                    <a:pt x="60" y="397"/>
                  </a:cubicBezTo>
                  <a:cubicBezTo>
                    <a:pt x="77" y="393"/>
                    <a:pt x="88" y="376"/>
                    <a:pt x="84" y="359"/>
                  </a:cubicBezTo>
                  <a:cubicBezTo>
                    <a:pt x="69" y="289"/>
                    <a:pt x="64" y="235"/>
                    <a:pt x="64" y="194"/>
                  </a:cubicBezTo>
                  <a:cubicBezTo>
                    <a:pt x="64" y="159"/>
                    <a:pt x="68" y="133"/>
                    <a:pt x="74" y="114"/>
                  </a:cubicBezTo>
                  <a:cubicBezTo>
                    <a:pt x="81" y="92"/>
                    <a:pt x="90" y="80"/>
                    <a:pt x="98" y="74"/>
                  </a:cubicBezTo>
                  <a:lnTo>
                    <a:pt x="98" y="69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44" name="Oval 26"/>
            <p:cNvSpPr>
              <a:spLocks noChangeArrowheads="1"/>
            </p:cNvSpPr>
            <p:nvPr/>
          </p:nvSpPr>
          <p:spPr bwMode="auto">
            <a:xfrm>
              <a:off x="2587625" y="2989263"/>
              <a:ext cx="239713" cy="239712"/>
            </a:xfrm>
            <a:prstGeom prst="ellipse">
              <a:avLst/>
            </a:pr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45" name="Freeform 27"/>
            <p:cNvSpPr>
              <a:spLocks noEditPoints="1"/>
            </p:cNvSpPr>
            <p:nvPr/>
          </p:nvSpPr>
          <p:spPr bwMode="auto">
            <a:xfrm>
              <a:off x="2706688" y="3379788"/>
              <a:ext cx="212725" cy="277812"/>
            </a:xfrm>
            <a:custGeom>
              <a:avLst/>
              <a:gdLst/>
              <a:ahLst/>
              <a:cxnLst>
                <a:cxn ang="0">
                  <a:pos x="100" y="182"/>
                </a:cxn>
                <a:cxn ang="0">
                  <a:pos x="76" y="130"/>
                </a:cxn>
                <a:cxn ang="0">
                  <a:pos x="114" y="104"/>
                </a:cxn>
                <a:cxn ang="0">
                  <a:pos x="128" y="107"/>
                </a:cxn>
                <a:cxn ang="0">
                  <a:pos x="160" y="115"/>
                </a:cxn>
                <a:cxn ang="0">
                  <a:pos x="160" y="16"/>
                </a:cxn>
                <a:cxn ang="0">
                  <a:pos x="144" y="0"/>
                </a:cxn>
                <a:cxn ang="0">
                  <a:pos x="16" y="0"/>
                </a:cxn>
                <a:cxn ang="0">
                  <a:pos x="0" y="16"/>
                </a:cxn>
                <a:cxn ang="0">
                  <a:pos x="0" y="192"/>
                </a:cxn>
                <a:cxn ang="0">
                  <a:pos x="16" y="208"/>
                </a:cxn>
                <a:cxn ang="0">
                  <a:pos x="144" y="208"/>
                </a:cxn>
                <a:cxn ang="0">
                  <a:pos x="159" y="195"/>
                </a:cxn>
                <a:cxn ang="0">
                  <a:pos x="100" y="182"/>
                </a:cxn>
                <a:cxn ang="0">
                  <a:pos x="15" y="15"/>
                </a:cxn>
                <a:cxn ang="0">
                  <a:pos x="25" y="15"/>
                </a:cxn>
                <a:cxn ang="0">
                  <a:pos x="25" y="25"/>
                </a:cxn>
                <a:cxn ang="0">
                  <a:pos x="15" y="25"/>
                </a:cxn>
                <a:cxn ang="0">
                  <a:pos x="15" y="15"/>
                </a:cxn>
              </a:cxnLst>
              <a:rect l="0" t="0" r="r" b="b"/>
              <a:pathLst>
                <a:path w="160" h="208">
                  <a:moveTo>
                    <a:pt x="100" y="182"/>
                  </a:moveTo>
                  <a:cubicBezTo>
                    <a:pt x="79" y="174"/>
                    <a:pt x="69" y="151"/>
                    <a:pt x="76" y="130"/>
                  </a:cubicBezTo>
                  <a:cubicBezTo>
                    <a:pt x="82" y="115"/>
                    <a:pt x="97" y="104"/>
                    <a:pt x="114" y="104"/>
                  </a:cubicBezTo>
                  <a:cubicBezTo>
                    <a:pt x="119" y="104"/>
                    <a:pt x="123" y="105"/>
                    <a:pt x="128" y="107"/>
                  </a:cubicBezTo>
                  <a:cubicBezTo>
                    <a:pt x="141" y="111"/>
                    <a:pt x="157" y="114"/>
                    <a:pt x="160" y="115"/>
                  </a:cubicBezTo>
                  <a:cubicBezTo>
                    <a:pt x="160" y="16"/>
                    <a:pt x="160" y="16"/>
                    <a:pt x="160" y="16"/>
                  </a:cubicBezTo>
                  <a:cubicBezTo>
                    <a:pt x="160" y="7"/>
                    <a:pt x="153" y="0"/>
                    <a:pt x="144" y="0"/>
                  </a:cubicBezTo>
                  <a:cubicBezTo>
                    <a:pt x="16" y="0"/>
                    <a:pt x="16" y="0"/>
                    <a:pt x="16" y="0"/>
                  </a:cubicBezTo>
                  <a:cubicBezTo>
                    <a:pt x="7" y="0"/>
                    <a:pt x="0" y="7"/>
                    <a:pt x="0" y="16"/>
                  </a:cubicBezTo>
                  <a:cubicBezTo>
                    <a:pt x="0" y="192"/>
                    <a:pt x="0" y="192"/>
                    <a:pt x="0" y="192"/>
                  </a:cubicBezTo>
                  <a:cubicBezTo>
                    <a:pt x="0" y="201"/>
                    <a:pt x="7" y="208"/>
                    <a:pt x="16" y="208"/>
                  </a:cubicBezTo>
                  <a:cubicBezTo>
                    <a:pt x="144" y="208"/>
                    <a:pt x="144" y="208"/>
                    <a:pt x="144" y="208"/>
                  </a:cubicBezTo>
                  <a:cubicBezTo>
                    <a:pt x="151" y="208"/>
                    <a:pt x="158" y="202"/>
                    <a:pt x="159" y="195"/>
                  </a:cubicBezTo>
                  <a:cubicBezTo>
                    <a:pt x="142" y="194"/>
                    <a:pt x="123" y="190"/>
                    <a:pt x="100" y="182"/>
                  </a:cubicBezTo>
                  <a:close/>
                  <a:moveTo>
                    <a:pt x="15" y="15"/>
                  </a:moveTo>
                  <a:cubicBezTo>
                    <a:pt x="25" y="15"/>
                    <a:pt x="25" y="15"/>
                    <a:pt x="25" y="15"/>
                  </a:cubicBezTo>
                  <a:cubicBezTo>
                    <a:pt x="25" y="25"/>
                    <a:pt x="25" y="25"/>
                    <a:pt x="25" y="25"/>
                  </a:cubicBezTo>
                  <a:cubicBezTo>
                    <a:pt x="15" y="25"/>
                    <a:pt x="15" y="25"/>
                    <a:pt x="15" y="25"/>
                  </a:cubicBezTo>
                  <a:lnTo>
                    <a:pt x="15" y="15"/>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7" name="Rectangle 6"/>
          <p:cNvSpPr/>
          <p:nvPr/>
        </p:nvSpPr>
        <p:spPr>
          <a:xfrm>
            <a:off x="307084" y="1517912"/>
            <a:ext cx="1773185" cy="748795"/>
          </a:xfrm>
          <a:prstGeom prst="rect">
            <a:avLst/>
          </a:prstGeom>
        </p:spPr>
        <p:txBody>
          <a:bodyPr wrap="square">
            <a:spAutoFit/>
          </a:bodyPr>
          <a:lstStyle/>
          <a:p>
            <a:pPr algn="ctr" defTabSz="1232345" fontAlgn="b"/>
            <a:r>
              <a:rPr lang="fr-FR" sz="2133" b="1" dirty="0">
                <a:solidFill>
                  <a:srgbClr val="888B8D">
                    <a:lumMod val="75000"/>
                  </a:srgbClr>
                </a:solidFill>
                <a:latin typeface="Calibri" panose="020F0502020204030204" pitchFamily="34" charset="0"/>
              </a:rPr>
              <a:t>CANDIDAT </a:t>
            </a:r>
          </a:p>
          <a:p>
            <a:pPr algn="ctr" defTabSz="1232345" fontAlgn="b"/>
            <a:r>
              <a:rPr lang="fr-FR" sz="2133" b="1" dirty="0">
                <a:solidFill>
                  <a:srgbClr val="888B8D">
                    <a:lumMod val="75000"/>
                  </a:srgbClr>
                </a:solidFill>
                <a:latin typeface="Calibri" panose="020F0502020204030204" pitchFamily="34" charset="0"/>
              </a:rPr>
              <a:t>CHOISI EN 1</a:t>
            </a:r>
            <a:r>
              <a:rPr lang="fr-FR" sz="2133" b="1" baseline="30000" dirty="0">
                <a:solidFill>
                  <a:srgbClr val="888B8D">
                    <a:lumMod val="75000"/>
                  </a:srgbClr>
                </a:solidFill>
                <a:latin typeface="Calibri" panose="020F0502020204030204" pitchFamily="34" charset="0"/>
              </a:rPr>
              <a:t>er</a:t>
            </a:r>
          </a:p>
        </p:txBody>
      </p:sp>
      <p:sp>
        <p:nvSpPr>
          <p:cNvPr id="9" name="ZoneTexte 8"/>
          <p:cNvSpPr txBox="1"/>
          <p:nvPr/>
        </p:nvSpPr>
        <p:spPr>
          <a:xfrm>
            <a:off x="897807" y="1949694"/>
            <a:ext cx="848455" cy="738664"/>
          </a:xfrm>
          <a:prstGeom prst="rect">
            <a:avLst/>
          </a:prstGeom>
        </p:spPr>
        <p:txBody>
          <a:bodyPr vert="horz" wrap="square" lIns="0" tIns="0" rIns="0" bIns="0" rtlCol="0">
            <a:spAutoFit/>
          </a:bodyPr>
          <a:lstStyle/>
          <a:p>
            <a:pPr marL="6351" defTabSz="1232345"/>
            <a:r>
              <a:rPr lang="fr-FR" sz="4800" dirty="0">
                <a:solidFill>
                  <a:srgbClr val="888B8D">
                    <a:lumMod val="75000"/>
                  </a:srgbClr>
                </a:solidFill>
                <a:latin typeface="Calibri"/>
                <a:sym typeface="Wingdings 3" panose="05040102010807070707" pitchFamily="18" charset="2"/>
              </a:rPr>
              <a:t></a:t>
            </a:r>
            <a:endParaRPr lang="fr-FR" sz="4800" dirty="0">
              <a:solidFill>
                <a:srgbClr val="888B8D">
                  <a:lumMod val="75000"/>
                </a:srgbClr>
              </a:solidFill>
              <a:latin typeface="Calibri"/>
            </a:endParaRPr>
          </a:p>
        </p:txBody>
      </p:sp>
      <p:sp>
        <p:nvSpPr>
          <p:cNvPr id="10" name="ZoneTexte 9"/>
          <p:cNvSpPr txBox="1"/>
          <p:nvPr/>
        </p:nvSpPr>
        <p:spPr>
          <a:xfrm>
            <a:off x="2593007" y="1155798"/>
            <a:ext cx="8001421" cy="328231"/>
          </a:xfrm>
          <a:prstGeom prst="rect">
            <a:avLst/>
          </a:prstGeom>
        </p:spPr>
        <p:txBody>
          <a:bodyPr vert="horz" wrap="square" lIns="0" tIns="0" rIns="0" bIns="0" rtlCol="0">
            <a:spAutoFit/>
          </a:bodyPr>
          <a:lstStyle/>
          <a:p>
            <a:pPr marL="6351" algn="ctr" defTabSz="1232345"/>
            <a:r>
              <a:rPr lang="fr-FR" sz="2133" b="1" cap="all" dirty="0">
                <a:solidFill>
                  <a:srgbClr val="888B8D">
                    <a:lumMod val="75000"/>
                  </a:srgbClr>
                </a:solidFill>
                <a:latin typeface="Calibri"/>
              </a:rPr>
              <a:t>Second choix</a:t>
            </a:r>
          </a:p>
        </p:txBody>
      </p:sp>
    </p:spTree>
    <p:extLst>
      <p:ext uri="{BB962C8B-B14F-4D97-AF65-F5344CB8AC3E}">
        <p14:creationId xmlns:p14="http://schemas.microsoft.com/office/powerpoint/2010/main" val="28696291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necteur droit 54"/>
          <p:cNvCxnSpPr/>
          <p:nvPr/>
        </p:nvCxnSpPr>
        <p:spPr>
          <a:xfrm>
            <a:off x="3070803" y="4348597"/>
            <a:ext cx="36176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cxnSp>
        <p:nvCxnSpPr>
          <p:cNvPr id="49" name="Connecteur droit 48"/>
          <p:cNvCxnSpPr/>
          <p:nvPr/>
        </p:nvCxnSpPr>
        <p:spPr>
          <a:xfrm>
            <a:off x="5921390" y="2592964"/>
            <a:ext cx="28300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cxnSp>
        <p:nvCxnSpPr>
          <p:cNvPr id="51" name="Connecteur droit 50"/>
          <p:cNvCxnSpPr/>
          <p:nvPr/>
        </p:nvCxnSpPr>
        <p:spPr>
          <a:xfrm>
            <a:off x="3747859" y="3463192"/>
            <a:ext cx="30752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graphicFrame>
        <p:nvGraphicFramePr>
          <p:cNvPr id="19" name="Chart 561"/>
          <p:cNvGraphicFramePr/>
          <p:nvPr>
            <p:extLst/>
          </p:nvPr>
        </p:nvGraphicFramePr>
        <p:xfrm>
          <a:off x="635090" y="75784"/>
          <a:ext cx="10672381" cy="5200285"/>
        </p:xfrm>
        <a:graphic>
          <a:graphicData uri="http://schemas.openxmlformats.org/drawingml/2006/chart">
            <c:chart xmlns:c="http://schemas.openxmlformats.org/drawingml/2006/chart" xmlns:r="http://schemas.openxmlformats.org/officeDocument/2006/relationships" r:id="rId3"/>
          </a:graphicData>
        </a:graphic>
      </p:graphicFrame>
      <p:cxnSp>
        <p:nvCxnSpPr>
          <p:cNvPr id="50" name="Connecteur droit 49"/>
          <p:cNvCxnSpPr/>
          <p:nvPr/>
        </p:nvCxnSpPr>
        <p:spPr>
          <a:xfrm>
            <a:off x="2768691" y="3463192"/>
            <a:ext cx="4344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sp>
        <p:nvSpPr>
          <p:cNvPr id="4" name="Espace réservé du texte 3"/>
          <p:cNvSpPr>
            <a:spLocks noGrp="1"/>
          </p:cNvSpPr>
          <p:nvPr>
            <p:ph type="body" sz="quarter" idx="13"/>
          </p:nvPr>
        </p:nvSpPr>
        <p:spPr>
          <a:xfrm>
            <a:off x="244364" y="29729"/>
            <a:ext cx="8947195" cy="590215"/>
          </a:xfrm>
        </p:spPr>
        <p:txBody>
          <a:bodyPr anchor="ctr"/>
          <a:lstStyle/>
          <a:p>
            <a:r>
              <a:rPr lang="fr-FR" dirty="0">
                <a:solidFill>
                  <a:schemeClr val="bg1">
                    <a:lumMod val="65000"/>
                  </a:schemeClr>
                </a:solidFill>
              </a:rPr>
              <a:t>L’élection présidentielle</a:t>
            </a:r>
          </a:p>
        </p:txBody>
      </p:sp>
      <p:sp>
        <p:nvSpPr>
          <p:cNvPr id="3" name="Titre 2"/>
          <p:cNvSpPr>
            <a:spLocks noGrp="1"/>
          </p:cNvSpPr>
          <p:nvPr>
            <p:ph type="title"/>
          </p:nvPr>
        </p:nvSpPr>
        <p:spPr>
          <a:xfrm>
            <a:off x="244365" y="610057"/>
            <a:ext cx="11779471" cy="332399"/>
          </a:xfrm>
        </p:spPr>
        <p:txBody>
          <a:bodyPr anchor="ctr"/>
          <a:lstStyle/>
          <a:p>
            <a:r>
              <a:rPr lang="fr-FR" sz="2400" dirty="0"/>
              <a:t>LES POINTS HAUTS ET BAS SI LA MOITIÉ DES HÉSITANTS BASCULE VERS LEUR SECOND CHOIX</a:t>
            </a:r>
          </a:p>
        </p:txBody>
      </p:sp>
      <p:sp>
        <p:nvSpPr>
          <p:cNvPr id="7"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20" name="TextBox 26"/>
          <p:cNvSpPr txBox="1"/>
          <p:nvPr/>
        </p:nvSpPr>
        <p:spPr>
          <a:xfrm>
            <a:off x="1151421" y="1038015"/>
            <a:ext cx="1112209" cy="434523"/>
          </a:xfrm>
          <a:prstGeom prst="rect">
            <a:avLst/>
          </a:prstGeom>
        </p:spPr>
        <p:txBody>
          <a:bodyPr vert="horz" wrap="none" lIns="0" tIns="0" rIns="0" bIns="0" rtlCol="0">
            <a:normAutofit/>
          </a:bodyPr>
          <a:lstStyle/>
          <a:p>
            <a:pPr marL="4320" algn="ctr" defTabSz="1232345">
              <a:spcBef>
                <a:spcPts val="1088"/>
              </a:spcBef>
            </a:pPr>
            <a:r>
              <a:rPr lang="en-GB" sz="1600" b="1" dirty="0">
                <a:solidFill>
                  <a:srgbClr val="1C1C1C">
                    <a:lumMod val="75000"/>
                    <a:lumOff val="25000"/>
                  </a:srgbClr>
                </a:solidFill>
                <a:latin typeface="Calibri"/>
              </a:rPr>
              <a:t>%</a:t>
            </a:r>
          </a:p>
        </p:txBody>
      </p:sp>
      <p:sp>
        <p:nvSpPr>
          <p:cNvPr id="38" name="Rectangle 37"/>
          <p:cNvSpPr/>
          <p:nvPr/>
        </p:nvSpPr>
        <p:spPr>
          <a:xfrm>
            <a:off x="10455710" y="1564403"/>
            <a:ext cx="644636" cy="434523"/>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2133" dirty="0">
                <a:solidFill>
                  <a:prstClr val="white"/>
                </a:solidFill>
                <a:latin typeface="Calibri"/>
              </a:rPr>
              <a:t>26</a:t>
            </a:r>
          </a:p>
        </p:txBody>
      </p:sp>
      <p:sp>
        <p:nvSpPr>
          <p:cNvPr id="39" name="Rectangle 38"/>
          <p:cNvSpPr/>
          <p:nvPr/>
        </p:nvSpPr>
        <p:spPr>
          <a:xfrm>
            <a:off x="8819827" y="2375703"/>
            <a:ext cx="644636" cy="43452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2133" dirty="0">
                <a:solidFill>
                  <a:prstClr val="white"/>
                </a:solidFill>
                <a:latin typeface="Calibri"/>
              </a:rPr>
              <a:t>24</a:t>
            </a:r>
          </a:p>
        </p:txBody>
      </p:sp>
      <p:sp>
        <p:nvSpPr>
          <p:cNvPr id="40" name="Rectangle 39"/>
          <p:cNvSpPr/>
          <p:nvPr/>
        </p:nvSpPr>
        <p:spPr>
          <a:xfrm>
            <a:off x="6477050" y="3232589"/>
            <a:ext cx="644636" cy="434523"/>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2133" dirty="0">
                <a:solidFill>
                  <a:prstClr val="white"/>
                </a:solidFill>
                <a:latin typeface="Calibri"/>
              </a:rPr>
              <a:t>21</a:t>
            </a:r>
          </a:p>
        </p:txBody>
      </p:sp>
      <p:sp>
        <p:nvSpPr>
          <p:cNvPr id="41" name="Rectangle 40"/>
          <p:cNvSpPr/>
          <p:nvPr/>
        </p:nvSpPr>
        <p:spPr>
          <a:xfrm>
            <a:off x="6688408" y="4145501"/>
            <a:ext cx="755269" cy="428048"/>
          </a:xfrm>
          <a:prstGeom prst="rect">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r>
              <a:rPr lang="fr-FR" sz="2133" dirty="0">
                <a:solidFill>
                  <a:prstClr val="white"/>
                </a:solidFill>
                <a:latin typeface="Calibri"/>
              </a:rPr>
              <a:t>21,5</a:t>
            </a:r>
          </a:p>
        </p:txBody>
      </p:sp>
      <p:cxnSp>
        <p:nvCxnSpPr>
          <p:cNvPr id="12" name="Connecteur droit 11"/>
          <p:cNvCxnSpPr/>
          <p:nvPr/>
        </p:nvCxnSpPr>
        <p:spPr>
          <a:xfrm>
            <a:off x="2768691" y="1812488"/>
            <a:ext cx="23463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cxnSp>
        <p:nvCxnSpPr>
          <p:cNvPr id="46" name="Connecteur droit 45"/>
          <p:cNvCxnSpPr/>
          <p:nvPr/>
        </p:nvCxnSpPr>
        <p:spPr>
          <a:xfrm>
            <a:off x="5921389" y="1781664"/>
            <a:ext cx="45343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cxnSp>
        <p:nvCxnSpPr>
          <p:cNvPr id="47" name="Connecteur droit 46"/>
          <p:cNvCxnSpPr/>
          <p:nvPr/>
        </p:nvCxnSpPr>
        <p:spPr>
          <a:xfrm>
            <a:off x="2768691" y="2592964"/>
            <a:ext cx="295785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cxnSp>
      <p:sp>
        <p:nvSpPr>
          <p:cNvPr id="58" name="ZoneTexte 57"/>
          <p:cNvSpPr txBox="1"/>
          <p:nvPr/>
        </p:nvSpPr>
        <p:spPr>
          <a:xfrm>
            <a:off x="585199" y="5406029"/>
            <a:ext cx="10672381" cy="1149289"/>
          </a:xfrm>
          <a:prstGeom prst="rect">
            <a:avLst/>
          </a:prstGeom>
          <a:solidFill>
            <a:schemeClr val="bg1"/>
          </a:solidFill>
        </p:spPr>
        <p:txBody>
          <a:bodyPr vert="horz" wrap="square" lIns="0" tIns="0" rIns="0" bIns="0" rtlCol="0">
            <a:spAutoFit/>
          </a:bodyPr>
          <a:lstStyle/>
          <a:p>
            <a:pPr marL="6351" defTabSz="1232345"/>
            <a:r>
              <a:rPr lang="fr-FR" sz="1600" b="1" dirty="0">
                <a:solidFill>
                  <a:srgbClr val="222223"/>
                </a:solidFill>
                <a:latin typeface="Calibri"/>
              </a:rPr>
              <a:t>Note de lecture – exemple Emmanuel Macron </a:t>
            </a:r>
          </a:p>
          <a:p>
            <a:pPr marL="6351" defTabSz="1232345"/>
            <a:r>
              <a:rPr lang="fr-FR" sz="1467" b="1" dirty="0">
                <a:solidFill>
                  <a:srgbClr val="222223"/>
                </a:solidFill>
                <a:latin typeface="Calibri"/>
              </a:rPr>
              <a:t>Point bas : </a:t>
            </a:r>
            <a:r>
              <a:rPr lang="fr-FR" sz="1467" dirty="0">
                <a:solidFill>
                  <a:srgbClr val="222223"/>
                </a:solidFill>
                <a:latin typeface="Calibri"/>
              </a:rPr>
              <a:t>Emmanuel Macron obtiendrait 20% si la moitié de ses électeurs encore hésitants décidaient de se </a:t>
            </a:r>
            <a:r>
              <a:rPr lang="fr-FR" sz="1467" dirty="0">
                <a:solidFill>
                  <a:srgbClr val="222223"/>
                </a:solidFill>
                <a:latin typeface="Calibri"/>
              </a:rPr>
              <a:t>tourner </a:t>
            </a:r>
            <a:r>
              <a:rPr lang="fr-FR" sz="1467" dirty="0">
                <a:solidFill>
                  <a:srgbClr val="222223"/>
                </a:solidFill>
                <a:latin typeface="Calibri"/>
              </a:rPr>
              <a:t>vers leur second choix de vote plutôt que de voter pour lui.</a:t>
            </a:r>
          </a:p>
          <a:p>
            <a:pPr marL="6351" defTabSz="1232345"/>
            <a:r>
              <a:rPr lang="fr-FR" sz="1467" b="1" dirty="0">
                <a:solidFill>
                  <a:srgbClr val="222223"/>
                </a:solidFill>
                <a:latin typeface="Calibri"/>
              </a:rPr>
              <a:t>Point haut : </a:t>
            </a:r>
            <a:r>
              <a:rPr lang="fr-FR" sz="1467" dirty="0">
                <a:solidFill>
                  <a:srgbClr val="222223"/>
                </a:solidFill>
                <a:latin typeface="Calibri"/>
              </a:rPr>
              <a:t>Emmanuel Macron obtiendrait 26% si la moitié des électeurs encore hésitants qui le choisisse en second choix décidait de voter Emmanuel Macron. </a:t>
            </a:r>
          </a:p>
        </p:txBody>
      </p:sp>
    </p:spTree>
    <p:extLst>
      <p:ext uri="{BB962C8B-B14F-4D97-AF65-F5344CB8AC3E}">
        <p14:creationId xmlns:p14="http://schemas.microsoft.com/office/powerpoint/2010/main" val="1022970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14" name="ZoneTexte 13"/>
          <p:cNvSpPr txBox="1"/>
          <p:nvPr/>
        </p:nvSpPr>
        <p:spPr>
          <a:xfrm>
            <a:off x="17599" y="968115"/>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22" name="Titre 2"/>
          <p:cNvSpPr>
            <a:spLocks noGrp="1"/>
          </p:cNvSpPr>
          <p:nvPr>
            <p:ph type="title"/>
          </p:nvPr>
        </p:nvSpPr>
        <p:spPr>
          <a:xfrm>
            <a:off x="200219" y="517172"/>
            <a:ext cx="9637463" cy="369397"/>
          </a:xfrm>
        </p:spPr>
        <p:txBody>
          <a:bodyPr/>
          <a:lstStyle/>
          <a:p>
            <a:r>
              <a:rPr lang="fr-FR" sz="2667" dirty="0"/>
              <a:t>Tableau récapitulatif des intentions de vote pour le second tour</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7" name="Tableau 16"/>
          <p:cNvGraphicFramePr>
            <a:graphicFrameLocks noGrp="1"/>
          </p:cNvGraphicFramePr>
          <p:nvPr>
            <p:extLst/>
          </p:nvPr>
        </p:nvGraphicFramePr>
        <p:xfrm>
          <a:off x="135345" y="1894901"/>
          <a:ext cx="11945515" cy="3320625"/>
        </p:xfrm>
        <a:graphic>
          <a:graphicData uri="http://schemas.openxmlformats.org/drawingml/2006/table">
            <a:tbl>
              <a:tblPr firstRow="1" bandRow="1">
                <a:tableStyleId>{00A15C55-8517-42AA-B614-E9B94910E393}</a:tableStyleId>
              </a:tblPr>
              <a:tblGrid>
                <a:gridCol w="1104000">
                  <a:extLst>
                    <a:ext uri="{9D8B030D-6E8A-4147-A177-3AD203B41FA5}">
                      <a16:colId xmlns:a16="http://schemas.microsoft.com/office/drawing/2014/main" val="1699467057"/>
                    </a:ext>
                  </a:extLst>
                </a:gridCol>
                <a:gridCol w="1107288">
                  <a:extLst>
                    <a:ext uri="{9D8B030D-6E8A-4147-A177-3AD203B41FA5}">
                      <a16:colId xmlns:a16="http://schemas.microsoft.com/office/drawing/2014/main" val="20002"/>
                    </a:ext>
                  </a:extLst>
                </a:gridCol>
                <a:gridCol w="714505">
                  <a:extLst>
                    <a:ext uri="{9D8B030D-6E8A-4147-A177-3AD203B41FA5}">
                      <a16:colId xmlns:a16="http://schemas.microsoft.com/office/drawing/2014/main" val="20003"/>
                    </a:ext>
                  </a:extLst>
                </a:gridCol>
                <a:gridCol w="1021796">
                  <a:extLst>
                    <a:ext uri="{9D8B030D-6E8A-4147-A177-3AD203B41FA5}">
                      <a16:colId xmlns:a16="http://schemas.microsoft.com/office/drawing/2014/main" val="20004"/>
                    </a:ext>
                  </a:extLst>
                </a:gridCol>
                <a:gridCol w="868151">
                  <a:extLst>
                    <a:ext uri="{9D8B030D-6E8A-4147-A177-3AD203B41FA5}">
                      <a16:colId xmlns:a16="http://schemas.microsoft.com/office/drawing/2014/main" val="20005"/>
                    </a:ext>
                  </a:extLst>
                </a:gridCol>
                <a:gridCol w="868151">
                  <a:extLst>
                    <a:ext uri="{9D8B030D-6E8A-4147-A177-3AD203B41FA5}">
                      <a16:colId xmlns:a16="http://schemas.microsoft.com/office/drawing/2014/main" val="1177086763"/>
                    </a:ext>
                  </a:extLst>
                </a:gridCol>
                <a:gridCol w="718603">
                  <a:extLst>
                    <a:ext uri="{9D8B030D-6E8A-4147-A177-3AD203B41FA5}">
                      <a16:colId xmlns:a16="http://schemas.microsoft.com/office/drawing/2014/main" val="1137027048"/>
                    </a:ext>
                  </a:extLst>
                </a:gridCol>
                <a:gridCol w="1061548">
                  <a:extLst>
                    <a:ext uri="{9D8B030D-6E8A-4147-A177-3AD203B41FA5}">
                      <a16:colId xmlns:a16="http://schemas.microsoft.com/office/drawing/2014/main" val="1738812189"/>
                    </a:ext>
                  </a:extLst>
                </a:gridCol>
                <a:gridCol w="969172">
                  <a:extLst>
                    <a:ext uri="{9D8B030D-6E8A-4147-A177-3AD203B41FA5}">
                      <a16:colId xmlns:a16="http://schemas.microsoft.com/office/drawing/2014/main" val="2385690166"/>
                    </a:ext>
                  </a:extLst>
                </a:gridCol>
                <a:gridCol w="1008000">
                  <a:extLst>
                    <a:ext uri="{9D8B030D-6E8A-4147-A177-3AD203B41FA5}">
                      <a16:colId xmlns:a16="http://schemas.microsoft.com/office/drawing/2014/main" val="1426386111"/>
                    </a:ext>
                  </a:extLst>
                </a:gridCol>
                <a:gridCol w="709232">
                  <a:extLst>
                    <a:ext uri="{9D8B030D-6E8A-4147-A177-3AD203B41FA5}">
                      <a16:colId xmlns:a16="http://schemas.microsoft.com/office/drawing/2014/main" val="4166263381"/>
                    </a:ext>
                  </a:extLst>
                </a:gridCol>
                <a:gridCol w="1027069">
                  <a:extLst>
                    <a:ext uri="{9D8B030D-6E8A-4147-A177-3AD203B41FA5}">
                      <a16:colId xmlns:a16="http://schemas.microsoft.com/office/drawing/2014/main" val="1504663990"/>
                    </a:ext>
                  </a:extLst>
                </a:gridCol>
                <a:gridCol w="768000">
                  <a:extLst>
                    <a:ext uri="{9D8B030D-6E8A-4147-A177-3AD203B41FA5}">
                      <a16:colId xmlns:a16="http://schemas.microsoft.com/office/drawing/2014/main" val="1206424672"/>
                    </a:ext>
                  </a:extLst>
                </a:gridCol>
              </a:tblGrid>
              <a:tr h="1267796">
                <a:tc>
                  <a:txBody>
                    <a:bodyPr/>
                    <a:lstStyle/>
                    <a:p>
                      <a:pPr algn="ctr" fontAlgn="ctr"/>
                      <a:endParaRPr lang="fr-FR" sz="1900" b="0" i="0" u="none" strike="noStrike" dirty="0">
                        <a:solidFill>
                          <a:srgbClr val="993366"/>
                        </a:solidFill>
                        <a:effectLst/>
                        <a:latin typeface="+mn-lt"/>
                      </a:endParaRPr>
                    </a:p>
                  </a:txBody>
                  <a:tcPr marL="12700" marR="12700" marT="1270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1900" b="1" i="0" u="none" strike="noStrike" baseline="0" dirty="0">
                          <a:solidFill>
                            <a:schemeClr val="tx2"/>
                          </a:solidFill>
                          <a:effectLst/>
                          <a:latin typeface="+mn-lt"/>
                        </a:rPr>
                        <a:t>HYPOTHESE 1</a:t>
                      </a:r>
                      <a:endParaRPr lang="fr-FR" sz="1900" b="1" i="0" u="none" strike="noStrike" dirty="0">
                        <a:solidFill>
                          <a:schemeClr val="tx2"/>
                        </a:solidFill>
                        <a:effectLst/>
                        <a:latin typeface="+mn-lt"/>
                      </a:endParaRPr>
                    </a:p>
                  </a:txBody>
                  <a:tcPr marL="12700" marR="12700" marT="12700" marB="0" anchor="ct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fr-FR" sz="1200" b="0" i="0" u="none" strike="noStrike" dirty="0">
                        <a:solidFill>
                          <a:schemeClr val="tx2"/>
                        </a:solidFill>
                        <a:effectLst/>
                        <a:latin typeface="+mn-lt"/>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1900" b="1" i="0" u="none" strike="noStrike" baseline="0" dirty="0">
                          <a:solidFill>
                            <a:schemeClr val="tx2"/>
                          </a:solidFill>
                          <a:effectLst/>
                          <a:latin typeface="+mn-lt"/>
                        </a:rPr>
                        <a:t>HYPOTHESE 2</a:t>
                      </a:r>
                      <a:endParaRPr lang="fr-FR" sz="1900" b="1" i="0" u="none" strike="noStrike" dirty="0">
                        <a:solidFill>
                          <a:schemeClr val="tx2"/>
                        </a:solidFill>
                        <a:effectLst/>
                        <a:latin typeface="+mn-lt"/>
                      </a:endParaRP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fr-FR" sz="1200" b="0" i="0" u="none" strike="noStrike" dirty="0">
                        <a:solidFill>
                          <a:schemeClr val="tx2"/>
                        </a:solidFill>
                        <a:effectLst/>
                        <a:latin typeface="+mn-lt"/>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900" b="1" i="0" u="none" strike="noStrike" baseline="0" dirty="0">
                          <a:solidFill>
                            <a:schemeClr val="tx2"/>
                          </a:solidFill>
                          <a:effectLst/>
                          <a:latin typeface="+mn-lt"/>
                        </a:rPr>
                        <a:t>HYPOTHESE 3</a:t>
                      </a:r>
                      <a:endParaRPr lang="fr-FR" sz="1900" b="1" i="0" u="none" strike="noStrike" dirty="0">
                        <a:solidFill>
                          <a:schemeClr val="tx2"/>
                        </a:solidFill>
                        <a:effectLst/>
                        <a:latin typeface="+mn-lt"/>
                      </a:endParaRP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fr-FR" sz="1200" b="1" i="0" u="none" strike="noStrike" baseline="0" dirty="0">
                        <a:solidFill>
                          <a:srgbClr val="993366"/>
                        </a:solidFill>
                        <a:effectLst/>
                        <a:latin typeface="+mn-lt"/>
                      </a:endParaRPr>
                    </a:p>
                  </a:txBody>
                  <a:tcPr marL="9525" marR="9525" marT="9525" marB="0"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900" b="1" i="0" u="none" strike="noStrike" baseline="0" dirty="0">
                          <a:solidFill>
                            <a:schemeClr val="tx2"/>
                          </a:solidFill>
                          <a:effectLst/>
                          <a:latin typeface="+mn-lt"/>
                        </a:rPr>
                        <a:t>HYPOTHESE 4</a:t>
                      </a:r>
                      <a:endParaRPr lang="fr-FR" sz="1900" b="1" i="0" u="none" strike="noStrike" dirty="0">
                        <a:solidFill>
                          <a:schemeClr val="tx2"/>
                        </a:solidFill>
                        <a:effectLst/>
                        <a:latin typeface="+mn-lt"/>
                      </a:endParaRP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lang="fr-FR" sz="1100" b="0" i="0" u="none" strike="noStrike" dirty="0">
                        <a:solidFill>
                          <a:schemeClr val="tx2"/>
                        </a:solidFill>
                        <a:effectLst/>
                        <a:latin typeface="+mn-lt"/>
                      </a:endParaRPr>
                    </a:p>
                  </a:txBody>
                  <a:tcPr marL="9525" marR="9525" marT="9525"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900" b="1" i="0" u="none" strike="noStrike" baseline="0" dirty="0">
                          <a:solidFill>
                            <a:schemeClr val="tx2"/>
                          </a:solidFill>
                          <a:effectLst/>
                          <a:latin typeface="+mn-lt"/>
                        </a:rPr>
                        <a:t>HYPOTHESE 5</a:t>
                      </a:r>
                      <a:endParaRPr lang="fr-FR" sz="1900" b="1" i="0" u="none" strike="noStrike" dirty="0">
                        <a:solidFill>
                          <a:schemeClr val="tx2"/>
                        </a:solidFill>
                        <a:effectLst/>
                        <a:latin typeface="+mn-lt"/>
                      </a:endParaRP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lang="fr-FR" sz="1100" b="0" i="0" u="none" strike="noStrike" dirty="0">
                        <a:solidFill>
                          <a:schemeClr val="tx2"/>
                        </a:solidFill>
                        <a:effectLst/>
                        <a:latin typeface="+mn-lt"/>
                      </a:endParaRPr>
                    </a:p>
                  </a:txBody>
                  <a:tcPr marL="9525" marR="9525" marT="9525"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900" b="1" i="0" u="none" strike="noStrike" baseline="0" dirty="0">
                          <a:solidFill>
                            <a:schemeClr val="tx2"/>
                          </a:solidFill>
                          <a:effectLst/>
                          <a:latin typeface="+mn-lt"/>
                        </a:rPr>
                        <a:t>HYPOTHESE 6</a:t>
                      </a:r>
                      <a:endParaRPr lang="fr-FR" sz="1900" b="1" i="0" u="none" strike="noStrike" dirty="0">
                        <a:solidFill>
                          <a:schemeClr val="tx2"/>
                        </a:solidFill>
                        <a:effectLst/>
                        <a:latin typeface="+mn-lt"/>
                      </a:endParaRP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endParaRPr lang="fr-FR" sz="1100" b="0" i="0" u="none" strike="noStrike" dirty="0">
                        <a:solidFill>
                          <a:schemeClr val="tx2"/>
                        </a:solidFill>
                        <a:effectLst/>
                        <a:latin typeface="+mn-lt"/>
                      </a:endParaRPr>
                    </a:p>
                  </a:txBody>
                  <a:tcPr marL="9525" marR="9525" marT="9525" marB="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92600"/>
                  </a:ext>
                </a:extLst>
              </a:tr>
              <a:tr h="803543">
                <a:tc>
                  <a:txBody>
                    <a:bodyPr/>
                    <a:lstStyle/>
                    <a:p>
                      <a:pPr algn="ctr" fontAlgn="ctr"/>
                      <a:endParaRPr lang="fr-FR" sz="1500" b="0" i="1" u="none" strike="noStrike" dirty="0">
                        <a:solidFill>
                          <a:schemeClr val="tx2"/>
                        </a:solidFill>
                        <a:effectLst/>
                        <a:latin typeface="+mn-lt"/>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accent2">
                              <a:lumMod val="75000"/>
                            </a:schemeClr>
                          </a:solidFill>
                          <a:effectLst/>
                          <a:latin typeface="+mn-lt"/>
                        </a:rPr>
                        <a:t>Emmanuel Macron </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tx2"/>
                          </a:solidFill>
                          <a:effectLst/>
                          <a:latin typeface="+mn-lt"/>
                        </a:rPr>
                        <a:t>Marine </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tx2"/>
                          </a:solidFill>
                          <a:effectLst/>
                          <a:latin typeface="+mn-lt"/>
                        </a:rPr>
                        <a:t>Le Pen</a:t>
                      </a:r>
                      <a:endParaRPr lang="fr-FR" sz="1600" b="0" i="1" u="none" strike="noStrike" dirty="0">
                        <a:solidFill>
                          <a:schemeClr val="tx2"/>
                        </a:solidFill>
                        <a:effectLst/>
                        <a:latin typeface="+mn-lt"/>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accent2">
                              <a:lumMod val="75000"/>
                            </a:schemeClr>
                          </a:solidFill>
                          <a:effectLst/>
                          <a:latin typeface="+mn-lt"/>
                        </a:rPr>
                        <a:t>Emmanuel Macron </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rgbClr val="0070C0"/>
                          </a:solidFill>
                          <a:effectLst/>
                          <a:latin typeface="+mn-lt"/>
                        </a:rPr>
                        <a:t>François</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rgbClr val="0070C0"/>
                          </a:solidFill>
                          <a:effectLst/>
                          <a:latin typeface="+mn-lt"/>
                        </a:rPr>
                        <a:t> Fillon</a:t>
                      </a:r>
                      <a:endParaRPr lang="fr-FR" sz="1600" b="0" i="1" u="none" strike="noStrike" dirty="0">
                        <a:solidFill>
                          <a:srgbClr val="0070C0"/>
                        </a:solidFill>
                        <a:effectLst/>
                        <a:latin typeface="+mn-lt"/>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rgbClr val="0070C0"/>
                          </a:solidFill>
                          <a:effectLst/>
                          <a:latin typeface="+mn-lt"/>
                        </a:rPr>
                        <a:t>François</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rgbClr val="0070C0"/>
                          </a:solidFill>
                          <a:effectLst/>
                          <a:latin typeface="+mn-lt"/>
                        </a:rPr>
                        <a:t> Fillon</a:t>
                      </a:r>
                      <a:endParaRPr lang="fr-FR" sz="1600" b="0" i="1" u="none" strike="noStrike" dirty="0">
                        <a:solidFill>
                          <a:srgbClr val="0070C0"/>
                        </a:solidFill>
                        <a:effectLst/>
                        <a:latin typeface="+mn-lt"/>
                      </a:endParaRP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tx2"/>
                          </a:solidFill>
                          <a:effectLst/>
                          <a:latin typeface="+mn-lt"/>
                        </a:rPr>
                        <a:t>Marine</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tx2"/>
                          </a:solidFill>
                          <a:effectLst/>
                          <a:latin typeface="+mn-lt"/>
                        </a:rPr>
                        <a:t> Le Pen</a:t>
                      </a:r>
                      <a:endParaRPr lang="fr-FR" sz="1600" b="0" i="1" u="none" strike="noStrike" dirty="0">
                        <a:solidFill>
                          <a:schemeClr val="tx2"/>
                        </a:solidFill>
                        <a:effectLst/>
                        <a:latin typeface="+mn-lt"/>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C00000"/>
                          </a:solidFill>
                          <a:effectLst/>
                          <a:latin typeface="+mn-lt"/>
                        </a:rPr>
                        <a:t>Jean-Luc </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C00000"/>
                          </a:solidFill>
                          <a:effectLst/>
                          <a:latin typeface="+mn-lt"/>
                        </a:rPr>
                        <a:t>Mélenchon</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chemeClr val="accent2">
                              <a:lumMod val="75000"/>
                            </a:schemeClr>
                          </a:solidFill>
                          <a:effectLst/>
                          <a:latin typeface="+mn-lt"/>
                        </a:rPr>
                        <a:t>Emmanuel</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chemeClr val="accent2">
                              <a:lumMod val="75000"/>
                            </a:schemeClr>
                          </a:solidFill>
                          <a:effectLst/>
                          <a:latin typeface="+mn-lt"/>
                        </a:rPr>
                        <a:t>Macron</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C00000"/>
                          </a:solidFill>
                          <a:effectLst/>
                          <a:latin typeface="+mn-lt"/>
                        </a:rPr>
                        <a:t>Jean-Luc </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C00000"/>
                          </a:solidFill>
                          <a:effectLst/>
                          <a:latin typeface="+mn-lt"/>
                        </a:rPr>
                        <a:t>Mélenchon</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tx2"/>
                          </a:solidFill>
                          <a:effectLst/>
                          <a:latin typeface="+mn-lt"/>
                        </a:rPr>
                        <a:t>Marine </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chemeClr val="tx2"/>
                          </a:solidFill>
                          <a:effectLst/>
                          <a:latin typeface="+mn-lt"/>
                        </a:rPr>
                        <a:t>Le Pen</a:t>
                      </a:r>
                      <a:endParaRPr lang="fr-FR" sz="1600" b="0" i="1" u="none" strike="noStrike" dirty="0">
                        <a:solidFill>
                          <a:schemeClr val="tx2"/>
                        </a:solidFill>
                        <a:effectLst/>
                        <a:latin typeface="+mn-lt"/>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C00000"/>
                          </a:solidFill>
                          <a:effectLst/>
                          <a:latin typeface="+mn-lt"/>
                        </a:rPr>
                        <a:t>Jean-Luc </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C00000"/>
                          </a:solidFill>
                          <a:effectLst/>
                          <a:latin typeface="+mn-lt"/>
                        </a:rPr>
                        <a:t>Mélenchon</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rgbClr val="0070C0"/>
                          </a:solidFill>
                          <a:effectLst/>
                          <a:latin typeface="+mn-lt"/>
                        </a:rPr>
                        <a:t>François</a:t>
                      </a:r>
                    </a:p>
                    <a:p>
                      <a:pPr marL="0" marR="0" lvl="0" indent="0" algn="ctr" defTabSz="924282" rtl="0" eaLnBrk="1" fontAlgn="ctr" latinLnBrk="0" hangingPunct="1">
                        <a:lnSpc>
                          <a:spcPct val="100000"/>
                        </a:lnSpc>
                        <a:spcBef>
                          <a:spcPts val="0"/>
                        </a:spcBef>
                        <a:spcAft>
                          <a:spcPts val="0"/>
                        </a:spcAft>
                        <a:buClrTx/>
                        <a:buSzTx/>
                        <a:buFontTx/>
                        <a:buNone/>
                        <a:tabLst/>
                        <a:defRPr/>
                      </a:pPr>
                      <a:r>
                        <a:rPr lang="fr-FR" sz="1600" b="0" i="0" u="none" strike="noStrike" baseline="0" dirty="0">
                          <a:solidFill>
                            <a:srgbClr val="0070C0"/>
                          </a:solidFill>
                          <a:effectLst/>
                          <a:latin typeface="+mn-lt"/>
                        </a:rPr>
                        <a:t>Fillon</a:t>
                      </a:r>
                      <a:endParaRPr lang="fr-FR" sz="1600" b="0" i="1" u="none" strike="noStrike" dirty="0">
                        <a:solidFill>
                          <a:srgbClr val="0070C0"/>
                        </a:solidFill>
                        <a:effectLst/>
                        <a:latin typeface="+mn-lt"/>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3543">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SCORES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61%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39%</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64%</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36%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55%</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45%</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43%</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57%</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57%</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43%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58%</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42%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5743">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Non exprimé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18%</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28%</a:t>
                      </a: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36%</a:t>
                      </a: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26%</a:t>
                      </a: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24%</a:t>
                      </a: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mn-cs"/>
                        </a:rPr>
                        <a:t>24%</a:t>
                      </a:r>
                    </a:p>
                  </a:txBody>
                  <a:tcPr marL="12700" marR="12700" marT="1270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03410351"/>
                  </a:ext>
                </a:extLst>
              </a:tr>
            </a:tbl>
          </a:graphicData>
        </a:graphic>
      </p:graphicFrame>
      <p:pic>
        <p:nvPicPr>
          <p:cNvPr id="21" name="Image 20"/>
          <p:cNvPicPr>
            <a:picLocks noChangeAspect="1"/>
          </p:cNvPicPr>
          <p:nvPr/>
        </p:nvPicPr>
        <p:blipFill rotWithShape="1">
          <a:blip r:embed="rId3"/>
          <a:srcRect l="6496" b="14002"/>
          <a:stretch/>
        </p:blipFill>
        <p:spPr>
          <a:xfrm>
            <a:off x="1565928" y="2716714"/>
            <a:ext cx="532573" cy="584100"/>
          </a:xfrm>
          <a:prstGeom prst="rect">
            <a:avLst/>
          </a:prstGeom>
        </p:spPr>
      </p:pic>
      <p:pic>
        <p:nvPicPr>
          <p:cNvPr id="23" name="Image 22"/>
          <p:cNvPicPr>
            <a:picLocks noChangeAspect="1"/>
          </p:cNvPicPr>
          <p:nvPr/>
        </p:nvPicPr>
        <p:blipFill rotWithShape="1">
          <a:blip r:embed="rId4"/>
          <a:srcRect b="3800"/>
          <a:stretch/>
        </p:blipFill>
        <p:spPr>
          <a:xfrm>
            <a:off x="2414861" y="2713789"/>
            <a:ext cx="514272" cy="589951"/>
          </a:xfrm>
          <a:prstGeom prst="rect">
            <a:avLst/>
          </a:prstGeom>
        </p:spPr>
      </p:pic>
      <p:pic>
        <p:nvPicPr>
          <p:cNvPr id="24" name="Image 23"/>
          <p:cNvPicPr>
            <a:picLocks noChangeAspect="1"/>
          </p:cNvPicPr>
          <p:nvPr/>
        </p:nvPicPr>
        <p:blipFill rotWithShape="1">
          <a:blip r:embed="rId3"/>
          <a:srcRect l="6496" b="14002"/>
          <a:stretch/>
        </p:blipFill>
        <p:spPr>
          <a:xfrm>
            <a:off x="3356431" y="2713980"/>
            <a:ext cx="537560" cy="589569"/>
          </a:xfrm>
          <a:prstGeom prst="rect">
            <a:avLst/>
          </a:prstGeom>
        </p:spPr>
      </p:pic>
      <p:pic>
        <p:nvPicPr>
          <p:cNvPr id="25" name="Image 24"/>
          <p:cNvPicPr>
            <a:picLocks noChangeAspect="1"/>
          </p:cNvPicPr>
          <p:nvPr/>
        </p:nvPicPr>
        <p:blipFill rotWithShape="1">
          <a:blip r:embed="rId5"/>
          <a:srcRect b="11070"/>
          <a:stretch/>
        </p:blipFill>
        <p:spPr>
          <a:xfrm>
            <a:off x="4321288" y="2734134"/>
            <a:ext cx="517939" cy="549260"/>
          </a:xfrm>
          <a:prstGeom prst="rect">
            <a:avLst/>
          </a:prstGeom>
        </p:spPr>
      </p:pic>
      <p:pic>
        <p:nvPicPr>
          <p:cNvPr id="31" name="Image 30"/>
          <p:cNvPicPr>
            <a:picLocks noChangeAspect="1"/>
          </p:cNvPicPr>
          <p:nvPr/>
        </p:nvPicPr>
        <p:blipFill rotWithShape="1">
          <a:blip r:embed="rId5"/>
          <a:srcRect b="11070"/>
          <a:stretch/>
        </p:blipFill>
        <p:spPr>
          <a:xfrm>
            <a:off x="5093793" y="2734134"/>
            <a:ext cx="517939" cy="549260"/>
          </a:xfrm>
          <a:prstGeom prst="rect">
            <a:avLst/>
          </a:prstGeom>
        </p:spPr>
      </p:pic>
      <p:pic>
        <p:nvPicPr>
          <p:cNvPr id="32" name="Image 31"/>
          <p:cNvPicPr>
            <a:picLocks noChangeAspect="1"/>
          </p:cNvPicPr>
          <p:nvPr/>
        </p:nvPicPr>
        <p:blipFill rotWithShape="1">
          <a:blip r:embed="rId4"/>
          <a:srcRect b="3800"/>
          <a:stretch/>
        </p:blipFill>
        <p:spPr>
          <a:xfrm>
            <a:off x="5915687" y="2713789"/>
            <a:ext cx="514272" cy="589951"/>
          </a:xfrm>
          <a:prstGeom prst="rect">
            <a:avLst/>
          </a:prstGeom>
        </p:spPr>
      </p:pic>
      <p:pic>
        <p:nvPicPr>
          <p:cNvPr id="33" name="Image 32"/>
          <p:cNvPicPr>
            <a:picLocks noChangeAspect="1"/>
          </p:cNvPicPr>
          <p:nvPr/>
        </p:nvPicPr>
        <p:blipFill rotWithShape="1">
          <a:blip r:embed="rId6"/>
          <a:srcRect t="1" b="2645"/>
          <a:stretch/>
        </p:blipFill>
        <p:spPr>
          <a:xfrm>
            <a:off x="6811535" y="2698679"/>
            <a:ext cx="534195" cy="620168"/>
          </a:xfrm>
          <a:prstGeom prst="rect">
            <a:avLst/>
          </a:prstGeom>
        </p:spPr>
      </p:pic>
      <p:pic>
        <p:nvPicPr>
          <p:cNvPr id="34" name="Image 33"/>
          <p:cNvPicPr>
            <a:picLocks noChangeAspect="1"/>
          </p:cNvPicPr>
          <p:nvPr/>
        </p:nvPicPr>
        <p:blipFill rotWithShape="1">
          <a:blip r:embed="rId3"/>
          <a:srcRect l="6496" b="14002"/>
          <a:stretch/>
        </p:blipFill>
        <p:spPr>
          <a:xfrm>
            <a:off x="7782961" y="2725369"/>
            <a:ext cx="516791" cy="566791"/>
          </a:xfrm>
          <a:prstGeom prst="rect">
            <a:avLst/>
          </a:prstGeom>
        </p:spPr>
      </p:pic>
      <p:pic>
        <p:nvPicPr>
          <p:cNvPr id="35" name="Image 34"/>
          <p:cNvPicPr>
            <a:picLocks noChangeAspect="1"/>
          </p:cNvPicPr>
          <p:nvPr/>
        </p:nvPicPr>
        <p:blipFill rotWithShape="1">
          <a:blip r:embed="rId6"/>
          <a:srcRect t="1" b="2645"/>
          <a:stretch/>
        </p:blipFill>
        <p:spPr>
          <a:xfrm>
            <a:off x="8853207" y="2698679"/>
            <a:ext cx="534195" cy="620168"/>
          </a:xfrm>
          <a:prstGeom prst="rect">
            <a:avLst/>
          </a:prstGeom>
        </p:spPr>
      </p:pic>
      <p:pic>
        <p:nvPicPr>
          <p:cNvPr id="36" name="Image 35"/>
          <p:cNvPicPr>
            <a:picLocks noChangeAspect="1"/>
          </p:cNvPicPr>
          <p:nvPr/>
        </p:nvPicPr>
        <p:blipFill rotWithShape="1">
          <a:blip r:embed="rId4"/>
          <a:srcRect b="3800"/>
          <a:stretch/>
        </p:blipFill>
        <p:spPr>
          <a:xfrm>
            <a:off x="9598144" y="2713789"/>
            <a:ext cx="514272" cy="589951"/>
          </a:xfrm>
          <a:prstGeom prst="rect">
            <a:avLst/>
          </a:prstGeom>
        </p:spPr>
      </p:pic>
      <p:pic>
        <p:nvPicPr>
          <p:cNvPr id="37" name="Image 36"/>
          <p:cNvPicPr>
            <a:picLocks noChangeAspect="1"/>
          </p:cNvPicPr>
          <p:nvPr/>
        </p:nvPicPr>
        <p:blipFill rotWithShape="1">
          <a:blip r:embed="rId6"/>
          <a:srcRect t="1" b="2645"/>
          <a:stretch/>
        </p:blipFill>
        <p:spPr>
          <a:xfrm>
            <a:off x="10552165" y="2698679"/>
            <a:ext cx="534195" cy="620168"/>
          </a:xfrm>
          <a:prstGeom prst="rect">
            <a:avLst/>
          </a:prstGeom>
        </p:spPr>
      </p:pic>
      <p:pic>
        <p:nvPicPr>
          <p:cNvPr id="38" name="Image 37"/>
          <p:cNvPicPr>
            <a:picLocks noChangeAspect="1"/>
          </p:cNvPicPr>
          <p:nvPr/>
        </p:nvPicPr>
        <p:blipFill rotWithShape="1">
          <a:blip r:embed="rId5"/>
          <a:srcRect b="11070"/>
          <a:stretch/>
        </p:blipFill>
        <p:spPr>
          <a:xfrm>
            <a:off x="11380847" y="2734134"/>
            <a:ext cx="517939" cy="549260"/>
          </a:xfrm>
          <a:prstGeom prst="rect">
            <a:avLst/>
          </a:prstGeom>
        </p:spPr>
      </p:pic>
      <p:sp>
        <p:nvSpPr>
          <p:cNvPr id="19" name="Espace réservé du texte 1"/>
          <p:cNvSpPr>
            <a:spLocks noGrp="1"/>
          </p:cNvSpPr>
          <p:nvPr>
            <p:ph type="body" sz="quarter" idx="14"/>
          </p:nvPr>
        </p:nvSpPr>
        <p:spPr>
          <a:xfrm>
            <a:off x="6539767" y="775312"/>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Tree>
    <p:extLst>
      <p:ext uri="{BB962C8B-B14F-4D97-AF65-F5344CB8AC3E}">
        <p14:creationId xmlns:p14="http://schemas.microsoft.com/office/powerpoint/2010/main" val="25098818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p:cNvGraphicFramePr/>
          <p:nvPr>
            <p:extLst/>
          </p:nvPr>
        </p:nvGraphicFramePr>
        <p:xfrm>
          <a:off x="170265" y="2069455"/>
          <a:ext cx="5959216" cy="3886531"/>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6539767" y="263859"/>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330303"/>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16" name="ZoneTexte 15"/>
          <p:cNvSpPr txBox="1"/>
          <p:nvPr/>
        </p:nvSpPr>
        <p:spPr>
          <a:xfrm rot="10800000" flipV="1">
            <a:off x="3710925" y="6163320"/>
            <a:ext cx="3369528" cy="676424"/>
          </a:xfrm>
          <a:prstGeom prst="rect">
            <a:avLst/>
          </a:prstGeom>
          <a:noFill/>
        </p:spPr>
        <p:txBody>
          <a:bodyPr vert="horz" wrap="square" lIns="0" tIns="0" rIns="0" bIns="0" rtlCol="0" anchor="ctr">
            <a:noAutofit/>
          </a:bodyPr>
          <a:lstStyle/>
          <a:p>
            <a:pPr marL="6351" algn="ctr" defTabSz="1232345"/>
            <a:r>
              <a:rPr lang="fr-FR" sz="1467" dirty="0">
                <a:solidFill>
                  <a:prstClr val="white">
                    <a:lumMod val="50000"/>
                  </a:prstClr>
                </a:solidFill>
                <a:latin typeface="Calibri"/>
              </a:rPr>
              <a:t>Personnes certaines d’aller voter n’ayant pas exprimé d’intention de vote </a:t>
            </a:r>
            <a:r>
              <a:rPr lang="fr-FR" sz="1467" b="1" dirty="0">
                <a:solidFill>
                  <a:prstClr val="white">
                    <a:lumMod val="50000"/>
                  </a:prstClr>
                </a:solidFill>
                <a:latin typeface="Calibri"/>
              </a:rPr>
              <a:t>18%</a:t>
            </a:r>
            <a:endParaRPr lang="fr-FR" sz="1400" dirty="0">
              <a:solidFill>
                <a:prstClr val="white">
                  <a:lumMod val="50000"/>
                </a:prstClr>
              </a:solidFill>
              <a:latin typeface="Calibri"/>
            </a:endParaRP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E. Macron face à M. Le Pen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9" name="Tableau 18"/>
          <p:cNvGraphicFramePr>
            <a:graphicFrameLocks noGrp="1"/>
          </p:cNvGraphicFramePr>
          <p:nvPr>
            <p:extLst/>
          </p:nvPr>
        </p:nvGraphicFramePr>
        <p:xfrm>
          <a:off x="6295423" y="1627560"/>
          <a:ext cx="5764559" cy="4420848"/>
        </p:xfrm>
        <a:graphic>
          <a:graphicData uri="http://schemas.openxmlformats.org/drawingml/2006/table">
            <a:tbl>
              <a:tblPr firstRow="1" bandRow="1">
                <a:tableStyleId>{5C22544A-7EE6-4342-B048-85BDC9FD1C3A}</a:tableStyleId>
              </a:tblPr>
              <a:tblGrid>
                <a:gridCol w="2154895">
                  <a:extLst>
                    <a:ext uri="{9D8B030D-6E8A-4147-A177-3AD203B41FA5}">
                      <a16:colId xmlns:a16="http://schemas.microsoft.com/office/drawing/2014/main" val="20000"/>
                    </a:ext>
                  </a:extLst>
                </a:gridCol>
                <a:gridCol w="943880">
                  <a:extLst>
                    <a:ext uri="{9D8B030D-6E8A-4147-A177-3AD203B41FA5}">
                      <a16:colId xmlns:a16="http://schemas.microsoft.com/office/drawing/2014/main" val="20001"/>
                    </a:ext>
                  </a:extLst>
                </a:gridCol>
                <a:gridCol w="889784">
                  <a:extLst>
                    <a:ext uri="{9D8B030D-6E8A-4147-A177-3AD203B41FA5}">
                      <a16:colId xmlns:a16="http://schemas.microsoft.com/office/drawing/2014/main" val="20002"/>
                    </a:ext>
                  </a:extLst>
                </a:gridCol>
                <a:gridCol w="1104000">
                  <a:extLst>
                    <a:ext uri="{9D8B030D-6E8A-4147-A177-3AD203B41FA5}">
                      <a16:colId xmlns:a16="http://schemas.microsoft.com/office/drawing/2014/main" val="20003"/>
                    </a:ext>
                  </a:extLst>
                </a:gridCol>
                <a:gridCol w="672000">
                  <a:extLst>
                    <a:ext uri="{9D8B030D-6E8A-4147-A177-3AD203B41FA5}">
                      <a16:colId xmlns:a16="http://schemas.microsoft.com/office/drawing/2014/main" val="20004"/>
                    </a:ext>
                  </a:extLst>
                </a:gridCol>
              </a:tblGrid>
              <a:tr h="507901">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108787">
                <a:tc>
                  <a:txBody>
                    <a:bodyPr/>
                    <a:lstStyle/>
                    <a:p>
                      <a:pPr algn="ctr"/>
                      <a:r>
                        <a:rPr lang="fr-FR" sz="1900" b="1" dirty="0">
                          <a:solidFill>
                            <a:schemeClr val="bg2">
                              <a:lumMod val="75000"/>
                            </a:schemeClr>
                          </a:solidFill>
                          <a:latin typeface="+mn-lt"/>
                          <a:cs typeface="Helvetica" panose="020B0604020202020204" pitchFamily="34" charset="0"/>
                        </a:rPr>
                        <a:t>Intention</a:t>
                      </a:r>
                      <a:r>
                        <a:rPr lang="fr-FR" sz="1900" b="1" baseline="0" dirty="0">
                          <a:solidFill>
                            <a:schemeClr val="bg2">
                              <a:lumMod val="75000"/>
                            </a:schemeClr>
                          </a:solidFill>
                          <a:latin typeface="+mn-lt"/>
                          <a:cs typeface="Helvetica" panose="020B0604020202020204" pitchFamily="34" charset="0"/>
                        </a:rPr>
                        <a:t> de</a:t>
                      </a:r>
                    </a:p>
                    <a:p>
                      <a:pPr algn="ctr"/>
                      <a:r>
                        <a:rPr lang="fr-FR" sz="1900" b="1" baseline="0" dirty="0">
                          <a:solidFill>
                            <a:schemeClr val="bg2">
                              <a:lumMod val="75000"/>
                            </a:schemeClr>
                          </a:solidFill>
                          <a:latin typeface="+mn-lt"/>
                          <a:cs typeface="Helvetica" panose="020B0604020202020204" pitchFamily="34" charset="0"/>
                        </a:rPr>
                        <a:t> vote </a:t>
                      </a:r>
                      <a:r>
                        <a:rPr lang="fr-FR" sz="1900" b="1" dirty="0">
                          <a:solidFill>
                            <a:schemeClr val="bg2">
                              <a:lumMod val="75000"/>
                            </a:schemeClr>
                          </a:solidFill>
                          <a:latin typeface="+mn-lt"/>
                          <a:cs typeface="Helvetica" panose="020B0604020202020204" pitchFamily="34" charset="0"/>
                        </a:rPr>
                        <a:t>1</a:t>
                      </a:r>
                      <a:r>
                        <a:rPr lang="fr-FR" sz="1900" b="1" baseline="30000" dirty="0">
                          <a:solidFill>
                            <a:schemeClr val="bg2">
                              <a:lumMod val="75000"/>
                            </a:schemeClr>
                          </a:solidFill>
                          <a:latin typeface="+mn-lt"/>
                          <a:cs typeface="Helvetica" panose="020B0604020202020204" pitchFamily="34" charset="0"/>
                        </a:rPr>
                        <a:t>er</a:t>
                      </a:r>
                      <a:r>
                        <a:rPr lang="fr-FR" sz="1900" b="1" dirty="0">
                          <a:solidFill>
                            <a:schemeClr val="bg2">
                              <a:lumMod val="75000"/>
                            </a:schemeClr>
                          </a:solidFill>
                          <a:latin typeface="+mn-lt"/>
                          <a:cs typeface="Helvetica" panose="020B0604020202020204" pitchFamily="34" charset="0"/>
                        </a:rPr>
                        <a:t> tour</a:t>
                      </a:r>
                    </a:p>
                    <a:p>
                      <a:pPr algn="ctr"/>
                      <a:r>
                        <a:rPr lang="fr-FR" sz="1500" b="1" dirty="0">
                          <a:solidFill>
                            <a:schemeClr val="bg2">
                              <a:lumMod val="75000"/>
                            </a:schemeClr>
                          </a:solidFill>
                          <a:latin typeface="+mn-lt"/>
                          <a:cs typeface="Helvetica" panose="020B0604020202020204" pitchFamily="34" charset="0"/>
                          <a:sym typeface="Wingdings 3" panose="05040102010807070707" pitchFamily="18" charset="2"/>
                        </a:rPr>
                        <a:t></a:t>
                      </a:r>
                      <a:endParaRPr lang="fr-FR" sz="1500" b="1" dirty="0">
                        <a:solidFill>
                          <a:schemeClr val="bg2">
                            <a:lumMod val="75000"/>
                          </a:schemeClr>
                        </a:solidFill>
                        <a:latin typeface="+mn-lt"/>
                        <a:cs typeface="Helvetica" panose="020B0604020202020204" pitchFamily="34" charset="0"/>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3175"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75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75000"/>
                            </a:schemeClr>
                          </a:solidFill>
                          <a:effectLst/>
                          <a:latin typeface="+mn-lt"/>
                        </a:rPr>
                        <a:t> J-L. </a:t>
                      </a:r>
                      <a:r>
                        <a:rPr lang="fr-FR" sz="1900" b="0" i="0" u="none" strike="noStrike" baseline="0" dirty="0">
                          <a:solidFill>
                            <a:schemeClr val="bg2">
                              <a:lumMod val="75000"/>
                            </a:schemeClr>
                          </a:solidFill>
                          <a:effectLst/>
                          <a:latin typeface="+mn-lt"/>
                        </a:rPr>
                        <a:t>Mélenchon</a:t>
                      </a:r>
                      <a:endParaRPr lang="fr-FR" sz="1900" b="0" i="0" u="none" strike="noStrike" dirty="0">
                        <a:solidFill>
                          <a:schemeClr val="bg2">
                            <a:lumMod val="75000"/>
                          </a:schemeClr>
                        </a:solidFill>
                        <a:effectLst/>
                        <a:latin typeface="+mn-lt"/>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accent2">
                              <a:lumMod val="75000"/>
                            </a:schemeClr>
                          </a:solidFill>
                          <a:effectLst/>
                          <a:uLnTx/>
                          <a:uFillTx/>
                          <a:latin typeface="Calibri"/>
                          <a:ea typeface="+mn-ea"/>
                          <a:cs typeface="+mn-cs"/>
                        </a:rPr>
                        <a:t>51%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mn-lt"/>
                          <a:ea typeface="+mn-ea"/>
                          <a:cs typeface="+mn-cs"/>
                        </a:rPr>
                        <a:t>12%</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37%</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2593">
                <a:tc>
                  <a:txBody>
                    <a:bodyPr/>
                    <a:lstStyle/>
                    <a:p>
                      <a:pPr algn="r" fontAlgn="ctr"/>
                      <a:r>
                        <a:rPr lang="fr-FR" sz="1900" b="0" i="0" u="none" strike="noStrike" dirty="0">
                          <a:solidFill>
                            <a:schemeClr val="bg2">
                              <a:lumMod val="75000"/>
                            </a:schemeClr>
                          </a:solidFill>
                          <a:effectLst/>
                          <a:latin typeface="+mn-lt"/>
                        </a:rPr>
                        <a:t>Voterait pour </a:t>
                      </a:r>
                    </a:p>
                    <a:p>
                      <a:pPr algn="r" fontAlgn="ctr"/>
                      <a:r>
                        <a:rPr lang="fr-FR" sz="1900" b="0" i="0" u="none" strike="noStrike" dirty="0">
                          <a:solidFill>
                            <a:schemeClr val="bg2">
                              <a:lumMod val="75000"/>
                            </a:schemeClr>
                          </a:solidFill>
                          <a:effectLst/>
                          <a:latin typeface="+mn-lt"/>
                        </a:rPr>
                        <a:t>Benoît</a:t>
                      </a:r>
                      <a:r>
                        <a:rPr lang="fr-FR" sz="1900" b="0" i="0" u="none" strike="noStrike" baseline="0" dirty="0">
                          <a:solidFill>
                            <a:schemeClr val="bg2">
                              <a:lumMod val="75000"/>
                            </a:schemeClr>
                          </a:solidFill>
                          <a:effectLst/>
                          <a:latin typeface="+mn-lt"/>
                        </a:rPr>
                        <a:t> Hamon </a:t>
                      </a:r>
                      <a:endParaRPr lang="fr-FR" sz="1900" b="0" i="0" u="none" strike="noStrike" dirty="0">
                        <a:solidFill>
                          <a:schemeClr val="bg2">
                            <a:lumMod val="75000"/>
                          </a:schemeClr>
                        </a:solidFill>
                        <a:effectLst/>
                        <a:latin typeface="+mn-lt"/>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lumMod val="75000"/>
                            </a:srgbClr>
                          </a:solidFill>
                          <a:effectLst/>
                          <a:uLnTx/>
                          <a:uFillTx/>
                          <a:latin typeface="Calibri"/>
                          <a:ea typeface="+mn-ea"/>
                          <a:cs typeface="+mn-cs"/>
                        </a:rPr>
                        <a:t>72%</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a:ea typeface="+mn-ea"/>
                          <a:cs typeface="+mn-cs"/>
                        </a:rPr>
                        <a:t>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75000"/>
                            </a:srgbClr>
                          </a:solidFill>
                          <a:effectLst/>
                          <a:uLnTx/>
                          <a:uFillTx/>
                          <a:latin typeface="Calibri"/>
                          <a:ea typeface="+mn-ea"/>
                          <a:cs typeface="+mn-cs"/>
                        </a:rPr>
                        <a:t>24%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593">
                <a:tc>
                  <a:txBody>
                    <a:bodyPr/>
                    <a:lstStyle/>
                    <a:p>
                      <a:pPr algn="r"/>
                      <a:r>
                        <a:rPr lang="fr-FR" sz="1900" dirty="0">
                          <a:solidFill>
                            <a:schemeClr val="bg2">
                              <a:lumMod val="75000"/>
                            </a:schemeClr>
                          </a:solidFill>
                          <a:latin typeface="+mn-lt"/>
                          <a:cs typeface="Helvetica" panose="020B0604020202020204" pitchFamily="34" charset="0"/>
                        </a:rPr>
                        <a:t>Voterait pour</a:t>
                      </a:r>
                      <a:r>
                        <a:rPr lang="fr-FR" sz="1900" baseline="0" dirty="0">
                          <a:solidFill>
                            <a:schemeClr val="bg2">
                              <a:lumMod val="75000"/>
                            </a:schemeClr>
                          </a:solidFill>
                          <a:latin typeface="+mn-lt"/>
                          <a:cs typeface="Helvetica" panose="020B0604020202020204" pitchFamily="34" charset="0"/>
                        </a:rPr>
                        <a:t> </a:t>
                      </a:r>
                    </a:p>
                    <a:p>
                      <a:pPr algn="r"/>
                      <a:r>
                        <a:rPr lang="fr-FR" sz="1900" dirty="0">
                          <a:solidFill>
                            <a:schemeClr val="bg2">
                              <a:lumMod val="75000"/>
                            </a:schemeClr>
                          </a:solidFill>
                          <a:latin typeface="+mn-lt"/>
                          <a:cs typeface="Helvetica" panose="020B0604020202020204" pitchFamily="34" charset="0"/>
                        </a:rPr>
                        <a:t>François Fillon</a:t>
                      </a: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lumMod val="75000"/>
                            </a:srgbClr>
                          </a:solidFill>
                          <a:effectLst/>
                          <a:uLnTx/>
                          <a:uFillTx/>
                          <a:latin typeface="Calibri"/>
                          <a:ea typeface="+mn-ea"/>
                          <a:cs typeface="+mn-cs"/>
                        </a:rPr>
                        <a:t>42%</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a:ea typeface="+mn-ea"/>
                          <a:cs typeface="+mn-cs"/>
                        </a:rPr>
                        <a:t>31%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75000"/>
                            </a:srgbClr>
                          </a:solidFill>
                          <a:effectLst/>
                          <a:uLnTx/>
                          <a:uFillTx/>
                          <a:latin typeface="Calibri"/>
                          <a:ea typeface="+mn-ea"/>
                          <a:cs typeface="+mn-cs"/>
                        </a:rPr>
                        <a:t>27%</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2593">
                <a:tc>
                  <a:txBody>
                    <a:bodyPr/>
                    <a:lstStyle/>
                    <a:p>
                      <a:pPr algn="r"/>
                      <a:r>
                        <a:rPr lang="fr-FR" sz="1900" dirty="0">
                          <a:solidFill>
                            <a:schemeClr val="bg2">
                              <a:lumMod val="75000"/>
                            </a:schemeClr>
                          </a:solidFill>
                          <a:latin typeface="+mn-lt"/>
                          <a:cs typeface="Helvetica" panose="020B0604020202020204" pitchFamily="34" charset="0"/>
                        </a:rPr>
                        <a:t>Voterait pour</a:t>
                      </a:r>
                    </a:p>
                    <a:p>
                      <a:pPr algn="r"/>
                      <a:r>
                        <a:rPr lang="fr-FR" sz="1900" baseline="0" dirty="0">
                          <a:solidFill>
                            <a:schemeClr val="bg2">
                              <a:lumMod val="75000"/>
                            </a:schemeClr>
                          </a:solidFill>
                          <a:latin typeface="+mn-lt"/>
                          <a:cs typeface="Helvetica" panose="020B0604020202020204" pitchFamily="34" charset="0"/>
                        </a:rPr>
                        <a:t>N. Dupont-Aignan</a:t>
                      </a:r>
                      <a:endParaRPr lang="fr-FR" sz="1900" dirty="0">
                        <a:solidFill>
                          <a:schemeClr val="bg2">
                            <a:lumMod val="75000"/>
                          </a:schemeClr>
                        </a:solidFill>
                        <a:latin typeface="+mn-lt"/>
                        <a:cs typeface="Helvetica" panose="020B0604020202020204" pitchFamily="34" charset="0"/>
                      </a:endParaRPr>
                    </a:p>
                  </a:txBody>
                  <a:tcPr marL="121920" marR="121920" marT="60960" marB="6096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1BE48">
                              <a:lumMod val="75000"/>
                            </a:srgbClr>
                          </a:solidFill>
                          <a:effectLst/>
                          <a:uLnTx/>
                          <a:uFillTx/>
                          <a:latin typeface="Calibri"/>
                          <a:ea typeface="+mn-ea"/>
                          <a:cs typeface="+mn-cs"/>
                        </a:rPr>
                        <a:t>34%</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a:ea typeface="+mn-ea"/>
                          <a:cs typeface="+mn-cs"/>
                        </a:rPr>
                        <a:t>46%</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75000"/>
                            </a:srgbClr>
                          </a:solidFill>
                          <a:effectLst/>
                          <a:uLnTx/>
                          <a:uFillTx/>
                          <a:latin typeface="Calibri"/>
                          <a:ea typeface="+mn-ea"/>
                          <a:cs typeface="+mn-cs"/>
                        </a:rPr>
                        <a:t>20%</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3164463"/>
                  </a:ext>
                </a:extLst>
              </a:tr>
            </a:tbl>
          </a:graphicData>
        </a:graphic>
      </p:graphicFrame>
      <p:pic>
        <p:nvPicPr>
          <p:cNvPr id="20" name="Image 19"/>
          <p:cNvPicPr>
            <a:picLocks noChangeAspect="1"/>
          </p:cNvPicPr>
          <p:nvPr/>
        </p:nvPicPr>
        <p:blipFill rotWithShape="1">
          <a:blip r:embed="rId4"/>
          <a:srcRect l="6496" b="14002"/>
          <a:stretch/>
        </p:blipFill>
        <p:spPr>
          <a:xfrm>
            <a:off x="1611353" y="1817915"/>
            <a:ext cx="890716" cy="976893"/>
          </a:xfrm>
          <a:prstGeom prst="rect">
            <a:avLst/>
          </a:prstGeom>
        </p:spPr>
      </p:pic>
      <p:pic>
        <p:nvPicPr>
          <p:cNvPr id="26" name="Image 25"/>
          <p:cNvPicPr>
            <a:picLocks noChangeAspect="1"/>
          </p:cNvPicPr>
          <p:nvPr/>
        </p:nvPicPr>
        <p:blipFill rotWithShape="1">
          <a:blip r:embed="rId5"/>
          <a:srcRect b="3800"/>
          <a:stretch/>
        </p:blipFill>
        <p:spPr>
          <a:xfrm>
            <a:off x="3472389" y="1782560"/>
            <a:ext cx="882396" cy="1012248"/>
          </a:xfrm>
          <a:prstGeom prst="rect">
            <a:avLst/>
          </a:prstGeom>
        </p:spPr>
      </p:pic>
      <p:graphicFrame>
        <p:nvGraphicFramePr>
          <p:cNvPr id="6" name="Tableau 5"/>
          <p:cNvGraphicFramePr>
            <a:graphicFrameLocks noGrp="1"/>
          </p:cNvGraphicFramePr>
          <p:nvPr>
            <p:extLst/>
          </p:nvPr>
        </p:nvGraphicFramePr>
        <p:xfrm>
          <a:off x="1171983" y="5652996"/>
          <a:ext cx="3814413" cy="579120"/>
        </p:xfrm>
        <a:graphic>
          <a:graphicData uri="http://schemas.openxmlformats.org/drawingml/2006/table">
            <a:tbl>
              <a:tblPr firstRow="1" bandRow="1">
                <a:tableStyleId>{5C22544A-7EE6-4342-B048-85BDC9FD1C3A}</a:tableStyleId>
              </a:tblPr>
              <a:tblGrid>
                <a:gridCol w="1919605">
                  <a:extLst>
                    <a:ext uri="{9D8B030D-6E8A-4147-A177-3AD203B41FA5}">
                      <a16:colId xmlns:a16="http://schemas.microsoft.com/office/drawing/2014/main" val="3296388618"/>
                    </a:ext>
                  </a:extLst>
                </a:gridCol>
                <a:gridCol w="1894808">
                  <a:extLst>
                    <a:ext uri="{9D8B030D-6E8A-4147-A177-3AD203B41FA5}">
                      <a16:colId xmlns:a16="http://schemas.microsoft.com/office/drawing/2014/main" val="4222701123"/>
                    </a:ext>
                  </a:extLst>
                </a:gridCol>
              </a:tblGrid>
              <a:tr h="568960">
                <a:tc>
                  <a:txBody>
                    <a:bodyPr/>
                    <a:lstStyle/>
                    <a:p>
                      <a:pPr algn="ctr"/>
                      <a:r>
                        <a:rPr lang="fr-FR" sz="1500" b="0" dirty="0">
                          <a:solidFill>
                            <a:schemeClr val="accent2">
                              <a:lumMod val="75000"/>
                            </a:schemeClr>
                          </a:solidFill>
                        </a:rPr>
                        <a:t>Emmanuel</a:t>
                      </a:r>
                    </a:p>
                    <a:p>
                      <a:pPr algn="ctr"/>
                      <a:r>
                        <a:rPr lang="fr-FR" sz="1500" b="0" dirty="0">
                          <a:solidFill>
                            <a:schemeClr val="accent2">
                              <a:lumMod val="75000"/>
                            </a:schemeClr>
                          </a:solidFill>
                        </a:rPr>
                        <a:t>Macron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dirty="0">
                          <a:solidFill>
                            <a:srgbClr val="1F4391"/>
                          </a:solidFill>
                        </a:rPr>
                        <a:t>Marine </a:t>
                      </a:r>
                    </a:p>
                    <a:p>
                      <a:pPr algn="ctr"/>
                      <a:r>
                        <a:rPr lang="fr-FR" sz="1500" b="0" dirty="0">
                          <a:solidFill>
                            <a:srgbClr val="1F4391"/>
                          </a:solidFill>
                        </a:rPr>
                        <a:t>Le Pen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868754"/>
                  </a:ext>
                </a:extLst>
              </a:tr>
            </a:tbl>
          </a:graphicData>
        </a:graphic>
      </p:graphicFrame>
      <p:pic>
        <p:nvPicPr>
          <p:cNvPr id="29" name="Image 28"/>
          <p:cNvPicPr>
            <a:picLocks noChangeAspect="1"/>
          </p:cNvPicPr>
          <p:nvPr/>
        </p:nvPicPr>
        <p:blipFill rotWithShape="1">
          <a:blip r:embed="rId4"/>
          <a:srcRect l="6496" b="14002"/>
          <a:stretch/>
        </p:blipFill>
        <p:spPr>
          <a:xfrm>
            <a:off x="8568329" y="2500942"/>
            <a:ext cx="725944" cy="796180"/>
          </a:xfrm>
          <a:prstGeom prst="rect">
            <a:avLst/>
          </a:prstGeom>
        </p:spPr>
      </p:pic>
      <p:pic>
        <p:nvPicPr>
          <p:cNvPr id="30" name="Image 29"/>
          <p:cNvPicPr>
            <a:picLocks noChangeAspect="1"/>
          </p:cNvPicPr>
          <p:nvPr/>
        </p:nvPicPr>
        <p:blipFill rotWithShape="1">
          <a:blip r:embed="rId5"/>
          <a:srcRect b="3800"/>
          <a:stretch/>
        </p:blipFill>
        <p:spPr>
          <a:xfrm>
            <a:off x="9460215" y="2500941"/>
            <a:ext cx="700997" cy="804155"/>
          </a:xfrm>
          <a:prstGeom prst="rect">
            <a:avLst/>
          </a:prstGeom>
        </p:spPr>
      </p:pic>
      <p:sp>
        <p:nvSpPr>
          <p:cNvPr id="17" name="ZoneTexte 16"/>
          <p:cNvSpPr txBox="1"/>
          <p:nvPr/>
        </p:nvSpPr>
        <p:spPr>
          <a:xfrm>
            <a:off x="57537" y="2811418"/>
            <a:ext cx="1200209"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12-13 avril</a:t>
            </a:r>
          </a:p>
        </p:txBody>
      </p:sp>
      <p:graphicFrame>
        <p:nvGraphicFramePr>
          <p:cNvPr id="18" name="Tableau 17"/>
          <p:cNvGraphicFramePr>
            <a:graphicFrameLocks noGrp="1"/>
          </p:cNvGraphicFramePr>
          <p:nvPr>
            <p:extLst/>
          </p:nvPr>
        </p:nvGraphicFramePr>
        <p:xfrm>
          <a:off x="1180992" y="2790463"/>
          <a:ext cx="3557432" cy="411480"/>
        </p:xfrm>
        <a:graphic>
          <a:graphicData uri="http://schemas.openxmlformats.org/drawingml/2006/table">
            <a:tbl>
              <a:tblPr firstRow="1" bandRow="1">
                <a:tableStyleId>{5C22544A-7EE6-4342-B048-85BDC9FD1C3A}</a:tableStyleId>
              </a:tblPr>
              <a:tblGrid>
                <a:gridCol w="1778716">
                  <a:extLst>
                    <a:ext uri="{9D8B030D-6E8A-4147-A177-3AD203B41FA5}">
                      <a16:colId xmlns:a16="http://schemas.microsoft.com/office/drawing/2014/main" val="1518074356"/>
                    </a:ext>
                  </a:extLst>
                </a:gridCol>
                <a:gridCol w="1778716">
                  <a:extLst>
                    <a:ext uri="{9D8B030D-6E8A-4147-A177-3AD203B41FA5}">
                      <a16:colId xmlns:a16="http://schemas.microsoft.com/office/drawing/2014/main" val="31619434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Tree>
    <p:extLst>
      <p:ext uri="{BB962C8B-B14F-4D97-AF65-F5344CB8AC3E}">
        <p14:creationId xmlns:p14="http://schemas.microsoft.com/office/powerpoint/2010/main" val="211206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6539767" y="263859"/>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330303"/>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16" name="ZoneTexte 15"/>
          <p:cNvSpPr txBox="1"/>
          <p:nvPr/>
        </p:nvSpPr>
        <p:spPr>
          <a:xfrm rot="10800000" flipV="1">
            <a:off x="1118628" y="5641849"/>
            <a:ext cx="3369528" cy="676424"/>
          </a:xfrm>
          <a:prstGeom prst="rect">
            <a:avLst/>
          </a:prstGeom>
          <a:noFill/>
        </p:spPr>
        <p:txBody>
          <a:bodyPr vert="horz" wrap="square" lIns="0" tIns="0" rIns="0" bIns="0" rtlCol="0" anchor="ctr">
            <a:noAutofit/>
          </a:bodyPr>
          <a:lstStyle/>
          <a:p>
            <a:pPr marL="6351" algn="ctr" defTabSz="1232345"/>
            <a:r>
              <a:rPr lang="fr-FR" sz="1467" dirty="0">
                <a:solidFill>
                  <a:prstClr val="white">
                    <a:lumMod val="50000"/>
                  </a:prstClr>
                </a:solidFill>
                <a:latin typeface="Calibri"/>
              </a:rPr>
              <a:t>Personnes certaines d’aller voter n’ayant pas exprimé d’intention de vote 28</a:t>
            </a:r>
            <a:r>
              <a:rPr lang="fr-FR" sz="1467" b="1" dirty="0">
                <a:solidFill>
                  <a:prstClr val="white">
                    <a:lumMod val="50000"/>
                  </a:prstClr>
                </a:solidFill>
                <a:latin typeface="Calibri"/>
              </a:rPr>
              <a:t>%</a:t>
            </a:r>
            <a:endParaRPr lang="fr-FR" sz="1400" dirty="0">
              <a:solidFill>
                <a:prstClr val="white">
                  <a:lumMod val="50000"/>
                </a:prstClr>
              </a:solidFill>
              <a:latin typeface="Calibri"/>
            </a:endParaRP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E. Macron face à F. Fillon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7" name="Tableau 16"/>
          <p:cNvGraphicFramePr>
            <a:graphicFrameLocks noGrp="1"/>
          </p:cNvGraphicFramePr>
          <p:nvPr>
            <p:extLst/>
          </p:nvPr>
        </p:nvGraphicFramePr>
        <p:xfrm>
          <a:off x="5098829" y="1509149"/>
          <a:ext cx="6824716" cy="4318000"/>
        </p:xfrm>
        <a:graphic>
          <a:graphicData uri="http://schemas.openxmlformats.org/drawingml/2006/table">
            <a:tbl>
              <a:tblPr firstRow="1" bandRow="1">
                <a:tableStyleId>{5C22544A-7EE6-4342-B048-85BDC9FD1C3A}</a:tableStyleId>
              </a:tblPr>
              <a:tblGrid>
                <a:gridCol w="2615245">
                  <a:extLst>
                    <a:ext uri="{9D8B030D-6E8A-4147-A177-3AD203B41FA5}">
                      <a16:colId xmlns:a16="http://schemas.microsoft.com/office/drawing/2014/main" val="20000"/>
                    </a:ext>
                  </a:extLst>
                </a:gridCol>
                <a:gridCol w="1053424">
                  <a:extLst>
                    <a:ext uri="{9D8B030D-6E8A-4147-A177-3AD203B41FA5}">
                      <a16:colId xmlns:a16="http://schemas.microsoft.com/office/drawing/2014/main" val="20001"/>
                    </a:ext>
                  </a:extLst>
                </a:gridCol>
                <a:gridCol w="1053424">
                  <a:extLst>
                    <a:ext uri="{9D8B030D-6E8A-4147-A177-3AD203B41FA5}">
                      <a16:colId xmlns:a16="http://schemas.microsoft.com/office/drawing/2014/main" val="20002"/>
                    </a:ext>
                  </a:extLst>
                </a:gridCol>
                <a:gridCol w="1307036">
                  <a:extLst>
                    <a:ext uri="{9D8B030D-6E8A-4147-A177-3AD203B41FA5}">
                      <a16:colId xmlns:a16="http://schemas.microsoft.com/office/drawing/2014/main" val="20003"/>
                    </a:ext>
                  </a:extLst>
                </a:gridCol>
                <a:gridCol w="795587">
                  <a:extLst>
                    <a:ext uri="{9D8B030D-6E8A-4147-A177-3AD203B41FA5}">
                      <a16:colId xmlns:a16="http://schemas.microsoft.com/office/drawing/2014/main" val="20004"/>
                    </a:ext>
                  </a:extLst>
                </a:gridCol>
              </a:tblGrid>
              <a:tr h="447040">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056640">
                <a:tc>
                  <a:txBody>
                    <a:bodyPr/>
                    <a:lstStyle/>
                    <a:p>
                      <a:pPr algn="ctr"/>
                      <a:r>
                        <a:rPr lang="fr-FR" sz="1900" b="1" dirty="0">
                          <a:solidFill>
                            <a:schemeClr val="bg2">
                              <a:lumMod val="50000"/>
                            </a:schemeClr>
                          </a:solidFill>
                          <a:latin typeface="+mn-lt"/>
                          <a:cs typeface="Helvetica" panose="020B0604020202020204" pitchFamily="34" charset="0"/>
                        </a:rPr>
                        <a:t>INTENTION</a:t>
                      </a:r>
                      <a:r>
                        <a:rPr lang="fr-FR" sz="1900" b="1" baseline="0" dirty="0">
                          <a:solidFill>
                            <a:schemeClr val="bg2">
                              <a:lumMod val="50000"/>
                            </a:schemeClr>
                          </a:solidFill>
                          <a:latin typeface="+mn-lt"/>
                          <a:cs typeface="Helvetica" panose="020B0604020202020204" pitchFamily="34" charset="0"/>
                        </a:rPr>
                        <a:t> DE</a:t>
                      </a:r>
                    </a:p>
                    <a:p>
                      <a:pPr algn="ctr"/>
                      <a:r>
                        <a:rPr lang="fr-FR" sz="1900" b="1" baseline="0" dirty="0">
                          <a:solidFill>
                            <a:schemeClr val="bg2">
                              <a:lumMod val="50000"/>
                            </a:schemeClr>
                          </a:solidFill>
                          <a:latin typeface="+mn-lt"/>
                          <a:cs typeface="Helvetica" panose="020B0604020202020204" pitchFamily="34" charset="0"/>
                        </a:rPr>
                        <a:t> VOTE </a:t>
                      </a:r>
                      <a:r>
                        <a:rPr lang="fr-FR" sz="1900" b="1" dirty="0">
                          <a:solidFill>
                            <a:schemeClr val="bg2">
                              <a:lumMod val="50000"/>
                            </a:schemeClr>
                          </a:solidFill>
                          <a:latin typeface="+mn-lt"/>
                          <a:cs typeface="Helvetica" panose="020B0604020202020204" pitchFamily="34" charset="0"/>
                        </a:rPr>
                        <a:t>1</a:t>
                      </a:r>
                      <a:r>
                        <a:rPr lang="fr-FR" sz="1900" b="1" baseline="30000" dirty="0">
                          <a:solidFill>
                            <a:schemeClr val="bg2">
                              <a:lumMod val="50000"/>
                            </a:schemeClr>
                          </a:solidFill>
                          <a:latin typeface="+mn-lt"/>
                          <a:cs typeface="Helvetica" panose="020B0604020202020204" pitchFamily="34" charset="0"/>
                        </a:rPr>
                        <a:t>ER</a:t>
                      </a:r>
                      <a:r>
                        <a:rPr lang="fr-FR" sz="1900" b="1" dirty="0">
                          <a:solidFill>
                            <a:schemeClr val="bg2">
                              <a:lumMod val="50000"/>
                            </a:schemeClr>
                          </a:solidFill>
                          <a:latin typeface="+mn-lt"/>
                          <a:cs typeface="Helvetica" panose="020B0604020202020204" pitchFamily="34" charset="0"/>
                        </a:rPr>
                        <a:t> TOUR</a:t>
                      </a:r>
                    </a:p>
                    <a:p>
                      <a:pPr algn="ctr"/>
                      <a:r>
                        <a:rPr lang="fr-FR" sz="2400" b="1" dirty="0">
                          <a:solidFill>
                            <a:schemeClr val="bg2">
                              <a:lumMod val="50000"/>
                            </a:schemeClr>
                          </a:solidFill>
                          <a:latin typeface="+mn-lt"/>
                          <a:cs typeface="Helvetica" panose="020B0604020202020204" pitchFamily="34" charset="0"/>
                          <a:sym typeface="Wingdings 3" panose="05040102010807070707" pitchFamily="18" charset="2"/>
                        </a:rPr>
                        <a:t></a:t>
                      </a:r>
                      <a:endParaRPr lang="fr-FR" sz="2400" b="1"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0880">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 J-L. </a:t>
                      </a:r>
                      <a:r>
                        <a:rPr lang="fr-FR" sz="1900" b="0" i="0" u="none" strike="noStrike" baseline="0" dirty="0">
                          <a:solidFill>
                            <a:schemeClr val="bg2">
                              <a:lumMod val="50000"/>
                            </a:schemeClr>
                          </a:solidFill>
                          <a:effectLst/>
                          <a:latin typeface="+mn-lt"/>
                        </a:rPr>
                        <a:t>Mélenchon</a:t>
                      </a:r>
                      <a:endParaRPr lang="fr-FR" sz="1900" b="0" i="0" u="none" strike="noStrike" dirty="0">
                        <a:solidFill>
                          <a:schemeClr val="bg2">
                            <a:lumMod val="50000"/>
                          </a:schemeClr>
                        </a:solidFill>
                        <a:effectLst/>
                        <a:latin typeface="+mn-lt"/>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2100" b="1" dirty="0">
                          <a:solidFill>
                            <a:schemeClr val="accent2">
                              <a:lumMod val="75000"/>
                            </a:schemeClr>
                          </a:solidFill>
                        </a:rPr>
                        <a:t>52%</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0070C0"/>
                          </a:solidFill>
                        </a:rPr>
                        <a:t>3%</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fr-FR" sz="2100" b="1" i="0" u="none" strike="noStrike" dirty="0">
                          <a:solidFill>
                            <a:schemeClr val="bg2">
                              <a:lumMod val="75000"/>
                            </a:schemeClr>
                          </a:solidFill>
                          <a:effectLst/>
                          <a:latin typeface="Calibri" panose="020F0502020204030204" pitchFamily="34" charset="0"/>
                        </a:rPr>
                        <a:t>45%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0880">
                <a:tc>
                  <a:txBody>
                    <a:bodyPr/>
                    <a:lstStyle/>
                    <a:p>
                      <a:pPr algn="r" fontAlgn="ctr"/>
                      <a:r>
                        <a:rPr lang="fr-FR" sz="1900" b="0" i="0" u="none" strike="noStrike" dirty="0">
                          <a:solidFill>
                            <a:schemeClr val="bg2">
                              <a:lumMod val="50000"/>
                            </a:schemeClr>
                          </a:solidFill>
                          <a:effectLst/>
                          <a:latin typeface="+mn-lt"/>
                        </a:rPr>
                        <a:t>Voterait pour </a:t>
                      </a:r>
                    </a:p>
                    <a:p>
                      <a:pPr algn="r" fontAlgn="ctr"/>
                      <a:r>
                        <a:rPr lang="fr-FR" sz="1900" b="0" i="0" u="none" strike="noStrike" dirty="0">
                          <a:solidFill>
                            <a:schemeClr val="bg2">
                              <a:lumMod val="50000"/>
                            </a:schemeClr>
                          </a:solidFill>
                          <a:effectLst/>
                          <a:latin typeface="+mn-lt"/>
                        </a:rPr>
                        <a:t>Benoît</a:t>
                      </a:r>
                      <a:r>
                        <a:rPr lang="fr-FR" sz="1900" b="0" i="0" u="none" strike="noStrike" baseline="0" dirty="0">
                          <a:solidFill>
                            <a:schemeClr val="bg2">
                              <a:lumMod val="50000"/>
                            </a:schemeClr>
                          </a:solidFill>
                          <a:effectLst/>
                          <a:latin typeface="+mn-lt"/>
                        </a:rPr>
                        <a:t> Hamon </a:t>
                      </a:r>
                      <a:endParaRPr lang="fr-FR" sz="1900" b="0" i="0" u="none" strike="noStrike" dirty="0">
                        <a:solidFill>
                          <a:schemeClr val="bg2">
                            <a:lumMod val="50000"/>
                          </a:schemeClr>
                        </a:solidFill>
                        <a:effectLst/>
                        <a:latin typeface="+mn-lt"/>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F1BE48">
                              <a:lumMod val="75000"/>
                            </a:srgbClr>
                          </a:solidFill>
                          <a:effectLst/>
                          <a:uLnTx/>
                          <a:uFillTx/>
                          <a:latin typeface="Calibri"/>
                          <a:ea typeface="+mn-ea"/>
                          <a:cs typeface="+mn-cs"/>
                        </a:rPr>
                        <a:t>71%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0070C0"/>
                          </a:solidFill>
                        </a:rPr>
                        <a:t>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28%</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0880">
                <a:tc>
                  <a:txBody>
                    <a:bodyPr/>
                    <a:lstStyle/>
                    <a:p>
                      <a:pPr algn="r"/>
                      <a:r>
                        <a:rPr lang="fr-FR" sz="1900" dirty="0">
                          <a:solidFill>
                            <a:schemeClr val="bg2">
                              <a:lumMod val="50000"/>
                            </a:schemeClr>
                          </a:solidFill>
                          <a:latin typeface="+mn-lt"/>
                          <a:cs typeface="Helvetica" panose="020B0604020202020204" pitchFamily="34" charset="0"/>
                        </a:rPr>
                        <a:t>Voterait pour </a:t>
                      </a:r>
                    </a:p>
                    <a:p>
                      <a:pPr algn="r"/>
                      <a:r>
                        <a:rPr lang="fr-FR" sz="1900" dirty="0">
                          <a:solidFill>
                            <a:schemeClr val="bg2">
                              <a:lumMod val="50000"/>
                            </a:schemeClr>
                          </a:solidFill>
                          <a:latin typeface="+mn-lt"/>
                          <a:cs typeface="Helvetica" panose="020B0604020202020204" pitchFamily="34" charset="0"/>
                        </a:rPr>
                        <a:t>N.</a:t>
                      </a:r>
                      <a:r>
                        <a:rPr lang="fr-FR" sz="1900" baseline="0" dirty="0">
                          <a:solidFill>
                            <a:schemeClr val="bg2">
                              <a:lumMod val="50000"/>
                            </a:schemeClr>
                          </a:solidFill>
                          <a:latin typeface="+mn-lt"/>
                          <a:cs typeface="Helvetica" panose="020B0604020202020204" pitchFamily="34" charset="0"/>
                        </a:rPr>
                        <a:t> Dupont-Aignan</a:t>
                      </a:r>
                      <a:endParaRPr lang="fr-FR" sz="1900"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F1BE48">
                              <a:lumMod val="75000"/>
                            </a:srgbClr>
                          </a:solidFill>
                          <a:effectLst/>
                          <a:uLnTx/>
                          <a:uFillTx/>
                          <a:latin typeface="Calibri"/>
                          <a:ea typeface="+mn-ea"/>
                          <a:cs typeface="+mn-cs"/>
                        </a:rPr>
                        <a:t>35%</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33%</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32%</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045919"/>
                  </a:ext>
                </a:extLst>
              </a:tr>
              <a:tr h="690880">
                <a:tc>
                  <a:txBody>
                    <a:bodyPr/>
                    <a:lstStyle/>
                    <a:p>
                      <a:pPr algn="r"/>
                      <a:r>
                        <a:rPr lang="fr-FR" sz="1900" dirty="0">
                          <a:solidFill>
                            <a:schemeClr val="bg2">
                              <a:lumMod val="50000"/>
                            </a:schemeClr>
                          </a:solidFill>
                          <a:latin typeface="+mn-lt"/>
                          <a:cs typeface="Helvetica" panose="020B0604020202020204" pitchFamily="34" charset="0"/>
                        </a:rPr>
                        <a:t>Voterait pour</a:t>
                      </a:r>
                      <a:r>
                        <a:rPr lang="fr-FR" sz="1900" baseline="0" dirty="0">
                          <a:solidFill>
                            <a:schemeClr val="bg2">
                              <a:lumMod val="50000"/>
                            </a:schemeClr>
                          </a:solidFill>
                          <a:latin typeface="+mn-lt"/>
                          <a:cs typeface="Helvetica" panose="020B0604020202020204" pitchFamily="34" charset="0"/>
                        </a:rPr>
                        <a:t> </a:t>
                      </a:r>
                    </a:p>
                    <a:p>
                      <a:pPr algn="r"/>
                      <a:r>
                        <a:rPr lang="fr-FR" sz="1900" dirty="0">
                          <a:solidFill>
                            <a:schemeClr val="bg2">
                              <a:lumMod val="50000"/>
                            </a:schemeClr>
                          </a:solidFill>
                          <a:latin typeface="+mn-lt"/>
                          <a:cs typeface="Helvetica" panose="020B0604020202020204" pitchFamily="34" charset="0"/>
                        </a:rPr>
                        <a:t>Marine Le Pen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F1BE48">
                              <a:lumMod val="75000"/>
                            </a:srgbClr>
                          </a:solidFill>
                          <a:effectLst/>
                          <a:uLnTx/>
                          <a:uFillTx/>
                          <a:latin typeface="Calibri"/>
                          <a:ea typeface="+mn-ea"/>
                          <a:cs typeface="+mn-cs"/>
                        </a:rPr>
                        <a:t>23%</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23%</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54%</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2955955"/>
                  </a:ext>
                </a:extLst>
              </a:tr>
            </a:tbl>
          </a:graphicData>
        </a:graphic>
      </p:graphicFrame>
      <p:pic>
        <p:nvPicPr>
          <p:cNvPr id="18" name="Image 17"/>
          <p:cNvPicPr>
            <a:picLocks noChangeAspect="1"/>
          </p:cNvPicPr>
          <p:nvPr/>
        </p:nvPicPr>
        <p:blipFill rotWithShape="1">
          <a:blip r:embed="rId3"/>
          <a:srcRect l="6496" b="14002"/>
          <a:stretch/>
        </p:blipFill>
        <p:spPr>
          <a:xfrm>
            <a:off x="7803346" y="2101890"/>
            <a:ext cx="856913" cy="939821"/>
          </a:xfrm>
          <a:prstGeom prst="rect">
            <a:avLst/>
          </a:prstGeom>
        </p:spPr>
      </p:pic>
      <p:graphicFrame>
        <p:nvGraphicFramePr>
          <p:cNvPr id="21" name="Graphique 20"/>
          <p:cNvGraphicFramePr/>
          <p:nvPr>
            <p:extLst/>
          </p:nvPr>
        </p:nvGraphicFramePr>
        <p:xfrm>
          <a:off x="-8809" y="1467281"/>
          <a:ext cx="5959216" cy="38865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Tableau 22"/>
          <p:cNvGraphicFramePr>
            <a:graphicFrameLocks noGrp="1"/>
          </p:cNvGraphicFramePr>
          <p:nvPr>
            <p:extLst/>
          </p:nvPr>
        </p:nvGraphicFramePr>
        <p:xfrm>
          <a:off x="992907" y="5049012"/>
          <a:ext cx="3620971" cy="609600"/>
        </p:xfrm>
        <a:graphic>
          <a:graphicData uri="http://schemas.openxmlformats.org/drawingml/2006/table">
            <a:tbl>
              <a:tblPr firstRow="1" bandRow="1">
                <a:tableStyleId>{5C22544A-7EE6-4342-B048-85BDC9FD1C3A}</a:tableStyleId>
              </a:tblPr>
              <a:tblGrid>
                <a:gridCol w="1822256">
                  <a:extLst>
                    <a:ext uri="{9D8B030D-6E8A-4147-A177-3AD203B41FA5}">
                      <a16:colId xmlns:a16="http://schemas.microsoft.com/office/drawing/2014/main" val="3296388618"/>
                    </a:ext>
                  </a:extLst>
                </a:gridCol>
                <a:gridCol w="1798715">
                  <a:extLst>
                    <a:ext uri="{9D8B030D-6E8A-4147-A177-3AD203B41FA5}">
                      <a16:colId xmlns:a16="http://schemas.microsoft.com/office/drawing/2014/main" val="4222701123"/>
                    </a:ext>
                  </a:extLst>
                </a:gridCol>
              </a:tblGrid>
              <a:tr h="609600">
                <a:tc>
                  <a:txBody>
                    <a:bodyPr/>
                    <a:lstStyle/>
                    <a:p>
                      <a:pPr algn="ctr"/>
                      <a:r>
                        <a:rPr lang="fr-FR" sz="1600" b="0" dirty="0">
                          <a:solidFill>
                            <a:schemeClr val="accent2">
                              <a:lumMod val="75000"/>
                            </a:schemeClr>
                          </a:solidFill>
                        </a:rPr>
                        <a:t>Emmanuel</a:t>
                      </a:r>
                    </a:p>
                    <a:p>
                      <a:pPr algn="ctr"/>
                      <a:r>
                        <a:rPr lang="fr-FR" sz="1600" b="0" dirty="0">
                          <a:solidFill>
                            <a:schemeClr val="accent2">
                              <a:lumMod val="75000"/>
                            </a:schemeClr>
                          </a:solidFill>
                        </a:rPr>
                        <a:t>Macron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0" dirty="0">
                          <a:solidFill>
                            <a:srgbClr val="0070C0"/>
                          </a:solidFill>
                        </a:rPr>
                        <a:t>François </a:t>
                      </a:r>
                    </a:p>
                    <a:p>
                      <a:pPr algn="ctr"/>
                      <a:r>
                        <a:rPr lang="fr-FR" sz="1600" b="0" dirty="0">
                          <a:solidFill>
                            <a:srgbClr val="0070C0"/>
                          </a:solidFill>
                        </a:rPr>
                        <a:t>Fillon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868754"/>
                  </a:ext>
                </a:extLst>
              </a:tr>
            </a:tbl>
          </a:graphicData>
        </a:graphic>
      </p:graphicFrame>
      <p:pic>
        <p:nvPicPr>
          <p:cNvPr id="24" name="Image 23"/>
          <p:cNvPicPr>
            <a:picLocks noChangeAspect="1"/>
          </p:cNvPicPr>
          <p:nvPr/>
        </p:nvPicPr>
        <p:blipFill rotWithShape="1">
          <a:blip r:embed="rId3"/>
          <a:srcRect l="6496" b="14002"/>
          <a:stretch/>
        </p:blipFill>
        <p:spPr>
          <a:xfrm>
            <a:off x="1546568" y="2009922"/>
            <a:ext cx="825505" cy="905375"/>
          </a:xfrm>
          <a:prstGeom prst="rect">
            <a:avLst/>
          </a:prstGeom>
        </p:spPr>
      </p:pic>
      <p:pic>
        <p:nvPicPr>
          <p:cNvPr id="25" name="Image 24"/>
          <p:cNvPicPr>
            <a:picLocks noChangeAspect="1"/>
          </p:cNvPicPr>
          <p:nvPr/>
        </p:nvPicPr>
        <p:blipFill rotWithShape="1">
          <a:blip r:embed="rId5"/>
          <a:srcRect b="11070"/>
          <a:stretch/>
        </p:blipFill>
        <p:spPr>
          <a:xfrm>
            <a:off x="3308176" y="2039733"/>
            <a:ext cx="825635" cy="875564"/>
          </a:xfrm>
          <a:prstGeom prst="rect">
            <a:avLst/>
          </a:prstGeom>
        </p:spPr>
      </p:pic>
      <p:pic>
        <p:nvPicPr>
          <p:cNvPr id="31" name="Image 30"/>
          <p:cNvPicPr>
            <a:picLocks noChangeAspect="1"/>
          </p:cNvPicPr>
          <p:nvPr/>
        </p:nvPicPr>
        <p:blipFill rotWithShape="1">
          <a:blip r:embed="rId5"/>
          <a:srcRect b="11070"/>
          <a:stretch/>
        </p:blipFill>
        <p:spPr>
          <a:xfrm>
            <a:off x="8935487" y="2166147"/>
            <a:ext cx="825635" cy="875564"/>
          </a:xfrm>
          <a:prstGeom prst="rect">
            <a:avLst/>
          </a:prstGeom>
        </p:spPr>
      </p:pic>
      <p:sp>
        <p:nvSpPr>
          <p:cNvPr id="32" name="ZoneTexte 31"/>
          <p:cNvSpPr txBox="1"/>
          <p:nvPr/>
        </p:nvSpPr>
        <p:spPr>
          <a:xfrm>
            <a:off x="-67011" y="2891862"/>
            <a:ext cx="1200209"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12-13 avril</a:t>
            </a:r>
          </a:p>
        </p:txBody>
      </p:sp>
      <p:graphicFrame>
        <p:nvGraphicFramePr>
          <p:cNvPr id="33" name="Tableau 32"/>
          <p:cNvGraphicFramePr>
            <a:graphicFrameLocks noGrp="1"/>
          </p:cNvGraphicFramePr>
          <p:nvPr>
            <p:extLst/>
          </p:nvPr>
        </p:nvGraphicFramePr>
        <p:xfrm>
          <a:off x="1056444" y="2870907"/>
          <a:ext cx="3557432" cy="411480"/>
        </p:xfrm>
        <a:graphic>
          <a:graphicData uri="http://schemas.openxmlformats.org/drawingml/2006/table">
            <a:tbl>
              <a:tblPr firstRow="1" bandRow="1">
                <a:tableStyleId>{5C22544A-7EE6-4342-B048-85BDC9FD1C3A}</a:tableStyleId>
              </a:tblPr>
              <a:tblGrid>
                <a:gridCol w="1778716">
                  <a:extLst>
                    <a:ext uri="{9D8B030D-6E8A-4147-A177-3AD203B41FA5}">
                      <a16:colId xmlns:a16="http://schemas.microsoft.com/office/drawing/2014/main" val="1518074356"/>
                    </a:ext>
                  </a:extLst>
                </a:gridCol>
                <a:gridCol w="1778716">
                  <a:extLst>
                    <a:ext uri="{9D8B030D-6E8A-4147-A177-3AD203B41FA5}">
                      <a16:colId xmlns:a16="http://schemas.microsoft.com/office/drawing/2014/main" val="31619434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50000"/>
                            </a:srgbClr>
                          </a:solidFill>
                          <a:effectLst/>
                          <a:uLnTx/>
                          <a:uFillTx/>
                          <a:latin typeface="+mn-lt"/>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888B8D">
                              <a:lumMod val="50000"/>
                            </a:srgbClr>
                          </a:solidFill>
                          <a:effectLst/>
                          <a:uLnTx/>
                          <a:uFillTx/>
                          <a:latin typeface="Calibri"/>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Tree>
    <p:extLst>
      <p:ext uri="{BB962C8B-B14F-4D97-AF65-F5344CB8AC3E}">
        <p14:creationId xmlns:p14="http://schemas.microsoft.com/office/powerpoint/2010/main" val="42348083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6539767" y="263859"/>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330303"/>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F. Fillon face à M. Le Pen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5" name="Tableau 14"/>
          <p:cNvGraphicFramePr>
            <a:graphicFrameLocks noGrp="1"/>
          </p:cNvGraphicFramePr>
          <p:nvPr>
            <p:extLst/>
          </p:nvPr>
        </p:nvGraphicFramePr>
        <p:xfrm>
          <a:off x="5180515" y="1715827"/>
          <a:ext cx="6824716" cy="4420848"/>
        </p:xfrm>
        <a:graphic>
          <a:graphicData uri="http://schemas.openxmlformats.org/drawingml/2006/table">
            <a:tbl>
              <a:tblPr firstRow="1" bandRow="1">
                <a:tableStyleId>{5C22544A-7EE6-4342-B048-85BDC9FD1C3A}</a:tableStyleId>
              </a:tblPr>
              <a:tblGrid>
                <a:gridCol w="2615245">
                  <a:extLst>
                    <a:ext uri="{9D8B030D-6E8A-4147-A177-3AD203B41FA5}">
                      <a16:colId xmlns:a16="http://schemas.microsoft.com/office/drawing/2014/main" val="20000"/>
                    </a:ext>
                  </a:extLst>
                </a:gridCol>
                <a:gridCol w="1053424">
                  <a:extLst>
                    <a:ext uri="{9D8B030D-6E8A-4147-A177-3AD203B41FA5}">
                      <a16:colId xmlns:a16="http://schemas.microsoft.com/office/drawing/2014/main" val="20001"/>
                    </a:ext>
                  </a:extLst>
                </a:gridCol>
                <a:gridCol w="1053424">
                  <a:extLst>
                    <a:ext uri="{9D8B030D-6E8A-4147-A177-3AD203B41FA5}">
                      <a16:colId xmlns:a16="http://schemas.microsoft.com/office/drawing/2014/main" val="20002"/>
                    </a:ext>
                  </a:extLst>
                </a:gridCol>
                <a:gridCol w="1307036">
                  <a:extLst>
                    <a:ext uri="{9D8B030D-6E8A-4147-A177-3AD203B41FA5}">
                      <a16:colId xmlns:a16="http://schemas.microsoft.com/office/drawing/2014/main" val="20003"/>
                    </a:ext>
                  </a:extLst>
                </a:gridCol>
                <a:gridCol w="795587">
                  <a:extLst>
                    <a:ext uri="{9D8B030D-6E8A-4147-A177-3AD203B41FA5}">
                      <a16:colId xmlns:a16="http://schemas.microsoft.com/office/drawing/2014/main" val="20004"/>
                    </a:ext>
                  </a:extLst>
                </a:gridCol>
              </a:tblGrid>
              <a:tr h="507901">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108787">
                <a:tc>
                  <a:txBody>
                    <a:bodyPr/>
                    <a:lstStyle/>
                    <a:p>
                      <a:pPr algn="ctr"/>
                      <a:r>
                        <a:rPr lang="fr-FR" sz="1900" b="1" dirty="0">
                          <a:solidFill>
                            <a:schemeClr val="bg2">
                              <a:lumMod val="50000"/>
                            </a:schemeClr>
                          </a:solidFill>
                          <a:latin typeface="+mn-lt"/>
                          <a:cs typeface="Helvetica" panose="020B0604020202020204" pitchFamily="34" charset="0"/>
                        </a:rPr>
                        <a:t>INTENTION</a:t>
                      </a:r>
                      <a:r>
                        <a:rPr lang="fr-FR" sz="1900" b="1" baseline="0" dirty="0">
                          <a:solidFill>
                            <a:schemeClr val="bg2">
                              <a:lumMod val="50000"/>
                            </a:schemeClr>
                          </a:solidFill>
                          <a:latin typeface="+mn-lt"/>
                          <a:cs typeface="Helvetica" panose="020B0604020202020204" pitchFamily="34" charset="0"/>
                        </a:rPr>
                        <a:t> DE</a:t>
                      </a:r>
                    </a:p>
                    <a:p>
                      <a:pPr algn="ctr"/>
                      <a:r>
                        <a:rPr lang="fr-FR" sz="1900" b="1" baseline="0" dirty="0">
                          <a:solidFill>
                            <a:schemeClr val="bg2">
                              <a:lumMod val="50000"/>
                            </a:schemeClr>
                          </a:solidFill>
                          <a:latin typeface="+mn-lt"/>
                          <a:cs typeface="Helvetica" panose="020B0604020202020204" pitchFamily="34" charset="0"/>
                        </a:rPr>
                        <a:t> VOTE </a:t>
                      </a:r>
                      <a:r>
                        <a:rPr lang="fr-FR" sz="1900" b="1" dirty="0">
                          <a:solidFill>
                            <a:schemeClr val="bg2">
                              <a:lumMod val="50000"/>
                            </a:schemeClr>
                          </a:solidFill>
                          <a:latin typeface="+mn-lt"/>
                          <a:cs typeface="Helvetica" panose="020B0604020202020204" pitchFamily="34" charset="0"/>
                        </a:rPr>
                        <a:t>1</a:t>
                      </a:r>
                      <a:r>
                        <a:rPr lang="fr-FR" sz="1900" b="1" baseline="30000" dirty="0">
                          <a:solidFill>
                            <a:schemeClr val="bg2">
                              <a:lumMod val="50000"/>
                            </a:schemeClr>
                          </a:solidFill>
                          <a:latin typeface="+mn-lt"/>
                          <a:cs typeface="Helvetica" panose="020B0604020202020204" pitchFamily="34" charset="0"/>
                        </a:rPr>
                        <a:t>ER</a:t>
                      </a:r>
                      <a:r>
                        <a:rPr lang="fr-FR" sz="1900" b="1" dirty="0">
                          <a:solidFill>
                            <a:schemeClr val="bg2">
                              <a:lumMod val="50000"/>
                            </a:schemeClr>
                          </a:solidFill>
                          <a:latin typeface="+mn-lt"/>
                          <a:cs typeface="Helvetica" panose="020B0604020202020204" pitchFamily="34" charset="0"/>
                        </a:rPr>
                        <a:t> TOUR</a:t>
                      </a:r>
                    </a:p>
                    <a:p>
                      <a:pPr algn="ctr"/>
                      <a:r>
                        <a:rPr lang="fr-FR" sz="2400" b="1" dirty="0">
                          <a:solidFill>
                            <a:schemeClr val="bg2">
                              <a:lumMod val="50000"/>
                            </a:schemeClr>
                          </a:solidFill>
                          <a:latin typeface="+mn-lt"/>
                          <a:cs typeface="Helvetica" panose="020B0604020202020204" pitchFamily="34" charset="0"/>
                          <a:sym typeface="Wingdings 3" panose="05040102010807070707" pitchFamily="18" charset="2"/>
                        </a:rPr>
                        <a:t></a:t>
                      </a:r>
                      <a:endParaRPr lang="fr-FR" sz="2400" b="1"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Jean-Luc Mélenchon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0070C0"/>
                          </a:solidFill>
                        </a:rPr>
                        <a:t>14%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100" b="1" dirty="0">
                          <a:solidFill>
                            <a:schemeClr val="tx2"/>
                          </a:solidFill>
                        </a:rPr>
                        <a:t>15%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fr-FR" sz="2100" b="1" i="0" u="none" strike="noStrike" dirty="0">
                          <a:solidFill>
                            <a:schemeClr val="bg2">
                              <a:lumMod val="75000"/>
                            </a:schemeClr>
                          </a:solidFill>
                          <a:effectLst/>
                          <a:latin typeface="Calibri" panose="020F0502020204030204" pitchFamily="34" charset="0"/>
                        </a:rPr>
                        <a:t>71%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Benoît Hamon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22%</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a:ea typeface="+mn-ea"/>
                          <a:cs typeface="+mn-cs"/>
                        </a:rPr>
                        <a:t>7%</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71%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593">
                <a:tc>
                  <a:txBody>
                    <a:bodyPr/>
                    <a:lstStyle/>
                    <a:p>
                      <a:pPr algn="r" fontAlgn="ctr"/>
                      <a:r>
                        <a:rPr lang="fr-FR" sz="1900" b="0" i="0" u="none" strike="noStrike" dirty="0">
                          <a:solidFill>
                            <a:schemeClr val="bg2">
                              <a:lumMod val="50000"/>
                            </a:schemeClr>
                          </a:solidFill>
                          <a:effectLst/>
                          <a:latin typeface="+mn-lt"/>
                        </a:rPr>
                        <a:t>Voterait pour </a:t>
                      </a:r>
                    </a:p>
                    <a:p>
                      <a:pPr algn="r" fontAlgn="ctr"/>
                      <a:r>
                        <a:rPr lang="fr-FR" sz="1900" b="0" i="0" u="none" strike="noStrike" dirty="0">
                          <a:solidFill>
                            <a:schemeClr val="bg2">
                              <a:lumMod val="50000"/>
                            </a:schemeClr>
                          </a:solidFill>
                          <a:effectLst/>
                          <a:latin typeface="+mn-lt"/>
                        </a:rPr>
                        <a:t>Emmanuel Macron </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40%</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a:ea typeface="+mn-ea"/>
                          <a:cs typeface="+mn-cs"/>
                        </a:rPr>
                        <a:t>8%</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52%</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 </a:t>
                      </a:r>
                    </a:p>
                    <a:p>
                      <a:pPr algn="r"/>
                      <a:r>
                        <a:rPr lang="fr-FR" sz="1900" dirty="0">
                          <a:solidFill>
                            <a:schemeClr val="bg2">
                              <a:lumMod val="50000"/>
                            </a:schemeClr>
                          </a:solidFill>
                          <a:latin typeface="+mn-lt"/>
                          <a:cs typeface="Helvetica" panose="020B0604020202020204" pitchFamily="34" charset="0"/>
                        </a:rPr>
                        <a:t>N.</a:t>
                      </a:r>
                      <a:r>
                        <a:rPr lang="fr-FR" sz="1900" baseline="0" dirty="0">
                          <a:solidFill>
                            <a:schemeClr val="bg2">
                              <a:lumMod val="50000"/>
                            </a:schemeClr>
                          </a:solidFill>
                          <a:latin typeface="+mn-lt"/>
                          <a:cs typeface="Helvetica" panose="020B0604020202020204" pitchFamily="34" charset="0"/>
                        </a:rPr>
                        <a:t> Dupont-Aignan</a:t>
                      </a:r>
                      <a:endParaRPr lang="fr-FR" sz="1900"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31%</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a:ea typeface="+mn-ea"/>
                          <a:cs typeface="+mn-cs"/>
                        </a:rPr>
                        <a:t>43%</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26%</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138687"/>
                  </a:ext>
                </a:extLst>
              </a:tr>
            </a:tbl>
          </a:graphicData>
        </a:graphic>
      </p:graphicFrame>
      <p:graphicFrame>
        <p:nvGraphicFramePr>
          <p:cNvPr id="19" name="Graphique 18"/>
          <p:cNvGraphicFramePr/>
          <p:nvPr>
            <p:extLst/>
          </p:nvPr>
        </p:nvGraphicFramePr>
        <p:xfrm>
          <a:off x="199533" y="1804160"/>
          <a:ext cx="5959216" cy="3886531"/>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p:cNvSpPr txBox="1"/>
          <p:nvPr/>
        </p:nvSpPr>
        <p:spPr>
          <a:xfrm rot="10800000" flipV="1">
            <a:off x="1456257" y="6073875"/>
            <a:ext cx="3110956" cy="374492"/>
          </a:xfrm>
          <a:prstGeom prst="rect">
            <a:avLst/>
          </a:prstGeom>
          <a:noFill/>
        </p:spPr>
        <p:txBody>
          <a:bodyPr vert="horz" wrap="square" lIns="0" tIns="0" rIns="0" bIns="0" rtlCol="0" anchor="ctr">
            <a:noAutofit/>
          </a:bodyPr>
          <a:lstStyle/>
          <a:p>
            <a:pPr marL="6351" algn="ctr" defTabSz="1232345"/>
            <a:r>
              <a:rPr lang="fr-FR" sz="1400" dirty="0">
                <a:solidFill>
                  <a:srgbClr val="888B8D">
                    <a:lumMod val="75000"/>
                  </a:srgbClr>
                </a:solidFill>
                <a:latin typeface="Calibri"/>
              </a:rPr>
              <a:t>Personnes certaines d’aller voter n’ayant pas exprimé d’intention de vote </a:t>
            </a:r>
            <a:r>
              <a:rPr lang="fr-FR" sz="1400" b="1" dirty="0">
                <a:solidFill>
                  <a:srgbClr val="888B8D">
                    <a:lumMod val="75000"/>
                  </a:srgbClr>
                </a:solidFill>
                <a:latin typeface="Calibri"/>
              </a:rPr>
              <a:t>36%</a:t>
            </a:r>
            <a:endParaRPr lang="fr-FR" sz="1333" b="1" dirty="0">
              <a:solidFill>
                <a:srgbClr val="888B8D">
                  <a:lumMod val="75000"/>
                </a:srgbClr>
              </a:solidFill>
              <a:latin typeface="Calibri"/>
            </a:endParaRPr>
          </a:p>
        </p:txBody>
      </p:sp>
      <p:graphicFrame>
        <p:nvGraphicFramePr>
          <p:cNvPr id="26" name="Tableau 25"/>
          <p:cNvGraphicFramePr>
            <a:graphicFrameLocks noGrp="1"/>
          </p:cNvGraphicFramePr>
          <p:nvPr>
            <p:extLst/>
          </p:nvPr>
        </p:nvGraphicFramePr>
        <p:xfrm>
          <a:off x="1201249" y="5385891"/>
          <a:ext cx="3620971" cy="609600"/>
        </p:xfrm>
        <a:graphic>
          <a:graphicData uri="http://schemas.openxmlformats.org/drawingml/2006/table">
            <a:tbl>
              <a:tblPr firstRow="1" bandRow="1">
                <a:tableStyleId>{5C22544A-7EE6-4342-B048-85BDC9FD1C3A}</a:tableStyleId>
              </a:tblPr>
              <a:tblGrid>
                <a:gridCol w="1822256">
                  <a:extLst>
                    <a:ext uri="{9D8B030D-6E8A-4147-A177-3AD203B41FA5}">
                      <a16:colId xmlns:a16="http://schemas.microsoft.com/office/drawing/2014/main" val="3296388618"/>
                    </a:ext>
                  </a:extLst>
                </a:gridCol>
                <a:gridCol w="1798715">
                  <a:extLst>
                    <a:ext uri="{9D8B030D-6E8A-4147-A177-3AD203B41FA5}">
                      <a16:colId xmlns:a16="http://schemas.microsoft.com/office/drawing/2014/main" val="4222701123"/>
                    </a:ext>
                  </a:extLst>
                </a:gridCol>
              </a:tblGrid>
              <a:tr h="609600">
                <a:tc>
                  <a:txBody>
                    <a:bodyPr/>
                    <a:lstStyle/>
                    <a:p>
                      <a:pPr algn="ctr"/>
                      <a:r>
                        <a:rPr lang="fr-FR" sz="1600" b="0" dirty="0">
                          <a:solidFill>
                            <a:srgbClr val="0070C0"/>
                          </a:solidFill>
                        </a:rPr>
                        <a:t>François </a:t>
                      </a:r>
                    </a:p>
                    <a:p>
                      <a:pPr algn="ctr"/>
                      <a:r>
                        <a:rPr lang="fr-FR" sz="1600" b="0" dirty="0">
                          <a:solidFill>
                            <a:srgbClr val="0070C0"/>
                          </a:solidFill>
                        </a:rPr>
                        <a:t>Fillon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0" dirty="0">
                          <a:solidFill>
                            <a:schemeClr val="tx2"/>
                          </a:solidFill>
                        </a:rPr>
                        <a:t>Marine </a:t>
                      </a:r>
                    </a:p>
                    <a:p>
                      <a:pPr algn="ctr"/>
                      <a:r>
                        <a:rPr lang="fr-FR" sz="1600" b="0" dirty="0">
                          <a:solidFill>
                            <a:schemeClr val="tx2"/>
                          </a:solidFill>
                        </a:rPr>
                        <a:t>Le Pen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868754"/>
                  </a:ext>
                </a:extLst>
              </a:tr>
            </a:tbl>
          </a:graphicData>
        </a:graphic>
      </p:graphicFrame>
      <p:pic>
        <p:nvPicPr>
          <p:cNvPr id="27" name="Image 26"/>
          <p:cNvPicPr>
            <a:picLocks noChangeAspect="1"/>
          </p:cNvPicPr>
          <p:nvPr/>
        </p:nvPicPr>
        <p:blipFill rotWithShape="1">
          <a:blip r:embed="rId4"/>
          <a:srcRect b="3800"/>
          <a:stretch/>
        </p:blipFill>
        <p:spPr>
          <a:xfrm>
            <a:off x="3461616" y="1825701"/>
            <a:ext cx="822576" cy="943624"/>
          </a:xfrm>
          <a:prstGeom prst="rect">
            <a:avLst/>
          </a:prstGeom>
        </p:spPr>
      </p:pic>
      <p:pic>
        <p:nvPicPr>
          <p:cNvPr id="28" name="Image 27"/>
          <p:cNvPicPr>
            <a:picLocks noChangeAspect="1"/>
          </p:cNvPicPr>
          <p:nvPr/>
        </p:nvPicPr>
        <p:blipFill rotWithShape="1">
          <a:blip r:embed="rId4"/>
          <a:srcRect b="3800"/>
          <a:stretch/>
        </p:blipFill>
        <p:spPr>
          <a:xfrm>
            <a:off x="8987959" y="2392921"/>
            <a:ext cx="822576" cy="943624"/>
          </a:xfrm>
          <a:prstGeom prst="rect">
            <a:avLst/>
          </a:prstGeom>
        </p:spPr>
      </p:pic>
      <p:pic>
        <p:nvPicPr>
          <p:cNvPr id="29" name="Image 28"/>
          <p:cNvPicPr>
            <a:picLocks noChangeAspect="1"/>
          </p:cNvPicPr>
          <p:nvPr/>
        </p:nvPicPr>
        <p:blipFill rotWithShape="1">
          <a:blip r:embed="rId5"/>
          <a:srcRect b="11070"/>
          <a:stretch/>
        </p:blipFill>
        <p:spPr>
          <a:xfrm>
            <a:off x="1727501" y="1893762"/>
            <a:ext cx="825635" cy="875564"/>
          </a:xfrm>
          <a:prstGeom prst="rect">
            <a:avLst/>
          </a:prstGeom>
        </p:spPr>
      </p:pic>
      <p:pic>
        <p:nvPicPr>
          <p:cNvPr id="30" name="Image 29"/>
          <p:cNvPicPr>
            <a:picLocks noChangeAspect="1"/>
          </p:cNvPicPr>
          <p:nvPr/>
        </p:nvPicPr>
        <p:blipFill rotWithShape="1">
          <a:blip r:embed="rId5"/>
          <a:srcRect b="11070"/>
          <a:stretch/>
        </p:blipFill>
        <p:spPr>
          <a:xfrm>
            <a:off x="7813588" y="2460982"/>
            <a:ext cx="825635" cy="875564"/>
          </a:xfrm>
          <a:prstGeom prst="rect">
            <a:avLst/>
          </a:prstGeom>
        </p:spPr>
      </p:pic>
      <p:sp>
        <p:nvSpPr>
          <p:cNvPr id="32" name="ZoneTexte 31"/>
          <p:cNvSpPr txBox="1"/>
          <p:nvPr/>
        </p:nvSpPr>
        <p:spPr>
          <a:xfrm>
            <a:off x="73237" y="2779243"/>
            <a:ext cx="1200209"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12-13 avril</a:t>
            </a:r>
          </a:p>
        </p:txBody>
      </p:sp>
      <p:graphicFrame>
        <p:nvGraphicFramePr>
          <p:cNvPr id="33" name="Tableau 32"/>
          <p:cNvGraphicFramePr>
            <a:graphicFrameLocks noGrp="1"/>
          </p:cNvGraphicFramePr>
          <p:nvPr>
            <p:extLst/>
          </p:nvPr>
        </p:nvGraphicFramePr>
        <p:xfrm>
          <a:off x="1201248" y="2790463"/>
          <a:ext cx="3620974" cy="411480"/>
        </p:xfrm>
        <a:graphic>
          <a:graphicData uri="http://schemas.openxmlformats.org/drawingml/2006/table">
            <a:tbl>
              <a:tblPr firstRow="1" bandRow="1">
                <a:tableStyleId>{5C22544A-7EE6-4342-B048-85BDC9FD1C3A}</a:tableStyleId>
              </a:tblPr>
              <a:tblGrid>
                <a:gridCol w="1810487">
                  <a:extLst>
                    <a:ext uri="{9D8B030D-6E8A-4147-A177-3AD203B41FA5}">
                      <a16:colId xmlns:a16="http://schemas.microsoft.com/office/drawing/2014/main" val="1518074356"/>
                    </a:ext>
                  </a:extLst>
                </a:gridCol>
                <a:gridCol w="1810487">
                  <a:extLst>
                    <a:ext uri="{9D8B030D-6E8A-4147-A177-3AD203B41FA5}">
                      <a16:colId xmlns:a16="http://schemas.microsoft.com/office/drawing/2014/main" val="31619434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-1</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+1</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Tree>
    <p:extLst>
      <p:ext uri="{BB962C8B-B14F-4D97-AF65-F5344CB8AC3E}">
        <p14:creationId xmlns:p14="http://schemas.microsoft.com/office/powerpoint/2010/main" val="11661993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6539767" y="263859"/>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330303"/>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J-L. Mélenchon face à E. Macron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7" name="Tableau 16"/>
          <p:cNvGraphicFramePr>
            <a:graphicFrameLocks noGrp="1"/>
          </p:cNvGraphicFramePr>
          <p:nvPr>
            <p:extLst/>
          </p:nvPr>
        </p:nvGraphicFramePr>
        <p:xfrm>
          <a:off x="5082418" y="1799885"/>
          <a:ext cx="6824716" cy="4420848"/>
        </p:xfrm>
        <a:graphic>
          <a:graphicData uri="http://schemas.openxmlformats.org/drawingml/2006/table">
            <a:tbl>
              <a:tblPr firstRow="1" bandRow="1">
                <a:tableStyleId>{5C22544A-7EE6-4342-B048-85BDC9FD1C3A}</a:tableStyleId>
              </a:tblPr>
              <a:tblGrid>
                <a:gridCol w="2615245">
                  <a:extLst>
                    <a:ext uri="{9D8B030D-6E8A-4147-A177-3AD203B41FA5}">
                      <a16:colId xmlns:a16="http://schemas.microsoft.com/office/drawing/2014/main" val="20000"/>
                    </a:ext>
                  </a:extLst>
                </a:gridCol>
                <a:gridCol w="1053424">
                  <a:extLst>
                    <a:ext uri="{9D8B030D-6E8A-4147-A177-3AD203B41FA5}">
                      <a16:colId xmlns:a16="http://schemas.microsoft.com/office/drawing/2014/main" val="20001"/>
                    </a:ext>
                  </a:extLst>
                </a:gridCol>
                <a:gridCol w="1053424">
                  <a:extLst>
                    <a:ext uri="{9D8B030D-6E8A-4147-A177-3AD203B41FA5}">
                      <a16:colId xmlns:a16="http://schemas.microsoft.com/office/drawing/2014/main" val="20002"/>
                    </a:ext>
                  </a:extLst>
                </a:gridCol>
                <a:gridCol w="1307036">
                  <a:extLst>
                    <a:ext uri="{9D8B030D-6E8A-4147-A177-3AD203B41FA5}">
                      <a16:colId xmlns:a16="http://schemas.microsoft.com/office/drawing/2014/main" val="20003"/>
                    </a:ext>
                  </a:extLst>
                </a:gridCol>
                <a:gridCol w="795587">
                  <a:extLst>
                    <a:ext uri="{9D8B030D-6E8A-4147-A177-3AD203B41FA5}">
                      <a16:colId xmlns:a16="http://schemas.microsoft.com/office/drawing/2014/main" val="20004"/>
                    </a:ext>
                  </a:extLst>
                </a:gridCol>
              </a:tblGrid>
              <a:tr h="507901">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108787">
                <a:tc>
                  <a:txBody>
                    <a:bodyPr/>
                    <a:lstStyle/>
                    <a:p>
                      <a:pPr algn="ctr"/>
                      <a:r>
                        <a:rPr lang="fr-FR" sz="1900" b="1" dirty="0">
                          <a:solidFill>
                            <a:schemeClr val="bg2">
                              <a:lumMod val="50000"/>
                            </a:schemeClr>
                          </a:solidFill>
                          <a:latin typeface="+mn-lt"/>
                          <a:cs typeface="Helvetica" panose="020B0604020202020204" pitchFamily="34" charset="0"/>
                        </a:rPr>
                        <a:t>INTENTION</a:t>
                      </a:r>
                      <a:r>
                        <a:rPr lang="fr-FR" sz="1900" b="1" baseline="0" dirty="0">
                          <a:solidFill>
                            <a:schemeClr val="bg2">
                              <a:lumMod val="50000"/>
                            </a:schemeClr>
                          </a:solidFill>
                          <a:latin typeface="+mn-lt"/>
                          <a:cs typeface="Helvetica" panose="020B0604020202020204" pitchFamily="34" charset="0"/>
                        </a:rPr>
                        <a:t> DE</a:t>
                      </a:r>
                    </a:p>
                    <a:p>
                      <a:pPr algn="ctr"/>
                      <a:r>
                        <a:rPr lang="fr-FR" sz="1900" b="1" baseline="0" dirty="0">
                          <a:solidFill>
                            <a:schemeClr val="bg2">
                              <a:lumMod val="50000"/>
                            </a:schemeClr>
                          </a:solidFill>
                          <a:latin typeface="+mn-lt"/>
                          <a:cs typeface="Helvetica" panose="020B0604020202020204" pitchFamily="34" charset="0"/>
                        </a:rPr>
                        <a:t> VOTE </a:t>
                      </a:r>
                      <a:r>
                        <a:rPr lang="fr-FR" sz="1900" b="1" dirty="0">
                          <a:solidFill>
                            <a:schemeClr val="bg2">
                              <a:lumMod val="50000"/>
                            </a:schemeClr>
                          </a:solidFill>
                          <a:latin typeface="+mn-lt"/>
                          <a:cs typeface="Helvetica" panose="020B0604020202020204" pitchFamily="34" charset="0"/>
                        </a:rPr>
                        <a:t>1</a:t>
                      </a:r>
                      <a:r>
                        <a:rPr lang="fr-FR" sz="1900" b="1" baseline="30000" dirty="0">
                          <a:solidFill>
                            <a:schemeClr val="bg2">
                              <a:lumMod val="50000"/>
                            </a:schemeClr>
                          </a:solidFill>
                          <a:latin typeface="+mn-lt"/>
                          <a:cs typeface="Helvetica" panose="020B0604020202020204" pitchFamily="34" charset="0"/>
                        </a:rPr>
                        <a:t>ER</a:t>
                      </a:r>
                      <a:r>
                        <a:rPr lang="fr-FR" sz="1900" b="1" dirty="0">
                          <a:solidFill>
                            <a:schemeClr val="bg2">
                              <a:lumMod val="50000"/>
                            </a:schemeClr>
                          </a:solidFill>
                          <a:latin typeface="+mn-lt"/>
                          <a:cs typeface="Helvetica" panose="020B0604020202020204" pitchFamily="34" charset="0"/>
                        </a:rPr>
                        <a:t> TOUR</a:t>
                      </a:r>
                    </a:p>
                    <a:p>
                      <a:pPr algn="ctr"/>
                      <a:r>
                        <a:rPr lang="fr-FR" sz="2400" b="1" dirty="0">
                          <a:solidFill>
                            <a:schemeClr val="bg2">
                              <a:lumMod val="50000"/>
                            </a:schemeClr>
                          </a:solidFill>
                          <a:latin typeface="+mn-lt"/>
                          <a:cs typeface="Helvetica" panose="020B0604020202020204" pitchFamily="34" charset="0"/>
                          <a:sym typeface="Wingdings 3" panose="05040102010807070707" pitchFamily="18" charset="2"/>
                        </a:rPr>
                        <a:t></a:t>
                      </a:r>
                      <a:endParaRPr lang="fr-FR" sz="2400" b="1"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Benoît Hamon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C00000"/>
                          </a:solidFill>
                        </a:rPr>
                        <a:t>56%</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100" b="1" dirty="0">
                          <a:solidFill>
                            <a:schemeClr val="accent2">
                              <a:lumMod val="75000"/>
                            </a:schemeClr>
                          </a:solidFill>
                        </a:rPr>
                        <a:t>34%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fr-FR" sz="2100" b="1" i="0" u="none" strike="noStrike" dirty="0">
                          <a:solidFill>
                            <a:schemeClr val="bg2">
                              <a:lumMod val="75000"/>
                            </a:schemeClr>
                          </a:solidFill>
                          <a:effectLst/>
                          <a:latin typeface="Calibri" panose="020F0502020204030204" pitchFamily="34" charset="0"/>
                        </a:rPr>
                        <a:t>10%</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0880">
                <a:tc>
                  <a:txBody>
                    <a:bodyPr/>
                    <a:lstStyle/>
                    <a:p>
                      <a:pPr algn="r"/>
                      <a:r>
                        <a:rPr lang="fr-FR" sz="1900" dirty="0">
                          <a:solidFill>
                            <a:schemeClr val="bg2">
                              <a:lumMod val="50000"/>
                            </a:schemeClr>
                          </a:solidFill>
                          <a:latin typeface="+mn-lt"/>
                          <a:cs typeface="Helvetica" panose="020B0604020202020204" pitchFamily="34" charset="0"/>
                        </a:rPr>
                        <a:t>Voterait pour</a:t>
                      </a:r>
                      <a:r>
                        <a:rPr lang="fr-FR" sz="1900" baseline="0" dirty="0">
                          <a:solidFill>
                            <a:schemeClr val="bg2">
                              <a:lumMod val="50000"/>
                            </a:schemeClr>
                          </a:solidFill>
                          <a:latin typeface="+mn-lt"/>
                          <a:cs typeface="Helvetica" panose="020B0604020202020204" pitchFamily="34" charset="0"/>
                        </a:rPr>
                        <a:t> </a:t>
                      </a:r>
                    </a:p>
                    <a:p>
                      <a:pPr algn="r"/>
                      <a:r>
                        <a:rPr lang="fr-FR" sz="1900" dirty="0">
                          <a:solidFill>
                            <a:schemeClr val="bg2">
                              <a:lumMod val="50000"/>
                            </a:schemeClr>
                          </a:solidFill>
                          <a:latin typeface="+mn-lt"/>
                          <a:cs typeface="Helvetica" panose="020B0604020202020204" pitchFamily="34" charset="0"/>
                        </a:rPr>
                        <a:t>François Fillon </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accent2">
                              <a:lumMod val="75000"/>
                            </a:schemeClr>
                          </a:solidFill>
                          <a:effectLst/>
                          <a:uLnTx/>
                          <a:uFillTx/>
                          <a:latin typeface="Calibri"/>
                          <a:ea typeface="+mn-ea"/>
                          <a:cs typeface="+mn-cs"/>
                        </a:rPr>
                        <a:t>49%</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46%</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 </a:t>
                      </a:r>
                    </a:p>
                    <a:p>
                      <a:pPr algn="r"/>
                      <a:r>
                        <a:rPr lang="fr-FR" sz="1900" dirty="0">
                          <a:solidFill>
                            <a:schemeClr val="bg2">
                              <a:lumMod val="50000"/>
                            </a:schemeClr>
                          </a:solidFill>
                          <a:latin typeface="+mn-lt"/>
                          <a:cs typeface="Helvetica" panose="020B0604020202020204" pitchFamily="34" charset="0"/>
                        </a:rPr>
                        <a:t>N.</a:t>
                      </a:r>
                      <a:r>
                        <a:rPr lang="fr-FR" sz="1900" baseline="0" dirty="0">
                          <a:solidFill>
                            <a:schemeClr val="bg2">
                              <a:lumMod val="50000"/>
                            </a:schemeClr>
                          </a:solidFill>
                          <a:latin typeface="+mn-lt"/>
                          <a:cs typeface="Helvetica" panose="020B0604020202020204" pitchFamily="34" charset="0"/>
                        </a:rPr>
                        <a:t> Dupont-Aignan</a:t>
                      </a:r>
                      <a:endParaRPr lang="fr-FR" sz="1900"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19%</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accent2">
                              <a:lumMod val="75000"/>
                            </a:schemeClr>
                          </a:solidFill>
                          <a:effectLst/>
                          <a:uLnTx/>
                          <a:uFillTx/>
                          <a:latin typeface="Calibri"/>
                          <a:ea typeface="+mn-ea"/>
                          <a:cs typeface="+mn-cs"/>
                        </a:rPr>
                        <a:t>40%</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41%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08570"/>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a:t>
                      </a:r>
                      <a:r>
                        <a:rPr lang="fr-FR" sz="1900" baseline="0" dirty="0">
                          <a:solidFill>
                            <a:schemeClr val="bg2">
                              <a:lumMod val="50000"/>
                            </a:schemeClr>
                          </a:solidFill>
                          <a:latin typeface="+mn-lt"/>
                          <a:cs typeface="Helvetica" panose="020B0604020202020204" pitchFamily="34" charset="0"/>
                        </a:rPr>
                        <a:t> </a:t>
                      </a:r>
                    </a:p>
                    <a:p>
                      <a:pPr algn="r"/>
                      <a:r>
                        <a:rPr lang="fr-FR" sz="1900" dirty="0">
                          <a:solidFill>
                            <a:schemeClr val="bg2">
                              <a:lumMod val="50000"/>
                            </a:schemeClr>
                          </a:solidFill>
                          <a:latin typeface="+mn-lt"/>
                          <a:cs typeface="Helvetica" panose="020B0604020202020204" pitchFamily="34" charset="0"/>
                        </a:rPr>
                        <a:t>Marine Le Pen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24%</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accent2">
                              <a:lumMod val="75000"/>
                            </a:schemeClr>
                          </a:solidFill>
                          <a:effectLst/>
                          <a:uLnTx/>
                          <a:uFillTx/>
                          <a:latin typeface="Calibri"/>
                          <a:ea typeface="+mn-ea"/>
                          <a:cs typeface="+mn-cs"/>
                        </a:rPr>
                        <a:t>22%</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54%</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957529"/>
                  </a:ext>
                </a:extLst>
              </a:tr>
            </a:tbl>
          </a:graphicData>
        </a:graphic>
      </p:graphicFrame>
      <p:graphicFrame>
        <p:nvGraphicFramePr>
          <p:cNvPr id="18" name="Graphique 17"/>
          <p:cNvGraphicFramePr/>
          <p:nvPr>
            <p:extLst/>
          </p:nvPr>
        </p:nvGraphicFramePr>
        <p:xfrm>
          <a:off x="0" y="1689547"/>
          <a:ext cx="5959216" cy="3886531"/>
        </p:xfrm>
        <a:graphic>
          <a:graphicData uri="http://schemas.openxmlformats.org/drawingml/2006/chart">
            <c:chart xmlns:c="http://schemas.openxmlformats.org/drawingml/2006/chart" xmlns:r="http://schemas.openxmlformats.org/officeDocument/2006/relationships" r:id="rId3"/>
          </a:graphicData>
        </a:graphic>
      </p:graphicFrame>
      <p:sp>
        <p:nvSpPr>
          <p:cNvPr id="21" name="ZoneTexte 20"/>
          <p:cNvSpPr txBox="1"/>
          <p:nvPr/>
        </p:nvSpPr>
        <p:spPr>
          <a:xfrm rot="10800000" flipV="1">
            <a:off x="1311287" y="6009789"/>
            <a:ext cx="3110956" cy="374492"/>
          </a:xfrm>
          <a:prstGeom prst="rect">
            <a:avLst/>
          </a:prstGeom>
          <a:noFill/>
        </p:spPr>
        <p:txBody>
          <a:bodyPr vert="horz" wrap="square" lIns="0" tIns="0" rIns="0" bIns="0" rtlCol="0" anchor="ctr">
            <a:noAutofit/>
          </a:bodyPr>
          <a:lstStyle/>
          <a:p>
            <a:pPr marL="6351" algn="ctr" defTabSz="1232345"/>
            <a:r>
              <a:rPr lang="fr-FR" sz="1400" dirty="0">
                <a:solidFill>
                  <a:srgbClr val="888B8D">
                    <a:lumMod val="75000"/>
                  </a:srgbClr>
                </a:solidFill>
                <a:latin typeface="Calibri"/>
              </a:rPr>
              <a:t>Personnes certaines d’aller voter n’ayant pas exprimé d’intention de vote </a:t>
            </a:r>
            <a:r>
              <a:rPr lang="fr-FR" sz="1400" b="1" dirty="0">
                <a:solidFill>
                  <a:srgbClr val="888B8D">
                    <a:lumMod val="75000"/>
                  </a:srgbClr>
                </a:solidFill>
                <a:latin typeface="Calibri"/>
              </a:rPr>
              <a:t>26%</a:t>
            </a:r>
            <a:endParaRPr lang="fr-FR" sz="1333" dirty="0">
              <a:solidFill>
                <a:srgbClr val="888B8D">
                  <a:lumMod val="75000"/>
                </a:srgbClr>
              </a:solidFill>
              <a:latin typeface="Calibri"/>
            </a:endParaRPr>
          </a:p>
        </p:txBody>
      </p:sp>
      <p:graphicFrame>
        <p:nvGraphicFramePr>
          <p:cNvPr id="23" name="Tableau 22"/>
          <p:cNvGraphicFramePr>
            <a:graphicFrameLocks noGrp="1"/>
          </p:cNvGraphicFramePr>
          <p:nvPr>
            <p:extLst/>
          </p:nvPr>
        </p:nvGraphicFramePr>
        <p:xfrm>
          <a:off x="1001716" y="5271277"/>
          <a:ext cx="3620971" cy="609600"/>
        </p:xfrm>
        <a:graphic>
          <a:graphicData uri="http://schemas.openxmlformats.org/drawingml/2006/table">
            <a:tbl>
              <a:tblPr firstRow="1" bandRow="1">
                <a:tableStyleId>{5C22544A-7EE6-4342-B048-85BDC9FD1C3A}</a:tableStyleId>
              </a:tblPr>
              <a:tblGrid>
                <a:gridCol w="1822256">
                  <a:extLst>
                    <a:ext uri="{9D8B030D-6E8A-4147-A177-3AD203B41FA5}">
                      <a16:colId xmlns:a16="http://schemas.microsoft.com/office/drawing/2014/main" val="3296388618"/>
                    </a:ext>
                  </a:extLst>
                </a:gridCol>
                <a:gridCol w="1798715">
                  <a:extLst>
                    <a:ext uri="{9D8B030D-6E8A-4147-A177-3AD203B41FA5}">
                      <a16:colId xmlns:a16="http://schemas.microsoft.com/office/drawing/2014/main" val="4222701123"/>
                    </a:ext>
                  </a:extLst>
                </a:gridCol>
              </a:tblGrid>
              <a:tr h="609600">
                <a:tc>
                  <a:txBody>
                    <a:bodyPr/>
                    <a:lstStyle/>
                    <a:p>
                      <a:pPr algn="ctr"/>
                      <a:r>
                        <a:rPr lang="fr-FR" sz="1600" b="0" dirty="0">
                          <a:solidFill>
                            <a:srgbClr val="C00000"/>
                          </a:solidFill>
                        </a:rPr>
                        <a:t>Jean-Luc</a:t>
                      </a:r>
                    </a:p>
                    <a:p>
                      <a:pPr algn="ctr"/>
                      <a:r>
                        <a:rPr lang="fr-FR" sz="1600" b="0" dirty="0">
                          <a:solidFill>
                            <a:srgbClr val="C00000"/>
                          </a:solidFill>
                        </a:rPr>
                        <a:t>Mélenchon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0" dirty="0">
                          <a:solidFill>
                            <a:schemeClr val="accent2">
                              <a:lumMod val="75000"/>
                            </a:schemeClr>
                          </a:solidFill>
                        </a:rPr>
                        <a:t>Emmanuel</a:t>
                      </a:r>
                    </a:p>
                    <a:p>
                      <a:pPr algn="ctr"/>
                      <a:r>
                        <a:rPr lang="fr-FR" sz="1600" b="0" dirty="0">
                          <a:solidFill>
                            <a:schemeClr val="accent2">
                              <a:lumMod val="75000"/>
                            </a:schemeClr>
                          </a:solidFill>
                        </a:rPr>
                        <a:t>Macron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868754"/>
                  </a:ext>
                </a:extLst>
              </a:tr>
            </a:tbl>
          </a:graphicData>
        </a:graphic>
      </p:graphicFrame>
      <p:pic>
        <p:nvPicPr>
          <p:cNvPr id="24" name="Image 23"/>
          <p:cNvPicPr>
            <a:picLocks noChangeAspect="1"/>
          </p:cNvPicPr>
          <p:nvPr/>
        </p:nvPicPr>
        <p:blipFill rotWithShape="1">
          <a:blip r:embed="rId4"/>
          <a:srcRect t="1" b="2645"/>
          <a:stretch/>
        </p:blipFill>
        <p:spPr>
          <a:xfrm>
            <a:off x="1519015" y="1862649"/>
            <a:ext cx="779864" cy="905375"/>
          </a:xfrm>
          <a:prstGeom prst="rect">
            <a:avLst/>
          </a:prstGeom>
        </p:spPr>
      </p:pic>
      <p:pic>
        <p:nvPicPr>
          <p:cNvPr id="25" name="Image 24"/>
          <p:cNvPicPr>
            <a:picLocks noChangeAspect="1"/>
          </p:cNvPicPr>
          <p:nvPr/>
        </p:nvPicPr>
        <p:blipFill rotWithShape="1">
          <a:blip r:embed="rId4"/>
          <a:srcRect t="1" b="2645"/>
          <a:stretch/>
        </p:blipFill>
        <p:spPr>
          <a:xfrm>
            <a:off x="7816219" y="2562610"/>
            <a:ext cx="779864" cy="905375"/>
          </a:xfrm>
          <a:prstGeom prst="rect">
            <a:avLst/>
          </a:prstGeom>
        </p:spPr>
      </p:pic>
      <p:pic>
        <p:nvPicPr>
          <p:cNvPr id="31" name="Image 30"/>
          <p:cNvPicPr>
            <a:picLocks noChangeAspect="1"/>
          </p:cNvPicPr>
          <p:nvPr/>
        </p:nvPicPr>
        <p:blipFill rotWithShape="1">
          <a:blip r:embed="rId5"/>
          <a:srcRect l="6496" b="14002"/>
          <a:stretch/>
        </p:blipFill>
        <p:spPr>
          <a:xfrm>
            <a:off x="3326364" y="1862649"/>
            <a:ext cx="825505" cy="905375"/>
          </a:xfrm>
          <a:prstGeom prst="rect">
            <a:avLst/>
          </a:prstGeom>
        </p:spPr>
      </p:pic>
      <p:pic>
        <p:nvPicPr>
          <p:cNvPr id="32" name="Image 31"/>
          <p:cNvPicPr>
            <a:picLocks noChangeAspect="1"/>
          </p:cNvPicPr>
          <p:nvPr/>
        </p:nvPicPr>
        <p:blipFill rotWithShape="1">
          <a:blip r:embed="rId5"/>
          <a:srcRect l="6496" b="14002"/>
          <a:stretch/>
        </p:blipFill>
        <p:spPr>
          <a:xfrm>
            <a:off x="8879600" y="2562610"/>
            <a:ext cx="825505" cy="905375"/>
          </a:xfrm>
          <a:prstGeom prst="rect">
            <a:avLst/>
          </a:prstGeom>
        </p:spPr>
      </p:pic>
      <p:sp>
        <p:nvSpPr>
          <p:cNvPr id="33" name="ZoneTexte 32"/>
          <p:cNvSpPr txBox="1"/>
          <p:nvPr/>
        </p:nvSpPr>
        <p:spPr>
          <a:xfrm>
            <a:off x="58593" y="2751879"/>
            <a:ext cx="1200209"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12-13 avril</a:t>
            </a:r>
          </a:p>
        </p:txBody>
      </p:sp>
      <p:graphicFrame>
        <p:nvGraphicFramePr>
          <p:cNvPr id="34" name="Tableau 33"/>
          <p:cNvGraphicFramePr>
            <a:graphicFrameLocks noGrp="1"/>
          </p:cNvGraphicFramePr>
          <p:nvPr>
            <p:extLst/>
          </p:nvPr>
        </p:nvGraphicFramePr>
        <p:xfrm>
          <a:off x="1200412" y="2740219"/>
          <a:ext cx="3422274" cy="411480"/>
        </p:xfrm>
        <a:graphic>
          <a:graphicData uri="http://schemas.openxmlformats.org/drawingml/2006/table">
            <a:tbl>
              <a:tblPr firstRow="1" bandRow="1">
                <a:tableStyleId>{5C22544A-7EE6-4342-B048-85BDC9FD1C3A}</a:tableStyleId>
              </a:tblPr>
              <a:tblGrid>
                <a:gridCol w="1507705">
                  <a:extLst>
                    <a:ext uri="{9D8B030D-6E8A-4147-A177-3AD203B41FA5}">
                      <a16:colId xmlns:a16="http://schemas.microsoft.com/office/drawing/2014/main" val="1518074356"/>
                    </a:ext>
                  </a:extLst>
                </a:gridCol>
                <a:gridCol w="1914569">
                  <a:extLst>
                    <a:ext uri="{9D8B030D-6E8A-4147-A177-3AD203B41FA5}">
                      <a16:colId xmlns:a16="http://schemas.microsoft.com/office/drawing/2014/main" val="31619434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Tree>
    <p:extLst>
      <p:ext uri="{BB962C8B-B14F-4D97-AF65-F5344CB8AC3E}">
        <p14:creationId xmlns:p14="http://schemas.microsoft.com/office/powerpoint/2010/main" val="18175569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6539767" y="263859"/>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330303"/>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J-L. Mélenchon face à M. Le Pen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5" name="Tableau 14"/>
          <p:cNvGraphicFramePr>
            <a:graphicFrameLocks noGrp="1"/>
          </p:cNvGraphicFramePr>
          <p:nvPr>
            <p:extLst/>
          </p:nvPr>
        </p:nvGraphicFramePr>
        <p:xfrm>
          <a:off x="5180515" y="1668858"/>
          <a:ext cx="6824716" cy="4420848"/>
        </p:xfrm>
        <a:graphic>
          <a:graphicData uri="http://schemas.openxmlformats.org/drawingml/2006/table">
            <a:tbl>
              <a:tblPr firstRow="1" bandRow="1">
                <a:tableStyleId>{5C22544A-7EE6-4342-B048-85BDC9FD1C3A}</a:tableStyleId>
              </a:tblPr>
              <a:tblGrid>
                <a:gridCol w="2615245">
                  <a:extLst>
                    <a:ext uri="{9D8B030D-6E8A-4147-A177-3AD203B41FA5}">
                      <a16:colId xmlns:a16="http://schemas.microsoft.com/office/drawing/2014/main" val="20000"/>
                    </a:ext>
                  </a:extLst>
                </a:gridCol>
                <a:gridCol w="1053424">
                  <a:extLst>
                    <a:ext uri="{9D8B030D-6E8A-4147-A177-3AD203B41FA5}">
                      <a16:colId xmlns:a16="http://schemas.microsoft.com/office/drawing/2014/main" val="20001"/>
                    </a:ext>
                  </a:extLst>
                </a:gridCol>
                <a:gridCol w="1053424">
                  <a:extLst>
                    <a:ext uri="{9D8B030D-6E8A-4147-A177-3AD203B41FA5}">
                      <a16:colId xmlns:a16="http://schemas.microsoft.com/office/drawing/2014/main" val="20002"/>
                    </a:ext>
                  </a:extLst>
                </a:gridCol>
                <a:gridCol w="1307036">
                  <a:extLst>
                    <a:ext uri="{9D8B030D-6E8A-4147-A177-3AD203B41FA5}">
                      <a16:colId xmlns:a16="http://schemas.microsoft.com/office/drawing/2014/main" val="20003"/>
                    </a:ext>
                  </a:extLst>
                </a:gridCol>
                <a:gridCol w="795587">
                  <a:extLst>
                    <a:ext uri="{9D8B030D-6E8A-4147-A177-3AD203B41FA5}">
                      <a16:colId xmlns:a16="http://schemas.microsoft.com/office/drawing/2014/main" val="20004"/>
                    </a:ext>
                  </a:extLst>
                </a:gridCol>
              </a:tblGrid>
              <a:tr h="507901">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108787">
                <a:tc>
                  <a:txBody>
                    <a:bodyPr/>
                    <a:lstStyle/>
                    <a:p>
                      <a:pPr algn="ctr"/>
                      <a:r>
                        <a:rPr lang="fr-FR" sz="1900" b="1" dirty="0">
                          <a:solidFill>
                            <a:schemeClr val="bg2">
                              <a:lumMod val="50000"/>
                            </a:schemeClr>
                          </a:solidFill>
                          <a:latin typeface="+mn-lt"/>
                          <a:cs typeface="Helvetica" panose="020B0604020202020204" pitchFamily="34" charset="0"/>
                        </a:rPr>
                        <a:t>INTENTION</a:t>
                      </a:r>
                      <a:r>
                        <a:rPr lang="fr-FR" sz="1900" b="1" baseline="0" dirty="0">
                          <a:solidFill>
                            <a:schemeClr val="bg2">
                              <a:lumMod val="50000"/>
                            </a:schemeClr>
                          </a:solidFill>
                          <a:latin typeface="+mn-lt"/>
                          <a:cs typeface="Helvetica" panose="020B0604020202020204" pitchFamily="34" charset="0"/>
                        </a:rPr>
                        <a:t> DE</a:t>
                      </a:r>
                    </a:p>
                    <a:p>
                      <a:pPr algn="ctr"/>
                      <a:r>
                        <a:rPr lang="fr-FR" sz="1900" b="1" baseline="0" dirty="0">
                          <a:solidFill>
                            <a:schemeClr val="bg2">
                              <a:lumMod val="50000"/>
                            </a:schemeClr>
                          </a:solidFill>
                          <a:latin typeface="+mn-lt"/>
                          <a:cs typeface="Helvetica" panose="020B0604020202020204" pitchFamily="34" charset="0"/>
                        </a:rPr>
                        <a:t> VOTE </a:t>
                      </a:r>
                      <a:r>
                        <a:rPr lang="fr-FR" sz="1900" b="1" dirty="0">
                          <a:solidFill>
                            <a:schemeClr val="bg2">
                              <a:lumMod val="50000"/>
                            </a:schemeClr>
                          </a:solidFill>
                          <a:latin typeface="+mn-lt"/>
                          <a:cs typeface="Helvetica" panose="020B0604020202020204" pitchFamily="34" charset="0"/>
                        </a:rPr>
                        <a:t>1</a:t>
                      </a:r>
                      <a:r>
                        <a:rPr lang="fr-FR" sz="1900" b="1" baseline="30000" dirty="0">
                          <a:solidFill>
                            <a:schemeClr val="bg2">
                              <a:lumMod val="50000"/>
                            </a:schemeClr>
                          </a:solidFill>
                          <a:latin typeface="+mn-lt"/>
                          <a:cs typeface="Helvetica" panose="020B0604020202020204" pitchFamily="34" charset="0"/>
                        </a:rPr>
                        <a:t>ER</a:t>
                      </a:r>
                      <a:r>
                        <a:rPr lang="fr-FR" sz="1900" b="1" dirty="0">
                          <a:solidFill>
                            <a:schemeClr val="bg2">
                              <a:lumMod val="50000"/>
                            </a:schemeClr>
                          </a:solidFill>
                          <a:latin typeface="+mn-lt"/>
                          <a:cs typeface="Helvetica" panose="020B0604020202020204" pitchFamily="34" charset="0"/>
                        </a:rPr>
                        <a:t> TOUR</a:t>
                      </a:r>
                    </a:p>
                    <a:p>
                      <a:pPr algn="ctr"/>
                      <a:r>
                        <a:rPr lang="fr-FR" sz="2400" b="1" dirty="0">
                          <a:solidFill>
                            <a:schemeClr val="bg2">
                              <a:lumMod val="50000"/>
                            </a:schemeClr>
                          </a:solidFill>
                          <a:latin typeface="+mn-lt"/>
                          <a:cs typeface="Helvetica" panose="020B0604020202020204" pitchFamily="34" charset="0"/>
                          <a:sym typeface="Wingdings 3" panose="05040102010807070707" pitchFamily="18" charset="2"/>
                        </a:rPr>
                        <a:t></a:t>
                      </a:r>
                      <a:endParaRPr lang="fr-FR" sz="2400" b="1"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Benoît Hamon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C00000"/>
                          </a:solidFill>
                        </a:rPr>
                        <a:t>84%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100" b="1" dirty="0">
                          <a:solidFill>
                            <a:schemeClr val="tx2"/>
                          </a:solidFill>
                        </a:rPr>
                        <a:t>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fr-FR" sz="2100" b="1" i="0" u="none" strike="noStrike" dirty="0">
                          <a:solidFill>
                            <a:schemeClr val="bg2">
                              <a:lumMod val="75000"/>
                            </a:schemeClr>
                          </a:solidFill>
                          <a:effectLst/>
                          <a:latin typeface="Calibri" panose="020F0502020204030204" pitchFamily="34" charset="0"/>
                        </a:rPr>
                        <a:t>15%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2593">
                <a:tc>
                  <a:txBody>
                    <a:bodyPr/>
                    <a:lstStyle/>
                    <a:p>
                      <a:pPr algn="r" fontAlgn="ctr"/>
                      <a:r>
                        <a:rPr lang="fr-FR" sz="1900" b="0" i="0" u="none" strike="noStrike" dirty="0">
                          <a:solidFill>
                            <a:schemeClr val="bg2">
                              <a:lumMod val="50000"/>
                            </a:schemeClr>
                          </a:solidFill>
                          <a:effectLst/>
                          <a:latin typeface="+mn-lt"/>
                        </a:rPr>
                        <a:t>Voterait pour </a:t>
                      </a:r>
                    </a:p>
                    <a:p>
                      <a:pPr algn="r" fontAlgn="ctr"/>
                      <a:r>
                        <a:rPr lang="fr-FR" sz="1900" b="0" i="0" u="none" strike="noStrike" dirty="0">
                          <a:solidFill>
                            <a:schemeClr val="bg2">
                              <a:lumMod val="50000"/>
                            </a:schemeClr>
                          </a:solidFill>
                          <a:effectLst/>
                          <a:latin typeface="+mn-lt"/>
                        </a:rPr>
                        <a:t>Emmanuel Macron </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55%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a:ea typeface="+mn-ea"/>
                          <a:cs typeface="+mn-cs"/>
                        </a:rPr>
                        <a:t>7%</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38%</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a:t>
                      </a:r>
                      <a:r>
                        <a:rPr lang="fr-FR" sz="1900" baseline="0" dirty="0">
                          <a:solidFill>
                            <a:schemeClr val="bg2">
                              <a:lumMod val="50000"/>
                            </a:schemeClr>
                          </a:solidFill>
                          <a:latin typeface="+mn-lt"/>
                          <a:cs typeface="Helvetica" panose="020B0604020202020204" pitchFamily="34" charset="0"/>
                        </a:rPr>
                        <a:t> </a:t>
                      </a:r>
                    </a:p>
                    <a:p>
                      <a:pPr algn="r"/>
                      <a:r>
                        <a:rPr lang="fr-FR" sz="1900" dirty="0">
                          <a:solidFill>
                            <a:schemeClr val="bg2">
                              <a:lumMod val="50000"/>
                            </a:schemeClr>
                          </a:solidFill>
                          <a:latin typeface="+mn-lt"/>
                          <a:cs typeface="Helvetica" panose="020B0604020202020204" pitchFamily="34" charset="0"/>
                        </a:rPr>
                        <a:t>François Fillon </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11%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a:ea typeface="+mn-ea"/>
                          <a:cs typeface="+mn-cs"/>
                        </a:rPr>
                        <a:t>38%</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51%</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 </a:t>
                      </a:r>
                    </a:p>
                    <a:p>
                      <a:pPr algn="r"/>
                      <a:r>
                        <a:rPr lang="fr-FR" sz="1900" dirty="0">
                          <a:solidFill>
                            <a:schemeClr val="bg2">
                              <a:lumMod val="50000"/>
                            </a:schemeClr>
                          </a:solidFill>
                          <a:latin typeface="+mn-lt"/>
                          <a:cs typeface="Helvetica" panose="020B0604020202020204" pitchFamily="34" charset="0"/>
                        </a:rPr>
                        <a:t>N.</a:t>
                      </a:r>
                      <a:r>
                        <a:rPr lang="fr-FR" sz="1900" baseline="0" dirty="0">
                          <a:solidFill>
                            <a:schemeClr val="bg2">
                              <a:lumMod val="50000"/>
                            </a:schemeClr>
                          </a:solidFill>
                          <a:latin typeface="+mn-lt"/>
                          <a:cs typeface="Helvetica" panose="020B0604020202020204" pitchFamily="34" charset="0"/>
                        </a:rPr>
                        <a:t> Dupont-Aignan</a:t>
                      </a:r>
                      <a:endParaRPr lang="fr-FR" sz="1900"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20%</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Calibri"/>
                          <a:ea typeface="+mn-ea"/>
                          <a:cs typeface="+mn-cs"/>
                        </a:rPr>
                        <a:t>51%</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29%</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033557"/>
                  </a:ext>
                </a:extLst>
              </a:tr>
            </a:tbl>
          </a:graphicData>
        </a:graphic>
      </p:graphicFrame>
      <p:graphicFrame>
        <p:nvGraphicFramePr>
          <p:cNvPr id="16" name="Graphique 15"/>
          <p:cNvGraphicFramePr/>
          <p:nvPr>
            <p:extLst/>
          </p:nvPr>
        </p:nvGraphicFramePr>
        <p:xfrm>
          <a:off x="0" y="1477827"/>
          <a:ext cx="5959216" cy="3886531"/>
        </p:xfrm>
        <a:graphic>
          <a:graphicData uri="http://schemas.openxmlformats.org/drawingml/2006/chart">
            <c:chart xmlns:c="http://schemas.openxmlformats.org/drawingml/2006/chart" xmlns:r="http://schemas.openxmlformats.org/officeDocument/2006/relationships" r:id="rId3"/>
          </a:graphicData>
        </a:graphic>
      </p:graphicFrame>
      <p:sp>
        <p:nvSpPr>
          <p:cNvPr id="19" name="ZoneTexte 18"/>
          <p:cNvSpPr txBox="1"/>
          <p:nvPr/>
        </p:nvSpPr>
        <p:spPr>
          <a:xfrm rot="10800000" flipV="1">
            <a:off x="1238499" y="5890266"/>
            <a:ext cx="3110956" cy="374492"/>
          </a:xfrm>
          <a:prstGeom prst="rect">
            <a:avLst/>
          </a:prstGeom>
          <a:noFill/>
        </p:spPr>
        <p:txBody>
          <a:bodyPr vert="horz" wrap="square" lIns="0" tIns="0" rIns="0" bIns="0" rtlCol="0" anchor="ctr">
            <a:noAutofit/>
          </a:bodyPr>
          <a:lstStyle/>
          <a:p>
            <a:pPr marL="6351" algn="ctr" defTabSz="1232345"/>
            <a:r>
              <a:rPr lang="fr-FR" sz="1400" dirty="0">
                <a:solidFill>
                  <a:srgbClr val="888B8D">
                    <a:lumMod val="75000"/>
                  </a:srgbClr>
                </a:solidFill>
                <a:latin typeface="Calibri"/>
              </a:rPr>
              <a:t>Personnes certaines d’aller voter n’ayant pas exprimé d’intention de vote </a:t>
            </a:r>
            <a:r>
              <a:rPr lang="fr-FR" sz="1400" b="1" dirty="0">
                <a:solidFill>
                  <a:srgbClr val="888B8D">
                    <a:lumMod val="75000"/>
                  </a:srgbClr>
                </a:solidFill>
                <a:latin typeface="Calibri"/>
              </a:rPr>
              <a:t>24%</a:t>
            </a:r>
            <a:endParaRPr lang="fr-FR" sz="1333" dirty="0">
              <a:solidFill>
                <a:srgbClr val="888B8D">
                  <a:lumMod val="75000"/>
                </a:srgbClr>
              </a:solidFill>
              <a:latin typeface="Calibri"/>
            </a:endParaRPr>
          </a:p>
        </p:txBody>
      </p:sp>
      <p:graphicFrame>
        <p:nvGraphicFramePr>
          <p:cNvPr id="20" name="Tableau 19"/>
          <p:cNvGraphicFramePr>
            <a:graphicFrameLocks noGrp="1"/>
          </p:cNvGraphicFramePr>
          <p:nvPr>
            <p:extLst/>
          </p:nvPr>
        </p:nvGraphicFramePr>
        <p:xfrm>
          <a:off x="1001716" y="5059557"/>
          <a:ext cx="3620971" cy="609600"/>
        </p:xfrm>
        <a:graphic>
          <a:graphicData uri="http://schemas.openxmlformats.org/drawingml/2006/table">
            <a:tbl>
              <a:tblPr firstRow="1" bandRow="1">
                <a:tableStyleId>{5C22544A-7EE6-4342-B048-85BDC9FD1C3A}</a:tableStyleId>
              </a:tblPr>
              <a:tblGrid>
                <a:gridCol w="1822256">
                  <a:extLst>
                    <a:ext uri="{9D8B030D-6E8A-4147-A177-3AD203B41FA5}">
                      <a16:colId xmlns:a16="http://schemas.microsoft.com/office/drawing/2014/main" val="3296388618"/>
                    </a:ext>
                  </a:extLst>
                </a:gridCol>
                <a:gridCol w="1798715">
                  <a:extLst>
                    <a:ext uri="{9D8B030D-6E8A-4147-A177-3AD203B41FA5}">
                      <a16:colId xmlns:a16="http://schemas.microsoft.com/office/drawing/2014/main" val="4222701123"/>
                    </a:ext>
                  </a:extLst>
                </a:gridCol>
              </a:tblGrid>
              <a:tr h="609600">
                <a:tc>
                  <a:txBody>
                    <a:bodyPr/>
                    <a:lstStyle/>
                    <a:p>
                      <a:pPr algn="ctr"/>
                      <a:r>
                        <a:rPr lang="fr-FR" sz="1600" b="0" dirty="0">
                          <a:solidFill>
                            <a:srgbClr val="C00000"/>
                          </a:solidFill>
                        </a:rPr>
                        <a:t>Jean-Luc</a:t>
                      </a:r>
                    </a:p>
                    <a:p>
                      <a:pPr algn="ctr"/>
                      <a:r>
                        <a:rPr lang="fr-FR" sz="1600" b="0" dirty="0">
                          <a:solidFill>
                            <a:srgbClr val="C00000"/>
                          </a:solidFill>
                        </a:rPr>
                        <a:t>Mélenchon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0" dirty="0">
                          <a:solidFill>
                            <a:schemeClr val="tx2"/>
                          </a:solidFill>
                        </a:rPr>
                        <a:t>Marine </a:t>
                      </a:r>
                    </a:p>
                    <a:p>
                      <a:pPr algn="ctr"/>
                      <a:r>
                        <a:rPr lang="fr-FR" sz="1600" b="0" dirty="0">
                          <a:solidFill>
                            <a:schemeClr val="tx2"/>
                          </a:solidFill>
                        </a:rPr>
                        <a:t>Le Pen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868754"/>
                  </a:ext>
                </a:extLst>
              </a:tr>
            </a:tbl>
          </a:graphicData>
        </a:graphic>
      </p:graphicFrame>
      <p:pic>
        <p:nvPicPr>
          <p:cNvPr id="26" name="Image 25"/>
          <p:cNvPicPr>
            <a:picLocks noChangeAspect="1"/>
          </p:cNvPicPr>
          <p:nvPr/>
        </p:nvPicPr>
        <p:blipFill rotWithShape="1">
          <a:blip r:embed="rId4"/>
          <a:srcRect t="1" b="2645"/>
          <a:stretch/>
        </p:blipFill>
        <p:spPr>
          <a:xfrm>
            <a:off x="1596677" y="1911793"/>
            <a:ext cx="778263" cy="903516"/>
          </a:xfrm>
          <a:prstGeom prst="rect">
            <a:avLst/>
          </a:prstGeom>
        </p:spPr>
      </p:pic>
      <p:pic>
        <p:nvPicPr>
          <p:cNvPr id="27" name="Image 26"/>
          <p:cNvPicPr>
            <a:picLocks noChangeAspect="1"/>
          </p:cNvPicPr>
          <p:nvPr/>
        </p:nvPicPr>
        <p:blipFill rotWithShape="1">
          <a:blip r:embed="rId5"/>
          <a:srcRect b="3800"/>
          <a:stretch/>
        </p:blipFill>
        <p:spPr>
          <a:xfrm>
            <a:off x="3238464" y="1899288"/>
            <a:ext cx="822576" cy="943624"/>
          </a:xfrm>
          <a:prstGeom prst="rect">
            <a:avLst/>
          </a:prstGeom>
        </p:spPr>
      </p:pic>
      <p:pic>
        <p:nvPicPr>
          <p:cNvPr id="28" name="Image 27"/>
          <p:cNvPicPr>
            <a:picLocks noChangeAspect="1"/>
          </p:cNvPicPr>
          <p:nvPr/>
        </p:nvPicPr>
        <p:blipFill rotWithShape="1">
          <a:blip r:embed="rId4"/>
          <a:srcRect t="1" b="2645"/>
          <a:stretch/>
        </p:blipFill>
        <p:spPr>
          <a:xfrm>
            <a:off x="7914316" y="2423274"/>
            <a:ext cx="746208" cy="866303"/>
          </a:xfrm>
          <a:prstGeom prst="rect">
            <a:avLst/>
          </a:prstGeom>
        </p:spPr>
      </p:pic>
      <p:pic>
        <p:nvPicPr>
          <p:cNvPr id="29" name="Image 28"/>
          <p:cNvPicPr>
            <a:picLocks noChangeAspect="1"/>
          </p:cNvPicPr>
          <p:nvPr/>
        </p:nvPicPr>
        <p:blipFill rotWithShape="1">
          <a:blip r:embed="rId5"/>
          <a:srcRect b="3800"/>
          <a:stretch/>
        </p:blipFill>
        <p:spPr>
          <a:xfrm>
            <a:off x="8987959" y="2380981"/>
            <a:ext cx="792040" cy="908595"/>
          </a:xfrm>
          <a:prstGeom prst="rect">
            <a:avLst/>
          </a:prstGeom>
        </p:spPr>
      </p:pic>
      <p:sp>
        <p:nvSpPr>
          <p:cNvPr id="30" name="ZoneTexte 29"/>
          <p:cNvSpPr txBox="1"/>
          <p:nvPr/>
        </p:nvSpPr>
        <p:spPr>
          <a:xfrm>
            <a:off x="47557" y="2842913"/>
            <a:ext cx="1200209"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12-13 avril</a:t>
            </a:r>
          </a:p>
        </p:txBody>
      </p:sp>
      <p:graphicFrame>
        <p:nvGraphicFramePr>
          <p:cNvPr id="33" name="Tableau 32"/>
          <p:cNvGraphicFramePr>
            <a:graphicFrameLocks noGrp="1"/>
          </p:cNvGraphicFramePr>
          <p:nvPr>
            <p:extLst/>
          </p:nvPr>
        </p:nvGraphicFramePr>
        <p:xfrm>
          <a:off x="1189376" y="2831252"/>
          <a:ext cx="3422274" cy="411480"/>
        </p:xfrm>
        <a:graphic>
          <a:graphicData uri="http://schemas.openxmlformats.org/drawingml/2006/table">
            <a:tbl>
              <a:tblPr firstRow="1" bandRow="1">
                <a:tableStyleId>{5C22544A-7EE6-4342-B048-85BDC9FD1C3A}</a:tableStyleId>
              </a:tblPr>
              <a:tblGrid>
                <a:gridCol w="1507705">
                  <a:extLst>
                    <a:ext uri="{9D8B030D-6E8A-4147-A177-3AD203B41FA5}">
                      <a16:colId xmlns:a16="http://schemas.microsoft.com/office/drawing/2014/main" val="1518074356"/>
                    </a:ext>
                  </a:extLst>
                </a:gridCol>
                <a:gridCol w="1914569">
                  <a:extLst>
                    <a:ext uri="{9D8B030D-6E8A-4147-A177-3AD203B41FA5}">
                      <a16:colId xmlns:a16="http://schemas.microsoft.com/office/drawing/2014/main" val="31619434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-3</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+3</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Tree>
    <p:extLst>
      <p:ext uri="{BB962C8B-B14F-4D97-AF65-F5344CB8AC3E}">
        <p14:creationId xmlns:p14="http://schemas.microsoft.com/office/powerpoint/2010/main" val="3931262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Comprendre les dynamiques électorales 2017</a:t>
            </a:r>
            <a:endParaRPr lang="fr-FR" b="1" dirty="0"/>
          </a:p>
        </p:txBody>
      </p:sp>
      <p:sp>
        <p:nvSpPr>
          <p:cNvPr id="3" name="Espace réservé du contenu 2"/>
          <p:cNvSpPr>
            <a:spLocks noGrp="1"/>
          </p:cNvSpPr>
          <p:nvPr>
            <p:ph idx="1"/>
          </p:nvPr>
        </p:nvSpPr>
        <p:spPr/>
        <p:txBody>
          <a:bodyPr/>
          <a:lstStyle/>
          <a:p>
            <a:r>
              <a:rPr lang="fr-FR" dirty="0" smtClean="0"/>
              <a:t>De ce fait :</a:t>
            </a:r>
          </a:p>
          <a:p>
            <a:endParaRPr lang="fr-FR" dirty="0"/>
          </a:p>
          <a:p>
            <a:r>
              <a:rPr lang="fr-FR" dirty="0" smtClean="0"/>
              <a:t>Grande incertitude du vote</a:t>
            </a:r>
          </a:p>
          <a:p>
            <a:r>
              <a:rPr lang="fr-FR" dirty="0" smtClean="0"/>
              <a:t>Echanges et fluidités entre électorats potentiels</a:t>
            </a:r>
          </a:p>
          <a:p>
            <a:r>
              <a:rPr lang="fr-FR" dirty="0" smtClean="0"/>
              <a:t>Hésitations de 1</a:t>
            </a:r>
            <a:r>
              <a:rPr lang="fr-FR" baseline="30000" dirty="0" smtClean="0"/>
              <a:t>er</a:t>
            </a:r>
            <a:r>
              <a:rPr lang="fr-FR" dirty="0" smtClean="0"/>
              <a:t> et de 2</a:t>
            </a:r>
            <a:r>
              <a:rPr lang="fr-FR" baseline="30000" dirty="0" smtClean="0"/>
              <a:t>nd</a:t>
            </a:r>
            <a:r>
              <a:rPr lang="fr-FR" dirty="0" smtClean="0"/>
              <a:t> tours : vote tactique, stratégique ?</a:t>
            </a:r>
          </a:p>
          <a:p>
            <a:endParaRPr lang="fr-FR" dirty="0"/>
          </a:p>
          <a:p>
            <a:pPr marL="0" indent="0">
              <a:buNone/>
            </a:pPr>
            <a:endParaRPr lang="fr-FR" dirty="0"/>
          </a:p>
        </p:txBody>
      </p:sp>
      <p:sp>
        <p:nvSpPr>
          <p:cNvPr id="4" name="Flèche droite 3"/>
          <p:cNvSpPr/>
          <p:nvPr/>
        </p:nvSpPr>
        <p:spPr>
          <a:xfrm>
            <a:off x="1384662" y="5042263"/>
            <a:ext cx="178525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049485" y="4978255"/>
            <a:ext cx="7175864" cy="923330"/>
          </a:xfrm>
          <a:prstGeom prst="rect">
            <a:avLst/>
          </a:prstGeom>
          <a:gradFill>
            <a:gsLst>
              <a:gs pos="54538">
                <a:schemeClr val="accent4">
                  <a:lumMod val="40000"/>
                  <a:lumOff val="6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smtClean="0"/>
              <a:t>Recourir à une enquête longitudinale était tout à fait essentiel pour comprendre ces dynamiques. Enquêter seulement en post-électoral « classique » </a:t>
            </a:r>
            <a:r>
              <a:rPr lang="fr-FR" dirty="0" err="1" smtClean="0"/>
              <a:t>auarit</a:t>
            </a:r>
            <a:r>
              <a:rPr lang="fr-FR" dirty="0" smtClean="0"/>
              <a:t> été un choix très risqué</a:t>
            </a:r>
            <a:endParaRPr lang="fr-FR" dirty="0"/>
          </a:p>
        </p:txBody>
      </p:sp>
    </p:spTree>
    <p:extLst>
      <p:ext uri="{BB962C8B-B14F-4D97-AF65-F5344CB8AC3E}">
        <p14:creationId xmlns:p14="http://schemas.microsoft.com/office/powerpoint/2010/main" val="35365094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L’Élection présidentielle</a:t>
            </a:r>
          </a:p>
        </p:txBody>
      </p:sp>
      <p:sp>
        <p:nvSpPr>
          <p:cNvPr id="2" name="Espace réservé du texte 1"/>
          <p:cNvSpPr>
            <a:spLocks noGrp="1"/>
          </p:cNvSpPr>
          <p:nvPr>
            <p:ph type="body" sz="quarter" idx="14"/>
          </p:nvPr>
        </p:nvSpPr>
        <p:spPr>
          <a:xfrm>
            <a:off x="6539767" y="263859"/>
            <a:ext cx="5509012" cy="95010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Si le second tour de l’élection présidentielle avait lieu dimanche prochain, quel est le candidat pour lequel il y aurait le plus de chances que vous votiez, si vous aviez le choix entre les candidats suivants…?</a:t>
            </a:r>
          </a:p>
        </p:txBody>
      </p:sp>
      <p:sp>
        <p:nvSpPr>
          <p:cNvPr id="14" name="ZoneTexte 13"/>
          <p:cNvSpPr txBox="1"/>
          <p:nvPr/>
        </p:nvSpPr>
        <p:spPr>
          <a:xfrm>
            <a:off x="1" y="1330303"/>
            <a:ext cx="3493604" cy="307777"/>
          </a:xfrm>
          <a:prstGeom prst="rect">
            <a:avLst/>
          </a:prstGeom>
          <a:noFill/>
        </p:spPr>
        <p:txBody>
          <a:bodyPr wrap="square" rtlCol="0">
            <a:spAutoFit/>
          </a:bodyPr>
          <a:lstStyle/>
          <a:p>
            <a:pPr algn="ctr" defTabSz="1232345"/>
            <a:r>
              <a:rPr lang="fr-FR" sz="1400" dirty="0">
                <a:solidFill>
                  <a:srgbClr val="1B365D"/>
                </a:solidFill>
                <a:latin typeface="Helvetica" panose="020B0604020202020204" pitchFamily="34" charset="0"/>
                <a:cs typeface="Helvetica" panose="020B0604020202020204" pitchFamily="34" charset="0"/>
              </a:rPr>
              <a:t>Base : Certains d’aller voter, exprimés</a:t>
            </a:r>
          </a:p>
        </p:txBody>
      </p:sp>
      <p:sp>
        <p:nvSpPr>
          <p:cNvPr id="22" name="Titre 2"/>
          <p:cNvSpPr>
            <a:spLocks noGrp="1"/>
          </p:cNvSpPr>
          <p:nvPr>
            <p:ph type="title"/>
          </p:nvPr>
        </p:nvSpPr>
        <p:spPr>
          <a:xfrm>
            <a:off x="200219" y="517172"/>
            <a:ext cx="8073652" cy="738792"/>
          </a:xfrm>
        </p:spPr>
        <p:txBody>
          <a:bodyPr/>
          <a:lstStyle/>
          <a:p>
            <a:r>
              <a:rPr lang="fr-FR" sz="2667" dirty="0"/>
              <a:t>L’intention de vote 2</a:t>
            </a:r>
            <a:r>
              <a:rPr lang="fr-FR" sz="2667" baseline="30000" dirty="0"/>
              <a:t>nd</a:t>
            </a:r>
            <a:r>
              <a:rPr lang="fr-FR" sz="2667" dirty="0"/>
              <a:t> tour</a:t>
            </a:r>
            <a:br>
              <a:rPr lang="fr-FR" sz="2667" dirty="0"/>
            </a:br>
            <a:r>
              <a:rPr lang="fr-FR" sz="2667" dirty="0"/>
              <a:t>Hypothèse J-L. Mélenchon face à F. Fillon</a:t>
            </a:r>
          </a:p>
        </p:txBody>
      </p:sp>
      <p:sp>
        <p:nvSpPr>
          <p:cNvPr id="13"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17" name="Tableau 16"/>
          <p:cNvGraphicFramePr>
            <a:graphicFrameLocks noGrp="1"/>
          </p:cNvGraphicFramePr>
          <p:nvPr>
            <p:extLst/>
          </p:nvPr>
        </p:nvGraphicFramePr>
        <p:xfrm>
          <a:off x="5180515" y="1642091"/>
          <a:ext cx="6824716" cy="4420848"/>
        </p:xfrm>
        <a:graphic>
          <a:graphicData uri="http://schemas.openxmlformats.org/drawingml/2006/table">
            <a:tbl>
              <a:tblPr firstRow="1" bandRow="1">
                <a:tableStyleId>{5C22544A-7EE6-4342-B048-85BDC9FD1C3A}</a:tableStyleId>
              </a:tblPr>
              <a:tblGrid>
                <a:gridCol w="2615245">
                  <a:extLst>
                    <a:ext uri="{9D8B030D-6E8A-4147-A177-3AD203B41FA5}">
                      <a16:colId xmlns:a16="http://schemas.microsoft.com/office/drawing/2014/main" val="20000"/>
                    </a:ext>
                  </a:extLst>
                </a:gridCol>
                <a:gridCol w="1053424">
                  <a:extLst>
                    <a:ext uri="{9D8B030D-6E8A-4147-A177-3AD203B41FA5}">
                      <a16:colId xmlns:a16="http://schemas.microsoft.com/office/drawing/2014/main" val="20001"/>
                    </a:ext>
                  </a:extLst>
                </a:gridCol>
                <a:gridCol w="1053424">
                  <a:extLst>
                    <a:ext uri="{9D8B030D-6E8A-4147-A177-3AD203B41FA5}">
                      <a16:colId xmlns:a16="http://schemas.microsoft.com/office/drawing/2014/main" val="20002"/>
                    </a:ext>
                  </a:extLst>
                </a:gridCol>
                <a:gridCol w="1307036">
                  <a:extLst>
                    <a:ext uri="{9D8B030D-6E8A-4147-A177-3AD203B41FA5}">
                      <a16:colId xmlns:a16="http://schemas.microsoft.com/office/drawing/2014/main" val="20003"/>
                    </a:ext>
                  </a:extLst>
                </a:gridCol>
                <a:gridCol w="795587">
                  <a:extLst>
                    <a:ext uri="{9D8B030D-6E8A-4147-A177-3AD203B41FA5}">
                      <a16:colId xmlns:a16="http://schemas.microsoft.com/office/drawing/2014/main" val="20004"/>
                    </a:ext>
                  </a:extLst>
                </a:gridCol>
              </a:tblGrid>
              <a:tr h="507901">
                <a:tc gridSpan="5">
                  <a:txBody>
                    <a:bodyPr/>
                    <a:lstStyle/>
                    <a:p>
                      <a:pPr algn="ctr"/>
                      <a:r>
                        <a:rPr lang="fr-FR" sz="2100" b="1" dirty="0">
                          <a:solidFill>
                            <a:schemeClr val="bg1"/>
                          </a:solidFill>
                          <a:latin typeface="+mn-lt"/>
                          <a:cs typeface="Helvetica" panose="020B0604020202020204" pitchFamily="34" charset="0"/>
                        </a:rPr>
                        <a:t>REPORT DE VOIX</a:t>
                      </a:r>
                    </a:p>
                  </a:txBody>
                  <a:tcPr marL="121920" marR="121920" marT="60960" marB="6096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10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fr-FR" sz="900" b="0" dirty="0">
                        <a:solidFill>
                          <a:schemeClr val="tx2"/>
                        </a:solidFill>
                        <a:latin typeface="Helvetica" panose="020B0604020202020204" pitchFamily="34" charset="0"/>
                        <a:cs typeface="Helvetica"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937522"/>
                  </a:ext>
                </a:extLst>
              </a:tr>
              <a:tr h="1108787">
                <a:tc>
                  <a:txBody>
                    <a:bodyPr/>
                    <a:lstStyle/>
                    <a:p>
                      <a:pPr algn="ctr"/>
                      <a:r>
                        <a:rPr lang="fr-FR" sz="1900" b="1" dirty="0">
                          <a:solidFill>
                            <a:schemeClr val="bg2">
                              <a:lumMod val="50000"/>
                            </a:schemeClr>
                          </a:solidFill>
                          <a:latin typeface="+mn-lt"/>
                          <a:cs typeface="Helvetica" panose="020B0604020202020204" pitchFamily="34" charset="0"/>
                        </a:rPr>
                        <a:t>INTENTION</a:t>
                      </a:r>
                      <a:r>
                        <a:rPr lang="fr-FR" sz="1900" b="1" baseline="0" dirty="0">
                          <a:solidFill>
                            <a:schemeClr val="bg2">
                              <a:lumMod val="50000"/>
                            </a:schemeClr>
                          </a:solidFill>
                          <a:latin typeface="+mn-lt"/>
                          <a:cs typeface="Helvetica" panose="020B0604020202020204" pitchFamily="34" charset="0"/>
                        </a:rPr>
                        <a:t> DE</a:t>
                      </a:r>
                    </a:p>
                    <a:p>
                      <a:pPr algn="ctr"/>
                      <a:r>
                        <a:rPr lang="fr-FR" sz="1900" b="1" baseline="0" dirty="0">
                          <a:solidFill>
                            <a:schemeClr val="bg2">
                              <a:lumMod val="50000"/>
                            </a:schemeClr>
                          </a:solidFill>
                          <a:latin typeface="+mn-lt"/>
                          <a:cs typeface="Helvetica" panose="020B0604020202020204" pitchFamily="34" charset="0"/>
                        </a:rPr>
                        <a:t> VOTE </a:t>
                      </a:r>
                      <a:r>
                        <a:rPr lang="fr-FR" sz="1900" b="1" dirty="0">
                          <a:solidFill>
                            <a:schemeClr val="bg2">
                              <a:lumMod val="50000"/>
                            </a:schemeClr>
                          </a:solidFill>
                          <a:latin typeface="+mn-lt"/>
                          <a:cs typeface="Helvetica" panose="020B0604020202020204" pitchFamily="34" charset="0"/>
                        </a:rPr>
                        <a:t>1</a:t>
                      </a:r>
                      <a:r>
                        <a:rPr lang="fr-FR" sz="1900" b="1" baseline="30000" dirty="0">
                          <a:solidFill>
                            <a:schemeClr val="bg2">
                              <a:lumMod val="50000"/>
                            </a:schemeClr>
                          </a:solidFill>
                          <a:latin typeface="+mn-lt"/>
                          <a:cs typeface="Helvetica" panose="020B0604020202020204" pitchFamily="34" charset="0"/>
                        </a:rPr>
                        <a:t>ER</a:t>
                      </a:r>
                      <a:r>
                        <a:rPr lang="fr-FR" sz="1900" b="1" dirty="0">
                          <a:solidFill>
                            <a:schemeClr val="bg2">
                              <a:lumMod val="50000"/>
                            </a:schemeClr>
                          </a:solidFill>
                          <a:latin typeface="+mn-lt"/>
                          <a:cs typeface="Helvetica" panose="020B0604020202020204" pitchFamily="34" charset="0"/>
                        </a:rPr>
                        <a:t> TOUR</a:t>
                      </a:r>
                    </a:p>
                    <a:p>
                      <a:pPr algn="ctr"/>
                      <a:r>
                        <a:rPr lang="fr-FR" sz="2400" b="1" dirty="0">
                          <a:solidFill>
                            <a:schemeClr val="bg2">
                              <a:lumMod val="50000"/>
                            </a:schemeClr>
                          </a:solidFill>
                          <a:latin typeface="+mn-lt"/>
                          <a:cs typeface="Helvetica" panose="020B0604020202020204" pitchFamily="34" charset="0"/>
                          <a:sym typeface="Wingdings 3" panose="05040102010807070707" pitchFamily="18" charset="2"/>
                        </a:rPr>
                        <a:t></a:t>
                      </a:r>
                      <a:endParaRPr lang="fr-FR" sz="2400" b="1"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accent2">
                            <a:lumMod val="75000"/>
                          </a:schemeClr>
                        </a:solidFill>
                        <a:latin typeface="+mn-lt"/>
                        <a:cs typeface="Helvetica"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fr-FR" sz="1600" b="1" dirty="0">
                        <a:solidFill>
                          <a:schemeClr val="bg2">
                            <a:lumMod val="75000"/>
                          </a:schemeClr>
                        </a:solidFill>
                        <a:latin typeface="+mn-lt"/>
                        <a:cs typeface="Helvetica" panose="020B0604020202020204" pitchFamily="34" charset="0"/>
                      </a:endParaRP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fr-FR" sz="1600" b="1" dirty="0">
                          <a:solidFill>
                            <a:schemeClr val="bg2">
                              <a:lumMod val="75000"/>
                            </a:schemeClr>
                          </a:solidFill>
                          <a:latin typeface="+mn-lt"/>
                          <a:cs typeface="Helvetica" panose="020B0604020202020204" pitchFamily="34" charset="0"/>
                        </a:rPr>
                        <a:t>Non</a:t>
                      </a:r>
                    </a:p>
                    <a:p>
                      <a:pPr algn="ctr"/>
                      <a:r>
                        <a:rPr lang="fr-FR" sz="1600" b="1" dirty="0">
                          <a:solidFill>
                            <a:schemeClr val="bg2">
                              <a:lumMod val="75000"/>
                            </a:schemeClr>
                          </a:solidFill>
                          <a:latin typeface="+mn-lt"/>
                          <a:cs typeface="Helvetica" panose="020B0604020202020204" pitchFamily="34" charset="0"/>
                        </a:rPr>
                        <a:t>Exprimés</a:t>
                      </a:r>
                    </a:p>
                  </a:txBody>
                  <a:tcPr marL="121920" marR="121920" marT="60960" marB="60960" anchor="ctr">
                    <a:lnL w="12700" cmpd="sng">
                      <a:noFill/>
                    </a:lnL>
                    <a:lnR w="12700" cmpd="sng">
                      <a:noFill/>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1500" b="0" dirty="0">
                          <a:solidFill>
                            <a:schemeClr val="bg2">
                              <a:lumMod val="75000"/>
                            </a:schemeClr>
                          </a:solidFill>
                          <a:latin typeface="+mn-lt"/>
                          <a:cs typeface="Helvetica" panose="020B0604020202020204" pitchFamily="34" charset="0"/>
                        </a:rPr>
                        <a:t>Total</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2593">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Voterait pour</a:t>
                      </a:r>
                    </a:p>
                    <a:p>
                      <a:pPr marL="0" marR="0" indent="0" algn="r" defTabSz="924282" rtl="0" eaLnBrk="1" fontAlgn="auto" latinLnBrk="0" hangingPunct="1">
                        <a:lnSpc>
                          <a:spcPct val="100000"/>
                        </a:lnSpc>
                        <a:spcBef>
                          <a:spcPts val="0"/>
                        </a:spcBef>
                        <a:spcAft>
                          <a:spcPts val="0"/>
                        </a:spcAft>
                        <a:buClrTx/>
                        <a:buSzTx/>
                        <a:buFontTx/>
                        <a:buNone/>
                        <a:tabLst/>
                        <a:defRPr/>
                      </a:pPr>
                      <a:r>
                        <a:rPr lang="fr-FR" sz="1900" b="0" i="0" u="none" strike="noStrike" dirty="0">
                          <a:solidFill>
                            <a:schemeClr val="bg2">
                              <a:lumMod val="50000"/>
                            </a:schemeClr>
                          </a:solidFill>
                          <a:effectLst/>
                          <a:latin typeface="+mn-lt"/>
                        </a:rPr>
                        <a:t>Benoît Hamon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C00000"/>
                          </a:solidFill>
                        </a:rPr>
                        <a:t>82%</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100" b="1" dirty="0">
                          <a:solidFill>
                            <a:srgbClr val="0070C0"/>
                          </a:solidFill>
                        </a:rPr>
                        <a:t>3%</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fr-FR" sz="2100" b="1" i="0" u="none" strike="noStrike" dirty="0">
                          <a:solidFill>
                            <a:schemeClr val="bg2">
                              <a:lumMod val="75000"/>
                            </a:schemeClr>
                          </a:solidFill>
                          <a:effectLst/>
                          <a:latin typeface="Calibri" panose="020F0502020204030204" pitchFamily="34" charset="0"/>
                        </a:rPr>
                        <a:t>15%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162273"/>
                  </a:ext>
                </a:extLst>
              </a:tr>
              <a:tr h="692593">
                <a:tc>
                  <a:txBody>
                    <a:bodyPr/>
                    <a:lstStyle/>
                    <a:p>
                      <a:pPr algn="r" fontAlgn="ctr"/>
                      <a:r>
                        <a:rPr lang="fr-FR" sz="1900" b="0" i="0" u="none" strike="noStrike" dirty="0">
                          <a:solidFill>
                            <a:schemeClr val="bg2">
                              <a:lumMod val="50000"/>
                            </a:schemeClr>
                          </a:solidFill>
                          <a:effectLst/>
                          <a:latin typeface="+mn-lt"/>
                        </a:rPr>
                        <a:t>Voterait pour </a:t>
                      </a:r>
                    </a:p>
                    <a:p>
                      <a:pPr algn="r" fontAlgn="ctr"/>
                      <a:r>
                        <a:rPr lang="fr-FR" sz="1900" b="0" i="0" u="none" strike="noStrike" dirty="0">
                          <a:solidFill>
                            <a:schemeClr val="bg2">
                              <a:lumMod val="50000"/>
                            </a:schemeClr>
                          </a:solidFill>
                          <a:effectLst/>
                          <a:latin typeface="+mn-lt"/>
                        </a:rPr>
                        <a:t>Emmanuel Macron </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45%</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24%</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31%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 </a:t>
                      </a:r>
                    </a:p>
                    <a:p>
                      <a:pPr algn="r"/>
                      <a:r>
                        <a:rPr lang="fr-FR" sz="1900" dirty="0">
                          <a:solidFill>
                            <a:schemeClr val="bg2">
                              <a:lumMod val="50000"/>
                            </a:schemeClr>
                          </a:solidFill>
                          <a:latin typeface="+mn-lt"/>
                          <a:cs typeface="Helvetica" panose="020B0604020202020204" pitchFamily="34" charset="0"/>
                        </a:rPr>
                        <a:t>N.</a:t>
                      </a:r>
                      <a:r>
                        <a:rPr lang="fr-FR" sz="1900" baseline="0" dirty="0">
                          <a:solidFill>
                            <a:schemeClr val="bg2">
                              <a:lumMod val="50000"/>
                            </a:schemeClr>
                          </a:solidFill>
                          <a:latin typeface="+mn-lt"/>
                          <a:cs typeface="Helvetica" panose="020B0604020202020204" pitchFamily="34" charset="0"/>
                        </a:rPr>
                        <a:t> Dupont-Aignan</a:t>
                      </a:r>
                      <a:endParaRPr lang="fr-FR" sz="1900" dirty="0">
                        <a:solidFill>
                          <a:schemeClr val="bg2">
                            <a:lumMod val="50000"/>
                          </a:schemeClr>
                        </a:solidFill>
                        <a:latin typeface="+mn-lt"/>
                        <a:cs typeface="Helvetica" panose="020B0604020202020204" pitchFamily="34" charset="0"/>
                      </a:endParaRP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24%</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39%</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37%</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53430"/>
                  </a:ext>
                </a:extLst>
              </a:tr>
              <a:tr h="692593">
                <a:tc>
                  <a:txBody>
                    <a:bodyPr/>
                    <a:lstStyle/>
                    <a:p>
                      <a:pPr algn="r"/>
                      <a:r>
                        <a:rPr lang="fr-FR" sz="1900" dirty="0">
                          <a:solidFill>
                            <a:schemeClr val="bg2">
                              <a:lumMod val="50000"/>
                            </a:schemeClr>
                          </a:solidFill>
                          <a:latin typeface="+mn-lt"/>
                          <a:cs typeface="Helvetica" panose="020B0604020202020204" pitchFamily="34" charset="0"/>
                        </a:rPr>
                        <a:t>Voterait pour</a:t>
                      </a:r>
                      <a:r>
                        <a:rPr lang="fr-FR" sz="1900" baseline="0" dirty="0">
                          <a:solidFill>
                            <a:schemeClr val="bg2">
                              <a:lumMod val="50000"/>
                            </a:schemeClr>
                          </a:solidFill>
                          <a:latin typeface="+mn-lt"/>
                          <a:cs typeface="Helvetica" panose="020B0604020202020204" pitchFamily="34" charset="0"/>
                        </a:rPr>
                        <a:t> </a:t>
                      </a:r>
                    </a:p>
                    <a:p>
                      <a:pPr algn="r"/>
                      <a:r>
                        <a:rPr lang="fr-FR" sz="1900" dirty="0">
                          <a:solidFill>
                            <a:schemeClr val="bg2">
                              <a:lumMod val="50000"/>
                            </a:schemeClr>
                          </a:solidFill>
                          <a:latin typeface="+mn-lt"/>
                          <a:cs typeface="Helvetica" panose="020B0604020202020204" pitchFamily="34" charset="0"/>
                        </a:rPr>
                        <a:t>Marine Le Pen</a:t>
                      </a:r>
                    </a:p>
                  </a:txBody>
                  <a:tcPr marL="121920" marR="121920" marT="60960" marB="6096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Calibri"/>
                          <a:ea typeface="+mn-ea"/>
                          <a:cs typeface="+mn-cs"/>
                        </a:rPr>
                        <a:t>28%</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0070C0"/>
                          </a:solidFill>
                          <a:effectLst/>
                          <a:uLnTx/>
                          <a:uFillTx/>
                          <a:latin typeface="Calibri"/>
                          <a:ea typeface="+mn-ea"/>
                          <a:cs typeface="+mn-cs"/>
                        </a:rPr>
                        <a:t>24%</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48%</a:t>
                      </a:r>
                    </a:p>
                  </a:txBody>
                  <a:tcPr marL="12700" marR="12700" marT="1270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888B8D">
                              <a:lumMod val="75000"/>
                            </a:srgbClr>
                          </a:solidFill>
                          <a:effectLst/>
                          <a:uLnTx/>
                          <a:uFillTx/>
                          <a:latin typeface="Calibri"/>
                          <a:ea typeface="+mn-ea"/>
                          <a:cs typeface="Helvetica" panose="020B0604020202020204" pitchFamily="34" charset="0"/>
                        </a:rPr>
                        <a:t>100%</a:t>
                      </a:r>
                    </a:p>
                  </a:txBody>
                  <a:tcPr marL="121920" marR="121920" marT="60960" marB="6096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986224"/>
                  </a:ext>
                </a:extLst>
              </a:tr>
            </a:tbl>
          </a:graphicData>
        </a:graphic>
      </p:graphicFrame>
      <p:graphicFrame>
        <p:nvGraphicFramePr>
          <p:cNvPr id="18" name="Graphique 17"/>
          <p:cNvGraphicFramePr/>
          <p:nvPr>
            <p:extLst/>
          </p:nvPr>
        </p:nvGraphicFramePr>
        <p:xfrm>
          <a:off x="0" y="1547096"/>
          <a:ext cx="5959216" cy="3886531"/>
        </p:xfrm>
        <a:graphic>
          <a:graphicData uri="http://schemas.openxmlformats.org/drawingml/2006/chart">
            <c:chart xmlns:c="http://schemas.openxmlformats.org/drawingml/2006/chart" xmlns:r="http://schemas.openxmlformats.org/officeDocument/2006/relationships" r:id="rId3"/>
          </a:graphicData>
        </a:graphic>
      </p:graphicFrame>
      <p:sp>
        <p:nvSpPr>
          <p:cNvPr id="21" name="ZoneTexte 20"/>
          <p:cNvSpPr txBox="1"/>
          <p:nvPr/>
        </p:nvSpPr>
        <p:spPr>
          <a:xfrm rot="10800000" flipV="1">
            <a:off x="1243829" y="5908398"/>
            <a:ext cx="3110956" cy="374492"/>
          </a:xfrm>
          <a:prstGeom prst="rect">
            <a:avLst/>
          </a:prstGeom>
          <a:noFill/>
        </p:spPr>
        <p:txBody>
          <a:bodyPr vert="horz" wrap="square" lIns="0" tIns="0" rIns="0" bIns="0" rtlCol="0" anchor="ctr">
            <a:noAutofit/>
          </a:bodyPr>
          <a:lstStyle/>
          <a:p>
            <a:pPr marL="6351" algn="ctr" defTabSz="1232345"/>
            <a:r>
              <a:rPr lang="fr-FR" sz="1400" dirty="0">
                <a:solidFill>
                  <a:srgbClr val="888B8D">
                    <a:lumMod val="75000"/>
                  </a:srgbClr>
                </a:solidFill>
                <a:latin typeface="Calibri"/>
              </a:rPr>
              <a:t>Personnes certaines d’aller voter n’ayant pas exprimé d’intention de vote </a:t>
            </a:r>
            <a:r>
              <a:rPr lang="fr-FR" sz="1400" b="1" dirty="0">
                <a:solidFill>
                  <a:srgbClr val="888B8D">
                    <a:lumMod val="75000"/>
                  </a:srgbClr>
                </a:solidFill>
                <a:latin typeface="Calibri"/>
              </a:rPr>
              <a:t>24%</a:t>
            </a:r>
            <a:endParaRPr lang="fr-FR" sz="1333" dirty="0">
              <a:solidFill>
                <a:srgbClr val="888B8D">
                  <a:lumMod val="75000"/>
                </a:srgbClr>
              </a:solidFill>
              <a:latin typeface="Calibri"/>
            </a:endParaRPr>
          </a:p>
        </p:txBody>
      </p:sp>
      <p:graphicFrame>
        <p:nvGraphicFramePr>
          <p:cNvPr id="23" name="Tableau 22"/>
          <p:cNvGraphicFramePr>
            <a:graphicFrameLocks noGrp="1"/>
          </p:cNvGraphicFramePr>
          <p:nvPr>
            <p:extLst/>
          </p:nvPr>
        </p:nvGraphicFramePr>
        <p:xfrm>
          <a:off x="1001716" y="5128827"/>
          <a:ext cx="3620971" cy="609600"/>
        </p:xfrm>
        <a:graphic>
          <a:graphicData uri="http://schemas.openxmlformats.org/drawingml/2006/table">
            <a:tbl>
              <a:tblPr firstRow="1" bandRow="1">
                <a:tableStyleId>{5C22544A-7EE6-4342-B048-85BDC9FD1C3A}</a:tableStyleId>
              </a:tblPr>
              <a:tblGrid>
                <a:gridCol w="1822256">
                  <a:extLst>
                    <a:ext uri="{9D8B030D-6E8A-4147-A177-3AD203B41FA5}">
                      <a16:colId xmlns:a16="http://schemas.microsoft.com/office/drawing/2014/main" val="3296388618"/>
                    </a:ext>
                  </a:extLst>
                </a:gridCol>
                <a:gridCol w="1798715">
                  <a:extLst>
                    <a:ext uri="{9D8B030D-6E8A-4147-A177-3AD203B41FA5}">
                      <a16:colId xmlns:a16="http://schemas.microsoft.com/office/drawing/2014/main" val="4222701123"/>
                    </a:ext>
                  </a:extLst>
                </a:gridCol>
              </a:tblGrid>
              <a:tr h="609600">
                <a:tc>
                  <a:txBody>
                    <a:bodyPr/>
                    <a:lstStyle/>
                    <a:p>
                      <a:pPr algn="ctr"/>
                      <a:r>
                        <a:rPr lang="fr-FR" sz="1600" b="0" dirty="0">
                          <a:solidFill>
                            <a:srgbClr val="C00000"/>
                          </a:solidFill>
                        </a:rPr>
                        <a:t>Jean-Luc</a:t>
                      </a:r>
                    </a:p>
                    <a:p>
                      <a:pPr algn="ctr"/>
                      <a:r>
                        <a:rPr lang="fr-FR" sz="1600" b="0" dirty="0">
                          <a:solidFill>
                            <a:srgbClr val="C00000"/>
                          </a:solidFill>
                        </a:rPr>
                        <a:t>Mélenchon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0" dirty="0">
                          <a:solidFill>
                            <a:srgbClr val="0070C0"/>
                          </a:solidFill>
                        </a:rPr>
                        <a:t>François</a:t>
                      </a:r>
                    </a:p>
                    <a:p>
                      <a:pPr algn="ctr"/>
                      <a:r>
                        <a:rPr lang="fr-FR" sz="1600" b="0" dirty="0">
                          <a:solidFill>
                            <a:srgbClr val="0070C0"/>
                          </a:solidFill>
                        </a:rPr>
                        <a:t>Fillon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868754"/>
                  </a:ext>
                </a:extLst>
              </a:tr>
            </a:tbl>
          </a:graphicData>
        </a:graphic>
      </p:graphicFrame>
      <p:pic>
        <p:nvPicPr>
          <p:cNvPr id="24" name="Image 23"/>
          <p:cNvPicPr>
            <a:picLocks noChangeAspect="1"/>
          </p:cNvPicPr>
          <p:nvPr/>
        </p:nvPicPr>
        <p:blipFill rotWithShape="1">
          <a:blip r:embed="rId4"/>
          <a:srcRect t="1" b="2645"/>
          <a:stretch/>
        </p:blipFill>
        <p:spPr>
          <a:xfrm>
            <a:off x="1543256" y="1858047"/>
            <a:ext cx="838291" cy="973205"/>
          </a:xfrm>
          <a:prstGeom prst="rect">
            <a:avLst/>
          </a:prstGeom>
        </p:spPr>
      </p:pic>
      <p:pic>
        <p:nvPicPr>
          <p:cNvPr id="25" name="Image 24"/>
          <p:cNvPicPr>
            <a:picLocks noChangeAspect="1"/>
          </p:cNvPicPr>
          <p:nvPr/>
        </p:nvPicPr>
        <p:blipFill rotWithShape="1">
          <a:blip r:embed="rId4"/>
          <a:srcRect t="1" b="2645"/>
          <a:stretch/>
        </p:blipFill>
        <p:spPr>
          <a:xfrm>
            <a:off x="7914317" y="2459243"/>
            <a:ext cx="694339" cy="806085"/>
          </a:xfrm>
          <a:prstGeom prst="rect">
            <a:avLst/>
          </a:prstGeom>
        </p:spPr>
      </p:pic>
      <p:pic>
        <p:nvPicPr>
          <p:cNvPr id="30" name="Image 29"/>
          <p:cNvPicPr>
            <a:picLocks noChangeAspect="1"/>
          </p:cNvPicPr>
          <p:nvPr/>
        </p:nvPicPr>
        <p:blipFill rotWithShape="1">
          <a:blip r:embed="rId5"/>
          <a:srcRect b="11070"/>
          <a:stretch/>
        </p:blipFill>
        <p:spPr>
          <a:xfrm>
            <a:off x="3274287" y="1981990"/>
            <a:ext cx="825635" cy="875564"/>
          </a:xfrm>
          <a:prstGeom prst="rect">
            <a:avLst/>
          </a:prstGeom>
        </p:spPr>
      </p:pic>
      <p:pic>
        <p:nvPicPr>
          <p:cNvPr id="31" name="Image 30"/>
          <p:cNvPicPr>
            <a:picLocks noChangeAspect="1"/>
          </p:cNvPicPr>
          <p:nvPr/>
        </p:nvPicPr>
        <p:blipFill rotWithShape="1">
          <a:blip r:embed="rId5"/>
          <a:srcRect b="11070"/>
          <a:stretch/>
        </p:blipFill>
        <p:spPr>
          <a:xfrm>
            <a:off x="8964958" y="2459243"/>
            <a:ext cx="760119" cy="806085"/>
          </a:xfrm>
          <a:prstGeom prst="rect">
            <a:avLst/>
          </a:prstGeom>
        </p:spPr>
      </p:pic>
      <p:sp>
        <p:nvSpPr>
          <p:cNvPr id="32" name="ZoneTexte 31"/>
          <p:cNvSpPr txBox="1"/>
          <p:nvPr/>
        </p:nvSpPr>
        <p:spPr>
          <a:xfrm>
            <a:off x="47557" y="2842913"/>
            <a:ext cx="1200209"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12-13 avril</a:t>
            </a:r>
          </a:p>
        </p:txBody>
      </p:sp>
      <p:graphicFrame>
        <p:nvGraphicFramePr>
          <p:cNvPr id="33" name="Tableau 32"/>
          <p:cNvGraphicFramePr>
            <a:graphicFrameLocks noGrp="1"/>
          </p:cNvGraphicFramePr>
          <p:nvPr>
            <p:extLst/>
          </p:nvPr>
        </p:nvGraphicFramePr>
        <p:xfrm>
          <a:off x="1189376" y="2831252"/>
          <a:ext cx="3422274" cy="411480"/>
        </p:xfrm>
        <a:graphic>
          <a:graphicData uri="http://schemas.openxmlformats.org/drawingml/2006/table">
            <a:tbl>
              <a:tblPr firstRow="1" bandRow="1">
                <a:tableStyleId>{5C22544A-7EE6-4342-B048-85BDC9FD1C3A}</a:tableStyleId>
              </a:tblPr>
              <a:tblGrid>
                <a:gridCol w="1507705">
                  <a:extLst>
                    <a:ext uri="{9D8B030D-6E8A-4147-A177-3AD203B41FA5}">
                      <a16:colId xmlns:a16="http://schemas.microsoft.com/office/drawing/2014/main" val="1518074356"/>
                    </a:ext>
                  </a:extLst>
                </a:gridCol>
                <a:gridCol w="1914569">
                  <a:extLst>
                    <a:ext uri="{9D8B030D-6E8A-4147-A177-3AD203B41FA5}">
                      <a16:colId xmlns:a16="http://schemas.microsoft.com/office/drawing/2014/main" val="316194348"/>
                    </a:ext>
                  </a:extLst>
                </a:gridCol>
              </a:tblGrid>
              <a:tr h="406400">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tx2"/>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Tree>
    <p:extLst>
      <p:ext uri="{BB962C8B-B14F-4D97-AF65-F5344CB8AC3E}">
        <p14:creationId xmlns:p14="http://schemas.microsoft.com/office/powerpoint/2010/main" val="19183895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defRPr/>
              </a:pPr>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defRPr/>
              </a:pPr>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defRPr/>
              </a:pPr>
              <a:endParaRPr lang="en-GB" sz="2400" dirty="0">
                <a:solidFill>
                  <a:srgbClr val="222223"/>
                </a:solidFill>
                <a:latin typeface="Calibri"/>
              </a:endParaRPr>
            </a:p>
          </p:txBody>
        </p:sp>
      </p:grpSp>
      <p:sp>
        <p:nvSpPr>
          <p:cNvPr id="17" name="Sous-titre 9"/>
          <p:cNvSpPr txBox="1">
            <a:spLocks/>
          </p:cNvSpPr>
          <p:nvPr/>
        </p:nvSpPr>
        <p:spPr>
          <a:xfrm>
            <a:off x="5255792" y="1497131"/>
            <a:ext cx="6936208" cy="3656447"/>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0"/>
              </a:spcBef>
              <a:spcAft>
                <a:spcPts val="0"/>
              </a:spcAft>
            </a:pPr>
            <a:r>
              <a:rPr lang="fr-FR" sz="3733" b="0" dirty="0">
                <a:solidFill>
                  <a:prstClr val="white">
                    <a:lumMod val="65000"/>
                  </a:prstClr>
                </a:solidFill>
                <a:latin typeface="Calibri"/>
              </a:rPr>
              <a:t>L’Élection présidentielle</a:t>
            </a:r>
          </a:p>
          <a:p>
            <a:pPr defTabSz="1232345">
              <a:spcBef>
                <a:spcPts val="0"/>
              </a:spcBef>
              <a:spcAft>
                <a:spcPts val="0"/>
              </a:spcAft>
              <a:defRPr/>
            </a:pPr>
            <a:r>
              <a:rPr lang="fr-FR" sz="3733" b="0" dirty="0">
                <a:solidFill>
                  <a:prstClr val="white">
                    <a:lumMod val="65000"/>
                  </a:prstClr>
                </a:solidFill>
                <a:latin typeface="Calibri"/>
              </a:rPr>
              <a:t>FOCUS SUR Les « changeurs » </a:t>
            </a:r>
            <a:r>
              <a:rPr lang="fr-FR" sz="3067" b="0" dirty="0">
                <a:solidFill>
                  <a:srgbClr val="C00000"/>
                </a:solidFill>
                <a:latin typeface="Calibri"/>
              </a:rPr>
              <a:t>(ENTRE LA VAGUE DU 31 mars au 2 avril ET CELLE DU 16 ET 17 AVRIL)</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defRPr/>
              </a:pPr>
              <a:endParaRPr lang="fr-FR" sz="240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defRPr/>
              </a:pPr>
              <a:endParaRPr lang="fr-FR" sz="240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25066" r="25066"/>
          <a:stretch>
            <a:fillRect/>
          </a:stretch>
        </p:blipFill>
        <p:spPr/>
      </p:pic>
    </p:spTree>
    <p:extLst>
      <p:ext uri="{BB962C8B-B14F-4D97-AF65-F5344CB8AC3E}">
        <p14:creationId xmlns:p14="http://schemas.microsoft.com/office/powerpoint/2010/main" val="12883698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33685" y="204102"/>
            <a:ext cx="11539460" cy="369397"/>
          </a:xfrm>
        </p:spPr>
        <p:txBody>
          <a:bodyPr/>
          <a:lstStyle/>
          <a:p>
            <a:r>
              <a:rPr lang="fr-FR" sz="2667" dirty="0"/>
              <a:t>Les changeurs : note méthodologique</a:t>
            </a: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5" name="ZoneTexte 4"/>
          <p:cNvSpPr txBox="1"/>
          <p:nvPr/>
        </p:nvSpPr>
        <p:spPr>
          <a:xfrm>
            <a:off x="610501" y="619465"/>
            <a:ext cx="11228352" cy="6175601"/>
          </a:xfrm>
          <a:prstGeom prst="rect">
            <a:avLst/>
          </a:prstGeom>
          <a:solidFill>
            <a:schemeClr val="bg1"/>
          </a:solidFill>
        </p:spPr>
        <p:txBody>
          <a:bodyPr vert="horz" wrap="square" lIns="0" tIns="0" rIns="0" bIns="0" rtlCol="0">
            <a:spAutoFit/>
          </a:bodyPr>
          <a:lstStyle/>
          <a:p>
            <a:pPr marL="6351" defTabSz="1232345"/>
            <a:r>
              <a:rPr lang="fr-FR" sz="1733" dirty="0">
                <a:solidFill>
                  <a:srgbClr val="1B365D"/>
                </a:solidFill>
                <a:latin typeface="Calibri"/>
              </a:rPr>
              <a:t>L’originalité de ce dispositif est de réaliser une enquête auprès d’individus qui se sont engagés à répondre tout au long de la période qui va de novembre 2015 au second tour des élections législatives. On peut donc identifier, d’une vague à l’autre, les personnes qui changent dans leurs intentions de vote et reconstituer leurs trajectoires. </a:t>
            </a:r>
          </a:p>
          <a:p>
            <a:pPr marL="6351" defTabSz="1232345"/>
            <a:r>
              <a:rPr lang="fr-FR" sz="1733" dirty="0">
                <a:solidFill>
                  <a:srgbClr val="1B365D"/>
                </a:solidFill>
                <a:latin typeface="Calibri"/>
              </a:rPr>
              <a:t>L’évolution des intentions de vote exprimées en faveur d’un candidat s’explique d’une part par les personnes qui changent de candidat dans les intentions de vote qu’elles expriment et d’autre part par les niveaux de mobilisation d’une vague à l’autre.</a:t>
            </a:r>
          </a:p>
          <a:p>
            <a:pPr marL="6351" algn="just" defTabSz="1232345"/>
            <a:r>
              <a:rPr lang="fr-FR" sz="1733" dirty="0">
                <a:solidFill>
                  <a:srgbClr val="1B365D"/>
                </a:solidFill>
                <a:latin typeface="Calibri"/>
              </a:rPr>
              <a:t>L’analyse sur les changeurs pour l’élection présidentielle prend en compte les </a:t>
            </a:r>
            <a:r>
              <a:rPr lang="fr-FR" sz="1733" dirty="0">
                <a:solidFill>
                  <a:srgbClr val="1B365D"/>
                </a:solidFill>
                <a:latin typeface="Calibri"/>
              </a:rPr>
              <a:t>11 091 personnes </a:t>
            </a:r>
            <a:r>
              <a:rPr lang="fr-FR" sz="1733" dirty="0">
                <a:solidFill>
                  <a:srgbClr val="1B365D"/>
                </a:solidFill>
                <a:latin typeface="Calibri"/>
              </a:rPr>
              <a:t>qui ont répondu à la vague du 31 mars au 2 avril 2017 et à la vague des 16 et 17 avril 2017.</a:t>
            </a:r>
          </a:p>
          <a:p>
            <a:pPr marL="6351" algn="just" defTabSz="1232345"/>
            <a:endParaRPr lang="fr-FR" sz="1867" dirty="0">
              <a:solidFill>
                <a:srgbClr val="1F4391"/>
              </a:solidFill>
              <a:latin typeface="Calibri"/>
            </a:endParaRPr>
          </a:p>
          <a:p>
            <a:pPr marL="387341" indent="-380990" defTabSz="1232345">
              <a:buFont typeface="Wingdings 3" panose="05040102010807070707" pitchFamily="18" charset="2"/>
              <a:buChar char=""/>
            </a:pPr>
            <a:r>
              <a:rPr lang="fr-FR" sz="2133" b="1" dirty="0">
                <a:solidFill>
                  <a:srgbClr val="1F4391"/>
                </a:solidFill>
                <a:latin typeface="Calibri"/>
              </a:rPr>
              <a:t>Exemple : </a:t>
            </a:r>
            <a:r>
              <a:rPr lang="fr-FR" sz="2133" b="1" dirty="0">
                <a:solidFill>
                  <a:srgbClr val="1F4391"/>
                </a:solidFill>
                <a:latin typeface="Calibri"/>
              </a:rPr>
              <a:t>Jean-Luc Mélenchon page 34</a:t>
            </a:r>
            <a:endParaRPr lang="fr-FR" sz="2133" b="1" dirty="0">
              <a:solidFill>
                <a:srgbClr val="1F4391"/>
              </a:solidFill>
              <a:latin typeface="Calibri"/>
            </a:endParaRPr>
          </a:p>
          <a:p>
            <a:pPr marL="6351" defTabSz="1232345"/>
            <a:r>
              <a:rPr lang="fr-FR" sz="1600" dirty="0">
                <a:solidFill>
                  <a:srgbClr val="1B365D"/>
                </a:solidFill>
                <a:latin typeface="Calibri"/>
              </a:rPr>
              <a:t>En ce qui concerne la hausse de Jean-Luc Mélenchon </a:t>
            </a:r>
            <a:r>
              <a:rPr lang="fr-FR" sz="1600" dirty="0">
                <a:solidFill>
                  <a:srgbClr val="1B365D"/>
                </a:solidFill>
                <a:latin typeface="Calibri"/>
              </a:rPr>
              <a:t>(</a:t>
            </a:r>
            <a:r>
              <a:rPr lang="fr-FR" sz="1600" dirty="0">
                <a:solidFill>
                  <a:srgbClr val="1B365D"/>
                </a:solidFill>
                <a:latin typeface="Calibri"/>
              </a:rPr>
              <a:t>4</a:t>
            </a:r>
            <a:r>
              <a:rPr lang="fr-FR" sz="1600" dirty="0">
                <a:solidFill>
                  <a:srgbClr val="1B365D"/>
                </a:solidFill>
                <a:latin typeface="Calibri"/>
              </a:rPr>
              <a:t> </a:t>
            </a:r>
            <a:r>
              <a:rPr lang="fr-FR" sz="1600" dirty="0">
                <a:solidFill>
                  <a:srgbClr val="1B365D"/>
                </a:solidFill>
                <a:latin typeface="Calibri"/>
              </a:rPr>
              <a:t>points), celle-ci s’explique à la fois par une logique de transferts de vote entre candidats (pour 3 points) et par une logique de mobilisation des électeurs (pour 1</a:t>
            </a:r>
            <a:r>
              <a:rPr lang="fr-FR" sz="1600" dirty="0">
                <a:solidFill>
                  <a:srgbClr val="1B365D"/>
                </a:solidFill>
                <a:latin typeface="Calibri"/>
              </a:rPr>
              <a:t> </a:t>
            </a:r>
            <a:r>
              <a:rPr lang="fr-FR" sz="1600" dirty="0">
                <a:solidFill>
                  <a:srgbClr val="1B365D"/>
                </a:solidFill>
                <a:latin typeface="Calibri"/>
              </a:rPr>
              <a:t>point).</a:t>
            </a:r>
          </a:p>
          <a:p>
            <a:pPr marL="6351" defTabSz="1232345"/>
            <a:endParaRPr lang="fr-FR" sz="1600" dirty="0">
              <a:solidFill>
                <a:srgbClr val="007681"/>
              </a:solidFill>
              <a:latin typeface="Calibri"/>
            </a:endParaRPr>
          </a:p>
          <a:p>
            <a:pPr marL="6351" defTabSz="1232345"/>
            <a:r>
              <a:rPr lang="fr-FR" sz="1600" b="1" dirty="0">
                <a:solidFill>
                  <a:srgbClr val="1B365D"/>
                </a:solidFill>
                <a:latin typeface="Calibri"/>
                <a:sym typeface="Wingdings 3" panose="05040102010807070707" pitchFamily="18" charset="2"/>
              </a:rPr>
              <a:t> L</a:t>
            </a:r>
            <a:r>
              <a:rPr lang="fr-FR" sz="1600" b="1" dirty="0">
                <a:solidFill>
                  <a:srgbClr val="1B365D"/>
                </a:solidFill>
                <a:latin typeface="Calibri"/>
              </a:rPr>
              <a:t>es évolutions liées à des transferts de votes (+3 points)</a:t>
            </a:r>
          </a:p>
          <a:p>
            <a:pPr marL="6351" defTabSz="1232345"/>
            <a:r>
              <a:rPr lang="fr-FR" sz="1600" dirty="0">
                <a:solidFill>
                  <a:srgbClr val="1B365D"/>
                </a:solidFill>
                <a:latin typeface="Calibri"/>
              </a:rPr>
              <a:t>La hausse de 3 points liée à une logique de transferts de votes résulte en fait d’un gain de </a:t>
            </a:r>
            <a:r>
              <a:rPr lang="fr-FR" sz="1600" dirty="0">
                <a:solidFill>
                  <a:srgbClr val="1B365D"/>
                </a:solidFill>
                <a:latin typeface="Calibri"/>
              </a:rPr>
              <a:t>4,5 </a:t>
            </a:r>
            <a:r>
              <a:rPr lang="fr-FR" sz="1600" dirty="0">
                <a:solidFill>
                  <a:srgbClr val="1B365D"/>
                </a:solidFill>
                <a:latin typeface="Calibri"/>
              </a:rPr>
              <a:t>points (personnes qui ne choisissaient pas Jean-Luc Mélenchon </a:t>
            </a:r>
            <a:r>
              <a:rPr lang="fr-FR" sz="1600" dirty="0">
                <a:solidFill>
                  <a:srgbClr val="1B365D"/>
                </a:solidFill>
                <a:latin typeface="Calibri"/>
              </a:rPr>
              <a:t>fin mars </a:t>
            </a:r>
            <a:r>
              <a:rPr lang="fr-FR" sz="1600" dirty="0">
                <a:solidFill>
                  <a:srgbClr val="1B365D"/>
                </a:solidFill>
                <a:latin typeface="Calibri"/>
              </a:rPr>
              <a:t>et ont désormais l’intention de voter pour lui) conjuguée à une baisse de </a:t>
            </a:r>
            <a:r>
              <a:rPr lang="fr-FR" sz="1600" dirty="0">
                <a:solidFill>
                  <a:srgbClr val="1B365D"/>
                </a:solidFill>
                <a:latin typeface="Calibri"/>
              </a:rPr>
              <a:t>1,5 </a:t>
            </a:r>
            <a:r>
              <a:rPr lang="fr-FR" sz="1600" dirty="0">
                <a:solidFill>
                  <a:srgbClr val="1B365D"/>
                </a:solidFill>
                <a:latin typeface="Calibri"/>
              </a:rPr>
              <a:t>point (personnes qui souhaitaient voter pour lui lors de la vague précédente et n’ont plus l’intention de le faire), produisant ainsi un solde positif de 3 points. Cette hausse de 3 points s’explique notamment par les transferts de votes en provenance de Benoît Hamon (pour 1,5 point), d’Emmanuel Macron (1 point) et de Marine Le Pen (0,5 point). </a:t>
            </a:r>
          </a:p>
          <a:p>
            <a:pPr marL="6351" defTabSz="1232345"/>
            <a:r>
              <a:rPr lang="fr-FR" sz="1600" dirty="0">
                <a:solidFill>
                  <a:srgbClr val="222223"/>
                </a:solidFill>
                <a:latin typeface="Calibri"/>
              </a:rPr>
              <a:t> </a:t>
            </a:r>
          </a:p>
          <a:p>
            <a:pPr marL="6351" defTabSz="1232345"/>
            <a:r>
              <a:rPr lang="fr-FR" sz="1600" dirty="0">
                <a:solidFill>
                  <a:srgbClr val="1B365D"/>
                </a:solidFill>
                <a:latin typeface="Calibri"/>
                <a:sym typeface="Wingdings 3" panose="05040102010807070707" pitchFamily="18" charset="2"/>
              </a:rPr>
              <a:t> </a:t>
            </a:r>
            <a:r>
              <a:rPr lang="fr-FR" sz="1600" b="1" dirty="0">
                <a:solidFill>
                  <a:srgbClr val="1B365D"/>
                </a:solidFill>
                <a:latin typeface="Calibri"/>
              </a:rPr>
              <a:t>Les évolutions liées au niveau de mobilisation </a:t>
            </a:r>
            <a:r>
              <a:rPr lang="fr-FR" sz="1600" b="1" dirty="0">
                <a:solidFill>
                  <a:srgbClr val="1B365D"/>
                </a:solidFill>
                <a:latin typeface="Calibri"/>
              </a:rPr>
              <a:t>(+</a:t>
            </a:r>
            <a:r>
              <a:rPr lang="fr-FR" sz="1600" b="1" dirty="0">
                <a:solidFill>
                  <a:srgbClr val="1B365D"/>
                </a:solidFill>
                <a:latin typeface="Calibri"/>
              </a:rPr>
              <a:t>1</a:t>
            </a:r>
            <a:r>
              <a:rPr lang="fr-FR" sz="1600" b="1" dirty="0">
                <a:solidFill>
                  <a:srgbClr val="1B365D"/>
                </a:solidFill>
                <a:latin typeface="Calibri"/>
              </a:rPr>
              <a:t> </a:t>
            </a:r>
            <a:r>
              <a:rPr lang="fr-FR" sz="1600" b="1" dirty="0">
                <a:solidFill>
                  <a:srgbClr val="1B365D"/>
                </a:solidFill>
                <a:latin typeface="Calibri"/>
              </a:rPr>
              <a:t>point)</a:t>
            </a:r>
          </a:p>
          <a:p>
            <a:pPr marL="6351" defTabSz="1232345"/>
            <a:r>
              <a:rPr lang="fr-FR" sz="1600" dirty="0">
                <a:solidFill>
                  <a:srgbClr val="1B365D"/>
                </a:solidFill>
                <a:latin typeface="Calibri"/>
              </a:rPr>
              <a:t>Parallèlement, il existe également des mouvements liés au niveau de mobilisation des électeurs : Jean-Luc Mélenchon gagne </a:t>
            </a:r>
            <a:r>
              <a:rPr lang="fr-FR" sz="1600" dirty="0">
                <a:solidFill>
                  <a:srgbClr val="1B365D"/>
                </a:solidFill>
                <a:latin typeface="Calibri"/>
              </a:rPr>
              <a:t>3,5 points </a:t>
            </a:r>
            <a:r>
              <a:rPr lang="fr-FR" sz="1600" dirty="0">
                <a:solidFill>
                  <a:srgbClr val="1B365D"/>
                </a:solidFill>
                <a:latin typeface="Calibri"/>
              </a:rPr>
              <a:t>en termes de mobilisation (personnes qui n’étaient pas certaines d’aller voter mais qui le sont désormais et ont l’intention de voter pour lui) mais perd dans le même temps </a:t>
            </a:r>
            <a:r>
              <a:rPr lang="fr-FR" sz="1600" dirty="0">
                <a:solidFill>
                  <a:srgbClr val="1B365D"/>
                </a:solidFill>
                <a:latin typeface="Calibri"/>
              </a:rPr>
              <a:t>2,5 points </a:t>
            </a:r>
            <a:r>
              <a:rPr lang="fr-FR" sz="1600" dirty="0">
                <a:solidFill>
                  <a:srgbClr val="1B365D"/>
                </a:solidFill>
                <a:latin typeface="Calibri"/>
              </a:rPr>
              <a:t>(personnes qui étaient certaines de voter et lui donnaient leurs suffrages mais qui ne sont désormais plus sûres d’aller voter), ce qui produit un solde positif de </a:t>
            </a:r>
            <a:r>
              <a:rPr lang="fr-FR" sz="1600" dirty="0">
                <a:solidFill>
                  <a:srgbClr val="1B365D"/>
                </a:solidFill>
                <a:latin typeface="Calibri"/>
              </a:rPr>
              <a:t>1 </a:t>
            </a:r>
            <a:r>
              <a:rPr lang="fr-FR" sz="1600" dirty="0">
                <a:solidFill>
                  <a:srgbClr val="1B365D"/>
                </a:solidFill>
                <a:latin typeface="Calibri"/>
              </a:rPr>
              <a:t>point.</a:t>
            </a:r>
            <a:endParaRPr lang="fr-FR" sz="2133" b="1" dirty="0">
              <a:solidFill>
                <a:srgbClr val="007681"/>
              </a:solidFill>
              <a:latin typeface="Calibri"/>
            </a:endParaRPr>
          </a:p>
        </p:txBody>
      </p:sp>
    </p:spTree>
    <p:extLst>
      <p:ext uri="{BB962C8B-B14F-4D97-AF65-F5344CB8AC3E}">
        <p14:creationId xmlns:p14="http://schemas.microsoft.com/office/powerpoint/2010/main" val="2760432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491145"/>
            <a:ext cx="11539460" cy="443198"/>
          </a:xfrm>
        </p:spPr>
        <p:txBody>
          <a:bodyPr/>
          <a:lstStyle/>
          <a:p>
            <a:r>
              <a:rPr lang="fr-FR" sz="3200" dirty="0"/>
              <a:t>Les changeurs : Emmanuel Macron</a:t>
            </a:r>
          </a:p>
        </p:txBody>
      </p:sp>
      <p:sp>
        <p:nvSpPr>
          <p:cNvPr id="3" name="Espace réservé du pied de page 2"/>
          <p:cNvSpPr>
            <a:spLocks noGrp="1"/>
          </p:cNvSpPr>
          <p:nvPr>
            <p:ph type="ftr" sz="quarter" idx="15"/>
          </p:nvPr>
        </p:nvSpPr>
        <p:spPr>
          <a:xfrm>
            <a:off x="633684" y="6483221"/>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pSp>
        <p:nvGrpSpPr>
          <p:cNvPr id="80" name="Groupe 79"/>
          <p:cNvGrpSpPr/>
          <p:nvPr/>
        </p:nvGrpSpPr>
        <p:grpSpPr>
          <a:xfrm>
            <a:off x="2580972" y="2497280"/>
            <a:ext cx="5368145" cy="2477861"/>
            <a:chOff x="2324609" y="1314782"/>
            <a:chExt cx="4026109" cy="2446240"/>
          </a:xfrm>
        </p:grpSpPr>
        <p:sp>
          <p:nvSpPr>
            <p:cNvPr id="81" name="Accolade ouvrante 80"/>
            <p:cNvSpPr/>
            <p:nvPr/>
          </p:nvSpPr>
          <p:spPr>
            <a:xfrm>
              <a:off x="2324609" y="1314783"/>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sp>
          <p:nvSpPr>
            <p:cNvPr id="82" name="Accolade ouvrante 81"/>
            <p:cNvSpPr/>
            <p:nvPr/>
          </p:nvSpPr>
          <p:spPr>
            <a:xfrm rot="10800000">
              <a:off x="5859659" y="1314782"/>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grpSp>
      <p:sp>
        <p:nvSpPr>
          <p:cNvPr id="83" name="Rounded Rectangular Callout 62"/>
          <p:cNvSpPr/>
          <p:nvPr/>
        </p:nvSpPr>
        <p:spPr bwMode="auto">
          <a:xfrm>
            <a:off x="3171626" y="1847799"/>
            <a:ext cx="1728820" cy="1801821"/>
          </a:xfrm>
          <a:prstGeom prst="rect">
            <a:avLst/>
          </a:prstGeom>
          <a:solidFill>
            <a:srgbClr val="9C0C1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867" b="1" dirty="0">
              <a:solidFill>
                <a:prstClr val="white"/>
              </a:solidFill>
              <a:latin typeface="Calibri"/>
            </a:endParaRPr>
          </a:p>
        </p:txBody>
      </p:sp>
      <p:sp>
        <p:nvSpPr>
          <p:cNvPr id="84" name="Rounded Rectangular Callout 62"/>
          <p:cNvSpPr/>
          <p:nvPr/>
        </p:nvSpPr>
        <p:spPr bwMode="auto">
          <a:xfrm>
            <a:off x="3171626" y="3840958"/>
            <a:ext cx="1728820" cy="1801821"/>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600" i="1" dirty="0">
              <a:solidFill>
                <a:prstClr val="white"/>
              </a:solidFill>
              <a:latin typeface="Calibri"/>
            </a:endParaRPr>
          </a:p>
        </p:txBody>
      </p:sp>
      <p:sp>
        <p:nvSpPr>
          <p:cNvPr id="86" name="Text Placeholder 12"/>
          <p:cNvSpPr txBox="1">
            <a:spLocks/>
          </p:cNvSpPr>
          <p:nvPr/>
        </p:nvSpPr>
        <p:spPr>
          <a:xfrm>
            <a:off x="-410558" y="3289173"/>
            <a:ext cx="2524127" cy="36374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25%</a:t>
            </a:r>
          </a:p>
        </p:txBody>
      </p:sp>
      <p:sp>
        <p:nvSpPr>
          <p:cNvPr id="89" name="Rounded Rectangular Callout 62"/>
          <p:cNvSpPr/>
          <p:nvPr/>
        </p:nvSpPr>
        <p:spPr bwMode="auto">
          <a:xfrm>
            <a:off x="4900446" y="1847799"/>
            <a:ext cx="2468137" cy="1801821"/>
          </a:xfrm>
          <a:prstGeom prst="rect">
            <a:avLst/>
          </a:prstGeom>
          <a:solidFill>
            <a:srgbClr val="B60E1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TRANSFERTS</a:t>
            </a:r>
            <a:br>
              <a:rPr lang="fr-FR" sz="2133" b="1" dirty="0">
                <a:solidFill>
                  <a:prstClr val="white"/>
                </a:solidFill>
                <a:latin typeface="Calibri"/>
              </a:rPr>
            </a:br>
            <a:r>
              <a:rPr lang="fr-FR" sz="2133" b="1" dirty="0">
                <a:solidFill>
                  <a:prstClr val="white"/>
                </a:solidFill>
                <a:latin typeface="Calibri"/>
              </a:rPr>
              <a:t>DE VOTE</a:t>
            </a:r>
            <a:r>
              <a:rPr lang="fr-FR" sz="1600" b="1" dirty="0">
                <a:solidFill>
                  <a:prstClr val="white"/>
                </a:solidFill>
                <a:latin typeface="Calibri"/>
              </a:rPr>
              <a:t/>
            </a:r>
            <a:br>
              <a:rPr lang="fr-FR" sz="1600" b="1" dirty="0">
                <a:solidFill>
                  <a:prstClr val="white"/>
                </a:solidFill>
                <a:latin typeface="Calibri"/>
              </a:rPr>
            </a:br>
            <a:r>
              <a:rPr lang="fr-FR" sz="1600" dirty="0">
                <a:solidFill>
                  <a:prstClr val="white"/>
                </a:solidFill>
                <a:latin typeface="Calibri"/>
              </a:rPr>
              <a:t>entre Emmanuel Macron</a:t>
            </a:r>
            <a:br>
              <a:rPr lang="fr-FR" sz="1600" dirty="0">
                <a:solidFill>
                  <a:prstClr val="white"/>
                </a:solidFill>
                <a:latin typeface="Calibri"/>
              </a:rPr>
            </a:br>
            <a:r>
              <a:rPr lang="fr-FR" sz="1600" dirty="0">
                <a:solidFill>
                  <a:prstClr val="white"/>
                </a:solidFill>
                <a:latin typeface="Calibri"/>
              </a:rPr>
              <a:t>et d’autres candidats</a:t>
            </a:r>
          </a:p>
        </p:txBody>
      </p:sp>
      <p:sp>
        <p:nvSpPr>
          <p:cNvPr id="90" name="Rounded Rectangular Callout 62"/>
          <p:cNvSpPr/>
          <p:nvPr/>
        </p:nvSpPr>
        <p:spPr bwMode="auto">
          <a:xfrm>
            <a:off x="4900446" y="3840958"/>
            <a:ext cx="2468137" cy="18018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MOBILISATION</a:t>
            </a:r>
            <a:br>
              <a:rPr lang="fr-FR" sz="2133" b="1" dirty="0">
                <a:solidFill>
                  <a:prstClr val="white"/>
                </a:solidFill>
                <a:latin typeface="Calibri"/>
              </a:rPr>
            </a:br>
            <a:r>
              <a:rPr lang="fr-FR" sz="2133" b="1" dirty="0">
                <a:solidFill>
                  <a:prstClr val="white"/>
                </a:solidFill>
                <a:latin typeface="Calibri"/>
              </a:rPr>
              <a:t>DES ÉLECTEURS</a:t>
            </a:r>
            <a:r>
              <a:rPr lang="fr-FR" sz="1600" b="1" dirty="0">
                <a:solidFill>
                  <a:prstClr val="white"/>
                </a:solidFill>
                <a:latin typeface="Calibri"/>
              </a:rPr>
              <a:t/>
            </a:r>
            <a:br>
              <a:rPr lang="fr-FR" sz="1600" b="1" dirty="0">
                <a:solidFill>
                  <a:prstClr val="white"/>
                </a:solidFill>
                <a:latin typeface="Calibri"/>
              </a:rPr>
            </a:br>
            <a:r>
              <a:rPr lang="fr-FR" sz="1467" i="1" dirty="0">
                <a:solidFill>
                  <a:prstClr val="white"/>
                </a:solidFill>
                <a:latin typeface="Calibri"/>
              </a:rPr>
              <a:t>(Sont-ils plus ou moins </a:t>
            </a:r>
          </a:p>
          <a:p>
            <a:pPr marL="6351" algn="ctr" defTabSz="1232345"/>
            <a:r>
              <a:rPr lang="fr-FR" sz="1467" i="1" dirty="0">
                <a:solidFill>
                  <a:prstClr val="white"/>
                </a:solidFill>
                <a:latin typeface="Calibri"/>
              </a:rPr>
              <a:t>certains d’aller voter ?)</a:t>
            </a:r>
          </a:p>
        </p:txBody>
      </p:sp>
      <p:grpSp>
        <p:nvGrpSpPr>
          <p:cNvPr id="91" name="Group 4"/>
          <p:cNvGrpSpPr>
            <a:grpSpLocks noChangeAspect="1"/>
          </p:cNvGrpSpPr>
          <p:nvPr/>
        </p:nvGrpSpPr>
        <p:grpSpPr bwMode="auto">
          <a:xfrm>
            <a:off x="3327873" y="2320788"/>
            <a:ext cx="1432983" cy="812800"/>
            <a:chOff x="1892" y="812"/>
            <a:chExt cx="677" cy="384"/>
          </a:xfrm>
          <a:solidFill>
            <a:schemeClr val="bg1"/>
          </a:solidFill>
        </p:grpSpPr>
        <p:sp>
          <p:nvSpPr>
            <p:cNvPr id="92" name="Freeform 5"/>
            <p:cNvSpPr>
              <a:spLocks noEditPoints="1"/>
            </p:cNvSpPr>
            <p:nvPr/>
          </p:nvSpPr>
          <p:spPr bwMode="auto">
            <a:xfrm>
              <a:off x="1892" y="852"/>
              <a:ext cx="339" cy="344"/>
            </a:xfrm>
            <a:custGeom>
              <a:avLst/>
              <a:gdLst>
                <a:gd name="T0" fmla="*/ 207 w 273"/>
                <a:gd name="T1" fmla="*/ 163 h 276"/>
                <a:gd name="T2" fmla="*/ 239 w 273"/>
                <a:gd name="T3" fmla="*/ 103 h 276"/>
                <a:gd name="T4" fmla="*/ 230 w 273"/>
                <a:gd name="T5" fmla="*/ 64 h 276"/>
                <a:gd name="T6" fmla="*/ 189 w 273"/>
                <a:gd name="T7" fmla="*/ 73 h 276"/>
                <a:gd name="T8" fmla="*/ 176 w 273"/>
                <a:gd name="T9" fmla="*/ 44 h 276"/>
                <a:gd name="T10" fmla="*/ 176 w 273"/>
                <a:gd name="T11" fmla="*/ 12 h 276"/>
                <a:gd name="T12" fmla="*/ 273 w 273"/>
                <a:gd name="T13" fmla="*/ 0 h 276"/>
                <a:gd name="T14" fmla="*/ 164 w 273"/>
                <a:gd name="T15" fmla="*/ 6 h 276"/>
                <a:gd name="T16" fmla="*/ 160 w 273"/>
                <a:gd name="T17" fmla="*/ 32 h 276"/>
                <a:gd name="T18" fmla="*/ 86 w 273"/>
                <a:gd name="T19" fmla="*/ 59 h 276"/>
                <a:gd name="T20" fmla="*/ 43 w 273"/>
                <a:gd name="T21" fmla="*/ 154 h 276"/>
                <a:gd name="T22" fmla="*/ 34 w 273"/>
                <a:gd name="T23" fmla="*/ 152 h 276"/>
                <a:gd name="T24" fmla="*/ 1 w 273"/>
                <a:gd name="T25" fmla="*/ 184 h 276"/>
                <a:gd name="T26" fmla="*/ 44 w 273"/>
                <a:gd name="T27" fmla="*/ 276 h 276"/>
                <a:gd name="T28" fmla="*/ 90 w 273"/>
                <a:gd name="T29" fmla="*/ 267 h 276"/>
                <a:gd name="T30" fmla="*/ 91 w 273"/>
                <a:gd name="T31" fmla="*/ 249 h 276"/>
                <a:gd name="T32" fmla="*/ 161 w 273"/>
                <a:gd name="T33" fmla="*/ 212 h 276"/>
                <a:gd name="T34" fmla="*/ 201 w 273"/>
                <a:gd name="T35" fmla="*/ 176 h 276"/>
                <a:gd name="T36" fmla="*/ 273 w 273"/>
                <a:gd name="T37" fmla="*/ 163 h 276"/>
                <a:gd name="T38" fmla="*/ 137 w 273"/>
                <a:gd name="T39" fmla="*/ 131 h 276"/>
                <a:gd name="T40" fmla="*/ 148 w 273"/>
                <a:gd name="T41" fmla="*/ 80 h 276"/>
                <a:gd name="T42" fmla="*/ 164 w 273"/>
                <a:gd name="T43" fmla="*/ 113 h 276"/>
                <a:gd name="T44" fmla="*/ 80 w 273"/>
                <a:gd name="T45" fmla="*/ 261 h 276"/>
                <a:gd name="T46" fmla="*/ 48 w 273"/>
                <a:gd name="T47" fmla="*/ 264 h 276"/>
                <a:gd name="T48" fmla="*/ 36 w 273"/>
                <a:gd name="T49" fmla="*/ 167 h 276"/>
                <a:gd name="T50" fmla="*/ 80 w 273"/>
                <a:gd name="T51" fmla="*/ 261 h 276"/>
                <a:gd name="T52" fmla="*/ 154 w 273"/>
                <a:gd name="T53" fmla="*/ 202 h 276"/>
                <a:gd name="T54" fmla="*/ 51 w 273"/>
                <a:gd name="T55" fmla="*/ 169 h 276"/>
                <a:gd name="T56" fmla="*/ 93 w 273"/>
                <a:gd name="T57" fmla="*/ 70 h 276"/>
                <a:gd name="T58" fmla="*/ 154 w 273"/>
                <a:gd name="T59" fmla="*/ 43 h 276"/>
                <a:gd name="T60" fmla="*/ 164 w 273"/>
                <a:gd name="T61" fmla="*/ 74 h 276"/>
                <a:gd name="T62" fmla="*/ 142 w 273"/>
                <a:gd name="T63" fmla="*/ 63 h 276"/>
                <a:gd name="T64" fmla="*/ 119 w 273"/>
                <a:gd name="T65" fmla="*/ 100 h 276"/>
                <a:gd name="T66" fmla="*/ 115 w 273"/>
                <a:gd name="T67" fmla="*/ 111 h 276"/>
                <a:gd name="T68" fmla="*/ 130 w 273"/>
                <a:gd name="T69" fmla="*/ 150 h 276"/>
                <a:gd name="T70" fmla="*/ 170 w 273"/>
                <a:gd name="T71" fmla="*/ 125 h 276"/>
                <a:gd name="T72" fmla="*/ 200 w 273"/>
                <a:gd name="T73" fmla="*/ 79 h 276"/>
                <a:gd name="T74" fmla="*/ 223 w 273"/>
                <a:gd name="T75" fmla="*/ 75 h 276"/>
                <a:gd name="T76" fmla="*/ 202 w 273"/>
                <a:gd name="T77" fmla="*/ 14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3" h="276">
                  <a:moveTo>
                    <a:pt x="273" y="163"/>
                  </a:moveTo>
                  <a:cubicBezTo>
                    <a:pt x="207" y="163"/>
                    <a:pt x="207" y="163"/>
                    <a:pt x="207" y="163"/>
                  </a:cubicBezTo>
                  <a:cubicBezTo>
                    <a:pt x="211" y="155"/>
                    <a:pt x="213" y="149"/>
                    <a:pt x="213" y="147"/>
                  </a:cubicBezTo>
                  <a:cubicBezTo>
                    <a:pt x="239" y="103"/>
                    <a:pt x="239" y="103"/>
                    <a:pt x="239" y="103"/>
                  </a:cubicBezTo>
                  <a:cubicBezTo>
                    <a:pt x="242" y="99"/>
                    <a:pt x="243" y="94"/>
                    <a:pt x="243" y="88"/>
                  </a:cubicBezTo>
                  <a:cubicBezTo>
                    <a:pt x="243" y="79"/>
                    <a:pt x="239" y="70"/>
                    <a:pt x="230" y="64"/>
                  </a:cubicBezTo>
                  <a:cubicBezTo>
                    <a:pt x="224" y="60"/>
                    <a:pt x="216" y="58"/>
                    <a:pt x="208" y="60"/>
                  </a:cubicBezTo>
                  <a:cubicBezTo>
                    <a:pt x="200" y="61"/>
                    <a:pt x="194" y="66"/>
                    <a:pt x="189" y="73"/>
                  </a:cubicBezTo>
                  <a:cubicBezTo>
                    <a:pt x="184" y="82"/>
                    <a:pt x="180" y="88"/>
                    <a:pt x="176" y="94"/>
                  </a:cubicBezTo>
                  <a:cubicBezTo>
                    <a:pt x="176" y="44"/>
                    <a:pt x="176" y="44"/>
                    <a:pt x="176" y="44"/>
                  </a:cubicBezTo>
                  <a:cubicBezTo>
                    <a:pt x="176" y="44"/>
                    <a:pt x="176" y="44"/>
                    <a:pt x="176" y="44"/>
                  </a:cubicBezTo>
                  <a:cubicBezTo>
                    <a:pt x="176" y="12"/>
                    <a:pt x="176" y="12"/>
                    <a:pt x="176" y="12"/>
                  </a:cubicBezTo>
                  <a:cubicBezTo>
                    <a:pt x="273" y="12"/>
                    <a:pt x="273" y="12"/>
                    <a:pt x="273" y="12"/>
                  </a:cubicBezTo>
                  <a:cubicBezTo>
                    <a:pt x="273" y="0"/>
                    <a:pt x="273" y="0"/>
                    <a:pt x="273" y="0"/>
                  </a:cubicBezTo>
                  <a:cubicBezTo>
                    <a:pt x="170" y="0"/>
                    <a:pt x="170" y="0"/>
                    <a:pt x="170" y="0"/>
                  </a:cubicBezTo>
                  <a:cubicBezTo>
                    <a:pt x="166" y="0"/>
                    <a:pt x="164" y="3"/>
                    <a:pt x="164" y="6"/>
                  </a:cubicBezTo>
                  <a:cubicBezTo>
                    <a:pt x="164" y="34"/>
                    <a:pt x="164" y="34"/>
                    <a:pt x="164" y="34"/>
                  </a:cubicBezTo>
                  <a:cubicBezTo>
                    <a:pt x="160" y="32"/>
                    <a:pt x="160" y="32"/>
                    <a:pt x="160" y="32"/>
                  </a:cubicBezTo>
                  <a:cubicBezTo>
                    <a:pt x="150" y="27"/>
                    <a:pt x="139" y="27"/>
                    <a:pt x="130" y="33"/>
                  </a:cubicBezTo>
                  <a:cubicBezTo>
                    <a:pt x="86" y="59"/>
                    <a:pt x="86" y="59"/>
                    <a:pt x="86" y="59"/>
                  </a:cubicBezTo>
                  <a:cubicBezTo>
                    <a:pt x="80" y="63"/>
                    <a:pt x="76" y="68"/>
                    <a:pt x="73" y="75"/>
                  </a:cubicBezTo>
                  <a:cubicBezTo>
                    <a:pt x="43" y="154"/>
                    <a:pt x="43" y="154"/>
                    <a:pt x="43" y="154"/>
                  </a:cubicBezTo>
                  <a:cubicBezTo>
                    <a:pt x="43" y="152"/>
                    <a:pt x="41" y="151"/>
                    <a:pt x="39" y="151"/>
                  </a:cubicBezTo>
                  <a:cubicBezTo>
                    <a:pt x="38" y="150"/>
                    <a:pt x="36" y="151"/>
                    <a:pt x="34" y="152"/>
                  </a:cubicBezTo>
                  <a:cubicBezTo>
                    <a:pt x="3" y="177"/>
                    <a:pt x="3" y="177"/>
                    <a:pt x="3" y="177"/>
                  </a:cubicBezTo>
                  <a:cubicBezTo>
                    <a:pt x="1" y="179"/>
                    <a:pt x="0" y="182"/>
                    <a:pt x="1" y="184"/>
                  </a:cubicBezTo>
                  <a:cubicBezTo>
                    <a:pt x="39" y="272"/>
                    <a:pt x="39" y="272"/>
                    <a:pt x="39" y="272"/>
                  </a:cubicBezTo>
                  <a:cubicBezTo>
                    <a:pt x="40" y="275"/>
                    <a:pt x="42" y="276"/>
                    <a:pt x="44" y="276"/>
                  </a:cubicBezTo>
                  <a:cubicBezTo>
                    <a:pt x="74" y="276"/>
                    <a:pt x="74" y="276"/>
                    <a:pt x="74" y="276"/>
                  </a:cubicBezTo>
                  <a:cubicBezTo>
                    <a:pt x="81" y="276"/>
                    <a:pt x="87" y="273"/>
                    <a:pt x="90" y="267"/>
                  </a:cubicBezTo>
                  <a:cubicBezTo>
                    <a:pt x="92" y="264"/>
                    <a:pt x="93" y="261"/>
                    <a:pt x="93" y="257"/>
                  </a:cubicBezTo>
                  <a:cubicBezTo>
                    <a:pt x="93" y="254"/>
                    <a:pt x="92" y="252"/>
                    <a:pt x="91" y="249"/>
                  </a:cubicBezTo>
                  <a:cubicBezTo>
                    <a:pt x="91" y="248"/>
                    <a:pt x="91" y="248"/>
                    <a:pt x="91" y="248"/>
                  </a:cubicBezTo>
                  <a:cubicBezTo>
                    <a:pt x="102" y="244"/>
                    <a:pt x="128" y="232"/>
                    <a:pt x="161" y="212"/>
                  </a:cubicBezTo>
                  <a:cubicBezTo>
                    <a:pt x="180" y="201"/>
                    <a:pt x="192" y="187"/>
                    <a:pt x="200" y="175"/>
                  </a:cubicBezTo>
                  <a:cubicBezTo>
                    <a:pt x="200" y="175"/>
                    <a:pt x="201" y="176"/>
                    <a:pt x="201" y="176"/>
                  </a:cubicBezTo>
                  <a:cubicBezTo>
                    <a:pt x="273" y="176"/>
                    <a:pt x="273" y="176"/>
                    <a:pt x="273" y="176"/>
                  </a:cubicBezTo>
                  <a:lnTo>
                    <a:pt x="273" y="163"/>
                  </a:lnTo>
                  <a:close/>
                  <a:moveTo>
                    <a:pt x="164" y="114"/>
                  </a:moveTo>
                  <a:cubicBezTo>
                    <a:pt x="156" y="117"/>
                    <a:pt x="146" y="124"/>
                    <a:pt x="137" y="131"/>
                  </a:cubicBezTo>
                  <a:cubicBezTo>
                    <a:pt x="135" y="122"/>
                    <a:pt x="131" y="114"/>
                    <a:pt x="129" y="109"/>
                  </a:cubicBezTo>
                  <a:cubicBezTo>
                    <a:pt x="136" y="102"/>
                    <a:pt x="144" y="89"/>
                    <a:pt x="148" y="80"/>
                  </a:cubicBezTo>
                  <a:cubicBezTo>
                    <a:pt x="152" y="83"/>
                    <a:pt x="157" y="86"/>
                    <a:pt x="164" y="87"/>
                  </a:cubicBezTo>
                  <a:cubicBezTo>
                    <a:pt x="164" y="113"/>
                    <a:pt x="164" y="113"/>
                    <a:pt x="164" y="113"/>
                  </a:cubicBezTo>
                  <a:cubicBezTo>
                    <a:pt x="164" y="113"/>
                    <a:pt x="164" y="114"/>
                    <a:pt x="164" y="114"/>
                  </a:cubicBezTo>
                  <a:close/>
                  <a:moveTo>
                    <a:pt x="80" y="261"/>
                  </a:moveTo>
                  <a:cubicBezTo>
                    <a:pt x="79" y="261"/>
                    <a:pt x="77" y="264"/>
                    <a:pt x="74" y="264"/>
                  </a:cubicBezTo>
                  <a:cubicBezTo>
                    <a:pt x="48" y="264"/>
                    <a:pt x="48" y="264"/>
                    <a:pt x="48" y="264"/>
                  </a:cubicBezTo>
                  <a:cubicBezTo>
                    <a:pt x="14" y="184"/>
                    <a:pt x="14" y="184"/>
                    <a:pt x="14" y="184"/>
                  </a:cubicBezTo>
                  <a:cubicBezTo>
                    <a:pt x="36" y="167"/>
                    <a:pt x="36" y="167"/>
                    <a:pt x="36" y="167"/>
                  </a:cubicBezTo>
                  <a:cubicBezTo>
                    <a:pt x="80" y="254"/>
                    <a:pt x="80" y="254"/>
                    <a:pt x="80" y="254"/>
                  </a:cubicBezTo>
                  <a:cubicBezTo>
                    <a:pt x="81" y="257"/>
                    <a:pt x="80" y="260"/>
                    <a:pt x="80" y="261"/>
                  </a:cubicBezTo>
                  <a:close/>
                  <a:moveTo>
                    <a:pt x="201" y="143"/>
                  </a:moveTo>
                  <a:cubicBezTo>
                    <a:pt x="201" y="143"/>
                    <a:pt x="194" y="177"/>
                    <a:pt x="154" y="202"/>
                  </a:cubicBezTo>
                  <a:cubicBezTo>
                    <a:pt x="122" y="222"/>
                    <a:pt x="96" y="233"/>
                    <a:pt x="85" y="237"/>
                  </a:cubicBezTo>
                  <a:cubicBezTo>
                    <a:pt x="51" y="169"/>
                    <a:pt x="51" y="169"/>
                    <a:pt x="51" y="169"/>
                  </a:cubicBezTo>
                  <a:cubicBezTo>
                    <a:pt x="85" y="79"/>
                    <a:pt x="85" y="79"/>
                    <a:pt x="85" y="79"/>
                  </a:cubicBezTo>
                  <a:cubicBezTo>
                    <a:pt x="86" y="75"/>
                    <a:pt x="89" y="72"/>
                    <a:pt x="93" y="70"/>
                  </a:cubicBezTo>
                  <a:cubicBezTo>
                    <a:pt x="136" y="44"/>
                    <a:pt x="136" y="44"/>
                    <a:pt x="136" y="44"/>
                  </a:cubicBezTo>
                  <a:cubicBezTo>
                    <a:pt x="142" y="40"/>
                    <a:pt x="148" y="40"/>
                    <a:pt x="154" y="43"/>
                  </a:cubicBezTo>
                  <a:cubicBezTo>
                    <a:pt x="164" y="48"/>
                    <a:pt x="164" y="48"/>
                    <a:pt x="164" y="48"/>
                  </a:cubicBezTo>
                  <a:cubicBezTo>
                    <a:pt x="164" y="74"/>
                    <a:pt x="164" y="74"/>
                    <a:pt x="164" y="74"/>
                  </a:cubicBezTo>
                  <a:cubicBezTo>
                    <a:pt x="156" y="71"/>
                    <a:pt x="149" y="65"/>
                    <a:pt x="149" y="65"/>
                  </a:cubicBezTo>
                  <a:cubicBezTo>
                    <a:pt x="148" y="63"/>
                    <a:pt x="145" y="62"/>
                    <a:pt x="142" y="63"/>
                  </a:cubicBezTo>
                  <a:cubicBezTo>
                    <a:pt x="140" y="64"/>
                    <a:pt x="138" y="66"/>
                    <a:pt x="138" y="69"/>
                  </a:cubicBezTo>
                  <a:cubicBezTo>
                    <a:pt x="138" y="74"/>
                    <a:pt x="124" y="98"/>
                    <a:pt x="119" y="100"/>
                  </a:cubicBezTo>
                  <a:cubicBezTo>
                    <a:pt x="116" y="100"/>
                    <a:pt x="115" y="102"/>
                    <a:pt x="114" y="104"/>
                  </a:cubicBezTo>
                  <a:cubicBezTo>
                    <a:pt x="113" y="106"/>
                    <a:pt x="113" y="109"/>
                    <a:pt x="115" y="111"/>
                  </a:cubicBezTo>
                  <a:cubicBezTo>
                    <a:pt x="115" y="111"/>
                    <a:pt x="126" y="125"/>
                    <a:pt x="126" y="144"/>
                  </a:cubicBezTo>
                  <a:cubicBezTo>
                    <a:pt x="126" y="147"/>
                    <a:pt x="127" y="149"/>
                    <a:pt x="130" y="150"/>
                  </a:cubicBezTo>
                  <a:cubicBezTo>
                    <a:pt x="132" y="151"/>
                    <a:pt x="135" y="151"/>
                    <a:pt x="137" y="149"/>
                  </a:cubicBezTo>
                  <a:cubicBezTo>
                    <a:pt x="148" y="138"/>
                    <a:pt x="166" y="126"/>
                    <a:pt x="170" y="125"/>
                  </a:cubicBezTo>
                  <a:cubicBezTo>
                    <a:pt x="174" y="125"/>
                    <a:pt x="176" y="123"/>
                    <a:pt x="176" y="119"/>
                  </a:cubicBezTo>
                  <a:cubicBezTo>
                    <a:pt x="176" y="119"/>
                    <a:pt x="179" y="113"/>
                    <a:pt x="200" y="79"/>
                  </a:cubicBezTo>
                  <a:cubicBezTo>
                    <a:pt x="203" y="76"/>
                    <a:pt x="206" y="73"/>
                    <a:pt x="211" y="72"/>
                  </a:cubicBezTo>
                  <a:cubicBezTo>
                    <a:pt x="215" y="71"/>
                    <a:pt x="220" y="72"/>
                    <a:pt x="223" y="75"/>
                  </a:cubicBezTo>
                  <a:cubicBezTo>
                    <a:pt x="231" y="80"/>
                    <a:pt x="233" y="89"/>
                    <a:pt x="229" y="97"/>
                  </a:cubicBezTo>
                  <a:cubicBezTo>
                    <a:pt x="202" y="141"/>
                    <a:pt x="202" y="141"/>
                    <a:pt x="202" y="141"/>
                  </a:cubicBezTo>
                  <a:cubicBezTo>
                    <a:pt x="202" y="142"/>
                    <a:pt x="202" y="142"/>
                    <a:pt x="201"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3" name="Freeform 6"/>
            <p:cNvSpPr>
              <a:spLocks noEditPoints="1"/>
            </p:cNvSpPr>
            <p:nvPr/>
          </p:nvSpPr>
          <p:spPr bwMode="auto">
            <a:xfrm>
              <a:off x="2229" y="812"/>
              <a:ext cx="340" cy="344"/>
            </a:xfrm>
            <a:custGeom>
              <a:avLst/>
              <a:gdLst>
                <a:gd name="T0" fmla="*/ 66 w 274"/>
                <a:gd name="T1" fmla="*/ 113 h 276"/>
                <a:gd name="T2" fmla="*/ 34 w 274"/>
                <a:gd name="T3" fmla="*/ 172 h 276"/>
                <a:gd name="T4" fmla="*/ 43 w 274"/>
                <a:gd name="T5" fmla="*/ 211 h 276"/>
                <a:gd name="T6" fmla="*/ 84 w 274"/>
                <a:gd name="T7" fmla="*/ 203 h 276"/>
                <a:gd name="T8" fmla="*/ 97 w 274"/>
                <a:gd name="T9" fmla="*/ 231 h 276"/>
                <a:gd name="T10" fmla="*/ 97 w 274"/>
                <a:gd name="T11" fmla="*/ 263 h 276"/>
                <a:gd name="T12" fmla="*/ 0 w 274"/>
                <a:gd name="T13" fmla="*/ 276 h 276"/>
                <a:gd name="T14" fmla="*/ 110 w 274"/>
                <a:gd name="T15" fmla="*/ 269 h 276"/>
                <a:gd name="T16" fmla="*/ 113 w 274"/>
                <a:gd name="T17" fmla="*/ 244 h 276"/>
                <a:gd name="T18" fmla="*/ 187 w 274"/>
                <a:gd name="T19" fmla="*/ 217 h 276"/>
                <a:gd name="T20" fmla="*/ 230 w 274"/>
                <a:gd name="T21" fmla="*/ 122 h 276"/>
                <a:gd name="T22" fmla="*/ 239 w 274"/>
                <a:gd name="T23" fmla="*/ 124 h 276"/>
                <a:gd name="T24" fmla="*/ 273 w 274"/>
                <a:gd name="T25" fmla="*/ 91 h 276"/>
                <a:gd name="T26" fmla="*/ 229 w 274"/>
                <a:gd name="T27" fmla="*/ 0 h 276"/>
                <a:gd name="T28" fmla="*/ 183 w 274"/>
                <a:gd name="T29" fmla="*/ 8 h 276"/>
                <a:gd name="T30" fmla="*/ 182 w 274"/>
                <a:gd name="T31" fmla="*/ 27 h 276"/>
                <a:gd name="T32" fmla="*/ 113 w 274"/>
                <a:gd name="T33" fmla="*/ 63 h 276"/>
                <a:gd name="T34" fmla="*/ 72 w 274"/>
                <a:gd name="T35" fmla="*/ 100 h 276"/>
                <a:gd name="T36" fmla="*/ 0 w 274"/>
                <a:gd name="T37" fmla="*/ 113 h 276"/>
                <a:gd name="T38" fmla="*/ 136 w 274"/>
                <a:gd name="T39" fmla="*/ 144 h 276"/>
                <a:gd name="T40" fmla="*/ 126 w 274"/>
                <a:gd name="T41" fmla="*/ 196 h 276"/>
                <a:gd name="T42" fmla="*/ 110 w 274"/>
                <a:gd name="T43" fmla="*/ 163 h 276"/>
                <a:gd name="T44" fmla="*/ 194 w 274"/>
                <a:gd name="T45" fmla="*/ 15 h 276"/>
                <a:gd name="T46" fmla="*/ 225 w 274"/>
                <a:gd name="T47" fmla="*/ 12 h 276"/>
                <a:gd name="T48" fmla="*/ 237 w 274"/>
                <a:gd name="T49" fmla="*/ 109 h 276"/>
                <a:gd name="T50" fmla="*/ 194 w 274"/>
                <a:gd name="T51" fmla="*/ 15 h 276"/>
                <a:gd name="T52" fmla="*/ 119 w 274"/>
                <a:gd name="T53" fmla="*/ 74 h 276"/>
                <a:gd name="T54" fmla="*/ 222 w 274"/>
                <a:gd name="T55" fmla="*/ 107 h 276"/>
                <a:gd name="T56" fmla="*/ 181 w 274"/>
                <a:gd name="T57" fmla="*/ 206 h 276"/>
                <a:gd name="T58" fmla="*/ 119 w 274"/>
                <a:gd name="T59" fmla="*/ 233 h 276"/>
                <a:gd name="T60" fmla="*/ 110 w 274"/>
                <a:gd name="T61" fmla="*/ 202 h 276"/>
                <a:gd name="T62" fmla="*/ 131 w 274"/>
                <a:gd name="T63" fmla="*/ 212 h 276"/>
                <a:gd name="T64" fmla="*/ 155 w 274"/>
                <a:gd name="T65" fmla="*/ 175 h 276"/>
                <a:gd name="T66" fmla="*/ 159 w 274"/>
                <a:gd name="T67" fmla="*/ 165 h 276"/>
                <a:gd name="T68" fmla="*/ 144 w 274"/>
                <a:gd name="T69" fmla="*/ 126 h 276"/>
                <a:gd name="T70" fmla="*/ 103 w 274"/>
                <a:gd name="T71" fmla="*/ 150 h 276"/>
                <a:gd name="T72" fmla="*/ 73 w 274"/>
                <a:gd name="T73" fmla="*/ 196 h 276"/>
                <a:gd name="T74" fmla="*/ 50 w 274"/>
                <a:gd name="T75" fmla="*/ 201 h 276"/>
                <a:gd name="T76" fmla="*/ 71 w 274"/>
                <a:gd name="T77" fmla="*/ 13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276">
                  <a:moveTo>
                    <a:pt x="0" y="113"/>
                  </a:moveTo>
                  <a:cubicBezTo>
                    <a:pt x="66" y="113"/>
                    <a:pt x="66" y="113"/>
                    <a:pt x="66" y="113"/>
                  </a:cubicBezTo>
                  <a:cubicBezTo>
                    <a:pt x="62" y="120"/>
                    <a:pt x="61" y="127"/>
                    <a:pt x="60" y="129"/>
                  </a:cubicBezTo>
                  <a:cubicBezTo>
                    <a:pt x="34" y="172"/>
                    <a:pt x="34" y="172"/>
                    <a:pt x="34" y="172"/>
                  </a:cubicBezTo>
                  <a:cubicBezTo>
                    <a:pt x="31" y="177"/>
                    <a:pt x="30" y="182"/>
                    <a:pt x="30" y="187"/>
                  </a:cubicBezTo>
                  <a:cubicBezTo>
                    <a:pt x="30" y="197"/>
                    <a:pt x="35" y="206"/>
                    <a:pt x="43" y="211"/>
                  </a:cubicBezTo>
                  <a:cubicBezTo>
                    <a:pt x="50" y="216"/>
                    <a:pt x="58" y="217"/>
                    <a:pt x="65" y="216"/>
                  </a:cubicBezTo>
                  <a:cubicBezTo>
                    <a:pt x="73" y="214"/>
                    <a:pt x="80" y="210"/>
                    <a:pt x="84" y="203"/>
                  </a:cubicBezTo>
                  <a:cubicBezTo>
                    <a:pt x="89" y="194"/>
                    <a:pt x="94" y="187"/>
                    <a:pt x="97" y="181"/>
                  </a:cubicBezTo>
                  <a:cubicBezTo>
                    <a:pt x="97" y="231"/>
                    <a:pt x="97" y="231"/>
                    <a:pt x="97" y="231"/>
                  </a:cubicBezTo>
                  <a:cubicBezTo>
                    <a:pt x="97" y="231"/>
                    <a:pt x="97" y="232"/>
                    <a:pt x="97" y="232"/>
                  </a:cubicBezTo>
                  <a:cubicBezTo>
                    <a:pt x="97" y="263"/>
                    <a:pt x="97" y="263"/>
                    <a:pt x="97" y="263"/>
                  </a:cubicBezTo>
                  <a:cubicBezTo>
                    <a:pt x="0" y="263"/>
                    <a:pt x="0" y="263"/>
                    <a:pt x="0" y="263"/>
                  </a:cubicBezTo>
                  <a:cubicBezTo>
                    <a:pt x="0" y="276"/>
                    <a:pt x="0" y="276"/>
                    <a:pt x="0" y="276"/>
                  </a:cubicBezTo>
                  <a:cubicBezTo>
                    <a:pt x="104" y="276"/>
                    <a:pt x="104" y="276"/>
                    <a:pt x="104" y="276"/>
                  </a:cubicBezTo>
                  <a:cubicBezTo>
                    <a:pt x="107" y="276"/>
                    <a:pt x="110" y="273"/>
                    <a:pt x="110" y="269"/>
                  </a:cubicBezTo>
                  <a:cubicBezTo>
                    <a:pt x="110" y="242"/>
                    <a:pt x="110" y="242"/>
                    <a:pt x="110" y="242"/>
                  </a:cubicBezTo>
                  <a:cubicBezTo>
                    <a:pt x="113" y="244"/>
                    <a:pt x="113" y="244"/>
                    <a:pt x="113" y="244"/>
                  </a:cubicBezTo>
                  <a:cubicBezTo>
                    <a:pt x="123" y="249"/>
                    <a:pt x="134" y="248"/>
                    <a:pt x="144" y="243"/>
                  </a:cubicBezTo>
                  <a:cubicBezTo>
                    <a:pt x="187" y="217"/>
                    <a:pt x="187" y="217"/>
                    <a:pt x="187" y="217"/>
                  </a:cubicBezTo>
                  <a:cubicBezTo>
                    <a:pt x="193" y="213"/>
                    <a:pt x="198" y="207"/>
                    <a:pt x="200" y="201"/>
                  </a:cubicBezTo>
                  <a:cubicBezTo>
                    <a:pt x="230" y="122"/>
                    <a:pt x="230" y="122"/>
                    <a:pt x="230" y="122"/>
                  </a:cubicBezTo>
                  <a:cubicBezTo>
                    <a:pt x="231" y="123"/>
                    <a:pt x="232" y="125"/>
                    <a:pt x="234" y="125"/>
                  </a:cubicBezTo>
                  <a:cubicBezTo>
                    <a:pt x="236" y="125"/>
                    <a:pt x="238" y="125"/>
                    <a:pt x="239" y="124"/>
                  </a:cubicBezTo>
                  <a:cubicBezTo>
                    <a:pt x="271" y="99"/>
                    <a:pt x="271" y="99"/>
                    <a:pt x="271" y="99"/>
                  </a:cubicBezTo>
                  <a:cubicBezTo>
                    <a:pt x="273" y="97"/>
                    <a:pt x="274" y="94"/>
                    <a:pt x="273" y="91"/>
                  </a:cubicBezTo>
                  <a:cubicBezTo>
                    <a:pt x="235" y="3"/>
                    <a:pt x="235" y="3"/>
                    <a:pt x="235" y="3"/>
                  </a:cubicBezTo>
                  <a:cubicBezTo>
                    <a:pt x="234" y="1"/>
                    <a:pt x="232" y="0"/>
                    <a:pt x="229" y="0"/>
                  </a:cubicBezTo>
                  <a:cubicBezTo>
                    <a:pt x="199" y="0"/>
                    <a:pt x="199" y="0"/>
                    <a:pt x="199" y="0"/>
                  </a:cubicBezTo>
                  <a:cubicBezTo>
                    <a:pt x="193" y="0"/>
                    <a:pt x="187" y="3"/>
                    <a:pt x="183" y="8"/>
                  </a:cubicBezTo>
                  <a:cubicBezTo>
                    <a:pt x="181" y="11"/>
                    <a:pt x="180" y="15"/>
                    <a:pt x="180" y="18"/>
                  </a:cubicBezTo>
                  <a:cubicBezTo>
                    <a:pt x="180" y="21"/>
                    <a:pt x="181" y="24"/>
                    <a:pt x="182" y="27"/>
                  </a:cubicBezTo>
                  <a:cubicBezTo>
                    <a:pt x="183" y="27"/>
                    <a:pt x="183" y="27"/>
                    <a:pt x="183" y="27"/>
                  </a:cubicBezTo>
                  <a:cubicBezTo>
                    <a:pt x="171" y="32"/>
                    <a:pt x="145" y="43"/>
                    <a:pt x="113" y="63"/>
                  </a:cubicBezTo>
                  <a:cubicBezTo>
                    <a:pt x="94" y="75"/>
                    <a:pt x="81" y="88"/>
                    <a:pt x="73" y="100"/>
                  </a:cubicBezTo>
                  <a:cubicBezTo>
                    <a:pt x="73" y="100"/>
                    <a:pt x="73" y="100"/>
                    <a:pt x="72" y="100"/>
                  </a:cubicBezTo>
                  <a:cubicBezTo>
                    <a:pt x="0" y="100"/>
                    <a:pt x="0" y="100"/>
                    <a:pt x="0" y="100"/>
                  </a:cubicBezTo>
                  <a:lnTo>
                    <a:pt x="0" y="113"/>
                  </a:lnTo>
                  <a:close/>
                  <a:moveTo>
                    <a:pt x="109" y="161"/>
                  </a:moveTo>
                  <a:cubicBezTo>
                    <a:pt x="117" y="158"/>
                    <a:pt x="128" y="151"/>
                    <a:pt x="136" y="144"/>
                  </a:cubicBezTo>
                  <a:cubicBezTo>
                    <a:pt x="138" y="154"/>
                    <a:pt x="142" y="162"/>
                    <a:pt x="145" y="167"/>
                  </a:cubicBezTo>
                  <a:cubicBezTo>
                    <a:pt x="137" y="173"/>
                    <a:pt x="130" y="186"/>
                    <a:pt x="126" y="196"/>
                  </a:cubicBezTo>
                  <a:cubicBezTo>
                    <a:pt x="122" y="193"/>
                    <a:pt x="116" y="190"/>
                    <a:pt x="110" y="189"/>
                  </a:cubicBezTo>
                  <a:cubicBezTo>
                    <a:pt x="110" y="163"/>
                    <a:pt x="110" y="163"/>
                    <a:pt x="110" y="163"/>
                  </a:cubicBezTo>
                  <a:cubicBezTo>
                    <a:pt x="110" y="162"/>
                    <a:pt x="110" y="162"/>
                    <a:pt x="109" y="161"/>
                  </a:cubicBezTo>
                  <a:close/>
                  <a:moveTo>
                    <a:pt x="194" y="15"/>
                  </a:moveTo>
                  <a:cubicBezTo>
                    <a:pt x="194" y="14"/>
                    <a:pt x="196" y="12"/>
                    <a:pt x="199" y="12"/>
                  </a:cubicBezTo>
                  <a:cubicBezTo>
                    <a:pt x="225" y="12"/>
                    <a:pt x="225" y="12"/>
                    <a:pt x="225" y="12"/>
                  </a:cubicBezTo>
                  <a:cubicBezTo>
                    <a:pt x="259" y="92"/>
                    <a:pt x="259" y="92"/>
                    <a:pt x="259" y="92"/>
                  </a:cubicBezTo>
                  <a:cubicBezTo>
                    <a:pt x="237" y="109"/>
                    <a:pt x="237" y="109"/>
                    <a:pt x="237" y="109"/>
                  </a:cubicBezTo>
                  <a:cubicBezTo>
                    <a:pt x="194" y="21"/>
                    <a:pt x="194" y="21"/>
                    <a:pt x="194" y="21"/>
                  </a:cubicBezTo>
                  <a:cubicBezTo>
                    <a:pt x="192" y="18"/>
                    <a:pt x="193" y="16"/>
                    <a:pt x="194" y="15"/>
                  </a:cubicBezTo>
                  <a:close/>
                  <a:moveTo>
                    <a:pt x="72" y="133"/>
                  </a:moveTo>
                  <a:cubicBezTo>
                    <a:pt x="72" y="132"/>
                    <a:pt x="79" y="99"/>
                    <a:pt x="119" y="74"/>
                  </a:cubicBezTo>
                  <a:cubicBezTo>
                    <a:pt x="152" y="54"/>
                    <a:pt x="178" y="43"/>
                    <a:pt x="188" y="39"/>
                  </a:cubicBezTo>
                  <a:cubicBezTo>
                    <a:pt x="222" y="107"/>
                    <a:pt x="222" y="107"/>
                    <a:pt x="222" y="107"/>
                  </a:cubicBezTo>
                  <a:cubicBezTo>
                    <a:pt x="189" y="196"/>
                    <a:pt x="189" y="196"/>
                    <a:pt x="189" y="196"/>
                  </a:cubicBezTo>
                  <a:cubicBezTo>
                    <a:pt x="187" y="200"/>
                    <a:pt x="184" y="204"/>
                    <a:pt x="181" y="206"/>
                  </a:cubicBezTo>
                  <a:cubicBezTo>
                    <a:pt x="137" y="232"/>
                    <a:pt x="137" y="232"/>
                    <a:pt x="137" y="232"/>
                  </a:cubicBezTo>
                  <a:cubicBezTo>
                    <a:pt x="132" y="235"/>
                    <a:pt x="125" y="235"/>
                    <a:pt x="119" y="233"/>
                  </a:cubicBezTo>
                  <a:cubicBezTo>
                    <a:pt x="110" y="228"/>
                    <a:pt x="110" y="228"/>
                    <a:pt x="110" y="228"/>
                  </a:cubicBezTo>
                  <a:cubicBezTo>
                    <a:pt x="110" y="202"/>
                    <a:pt x="110" y="202"/>
                    <a:pt x="110" y="202"/>
                  </a:cubicBezTo>
                  <a:cubicBezTo>
                    <a:pt x="118" y="204"/>
                    <a:pt x="124" y="211"/>
                    <a:pt x="124" y="211"/>
                  </a:cubicBezTo>
                  <a:cubicBezTo>
                    <a:pt x="126" y="213"/>
                    <a:pt x="129" y="213"/>
                    <a:pt x="131" y="212"/>
                  </a:cubicBezTo>
                  <a:cubicBezTo>
                    <a:pt x="133" y="212"/>
                    <a:pt x="135" y="209"/>
                    <a:pt x="135" y="207"/>
                  </a:cubicBezTo>
                  <a:cubicBezTo>
                    <a:pt x="136" y="201"/>
                    <a:pt x="149" y="177"/>
                    <a:pt x="155" y="175"/>
                  </a:cubicBezTo>
                  <a:cubicBezTo>
                    <a:pt x="157" y="175"/>
                    <a:pt x="159" y="174"/>
                    <a:pt x="160" y="172"/>
                  </a:cubicBezTo>
                  <a:cubicBezTo>
                    <a:pt x="161" y="169"/>
                    <a:pt x="160" y="167"/>
                    <a:pt x="159" y="165"/>
                  </a:cubicBezTo>
                  <a:cubicBezTo>
                    <a:pt x="159" y="165"/>
                    <a:pt x="147" y="151"/>
                    <a:pt x="147" y="131"/>
                  </a:cubicBezTo>
                  <a:cubicBezTo>
                    <a:pt x="147" y="129"/>
                    <a:pt x="146" y="126"/>
                    <a:pt x="144" y="126"/>
                  </a:cubicBezTo>
                  <a:cubicBezTo>
                    <a:pt x="141" y="125"/>
                    <a:pt x="139" y="125"/>
                    <a:pt x="137" y="127"/>
                  </a:cubicBezTo>
                  <a:cubicBezTo>
                    <a:pt x="126" y="138"/>
                    <a:pt x="107" y="150"/>
                    <a:pt x="103" y="150"/>
                  </a:cubicBezTo>
                  <a:cubicBezTo>
                    <a:pt x="100" y="150"/>
                    <a:pt x="97" y="153"/>
                    <a:pt x="97" y="156"/>
                  </a:cubicBezTo>
                  <a:cubicBezTo>
                    <a:pt x="97" y="156"/>
                    <a:pt x="95" y="162"/>
                    <a:pt x="73" y="196"/>
                  </a:cubicBezTo>
                  <a:cubicBezTo>
                    <a:pt x="71" y="200"/>
                    <a:pt x="67" y="203"/>
                    <a:pt x="63" y="203"/>
                  </a:cubicBezTo>
                  <a:cubicBezTo>
                    <a:pt x="58" y="204"/>
                    <a:pt x="54" y="204"/>
                    <a:pt x="50" y="201"/>
                  </a:cubicBezTo>
                  <a:cubicBezTo>
                    <a:pt x="42" y="196"/>
                    <a:pt x="40" y="186"/>
                    <a:pt x="45" y="179"/>
                  </a:cubicBezTo>
                  <a:cubicBezTo>
                    <a:pt x="71" y="135"/>
                    <a:pt x="71" y="135"/>
                    <a:pt x="71" y="135"/>
                  </a:cubicBezTo>
                  <a:cubicBezTo>
                    <a:pt x="72" y="134"/>
                    <a:pt x="72" y="133"/>
                    <a:pt x="72"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94" name="Group 9"/>
          <p:cNvGrpSpPr>
            <a:grpSpLocks noChangeAspect="1"/>
          </p:cNvGrpSpPr>
          <p:nvPr/>
        </p:nvGrpSpPr>
        <p:grpSpPr bwMode="auto">
          <a:xfrm>
            <a:off x="3477478" y="4086424"/>
            <a:ext cx="1174751" cy="645584"/>
            <a:chOff x="1953" y="1651"/>
            <a:chExt cx="555" cy="305"/>
          </a:xfrm>
          <a:solidFill>
            <a:schemeClr val="bg1"/>
          </a:solidFill>
        </p:grpSpPr>
        <p:sp>
          <p:nvSpPr>
            <p:cNvPr id="95"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6"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7"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8"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100" name="Group 9"/>
          <p:cNvGrpSpPr>
            <a:grpSpLocks noChangeAspect="1"/>
          </p:cNvGrpSpPr>
          <p:nvPr/>
        </p:nvGrpSpPr>
        <p:grpSpPr bwMode="auto">
          <a:xfrm>
            <a:off x="3477478" y="4786189"/>
            <a:ext cx="1174751" cy="645584"/>
            <a:chOff x="1953" y="1651"/>
            <a:chExt cx="555" cy="305"/>
          </a:xfrm>
          <a:solidFill>
            <a:schemeClr val="bg1"/>
          </a:solidFill>
        </p:grpSpPr>
        <p:sp>
          <p:nvSpPr>
            <p:cNvPr id="101"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2"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3"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4"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105" name="Freeform 17"/>
          <p:cNvSpPr>
            <a:spLocks noEditPoints="1"/>
          </p:cNvSpPr>
          <p:nvPr/>
        </p:nvSpPr>
        <p:spPr bwMode="auto">
          <a:xfrm>
            <a:off x="668686" y="2375632"/>
            <a:ext cx="736225" cy="736227"/>
          </a:xfrm>
          <a:custGeom>
            <a:avLst/>
            <a:gdLst>
              <a:gd name="T0" fmla="*/ 210 w 301"/>
              <a:gd name="T1" fmla="*/ 1 h 302"/>
              <a:gd name="T2" fmla="*/ 177 w 301"/>
              <a:gd name="T3" fmla="*/ 35 h 302"/>
              <a:gd name="T4" fmla="*/ 179 w 301"/>
              <a:gd name="T5" fmla="*/ 44 h 302"/>
              <a:gd name="T6" fmla="*/ 84 w 301"/>
              <a:gd name="T7" fmla="*/ 87 h 302"/>
              <a:gd name="T8" fmla="*/ 57 w 301"/>
              <a:gd name="T9" fmla="*/ 160 h 302"/>
              <a:gd name="T10" fmla="*/ 32 w 301"/>
              <a:gd name="T11" fmla="*/ 164 h 302"/>
              <a:gd name="T12" fmla="*/ 25 w 301"/>
              <a:gd name="T13" fmla="*/ 290 h 302"/>
              <a:gd name="T14" fmla="*/ 0 w 301"/>
              <a:gd name="T15" fmla="*/ 296 h 302"/>
              <a:gd name="T16" fmla="*/ 220 w 301"/>
              <a:gd name="T17" fmla="*/ 302 h 302"/>
              <a:gd name="T18" fmla="*/ 220 w 301"/>
              <a:gd name="T19" fmla="*/ 290 h 302"/>
              <a:gd name="T20" fmla="*/ 201 w 301"/>
              <a:gd name="T21" fmla="*/ 202 h 302"/>
              <a:gd name="T22" fmla="*/ 238 w 301"/>
              <a:gd name="T23" fmla="*/ 161 h 302"/>
              <a:gd name="T24" fmla="*/ 274 w 301"/>
              <a:gd name="T25" fmla="*/ 91 h 302"/>
              <a:gd name="T26" fmla="*/ 293 w 301"/>
              <a:gd name="T27" fmla="*/ 91 h 302"/>
              <a:gd name="T28" fmla="*/ 301 w 301"/>
              <a:gd name="T29" fmla="*/ 45 h 302"/>
              <a:gd name="T30" fmla="*/ 188 w 301"/>
              <a:gd name="T31" fmla="*/ 290 h 302"/>
              <a:gd name="T32" fmla="*/ 38 w 301"/>
              <a:gd name="T33" fmla="*/ 177 h 302"/>
              <a:gd name="T34" fmla="*/ 70 w 301"/>
              <a:gd name="T35" fmla="*/ 177 h 302"/>
              <a:gd name="T36" fmla="*/ 98 w 301"/>
              <a:gd name="T37" fmla="*/ 190 h 302"/>
              <a:gd name="T38" fmla="*/ 89 w 301"/>
              <a:gd name="T39" fmla="*/ 231 h 302"/>
              <a:gd name="T40" fmla="*/ 129 w 301"/>
              <a:gd name="T41" fmla="*/ 240 h 302"/>
              <a:gd name="T42" fmla="*/ 188 w 301"/>
              <a:gd name="T43" fmla="*/ 208 h 302"/>
              <a:gd name="T44" fmla="*/ 105 w 301"/>
              <a:gd name="T45" fmla="*/ 148 h 302"/>
              <a:gd name="T46" fmla="*/ 157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5 w 301"/>
              <a:gd name="T59" fmla="*/ 177 h 302"/>
              <a:gd name="T60" fmla="*/ 174 w 301"/>
              <a:gd name="T61" fmla="*/ 137 h 302"/>
              <a:gd name="T62" fmla="*/ 170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5 w 301"/>
              <a:gd name="T75" fmla="*/ 85 h 302"/>
              <a:gd name="T76" fmla="*/ 262 w 301"/>
              <a:gd name="T77" fmla="*/ 85 h 302"/>
              <a:gd name="T78" fmla="*/ 289 w 301"/>
              <a:gd name="T79" fmla="*/ 75 h 302"/>
              <a:gd name="T80" fmla="*/ 280 w 301"/>
              <a:gd name="T81" fmla="*/ 80 h 302"/>
              <a:gd name="T82" fmla="*/ 209 w 301"/>
              <a:gd name="T83" fmla="*/ 15 h 302"/>
              <a:gd name="T84" fmla="*/ 289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8" y="39"/>
                </a:moveTo>
                <a:cubicBezTo>
                  <a:pt x="210" y="1"/>
                  <a:pt x="210" y="1"/>
                  <a:pt x="210" y="1"/>
                </a:cubicBezTo>
                <a:cubicBezTo>
                  <a:pt x="207" y="0"/>
                  <a:pt x="204" y="1"/>
                  <a:pt x="202" y="3"/>
                </a:cubicBezTo>
                <a:cubicBezTo>
                  <a:pt x="177" y="35"/>
                  <a:pt x="177" y="35"/>
                  <a:pt x="177" y="35"/>
                </a:cubicBezTo>
                <a:cubicBezTo>
                  <a:pt x="176" y="36"/>
                  <a:pt x="176" y="38"/>
                  <a:pt x="176" y="40"/>
                </a:cubicBezTo>
                <a:cubicBezTo>
                  <a:pt x="176" y="42"/>
                  <a:pt x="178" y="43"/>
                  <a:pt x="179" y="44"/>
                </a:cubicBezTo>
                <a:cubicBezTo>
                  <a:pt x="100" y="73"/>
                  <a:pt x="100" y="73"/>
                  <a:pt x="100" y="73"/>
                </a:cubicBezTo>
                <a:cubicBezTo>
                  <a:pt x="94" y="76"/>
                  <a:pt x="88" y="81"/>
                  <a:pt x="84" y="87"/>
                </a:cubicBezTo>
                <a:cubicBezTo>
                  <a:pt x="58" y="130"/>
                  <a:pt x="58" y="130"/>
                  <a:pt x="58" y="130"/>
                </a:cubicBezTo>
                <a:cubicBezTo>
                  <a:pt x="53" y="139"/>
                  <a:pt x="52" y="151"/>
                  <a:pt x="57" y="160"/>
                </a:cubicBezTo>
                <a:cubicBezTo>
                  <a:pt x="59" y="164"/>
                  <a:pt x="59" y="164"/>
                  <a:pt x="59" y="164"/>
                </a:cubicBezTo>
                <a:cubicBezTo>
                  <a:pt x="32" y="164"/>
                  <a:pt x="32" y="164"/>
                  <a:pt x="32" y="164"/>
                </a:cubicBezTo>
                <a:cubicBezTo>
                  <a:pt x="28" y="164"/>
                  <a:pt x="25" y="167"/>
                  <a:pt x="25" y="170"/>
                </a:cubicBezTo>
                <a:cubicBezTo>
                  <a:pt x="25" y="290"/>
                  <a:pt x="25" y="290"/>
                  <a:pt x="25" y="290"/>
                </a:cubicBezTo>
                <a:cubicBezTo>
                  <a:pt x="6" y="290"/>
                  <a:pt x="6" y="290"/>
                  <a:pt x="6" y="290"/>
                </a:cubicBezTo>
                <a:cubicBezTo>
                  <a:pt x="3" y="290"/>
                  <a:pt x="0" y="292"/>
                  <a:pt x="0" y="296"/>
                </a:cubicBezTo>
                <a:cubicBezTo>
                  <a:pt x="0" y="299"/>
                  <a:pt x="3" y="302"/>
                  <a:pt x="6" y="302"/>
                </a:cubicBezTo>
                <a:cubicBezTo>
                  <a:pt x="220" y="302"/>
                  <a:pt x="220" y="302"/>
                  <a:pt x="220" y="302"/>
                </a:cubicBezTo>
                <a:cubicBezTo>
                  <a:pt x="223" y="302"/>
                  <a:pt x="226" y="299"/>
                  <a:pt x="226" y="296"/>
                </a:cubicBezTo>
                <a:cubicBezTo>
                  <a:pt x="226" y="292"/>
                  <a:pt x="223" y="290"/>
                  <a:pt x="220" y="290"/>
                </a:cubicBezTo>
                <a:cubicBezTo>
                  <a:pt x="201" y="290"/>
                  <a:pt x="201" y="290"/>
                  <a:pt x="201" y="290"/>
                </a:cubicBezTo>
                <a:cubicBezTo>
                  <a:pt x="201" y="202"/>
                  <a:pt x="201" y="202"/>
                  <a:pt x="201" y="202"/>
                </a:cubicBezTo>
                <a:cubicBezTo>
                  <a:pt x="201" y="201"/>
                  <a:pt x="201" y="201"/>
                  <a:pt x="201" y="200"/>
                </a:cubicBezTo>
                <a:cubicBezTo>
                  <a:pt x="213" y="192"/>
                  <a:pt x="226" y="180"/>
                  <a:pt x="238" y="161"/>
                </a:cubicBezTo>
                <a:cubicBezTo>
                  <a:pt x="258" y="129"/>
                  <a:pt x="269" y="103"/>
                  <a:pt x="273" y="91"/>
                </a:cubicBezTo>
                <a:cubicBezTo>
                  <a:pt x="274" y="91"/>
                  <a:pt x="274" y="91"/>
                  <a:pt x="274" y="91"/>
                </a:cubicBezTo>
                <a:cubicBezTo>
                  <a:pt x="277" y="93"/>
                  <a:pt x="280" y="93"/>
                  <a:pt x="283" y="93"/>
                </a:cubicBezTo>
                <a:cubicBezTo>
                  <a:pt x="286" y="93"/>
                  <a:pt x="289" y="93"/>
                  <a:pt x="293" y="91"/>
                </a:cubicBezTo>
                <a:cubicBezTo>
                  <a:pt x="298" y="87"/>
                  <a:pt x="301" y="81"/>
                  <a:pt x="301" y="75"/>
                </a:cubicBezTo>
                <a:cubicBezTo>
                  <a:pt x="301" y="45"/>
                  <a:pt x="301" y="45"/>
                  <a:pt x="301" y="45"/>
                </a:cubicBezTo>
                <a:cubicBezTo>
                  <a:pt x="301" y="42"/>
                  <a:pt x="300" y="40"/>
                  <a:pt x="298" y="39"/>
                </a:cubicBezTo>
                <a:close/>
                <a:moveTo>
                  <a:pt x="188" y="290"/>
                </a:moveTo>
                <a:cubicBezTo>
                  <a:pt x="38" y="290"/>
                  <a:pt x="38" y="290"/>
                  <a:pt x="38" y="290"/>
                </a:cubicBezTo>
                <a:cubicBezTo>
                  <a:pt x="38" y="177"/>
                  <a:pt x="38" y="177"/>
                  <a:pt x="38" y="177"/>
                </a:cubicBezTo>
                <a:cubicBezTo>
                  <a:pt x="69" y="177"/>
                  <a:pt x="69" y="177"/>
                  <a:pt x="69" y="177"/>
                </a:cubicBezTo>
                <a:cubicBezTo>
                  <a:pt x="69" y="177"/>
                  <a:pt x="70" y="177"/>
                  <a:pt x="70" y="177"/>
                </a:cubicBezTo>
                <a:cubicBezTo>
                  <a:pt x="120" y="177"/>
                  <a:pt x="120" y="177"/>
                  <a:pt x="120" y="177"/>
                </a:cubicBezTo>
                <a:cubicBezTo>
                  <a:pt x="114" y="180"/>
                  <a:pt x="107" y="184"/>
                  <a:pt x="98" y="190"/>
                </a:cubicBezTo>
                <a:cubicBezTo>
                  <a:pt x="91" y="194"/>
                  <a:pt x="87" y="201"/>
                  <a:pt x="85" y="209"/>
                </a:cubicBezTo>
                <a:cubicBezTo>
                  <a:pt x="84" y="216"/>
                  <a:pt x="85" y="224"/>
                  <a:pt x="89" y="231"/>
                </a:cubicBezTo>
                <a:cubicBezTo>
                  <a:pt x="95" y="239"/>
                  <a:pt x="104" y="244"/>
                  <a:pt x="114" y="244"/>
                </a:cubicBezTo>
                <a:cubicBezTo>
                  <a:pt x="119" y="244"/>
                  <a:pt x="124" y="243"/>
                  <a:pt x="129" y="240"/>
                </a:cubicBezTo>
                <a:cubicBezTo>
                  <a:pt x="172" y="214"/>
                  <a:pt x="172" y="214"/>
                  <a:pt x="172" y="214"/>
                </a:cubicBezTo>
                <a:cubicBezTo>
                  <a:pt x="174" y="213"/>
                  <a:pt x="181" y="211"/>
                  <a:pt x="188" y="208"/>
                </a:cubicBezTo>
                <a:lnTo>
                  <a:pt x="188" y="290"/>
                </a:lnTo>
                <a:close/>
                <a:moveTo>
                  <a:pt x="105" y="148"/>
                </a:moveTo>
                <a:cubicBezTo>
                  <a:pt x="115" y="144"/>
                  <a:pt x="128" y="137"/>
                  <a:pt x="134" y="129"/>
                </a:cubicBezTo>
                <a:cubicBezTo>
                  <a:pt x="139" y="132"/>
                  <a:pt x="147" y="136"/>
                  <a:pt x="157" y="138"/>
                </a:cubicBezTo>
                <a:cubicBezTo>
                  <a:pt x="150" y="146"/>
                  <a:pt x="143" y="157"/>
                  <a:pt x="140" y="164"/>
                </a:cubicBezTo>
                <a:cubicBezTo>
                  <a:pt x="139" y="164"/>
                  <a:pt x="139" y="164"/>
                  <a:pt x="138" y="164"/>
                </a:cubicBezTo>
                <a:cubicBezTo>
                  <a:pt x="112" y="164"/>
                  <a:pt x="112" y="164"/>
                  <a:pt x="112" y="164"/>
                </a:cubicBezTo>
                <a:cubicBezTo>
                  <a:pt x="111" y="158"/>
                  <a:pt x="108" y="152"/>
                  <a:pt x="105" y="148"/>
                </a:cubicBezTo>
                <a:close/>
                <a:moveTo>
                  <a:pt x="227" y="154"/>
                </a:moveTo>
                <a:cubicBezTo>
                  <a:pt x="202" y="194"/>
                  <a:pt x="169" y="202"/>
                  <a:pt x="168" y="202"/>
                </a:cubicBezTo>
                <a:cubicBezTo>
                  <a:pt x="168" y="202"/>
                  <a:pt x="167" y="202"/>
                  <a:pt x="166" y="203"/>
                </a:cubicBezTo>
                <a:cubicBezTo>
                  <a:pt x="122" y="229"/>
                  <a:pt x="122" y="229"/>
                  <a:pt x="122" y="229"/>
                </a:cubicBezTo>
                <a:cubicBezTo>
                  <a:pt x="115" y="234"/>
                  <a:pt x="105" y="231"/>
                  <a:pt x="100" y="224"/>
                </a:cubicBezTo>
                <a:cubicBezTo>
                  <a:pt x="97" y="220"/>
                  <a:pt x="97" y="216"/>
                  <a:pt x="97" y="211"/>
                </a:cubicBezTo>
                <a:cubicBezTo>
                  <a:pt x="98" y="207"/>
                  <a:pt x="101" y="203"/>
                  <a:pt x="105" y="201"/>
                </a:cubicBezTo>
                <a:cubicBezTo>
                  <a:pt x="139" y="179"/>
                  <a:pt x="145" y="177"/>
                  <a:pt x="145" y="177"/>
                </a:cubicBezTo>
                <a:cubicBezTo>
                  <a:pt x="148" y="177"/>
                  <a:pt x="151" y="174"/>
                  <a:pt x="151" y="171"/>
                </a:cubicBezTo>
                <a:cubicBezTo>
                  <a:pt x="151" y="167"/>
                  <a:pt x="163" y="148"/>
                  <a:pt x="174" y="137"/>
                </a:cubicBezTo>
                <a:cubicBezTo>
                  <a:pt x="176" y="135"/>
                  <a:pt x="176" y="133"/>
                  <a:pt x="175" y="130"/>
                </a:cubicBezTo>
                <a:cubicBezTo>
                  <a:pt x="174" y="128"/>
                  <a:pt x="172" y="126"/>
                  <a:pt x="170" y="126"/>
                </a:cubicBezTo>
                <a:cubicBezTo>
                  <a:pt x="150" y="126"/>
                  <a:pt x="136" y="115"/>
                  <a:pt x="136" y="115"/>
                </a:cubicBezTo>
                <a:cubicBezTo>
                  <a:pt x="134" y="114"/>
                  <a:pt x="132" y="113"/>
                  <a:pt x="129" y="114"/>
                </a:cubicBezTo>
                <a:cubicBezTo>
                  <a:pt x="127" y="115"/>
                  <a:pt x="126" y="117"/>
                  <a:pt x="126" y="119"/>
                </a:cubicBezTo>
                <a:cubicBezTo>
                  <a:pt x="124" y="125"/>
                  <a:pt x="100" y="138"/>
                  <a:pt x="94" y="139"/>
                </a:cubicBezTo>
                <a:cubicBezTo>
                  <a:pt x="92" y="139"/>
                  <a:pt x="89" y="140"/>
                  <a:pt x="88" y="143"/>
                </a:cubicBezTo>
                <a:cubicBezTo>
                  <a:pt x="88" y="145"/>
                  <a:pt x="88" y="148"/>
                  <a:pt x="90" y="150"/>
                </a:cubicBezTo>
                <a:cubicBezTo>
                  <a:pt x="90" y="150"/>
                  <a:pt x="97" y="156"/>
                  <a:pt x="99" y="164"/>
                </a:cubicBezTo>
                <a:cubicBezTo>
                  <a:pt x="73" y="164"/>
                  <a:pt x="73" y="164"/>
                  <a:pt x="73" y="164"/>
                </a:cubicBezTo>
                <a:cubicBezTo>
                  <a:pt x="68" y="155"/>
                  <a:pt x="68" y="155"/>
                  <a:pt x="68" y="155"/>
                </a:cubicBezTo>
                <a:cubicBezTo>
                  <a:pt x="66" y="149"/>
                  <a:pt x="66" y="142"/>
                  <a:pt x="69" y="137"/>
                </a:cubicBezTo>
                <a:cubicBezTo>
                  <a:pt x="95" y="93"/>
                  <a:pt x="95" y="93"/>
                  <a:pt x="95" y="93"/>
                </a:cubicBezTo>
                <a:cubicBezTo>
                  <a:pt x="97" y="90"/>
                  <a:pt x="101" y="87"/>
                  <a:pt x="105" y="85"/>
                </a:cubicBezTo>
                <a:cubicBezTo>
                  <a:pt x="194" y="52"/>
                  <a:pt x="194" y="52"/>
                  <a:pt x="194" y="52"/>
                </a:cubicBezTo>
                <a:cubicBezTo>
                  <a:pt x="262" y="85"/>
                  <a:pt x="262" y="85"/>
                  <a:pt x="262" y="85"/>
                </a:cubicBezTo>
                <a:cubicBezTo>
                  <a:pt x="258" y="96"/>
                  <a:pt x="247" y="122"/>
                  <a:pt x="227" y="154"/>
                </a:cubicBezTo>
                <a:close/>
                <a:moveTo>
                  <a:pt x="289" y="75"/>
                </a:moveTo>
                <a:cubicBezTo>
                  <a:pt x="289" y="78"/>
                  <a:pt x="287" y="79"/>
                  <a:pt x="286" y="80"/>
                </a:cubicBezTo>
                <a:cubicBezTo>
                  <a:pt x="285" y="81"/>
                  <a:pt x="283" y="82"/>
                  <a:pt x="280" y="80"/>
                </a:cubicBezTo>
                <a:cubicBezTo>
                  <a:pt x="192" y="36"/>
                  <a:pt x="192" y="36"/>
                  <a:pt x="192" y="36"/>
                </a:cubicBezTo>
                <a:cubicBezTo>
                  <a:pt x="209" y="15"/>
                  <a:pt x="209" y="15"/>
                  <a:pt x="209" y="15"/>
                </a:cubicBezTo>
                <a:cubicBezTo>
                  <a:pt x="289" y="49"/>
                  <a:pt x="289" y="49"/>
                  <a:pt x="289" y="49"/>
                </a:cubicBezTo>
                <a:lnTo>
                  <a:pt x="289" y="75"/>
                </a:lnTo>
                <a:close/>
              </a:path>
            </a:pathLst>
          </a:custGeom>
          <a:solidFill>
            <a:srgbClr val="1B4696"/>
          </a:solidFill>
          <a:ln>
            <a:noFill/>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6" name="Rounded Rectangular Callout 62"/>
          <p:cNvSpPr/>
          <p:nvPr/>
        </p:nvSpPr>
        <p:spPr bwMode="auto">
          <a:xfrm>
            <a:off x="9982009" y="2411029"/>
            <a:ext cx="2384191" cy="988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J-L. Mélenchon -1</a:t>
            </a:r>
            <a:endParaRPr lang="fr-FR" sz="1600" b="1" dirty="0">
              <a:solidFill>
                <a:srgbClr val="888B8D">
                  <a:lumMod val="75000"/>
                </a:srgbClr>
              </a:solidFill>
              <a:latin typeface="Calibri"/>
            </a:endParaRPr>
          </a:p>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F. Fillon -0,5</a:t>
            </a:r>
          </a:p>
        </p:txBody>
      </p:sp>
      <p:sp>
        <p:nvSpPr>
          <p:cNvPr id="107" name="ZoneTexte 106"/>
          <p:cNvSpPr txBox="1"/>
          <p:nvPr/>
        </p:nvSpPr>
        <p:spPr>
          <a:xfrm>
            <a:off x="7711614" y="2643368"/>
            <a:ext cx="1282037"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+1,5</a:t>
            </a:r>
          </a:p>
        </p:txBody>
      </p:sp>
      <p:sp>
        <p:nvSpPr>
          <p:cNvPr id="108" name="ZoneTexte 107"/>
          <p:cNvSpPr txBox="1"/>
          <p:nvPr/>
        </p:nvSpPr>
        <p:spPr>
          <a:xfrm>
            <a:off x="7711613" y="2924541"/>
            <a:ext cx="1298660"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-3</a:t>
            </a:r>
          </a:p>
        </p:txBody>
      </p:sp>
      <p:sp>
        <p:nvSpPr>
          <p:cNvPr id="109" name="ZoneTexte 108"/>
          <p:cNvSpPr txBox="1"/>
          <p:nvPr/>
        </p:nvSpPr>
        <p:spPr>
          <a:xfrm>
            <a:off x="7711614" y="4115384"/>
            <a:ext cx="1585244"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+3</a:t>
            </a:r>
          </a:p>
        </p:txBody>
      </p:sp>
      <p:sp>
        <p:nvSpPr>
          <p:cNvPr id="110" name="ZoneTexte 109"/>
          <p:cNvSpPr txBox="1"/>
          <p:nvPr/>
        </p:nvSpPr>
        <p:spPr>
          <a:xfrm>
            <a:off x="7711614" y="4382827"/>
            <a:ext cx="1585244"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-3,5</a:t>
            </a:r>
          </a:p>
        </p:txBody>
      </p:sp>
      <p:sp>
        <p:nvSpPr>
          <p:cNvPr id="111" name="ZoneTexte 110"/>
          <p:cNvSpPr txBox="1"/>
          <p:nvPr/>
        </p:nvSpPr>
        <p:spPr>
          <a:xfrm>
            <a:off x="9160334" y="4147218"/>
            <a:ext cx="1078079" cy="492443"/>
          </a:xfrm>
          <a:prstGeom prst="rect">
            <a:avLst/>
          </a:prstGeom>
        </p:spPr>
        <p:txBody>
          <a:bodyPr vert="horz" wrap="square" lIns="0" tIns="0" rIns="0" bIns="0" rtlCol="0">
            <a:spAutoFit/>
          </a:bodyPr>
          <a:lstStyle/>
          <a:p>
            <a:pPr marL="6351" defTabSz="1232345">
              <a:defRPr/>
            </a:pPr>
            <a:r>
              <a:rPr lang="fr-FR" sz="3200" b="1" dirty="0">
                <a:solidFill>
                  <a:srgbClr val="FF0000"/>
                </a:solidFill>
                <a:latin typeface="Calibri"/>
              </a:rPr>
              <a:t>-0,5</a:t>
            </a:r>
          </a:p>
        </p:txBody>
      </p:sp>
      <p:sp>
        <p:nvSpPr>
          <p:cNvPr id="112" name="ZoneTexte 111"/>
          <p:cNvSpPr txBox="1"/>
          <p:nvPr/>
        </p:nvSpPr>
        <p:spPr>
          <a:xfrm>
            <a:off x="9124810" y="2675331"/>
            <a:ext cx="1078079" cy="492443"/>
          </a:xfrm>
          <a:prstGeom prst="rect">
            <a:avLst/>
          </a:prstGeom>
        </p:spPr>
        <p:txBody>
          <a:bodyPr vert="horz" wrap="square" lIns="0" tIns="0" rIns="0" bIns="0" rtlCol="0">
            <a:spAutoFit/>
          </a:bodyPr>
          <a:lstStyle/>
          <a:p>
            <a:pPr marL="6351" defTabSz="1232345">
              <a:defRPr/>
            </a:pPr>
            <a:r>
              <a:rPr lang="fr-FR" sz="3200" b="1" dirty="0">
                <a:solidFill>
                  <a:srgbClr val="FF0000"/>
                </a:solidFill>
                <a:latin typeface="Calibri"/>
              </a:rPr>
              <a:t>-1,5*</a:t>
            </a:r>
          </a:p>
        </p:txBody>
      </p:sp>
      <p:cxnSp>
        <p:nvCxnSpPr>
          <p:cNvPr id="113" name="Connecteur droit 112"/>
          <p:cNvCxnSpPr/>
          <p:nvPr/>
        </p:nvCxnSpPr>
        <p:spPr>
          <a:xfrm>
            <a:off x="9059229" y="2643368"/>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114" name="Connecteur droit 113"/>
          <p:cNvCxnSpPr/>
          <p:nvPr/>
        </p:nvCxnSpPr>
        <p:spPr>
          <a:xfrm>
            <a:off x="9059229" y="4098611"/>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115" name="Connecteur droit avec flèche 114"/>
          <p:cNvCxnSpPr/>
          <p:nvPr/>
        </p:nvCxnSpPr>
        <p:spPr>
          <a:xfrm>
            <a:off x="1673850" y="3733655"/>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116" name="Connecteur droit avec flèche 115"/>
          <p:cNvCxnSpPr/>
          <p:nvPr/>
        </p:nvCxnSpPr>
        <p:spPr>
          <a:xfrm>
            <a:off x="2113569" y="3733655"/>
            <a:ext cx="560553" cy="0"/>
          </a:xfrm>
          <a:prstGeom prst="straightConnector1">
            <a:avLst/>
          </a:prstGeom>
          <a:noFill/>
          <a:ln w="38100">
            <a:solidFill>
              <a:srgbClr val="1B4696"/>
            </a:solidFill>
            <a:prstDash val="solid"/>
            <a:round/>
            <a:headEnd type="none" w="med" len="med"/>
            <a:tailEnd type="none" w="med" len="med"/>
          </a:ln>
          <a:effectLst/>
          <a:extLst>
            <a:ext uri="{909E8E84-426E-40DD-AFC4-6F175D3DCCD1}">
              <a14:hiddenFill xmlns:a14="http://schemas.microsoft.com/office/drawing/2010/main">
                <a:noFill/>
              </a14:hiddenFill>
            </a:ext>
          </a:extLst>
        </p:spPr>
      </p:cxnSp>
      <p:cxnSp>
        <p:nvCxnSpPr>
          <p:cNvPr id="117" name="Connecteur droit avec flèche 116"/>
          <p:cNvCxnSpPr/>
          <p:nvPr/>
        </p:nvCxnSpPr>
        <p:spPr>
          <a:xfrm flipV="1">
            <a:off x="2901725" y="2873963"/>
            <a:ext cx="0" cy="227853"/>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118" name="Connecteur droit avec flèche 117"/>
          <p:cNvCxnSpPr/>
          <p:nvPr/>
        </p:nvCxnSpPr>
        <p:spPr>
          <a:xfrm>
            <a:off x="2901725" y="4287669"/>
            <a:ext cx="0" cy="239112"/>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pic>
        <p:nvPicPr>
          <p:cNvPr id="119" name="Image 118"/>
          <p:cNvPicPr>
            <a:picLocks noChangeAspect="1"/>
          </p:cNvPicPr>
          <p:nvPr/>
        </p:nvPicPr>
        <p:blipFill rotWithShape="1">
          <a:blip r:embed="rId3"/>
          <a:srcRect r="8779" b="12714"/>
          <a:stretch/>
        </p:blipFill>
        <p:spPr>
          <a:xfrm>
            <a:off x="10535725" y="58203"/>
            <a:ext cx="1480271" cy="1689061"/>
          </a:xfrm>
          <a:prstGeom prst="rect">
            <a:avLst/>
          </a:prstGeom>
        </p:spPr>
      </p:pic>
      <p:cxnSp>
        <p:nvCxnSpPr>
          <p:cNvPr id="120" name="Connecteur droit avec flèche 119"/>
          <p:cNvCxnSpPr/>
          <p:nvPr/>
        </p:nvCxnSpPr>
        <p:spPr>
          <a:xfrm>
            <a:off x="7949117" y="3736209"/>
            <a:ext cx="1050836"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121" name="Connecteur droit avec flèche 120"/>
          <p:cNvCxnSpPr/>
          <p:nvPr/>
        </p:nvCxnSpPr>
        <p:spPr>
          <a:xfrm>
            <a:off x="7949117" y="3733655"/>
            <a:ext cx="325721"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sp>
        <p:nvSpPr>
          <p:cNvPr id="46" name="Text Placeholder 12"/>
          <p:cNvSpPr txBox="1">
            <a:spLocks/>
          </p:cNvSpPr>
          <p:nvPr/>
        </p:nvSpPr>
        <p:spPr>
          <a:xfrm>
            <a:off x="-174258" y="3147671"/>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31 MARS-2 AVRIL</a:t>
            </a:r>
          </a:p>
        </p:txBody>
      </p:sp>
      <p:sp>
        <p:nvSpPr>
          <p:cNvPr id="48" name="Text Placeholder 12"/>
          <p:cNvSpPr txBox="1">
            <a:spLocks/>
          </p:cNvSpPr>
          <p:nvPr/>
        </p:nvSpPr>
        <p:spPr>
          <a:xfrm>
            <a:off x="8686698" y="3470859"/>
            <a:ext cx="2524127" cy="66797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23%</a:t>
            </a:r>
          </a:p>
        </p:txBody>
      </p:sp>
      <p:sp>
        <p:nvSpPr>
          <p:cNvPr id="49" name="Text Placeholder 12"/>
          <p:cNvSpPr txBox="1">
            <a:spLocks/>
          </p:cNvSpPr>
          <p:nvPr/>
        </p:nvSpPr>
        <p:spPr>
          <a:xfrm>
            <a:off x="8601021" y="3221013"/>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16-17 AVRIL</a:t>
            </a:r>
          </a:p>
        </p:txBody>
      </p:sp>
    </p:spTree>
    <p:extLst>
      <p:ext uri="{BB962C8B-B14F-4D97-AF65-F5344CB8AC3E}">
        <p14:creationId xmlns:p14="http://schemas.microsoft.com/office/powerpoint/2010/main" val="21358919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12"/>
          <p:cNvSpPr txBox="1">
            <a:spLocks/>
          </p:cNvSpPr>
          <p:nvPr/>
        </p:nvSpPr>
        <p:spPr>
          <a:xfrm>
            <a:off x="8657574" y="3337122"/>
            <a:ext cx="2524127" cy="66797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22,5%</a:t>
            </a:r>
          </a:p>
        </p:txBody>
      </p:sp>
      <p:sp>
        <p:nvSpPr>
          <p:cNvPr id="78" name="Rounded Rectangular Callout 62"/>
          <p:cNvSpPr/>
          <p:nvPr/>
        </p:nvSpPr>
        <p:spPr bwMode="auto">
          <a:xfrm>
            <a:off x="9618588" y="2458057"/>
            <a:ext cx="2795672" cy="788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t"/>
          <a:lstStyle/>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J-L. Mélenchon -0,5</a:t>
            </a:r>
          </a:p>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F. Fillon -0,5</a:t>
            </a:r>
            <a:endParaRPr lang="fr-FR" sz="1867" dirty="0">
              <a:solidFill>
                <a:srgbClr val="888B8D">
                  <a:lumMod val="75000"/>
                </a:srgbClr>
              </a:solidFill>
              <a:latin typeface="Calibri"/>
            </a:endParaRPr>
          </a:p>
          <a:p>
            <a:pPr marL="6351" defTabSz="1232345"/>
            <a:endParaRPr lang="fr-FR" sz="1867" b="1" dirty="0">
              <a:solidFill>
                <a:srgbClr val="888B8D">
                  <a:lumMod val="75000"/>
                </a:srgbClr>
              </a:solidFill>
              <a:latin typeface="Calibri"/>
            </a:endParaRPr>
          </a:p>
          <a:p>
            <a:pPr marL="6351" defTabSz="1232345"/>
            <a:endParaRPr lang="fr-FR" sz="1867" dirty="0">
              <a:solidFill>
                <a:srgbClr val="888B8D">
                  <a:lumMod val="75000"/>
                </a:srgbClr>
              </a:solidFill>
              <a:latin typeface="Calibri"/>
            </a:endParaRPr>
          </a:p>
          <a:p>
            <a:pPr marL="6351" defTabSz="1232345"/>
            <a:endParaRPr lang="fr-FR" sz="1867" i="1" dirty="0">
              <a:solidFill>
                <a:srgbClr val="888B8D">
                  <a:lumMod val="75000"/>
                </a:srgbClr>
              </a:solidFill>
              <a:latin typeface="Calibri"/>
            </a:endParaRPr>
          </a:p>
        </p:txBody>
      </p:sp>
      <p:sp>
        <p:nvSpPr>
          <p:cNvPr id="4" name="Espace réservé du texte 3"/>
          <p:cNvSpPr>
            <a:spLocks noGrp="1"/>
          </p:cNvSpPr>
          <p:nvPr>
            <p:ph type="body" sz="quarter" idx="13"/>
          </p:nvPr>
        </p:nvSpPr>
        <p:spPr>
          <a:xfrm>
            <a:off x="251792"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51793" y="506013"/>
            <a:ext cx="11539460" cy="443198"/>
          </a:xfrm>
        </p:spPr>
        <p:txBody>
          <a:bodyPr/>
          <a:lstStyle/>
          <a:p>
            <a:r>
              <a:rPr lang="fr-FR" sz="3200" dirty="0"/>
              <a:t>Les changeurs : Marine Le Pen</a:t>
            </a:r>
          </a:p>
        </p:txBody>
      </p:sp>
      <p:sp>
        <p:nvSpPr>
          <p:cNvPr id="3" name="Espace réservé du pied de page 2"/>
          <p:cNvSpPr>
            <a:spLocks noGrp="1"/>
          </p:cNvSpPr>
          <p:nvPr>
            <p:ph type="ftr" sz="quarter" idx="15"/>
          </p:nvPr>
        </p:nvSpPr>
        <p:spPr>
          <a:xfrm>
            <a:off x="646041" y="6384465"/>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pSp>
        <p:nvGrpSpPr>
          <p:cNvPr id="41" name="Groupe 40"/>
          <p:cNvGrpSpPr/>
          <p:nvPr/>
        </p:nvGrpSpPr>
        <p:grpSpPr>
          <a:xfrm>
            <a:off x="2496896" y="2425214"/>
            <a:ext cx="5368145" cy="2477861"/>
            <a:chOff x="2324609" y="1314782"/>
            <a:chExt cx="4026109" cy="2446240"/>
          </a:xfrm>
        </p:grpSpPr>
        <p:sp>
          <p:nvSpPr>
            <p:cNvPr id="42" name="Accolade ouvrante 41"/>
            <p:cNvSpPr/>
            <p:nvPr/>
          </p:nvSpPr>
          <p:spPr>
            <a:xfrm>
              <a:off x="2324609" y="1314783"/>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sp>
          <p:nvSpPr>
            <p:cNvPr id="43" name="Accolade ouvrante 42"/>
            <p:cNvSpPr/>
            <p:nvPr/>
          </p:nvSpPr>
          <p:spPr>
            <a:xfrm rot="10800000">
              <a:off x="5859659" y="1314782"/>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grpSp>
      <p:sp>
        <p:nvSpPr>
          <p:cNvPr id="44" name="Rounded Rectangular Callout 62"/>
          <p:cNvSpPr/>
          <p:nvPr/>
        </p:nvSpPr>
        <p:spPr bwMode="auto">
          <a:xfrm>
            <a:off x="3087550" y="1775732"/>
            <a:ext cx="1728820" cy="1801821"/>
          </a:xfrm>
          <a:prstGeom prst="rect">
            <a:avLst/>
          </a:prstGeom>
          <a:solidFill>
            <a:srgbClr val="9C0C1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867" b="1" dirty="0">
              <a:solidFill>
                <a:prstClr val="white"/>
              </a:solidFill>
              <a:latin typeface="Calibri"/>
            </a:endParaRPr>
          </a:p>
        </p:txBody>
      </p:sp>
      <p:sp>
        <p:nvSpPr>
          <p:cNvPr id="45" name="Rounded Rectangular Callout 62"/>
          <p:cNvSpPr/>
          <p:nvPr/>
        </p:nvSpPr>
        <p:spPr bwMode="auto">
          <a:xfrm>
            <a:off x="3087550" y="3768891"/>
            <a:ext cx="1728820" cy="1801821"/>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600" i="1" dirty="0">
              <a:solidFill>
                <a:prstClr val="white"/>
              </a:solidFill>
              <a:latin typeface="Calibri"/>
            </a:endParaRPr>
          </a:p>
        </p:txBody>
      </p:sp>
      <p:sp>
        <p:nvSpPr>
          <p:cNvPr id="46" name="Text Placeholder 12"/>
          <p:cNvSpPr txBox="1">
            <a:spLocks/>
          </p:cNvSpPr>
          <p:nvPr/>
        </p:nvSpPr>
        <p:spPr>
          <a:xfrm>
            <a:off x="-187609" y="3099121"/>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31 MARS-2 AVRIL</a:t>
            </a:r>
          </a:p>
        </p:txBody>
      </p:sp>
      <p:sp>
        <p:nvSpPr>
          <p:cNvPr id="47" name="Text Placeholder 12"/>
          <p:cNvSpPr txBox="1">
            <a:spLocks/>
          </p:cNvSpPr>
          <p:nvPr/>
        </p:nvSpPr>
        <p:spPr>
          <a:xfrm>
            <a:off x="-429898" y="3278131"/>
            <a:ext cx="2524127" cy="36374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25%</a:t>
            </a:r>
          </a:p>
        </p:txBody>
      </p:sp>
      <p:sp>
        <p:nvSpPr>
          <p:cNvPr id="48" name="Text Placeholder 12"/>
          <p:cNvSpPr txBox="1">
            <a:spLocks/>
          </p:cNvSpPr>
          <p:nvPr/>
        </p:nvSpPr>
        <p:spPr>
          <a:xfrm>
            <a:off x="8592534" y="3099121"/>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16-17 AVRIL</a:t>
            </a:r>
          </a:p>
        </p:txBody>
      </p:sp>
      <p:sp>
        <p:nvSpPr>
          <p:cNvPr id="50" name="Rounded Rectangular Callout 62"/>
          <p:cNvSpPr/>
          <p:nvPr/>
        </p:nvSpPr>
        <p:spPr bwMode="auto">
          <a:xfrm>
            <a:off x="4816370" y="1775732"/>
            <a:ext cx="2468137" cy="1801821"/>
          </a:xfrm>
          <a:prstGeom prst="rect">
            <a:avLst/>
          </a:prstGeom>
          <a:solidFill>
            <a:srgbClr val="B60E1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TRANSFERTS</a:t>
            </a:r>
            <a:br>
              <a:rPr lang="fr-FR" sz="2133" b="1" dirty="0">
                <a:solidFill>
                  <a:prstClr val="white"/>
                </a:solidFill>
                <a:latin typeface="Calibri"/>
              </a:rPr>
            </a:br>
            <a:r>
              <a:rPr lang="fr-FR" sz="2133" b="1" dirty="0">
                <a:solidFill>
                  <a:prstClr val="white"/>
                </a:solidFill>
                <a:latin typeface="Calibri"/>
              </a:rPr>
              <a:t>DE VOTE</a:t>
            </a:r>
            <a:r>
              <a:rPr lang="fr-FR" sz="1600" b="1" dirty="0">
                <a:solidFill>
                  <a:prstClr val="white"/>
                </a:solidFill>
                <a:latin typeface="Calibri"/>
              </a:rPr>
              <a:t/>
            </a:r>
            <a:br>
              <a:rPr lang="fr-FR" sz="1600" b="1" dirty="0">
                <a:solidFill>
                  <a:prstClr val="white"/>
                </a:solidFill>
                <a:latin typeface="Calibri"/>
              </a:rPr>
            </a:br>
            <a:r>
              <a:rPr lang="fr-FR" sz="1600" dirty="0">
                <a:solidFill>
                  <a:prstClr val="white"/>
                </a:solidFill>
                <a:latin typeface="Calibri"/>
              </a:rPr>
              <a:t>entre Marine Le Pen</a:t>
            </a:r>
            <a:br>
              <a:rPr lang="fr-FR" sz="1600" dirty="0">
                <a:solidFill>
                  <a:prstClr val="white"/>
                </a:solidFill>
                <a:latin typeface="Calibri"/>
              </a:rPr>
            </a:br>
            <a:r>
              <a:rPr lang="fr-FR" sz="1600" dirty="0">
                <a:solidFill>
                  <a:prstClr val="white"/>
                </a:solidFill>
                <a:latin typeface="Calibri"/>
              </a:rPr>
              <a:t>et d’autres candidats</a:t>
            </a:r>
          </a:p>
        </p:txBody>
      </p:sp>
      <p:sp>
        <p:nvSpPr>
          <p:cNvPr id="51" name="Rounded Rectangular Callout 62"/>
          <p:cNvSpPr/>
          <p:nvPr/>
        </p:nvSpPr>
        <p:spPr bwMode="auto">
          <a:xfrm>
            <a:off x="4816370" y="3768891"/>
            <a:ext cx="2468137" cy="18018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MOBILISATION</a:t>
            </a:r>
            <a:br>
              <a:rPr lang="fr-FR" sz="2133" b="1" dirty="0">
                <a:solidFill>
                  <a:prstClr val="white"/>
                </a:solidFill>
                <a:latin typeface="Calibri"/>
              </a:rPr>
            </a:br>
            <a:r>
              <a:rPr lang="fr-FR" sz="2133" b="1" dirty="0">
                <a:solidFill>
                  <a:prstClr val="white"/>
                </a:solidFill>
                <a:latin typeface="Calibri"/>
              </a:rPr>
              <a:t>DES ÉLECTEURS</a:t>
            </a:r>
            <a:r>
              <a:rPr lang="fr-FR" sz="1600" b="1" dirty="0">
                <a:solidFill>
                  <a:prstClr val="white"/>
                </a:solidFill>
                <a:latin typeface="Calibri"/>
              </a:rPr>
              <a:t/>
            </a:r>
            <a:br>
              <a:rPr lang="fr-FR" sz="1600" b="1" dirty="0">
                <a:solidFill>
                  <a:prstClr val="white"/>
                </a:solidFill>
                <a:latin typeface="Calibri"/>
              </a:rPr>
            </a:br>
            <a:r>
              <a:rPr lang="fr-FR" sz="1467" i="1" dirty="0">
                <a:solidFill>
                  <a:prstClr val="white"/>
                </a:solidFill>
                <a:latin typeface="Calibri"/>
              </a:rPr>
              <a:t>(Sont-ils plus ou moins </a:t>
            </a:r>
          </a:p>
          <a:p>
            <a:pPr marL="6351" algn="ctr" defTabSz="1232345"/>
            <a:r>
              <a:rPr lang="fr-FR" sz="1467" i="1" dirty="0">
                <a:solidFill>
                  <a:prstClr val="white"/>
                </a:solidFill>
                <a:latin typeface="Calibri"/>
              </a:rPr>
              <a:t>certains d’aller voter ?)</a:t>
            </a:r>
          </a:p>
        </p:txBody>
      </p:sp>
      <p:grpSp>
        <p:nvGrpSpPr>
          <p:cNvPr id="52" name="Group 4"/>
          <p:cNvGrpSpPr>
            <a:grpSpLocks noChangeAspect="1"/>
          </p:cNvGrpSpPr>
          <p:nvPr/>
        </p:nvGrpSpPr>
        <p:grpSpPr bwMode="auto">
          <a:xfrm>
            <a:off x="3243797" y="2248721"/>
            <a:ext cx="1432983" cy="812800"/>
            <a:chOff x="1892" y="812"/>
            <a:chExt cx="677" cy="384"/>
          </a:xfrm>
          <a:solidFill>
            <a:schemeClr val="bg1"/>
          </a:solidFill>
        </p:grpSpPr>
        <p:sp>
          <p:nvSpPr>
            <p:cNvPr id="53" name="Freeform 5"/>
            <p:cNvSpPr>
              <a:spLocks noEditPoints="1"/>
            </p:cNvSpPr>
            <p:nvPr/>
          </p:nvSpPr>
          <p:spPr bwMode="auto">
            <a:xfrm>
              <a:off x="1892" y="852"/>
              <a:ext cx="339" cy="344"/>
            </a:xfrm>
            <a:custGeom>
              <a:avLst/>
              <a:gdLst>
                <a:gd name="T0" fmla="*/ 207 w 273"/>
                <a:gd name="T1" fmla="*/ 163 h 276"/>
                <a:gd name="T2" fmla="*/ 239 w 273"/>
                <a:gd name="T3" fmla="*/ 103 h 276"/>
                <a:gd name="T4" fmla="*/ 230 w 273"/>
                <a:gd name="T5" fmla="*/ 64 h 276"/>
                <a:gd name="T6" fmla="*/ 189 w 273"/>
                <a:gd name="T7" fmla="*/ 73 h 276"/>
                <a:gd name="T8" fmla="*/ 176 w 273"/>
                <a:gd name="T9" fmla="*/ 44 h 276"/>
                <a:gd name="T10" fmla="*/ 176 w 273"/>
                <a:gd name="T11" fmla="*/ 12 h 276"/>
                <a:gd name="T12" fmla="*/ 273 w 273"/>
                <a:gd name="T13" fmla="*/ 0 h 276"/>
                <a:gd name="T14" fmla="*/ 164 w 273"/>
                <a:gd name="T15" fmla="*/ 6 h 276"/>
                <a:gd name="T16" fmla="*/ 160 w 273"/>
                <a:gd name="T17" fmla="*/ 32 h 276"/>
                <a:gd name="T18" fmla="*/ 86 w 273"/>
                <a:gd name="T19" fmla="*/ 59 h 276"/>
                <a:gd name="T20" fmla="*/ 43 w 273"/>
                <a:gd name="T21" fmla="*/ 154 h 276"/>
                <a:gd name="T22" fmla="*/ 34 w 273"/>
                <a:gd name="T23" fmla="*/ 152 h 276"/>
                <a:gd name="T24" fmla="*/ 1 w 273"/>
                <a:gd name="T25" fmla="*/ 184 h 276"/>
                <a:gd name="T26" fmla="*/ 44 w 273"/>
                <a:gd name="T27" fmla="*/ 276 h 276"/>
                <a:gd name="T28" fmla="*/ 90 w 273"/>
                <a:gd name="T29" fmla="*/ 267 h 276"/>
                <a:gd name="T30" fmla="*/ 91 w 273"/>
                <a:gd name="T31" fmla="*/ 249 h 276"/>
                <a:gd name="T32" fmla="*/ 161 w 273"/>
                <a:gd name="T33" fmla="*/ 212 h 276"/>
                <a:gd name="T34" fmla="*/ 201 w 273"/>
                <a:gd name="T35" fmla="*/ 176 h 276"/>
                <a:gd name="T36" fmla="*/ 273 w 273"/>
                <a:gd name="T37" fmla="*/ 163 h 276"/>
                <a:gd name="T38" fmla="*/ 137 w 273"/>
                <a:gd name="T39" fmla="*/ 131 h 276"/>
                <a:gd name="T40" fmla="*/ 148 w 273"/>
                <a:gd name="T41" fmla="*/ 80 h 276"/>
                <a:gd name="T42" fmla="*/ 164 w 273"/>
                <a:gd name="T43" fmla="*/ 113 h 276"/>
                <a:gd name="T44" fmla="*/ 80 w 273"/>
                <a:gd name="T45" fmla="*/ 261 h 276"/>
                <a:gd name="T46" fmla="*/ 48 w 273"/>
                <a:gd name="T47" fmla="*/ 264 h 276"/>
                <a:gd name="T48" fmla="*/ 36 w 273"/>
                <a:gd name="T49" fmla="*/ 167 h 276"/>
                <a:gd name="T50" fmla="*/ 80 w 273"/>
                <a:gd name="T51" fmla="*/ 261 h 276"/>
                <a:gd name="T52" fmla="*/ 154 w 273"/>
                <a:gd name="T53" fmla="*/ 202 h 276"/>
                <a:gd name="T54" fmla="*/ 51 w 273"/>
                <a:gd name="T55" fmla="*/ 169 h 276"/>
                <a:gd name="T56" fmla="*/ 93 w 273"/>
                <a:gd name="T57" fmla="*/ 70 h 276"/>
                <a:gd name="T58" fmla="*/ 154 w 273"/>
                <a:gd name="T59" fmla="*/ 43 h 276"/>
                <a:gd name="T60" fmla="*/ 164 w 273"/>
                <a:gd name="T61" fmla="*/ 74 h 276"/>
                <a:gd name="T62" fmla="*/ 142 w 273"/>
                <a:gd name="T63" fmla="*/ 63 h 276"/>
                <a:gd name="T64" fmla="*/ 119 w 273"/>
                <a:gd name="T65" fmla="*/ 100 h 276"/>
                <a:gd name="T66" fmla="*/ 115 w 273"/>
                <a:gd name="T67" fmla="*/ 111 h 276"/>
                <a:gd name="T68" fmla="*/ 130 w 273"/>
                <a:gd name="T69" fmla="*/ 150 h 276"/>
                <a:gd name="T70" fmla="*/ 170 w 273"/>
                <a:gd name="T71" fmla="*/ 125 h 276"/>
                <a:gd name="T72" fmla="*/ 200 w 273"/>
                <a:gd name="T73" fmla="*/ 79 h 276"/>
                <a:gd name="T74" fmla="*/ 223 w 273"/>
                <a:gd name="T75" fmla="*/ 75 h 276"/>
                <a:gd name="T76" fmla="*/ 202 w 273"/>
                <a:gd name="T77" fmla="*/ 14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3" h="276">
                  <a:moveTo>
                    <a:pt x="273" y="163"/>
                  </a:moveTo>
                  <a:cubicBezTo>
                    <a:pt x="207" y="163"/>
                    <a:pt x="207" y="163"/>
                    <a:pt x="207" y="163"/>
                  </a:cubicBezTo>
                  <a:cubicBezTo>
                    <a:pt x="211" y="155"/>
                    <a:pt x="213" y="149"/>
                    <a:pt x="213" y="147"/>
                  </a:cubicBezTo>
                  <a:cubicBezTo>
                    <a:pt x="239" y="103"/>
                    <a:pt x="239" y="103"/>
                    <a:pt x="239" y="103"/>
                  </a:cubicBezTo>
                  <a:cubicBezTo>
                    <a:pt x="242" y="99"/>
                    <a:pt x="243" y="94"/>
                    <a:pt x="243" y="88"/>
                  </a:cubicBezTo>
                  <a:cubicBezTo>
                    <a:pt x="243" y="79"/>
                    <a:pt x="239" y="70"/>
                    <a:pt x="230" y="64"/>
                  </a:cubicBezTo>
                  <a:cubicBezTo>
                    <a:pt x="224" y="60"/>
                    <a:pt x="216" y="58"/>
                    <a:pt x="208" y="60"/>
                  </a:cubicBezTo>
                  <a:cubicBezTo>
                    <a:pt x="200" y="61"/>
                    <a:pt x="194" y="66"/>
                    <a:pt x="189" y="73"/>
                  </a:cubicBezTo>
                  <a:cubicBezTo>
                    <a:pt x="184" y="82"/>
                    <a:pt x="180" y="88"/>
                    <a:pt x="176" y="94"/>
                  </a:cubicBezTo>
                  <a:cubicBezTo>
                    <a:pt x="176" y="44"/>
                    <a:pt x="176" y="44"/>
                    <a:pt x="176" y="44"/>
                  </a:cubicBezTo>
                  <a:cubicBezTo>
                    <a:pt x="176" y="44"/>
                    <a:pt x="176" y="44"/>
                    <a:pt x="176" y="44"/>
                  </a:cubicBezTo>
                  <a:cubicBezTo>
                    <a:pt x="176" y="12"/>
                    <a:pt x="176" y="12"/>
                    <a:pt x="176" y="12"/>
                  </a:cubicBezTo>
                  <a:cubicBezTo>
                    <a:pt x="273" y="12"/>
                    <a:pt x="273" y="12"/>
                    <a:pt x="273" y="12"/>
                  </a:cubicBezTo>
                  <a:cubicBezTo>
                    <a:pt x="273" y="0"/>
                    <a:pt x="273" y="0"/>
                    <a:pt x="273" y="0"/>
                  </a:cubicBezTo>
                  <a:cubicBezTo>
                    <a:pt x="170" y="0"/>
                    <a:pt x="170" y="0"/>
                    <a:pt x="170" y="0"/>
                  </a:cubicBezTo>
                  <a:cubicBezTo>
                    <a:pt x="166" y="0"/>
                    <a:pt x="164" y="3"/>
                    <a:pt x="164" y="6"/>
                  </a:cubicBezTo>
                  <a:cubicBezTo>
                    <a:pt x="164" y="34"/>
                    <a:pt x="164" y="34"/>
                    <a:pt x="164" y="34"/>
                  </a:cubicBezTo>
                  <a:cubicBezTo>
                    <a:pt x="160" y="32"/>
                    <a:pt x="160" y="32"/>
                    <a:pt x="160" y="32"/>
                  </a:cubicBezTo>
                  <a:cubicBezTo>
                    <a:pt x="150" y="27"/>
                    <a:pt x="139" y="27"/>
                    <a:pt x="130" y="33"/>
                  </a:cubicBezTo>
                  <a:cubicBezTo>
                    <a:pt x="86" y="59"/>
                    <a:pt x="86" y="59"/>
                    <a:pt x="86" y="59"/>
                  </a:cubicBezTo>
                  <a:cubicBezTo>
                    <a:pt x="80" y="63"/>
                    <a:pt x="76" y="68"/>
                    <a:pt x="73" y="75"/>
                  </a:cubicBezTo>
                  <a:cubicBezTo>
                    <a:pt x="43" y="154"/>
                    <a:pt x="43" y="154"/>
                    <a:pt x="43" y="154"/>
                  </a:cubicBezTo>
                  <a:cubicBezTo>
                    <a:pt x="43" y="152"/>
                    <a:pt x="41" y="151"/>
                    <a:pt x="39" y="151"/>
                  </a:cubicBezTo>
                  <a:cubicBezTo>
                    <a:pt x="38" y="150"/>
                    <a:pt x="36" y="151"/>
                    <a:pt x="34" y="152"/>
                  </a:cubicBezTo>
                  <a:cubicBezTo>
                    <a:pt x="3" y="177"/>
                    <a:pt x="3" y="177"/>
                    <a:pt x="3" y="177"/>
                  </a:cubicBezTo>
                  <a:cubicBezTo>
                    <a:pt x="1" y="179"/>
                    <a:pt x="0" y="182"/>
                    <a:pt x="1" y="184"/>
                  </a:cubicBezTo>
                  <a:cubicBezTo>
                    <a:pt x="39" y="272"/>
                    <a:pt x="39" y="272"/>
                    <a:pt x="39" y="272"/>
                  </a:cubicBezTo>
                  <a:cubicBezTo>
                    <a:pt x="40" y="275"/>
                    <a:pt x="42" y="276"/>
                    <a:pt x="44" y="276"/>
                  </a:cubicBezTo>
                  <a:cubicBezTo>
                    <a:pt x="74" y="276"/>
                    <a:pt x="74" y="276"/>
                    <a:pt x="74" y="276"/>
                  </a:cubicBezTo>
                  <a:cubicBezTo>
                    <a:pt x="81" y="276"/>
                    <a:pt x="87" y="273"/>
                    <a:pt x="90" y="267"/>
                  </a:cubicBezTo>
                  <a:cubicBezTo>
                    <a:pt x="92" y="264"/>
                    <a:pt x="93" y="261"/>
                    <a:pt x="93" y="257"/>
                  </a:cubicBezTo>
                  <a:cubicBezTo>
                    <a:pt x="93" y="254"/>
                    <a:pt x="92" y="252"/>
                    <a:pt x="91" y="249"/>
                  </a:cubicBezTo>
                  <a:cubicBezTo>
                    <a:pt x="91" y="248"/>
                    <a:pt x="91" y="248"/>
                    <a:pt x="91" y="248"/>
                  </a:cubicBezTo>
                  <a:cubicBezTo>
                    <a:pt x="102" y="244"/>
                    <a:pt x="128" y="232"/>
                    <a:pt x="161" y="212"/>
                  </a:cubicBezTo>
                  <a:cubicBezTo>
                    <a:pt x="180" y="201"/>
                    <a:pt x="192" y="187"/>
                    <a:pt x="200" y="175"/>
                  </a:cubicBezTo>
                  <a:cubicBezTo>
                    <a:pt x="200" y="175"/>
                    <a:pt x="201" y="176"/>
                    <a:pt x="201" y="176"/>
                  </a:cubicBezTo>
                  <a:cubicBezTo>
                    <a:pt x="273" y="176"/>
                    <a:pt x="273" y="176"/>
                    <a:pt x="273" y="176"/>
                  </a:cubicBezTo>
                  <a:lnTo>
                    <a:pt x="273" y="163"/>
                  </a:lnTo>
                  <a:close/>
                  <a:moveTo>
                    <a:pt x="164" y="114"/>
                  </a:moveTo>
                  <a:cubicBezTo>
                    <a:pt x="156" y="117"/>
                    <a:pt x="146" y="124"/>
                    <a:pt x="137" y="131"/>
                  </a:cubicBezTo>
                  <a:cubicBezTo>
                    <a:pt x="135" y="122"/>
                    <a:pt x="131" y="114"/>
                    <a:pt x="129" y="109"/>
                  </a:cubicBezTo>
                  <a:cubicBezTo>
                    <a:pt x="136" y="102"/>
                    <a:pt x="144" y="89"/>
                    <a:pt x="148" y="80"/>
                  </a:cubicBezTo>
                  <a:cubicBezTo>
                    <a:pt x="152" y="83"/>
                    <a:pt x="157" y="86"/>
                    <a:pt x="164" y="87"/>
                  </a:cubicBezTo>
                  <a:cubicBezTo>
                    <a:pt x="164" y="113"/>
                    <a:pt x="164" y="113"/>
                    <a:pt x="164" y="113"/>
                  </a:cubicBezTo>
                  <a:cubicBezTo>
                    <a:pt x="164" y="113"/>
                    <a:pt x="164" y="114"/>
                    <a:pt x="164" y="114"/>
                  </a:cubicBezTo>
                  <a:close/>
                  <a:moveTo>
                    <a:pt x="80" y="261"/>
                  </a:moveTo>
                  <a:cubicBezTo>
                    <a:pt x="79" y="261"/>
                    <a:pt x="77" y="264"/>
                    <a:pt x="74" y="264"/>
                  </a:cubicBezTo>
                  <a:cubicBezTo>
                    <a:pt x="48" y="264"/>
                    <a:pt x="48" y="264"/>
                    <a:pt x="48" y="264"/>
                  </a:cubicBezTo>
                  <a:cubicBezTo>
                    <a:pt x="14" y="184"/>
                    <a:pt x="14" y="184"/>
                    <a:pt x="14" y="184"/>
                  </a:cubicBezTo>
                  <a:cubicBezTo>
                    <a:pt x="36" y="167"/>
                    <a:pt x="36" y="167"/>
                    <a:pt x="36" y="167"/>
                  </a:cubicBezTo>
                  <a:cubicBezTo>
                    <a:pt x="80" y="254"/>
                    <a:pt x="80" y="254"/>
                    <a:pt x="80" y="254"/>
                  </a:cubicBezTo>
                  <a:cubicBezTo>
                    <a:pt x="81" y="257"/>
                    <a:pt x="80" y="260"/>
                    <a:pt x="80" y="261"/>
                  </a:cubicBezTo>
                  <a:close/>
                  <a:moveTo>
                    <a:pt x="201" y="143"/>
                  </a:moveTo>
                  <a:cubicBezTo>
                    <a:pt x="201" y="143"/>
                    <a:pt x="194" y="177"/>
                    <a:pt x="154" y="202"/>
                  </a:cubicBezTo>
                  <a:cubicBezTo>
                    <a:pt x="122" y="222"/>
                    <a:pt x="96" y="233"/>
                    <a:pt x="85" y="237"/>
                  </a:cubicBezTo>
                  <a:cubicBezTo>
                    <a:pt x="51" y="169"/>
                    <a:pt x="51" y="169"/>
                    <a:pt x="51" y="169"/>
                  </a:cubicBezTo>
                  <a:cubicBezTo>
                    <a:pt x="85" y="79"/>
                    <a:pt x="85" y="79"/>
                    <a:pt x="85" y="79"/>
                  </a:cubicBezTo>
                  <a:cubicBezTo>
                    <a:pt x="86" y="75"/>
                    <a:pt x="89" y="72"/>
                    <a:pt x="93" y="70"/>
                  </a:cubicBezTo>
                  <a:cubicBezTo>
                    <a:pt x="136" y="44"/>
                    <a:pt x="136" y="44"/>
                    <a:pt x="136" y="44"/>
                  </a:cubicBezTo>
                  <a:cubicBezTo>
                    <a:pt x="142" y="40"/>
                    <a:pt x="148" y="40"/>
                    <a:pt x="154" y="43"/>
                  </a:cubicBezTo>
                  <a:cubicBezTo>
                    <a:pt x="164" y="48"/>
                    <a:pt x="164" y="48"/>
                    <a:pt x="164" y="48"/>
                  </a:cubicBezTo>
                  <a:cubicBezTo>
                    <a:pt x="164" y="74"/>
                    <a:pt x="164" y="74"/>
                    <a:pt x="164" y="74"/>
                  </a:cubicBezTo>
                  <a:cubicBezTo>
                    <a:pt x="156" y="71"/>
                    <a:pt x="149" y="65"/>
                    <a:pt x="149" y="65"/>
                  </a:cubicBezTo>
                  <a:cubicBezTo>
                    <a:pt x="148" y="63"/>
                    <a:pt x="145" y="62"/>
                    <a:pt x="142" y="63"/>
                  </a:cubicBezTo>
                  <a:cubicBezTo>
                    <a:pt x="140" y="64"/>
                    <a:pt x="138" y="66"/>
                    <a:pt x="138" y="69"/>
                  </a:cubicBezTo>
                  <a:cubicBezTo>
                    <a:pt x="138" y="74"/>
                    <a:pt x="124" y="98"/>
                    <a:pt x="119" y="100"/>
                  </a:cubicBezTo>
                  <a:cubicBezTo>
                    <a:pt x="116" y="100"/>
                    <a:pt x="115" y="102"/>
                    <a:pt x="114" y="104"/>
                  </a:cubicBezTo>
                  <a:cubicBezTo>
                    <a:pt x="113" y="106"/>
                    <a:pt x="113" y="109"/>
                    <a:pt x="115" y="111"/>
                  </a:cubicBezTo>
                  <a:cubicBezTo>
                    <a:pt x="115" y="111"/>
                    <a:pt x="126" y="125"/>
                    <a:pt x="126" y="144"/>
                  </a:cubicBezTo>
                  <a:cubicBezTo>
                    <a:pt x="126" y="147"/>
                    <a:pt x="127" y="149"/>
                    <a:pt x="130" y="150"/>
                  </a:cubicBezTo>
                  <a:cubicBezTo>
                    <a:pt x="132" y="151"/>
                    <a:pt x="135" y="151"/>
                    <a:pt x="137" y="149"/>
                  </a:cubicBezTo>
                  <a:cubicBezTo>
                    <a:pt x="148" y="138"/>
                    <a:pt x="166" y="126"/>
                    <a:pt x="170" y="125"/>
                  </a:cubicBezTo>
                  <a:cubicBezTo>
                    <a:pt x="174" y="125"/>
                    <a:pt x="176" y="123"/>
                    <a:pt x="176" y="119"/>
                  </a:cubicBezTo>
                  <a:cubicBezTo>
                    <a:pt x="176" y="119"/>
                    <a:pt x="179" y="113"/>
                    <a:pt x="200" y="79"/>
                  </a:cubicBezTo>
                  <a:cubicBezTo>
                    <a:pt x="203" y="76"/>
                    <a:pt x="206" y="73"/>
                    <a:pt x="211" y="72"/>
                  </a:cubicBezTo>
                  <a:cubicBezTo>
                    <a:pt x="215" y="71"/>
                    <a:pt x="220" y="72"/>
                    <a:pt x="223" y="75"/>
                  </a:cubicBezTo>
                  <a:cubicBezTo>
                    <a:pt x="231" y="80"/>
                    <a:pt x="233" y="89"/>
                    <a:pt x="229" y="97"/>
                  </a:cubicBezTo>
                  <a:cubicBezTo>
                    <a:pt x="202" y="141"/>
                    <a:pt x="202" y="141"/>
                    <a:pt x="202" y="141"/>
                  </a:cubicBezTo>
                  <a:cubicBezTo>
                    <a:pt x="202" y="142"/>
                    <a:pt x="202" y="142"/>
                    <a:pt x="201"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4" name="Freeform 6"/>
            <p:cNvSpPr>
              <a:spLocks noEditPoints="1"/>
            </p:cNvSpPr>
            <p:nvPr/>
          </p:nvSpPr>
          <p:spPr bwMode="auto">
            <a:xfrm>
              <a:off x="2229" y="812"/>
              <a:ext cx="340" cy="344"/>
            </a:xfrm>
            <a:custGeom>
              <a:avLst/>
              <a:gdLst>
                <a:gd name="T0" fmla="*/ 66 w 274"/>
                <a:gd name="T1" fmla="*/ 113 h 276"/>
                <a:gd name="T2" fmla="*/ 34 w 274"/>
                <a:gd name="T3" fmla="*/ 172 h 276"/>
                <a:gd name="T4" fmla="*/ 43 w 274"/>
                <a:gd name="T5" fmla="*/ 211 h 276"/>
                <a:gd name="T6" fmla="*/ 84 w 274"/>
                <a:gd name="T7" fmla="*/ 203 h 276"/>
                <a:gd name="T8" fmla="*/ 97 w 274"/>
                <a:gd name="T9" fmla="*/ 231 h 276"/>
                <a:gd name="T10" fmla="*/ 97 w 274"/>
                <a:gd name="T11" fmla="*/ 263 h 276"/>
                <a:gd name="T12" fmla="*/ 0 w 274"/>
                <a:gd name="T13" fmla="*/ 276 h 276"/>
                <a:gd name="T14" fmla="*/ 110 w 274"/>
                <a:gd name="T15" fmla="*/ 269 h 276"/>
                <a:gd name="T16" fmla="*/ 113 w 274"/>
                <a:gd name="T17" fmla="*/ 244 h 276"/>
                <a:gd name="T18" fmla="*/ 187 w 274"/>
                <a:gd name="T19" fmla="*/ 217 h 276"/>
                <a:gd name="T20" fmla="*/ 230 w 274"/>
                <a:gd name="T21" fmla="*/ 122 h 276"/>
                <a:gd name="T22" fmla="*/ 239 w 274"/>
                <a:gd name="T23" fmla="*/ 124 h 276"/>
                <a:gd name="T24" fmla="*/ 273 w 274"/>
                <a:gd name="T25" fmla="*/ 91 h 276"/>
                <a:gd name="T26" fmla="*/ 229 w 274"/>
                <a:gd name="T27" fmla="*/ 0 h 276"/>
                <a:gd name="T28" fmla="*/ 183 w 274"/>
                <a:gd name="T29" fmla="*/ 8 h 276"/>
                <a:gd name="T30" fmla="*/ 182 w 274"/>
                <a:gd name="T31" fmla="*/ 27 h 276"/>
                <a:gd name="T32" fmla="*/ 113 w 274"/>
                <a:gd name="T33" fmla="*/ 63 h 276"/>
                <a:gd name="T34" fmla="*/ 72 w 274"/>
                <a:gd name="T35" fmla="*/ 100 h 276"/>
                <a:gd name="T36" fmla="*/ 0 w 274"/>
                <a:gd name="T37" fmla="*/ 113 h 276"/>
                <a:gd name="T38" fmla="*/ 136 w 274"/>
                <a:gd name="T39" fmla="*/ 144 h 276"/>
                <a:gd name="T40" fmla="*/ 126 w 274"/>
                <a:gd name="T41" fmla="*/ 196 h 276"/>
                <a:gd name="T42" fmla="*/ 110 w 274"/>
                <a:gd name="T43" fmla="*/ 163 h 276"/>
                <a:gd name="T44" fmla="*/ 194 w 274"/>
                <a:gd name="T45" fmla="*/ 15 h 276"/>
                <a:gd name="T46" fmla="*/ 225 w 274"/>
                <a:gd name="T47" fmla="*/ 12 h 276"/>
                <a:gd name="T48" fmla="*/ 237 w 274"/>
                <a:gd name="T49" fmla="*/ 109 h 276"/>
                <a:gd name="T50" fmla="*/ 194 w 274"/>
                <a:gd name="T51" fmla="*/ 15 h 276"/>
                <a:gd name="T52" fmla="*/ 119 w 274"/>
                <a:gd name="T53" fmla="*/ 74 h 276"/>
                <a:gd name="T54" fmla="*/ 222 w 274"/>
                <a:gd name="T55" fmla="*/ 107 h 276"/>
                <a:gd name="T56" fmla="*/ 181 w 274"/>
                <a:gd name="T57" fmla="*/ 206 h 276"/>
                <a:gd name="T58" fmla="*/ 119 w 274"/>
                <a:gd name="T59" fmla="*/ 233 h 276"/>
                <a:gd name="T60" fmla="*/ 110 w 274"/>
                <a:gd name="T61" fmla="*/ 202 h 276"/>
                <a:gd name="T62" fmla="*/ 131 w 274"/>
                <a:gd name="T63" fmla="*/ 212 h 276"/>
                <a:gd name="T64" fmla="*/ 155 w 274"/>
                <a:gd name="T65" fmla="*/ 175 h 276"/>
                <a:gd name="T66" fmla="*/ 159 w 274"/>
                <a:gd name="T67" fmla="*/ 165 h 276"/>
                <a:gd name="T68" fmla="*/ 144 w 274"/>
                <a:gd name="T69" fmla="*/ 126 h 276"/>
                <a:gd name="T70" fmla="*/ 103 w 274"/>
                <a:gd name="T71" fmla="*/ 150 h 276"/>
                <a:gd name="T72" fmla="*/ 73 w 274"/>
                <a:gd name="T73" fmla="*/ 196 h 276"/>
                <a:gd name="T74" fmla="*/ 50 w 274"/>
                <a:gd name="T75" fmla="*/ 201 h 276"/>
                <a:gd name="T76" fmla="*/ 71 w 274"/>
                <a:gd name="T77" fmla="*/ 13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276">
                  <a:moveTo>
                    <a:pt x="0" y="113"/>
                  </a:moveTo>
                  <a:cubicBezTo>
                    <a:pt x="66" y="113"/>
                    <a:pt x="66" y="113"/>
                    <a:pt x="66" y="113"/>
                  </a:cubicBezTo>
                  <a:cubicBezTo>
                    <a:pt x="62" y="120"/>
                    <a:pt x="61" y="127"/>
                    <a:pt x="60" y="129"/>
                  </a:cubicBezTo>
                  <a:cubicBezTo>
                    <a:pt x="34" y="172"/>
                    <a:pt x="34" y="172"/>
                    <a:pt x="34" y="172"/>
                  </a:cubicBezTo>
                  <a:cubicBezTo>
                    <a:pt x="31" y="177"/>
                    <a:pt x="30" y="182"/>
                    <a:pt x="30" y="187"/>
                  </a:cubicBezTo>
                  <a:cubicBezTo>
                    <a:pt x="30" y="197"/>
                    <a:pt x="35" y="206"/>
                    <a:pt x="43" y="211"/>
                  </a:cubicBezTo>
                  <a:cubicBezTo>
                    <a:pt x="50" y="216"/>
                    <a:pt x="58" y="217"/>
                    <a:pt x="65" y="216"/>
                  </a:cubicBezTo>
                  <a:cubicBezTo>
                    <a:pt x="73" y="214"/>
                    <a:pt x="80" y="210"/>
                    <a:pt x="84" y="203"/>
                  </a:cubicBezTo>
                  <a:cubicBezTo>
                    <a:pt x="89" y="194"/>
                    <a:pt x="94" y="187"/>
                    <a:pt x="97" y="181"/>
                  </a:cubicBezTo>
                  <a:cubicBezTo>
                    <a:pt x="97" y="231"/>
                    <a:pt x="97" y="231"/>
                    <a:pt x="97" y="231"/>
                  </a:cubicBezTo>
                  <a:cubicBezTo>
                    <a:pt x="97" y="231"/>
                    <a:pt x="97" y="232"/>
                    <a:pt x="97" y="232"/>
                  </a:cubicBezTo>
                  <a:cubicBezTo>
                    <a:pt x="97" y="263"/>
                    <a:pt x="97" y="263"/>
                    <a:pt x="97" y="263"/>
                  </a:cubicBezTo>
                  <a:cubicBezTo>
                    <a:pt x="0" y="263"/>
                    <a:pt x="0" y="263"/>
                    <a:pt x="0" y="263"/>
                  </a:cubicBezTo>
                  <a:cubicBezTo>
                    <a:pt x="0" y="276"/>
                    <a:pt x="0" y="276"/>
                    <a:pt x="0" y="276"/>
                  </a:cubicBezTo>
                  <a:cubicBezTo>
                    <a:pt x="104" y="276"/>
                    <a:pt x="104" y="276"/>
                    <a:pt x="104" y="276"/>
                  </a:cubicBezTo>
                  <a:cubicBezTo>
                    <a:pt x="107" y="276"/>
                    <a:pt x="110" y="273"/>
                    <a:pt x="110" y="269"/>
                  </a:cubicBezTo>
                  <a:cubicBezTo>
                    <a:pt x="110" y="242"/>
                    <a:pt x="110" y="242"/>
                    <a:pt x="110" y="242"/>
                  </a:cubicBezTo>
                  <a:cubicBezTo>
                    <a:pt x="113" y="244"/>
                    <a:pt x="113" y="244"/>
                    <a:pt x="113" y="244"/>
                  </a:cubicBezTo>
                  <a:cubicBezTo>
                    <a:pt x="123" y="249"/>
                    <a:pt x="134" y="248"/>
                    <a:pt x="144" y="243"/>
                  </a:cubicBezTo>
                  <a:cubicBezTo>
                    <a:pt x="187" y="217"/>
                    <a:pt x="187" y="217"/>
                    <a:pt x="187" y="217"/>
                  </a:cubicBezTo>
                  <a:cubicBezTo>
                    <a:pt x="193" y="213"/>
                    <a:pt x="198" y="207"/>
                    <a:pt x="200" y="201"/>
                  </a:cubicBezTo>
                  <a:cubicBezTo>
                    <a:pt x="230" y="122"/>
                    <a:pt x="230" y="122"/>
                    <a:pt x="230" y="122"/>
                  </a:cubicBezTo>
                  <a:cubicBezTo>
                    <a:pt x="231" y="123"/>
                    <a:pt x="232" y="125"/>
                    <a:pt x="234" y="125"/>
                  </a:cubicBezTo>
                  <a:cubicBezTo>
                    <a:pt x="236" y="125"/>
                    <a:pt x="238" y="125"/>
                    <a:pt x="239" y="124"/>
                  </a:cubicBezTo>
                  <a:cubicBezTo>
                    <a:pt x="271" y="99"/>
                    <a:pt x="271" y="99"/>
                    <a:pt x="271" y="99"/>
                  </a:cubicBezTo>
                  <a:cubicBezTo>
                    <a:pt x="273" y="97"/>
                    <a:pt x="274" y="94"/>
                    <a:pt x="273" y="91"/>
                  </a:cubicBezTo>
                  <a:cubicBezTo>
                    <a:pt x="235" y="3"/>
                    <a:pt x="235" y="3"/>
                    <a:pt x="235" y="3"/>
                  </a:cubicBezTo>
                  <a:cubicBezTo>
                    <a:pt x="234" y="1"/>
                    <a:pt x="232" y="0"/>
                    <a:pt x="229" y="0"/>
                  </a:cubicBezTo>
                  <a:cubicBezTo>
                    <a:pt x="199" y="0"/>
                    <a:pt x="199" y="0"/>
                    <a:pt x="199" y="0"/>
                  </a:cubicBezTo>
                  <a:cubicBezTo>
                    <a:pt x="193" y="0"/>
                    <a:pt x="187" y="3"/>
                    <a:pt x="183" y="8"/>
                  </a:cubicBezTo>
                  <a:cubicBezTo>
                    <a:pt x="181" y="11"/>
                    <a:pt x="180" y="15"/>
                    <a:pt x="180" y="18"/>
                  </a:cubicBezTo>
                  <a:cubicBezTo>
                    <a:pt x="180" y="21"/>
                    <a:pt x="181" y="24"/>
                    <a:pt x="182" y="27"/>
                  </a:cubicBezTo>
                  <a:cubicBezTo>
                    <a:pt x="183" y="27"/>
                    <a:pt x="183" y="27"/>
                    <a:pt x="183" y="27"/>
                  </a:cubicBezTo>
                  <a:cubicBezTo>
                    <a:pt x="171" y="32"/>
                    <a:pt x="145" y="43"/>
                    <a:pt x="113" y="63"/>
                  </a:cubicBezTo>
                  <a:cubicBezTo>
                    <a:pt x="94" y="75"/>
                    <a:pt x="81" y="88"/>
                    <a:pt x="73" y="100"/>
                  </a:cubicBezTo>
                  <a:cubicBezTo>
                    <a:pt x="73" y="100"/>
                    <a:pt x="73" y="100"/>
                    <a:pt x="72" y="100"/>
                  </a:cubicBezTo>
                  <a:cubicBezTo>
                    <a:pt x="0" y="100"/>
                    <a:pt x="0" y="100"/>
                    <a:pt x="0" y="100"/>
                  </a:cubicBezTo>
                  <a:lnTo>
                    <a:pt x="0" y="113"/>
                  </a:lnTo>
                  <a:close/>
                  <a:moveTo>
                    <a:pt x="109" y="161"/>
                  </a:moveTo>
                  <a:cubicBezTo>
                    <a:pt x="117" y="158"/>
                    <a:pt x="128" y="151"/>
                    <a:pt x="136" y="144"/>
                  </a:cubicBezTo>
                  <a:cubicBezTo>
                    <a:pt x="138" y="154"/>
                    <a:pt x="142" y="162"/>
                    <a:pt x="145" y="167"/>
                  </a:cubicBezTo>
                  <a:cubicBezTo>
                    <a:pt x="137" y="173"/>
                    <a:pt x="130" y="186"/>
                    <a:pt x="126" y="196"/>
                  </a:cubicBezTo>
                  <a:cubicBezTo>
                    <a:pt x="122" y="193"/>
                    <a:pt x="116" y="190"/>
                    <a:pt x="110" y="189"/>
                  </a:cubicBezTo>
                  <a:cubicBezTo>
                    <a:pt x="110" y="163"/>
                    <a:pt x="110" y="163"/>
                    <a:pt x="110" y="163"/>
                  </a:cubicBezTo>
                  <a:cubicBezTo>
                    <a:pt x="110" y="162"/>
                    <a:pt x="110" y="162"/>
                    <a:pt x="109" y="161"/>
                  </a:cubicBezTo>
                  <a:close/>
                  <a:moveTo>
                    <a:pt x="194" y="15"/>
                  </a:moveTo>
                  <a:cubicBezTo>
                    <a:pt x="194" y="14"/>
                    <a:pt x="196" y="12"/>
                    <a:pt x="199" y="12"/>
                  </a:cubicBezTo>
                  <a:cubicBezTo>
                    <a:pt x="225" y="12"/>
                    <a:pt x="225" y="12"/>
                    <a:pt x="225" y="12"/>
                  </a:cubicBezTo>
                  <a:cubicBezTo>
                    <a:pt x="259" y="92"/>
                    <a:pt x="259" y="92"/>
                    <a:pt x="259" y="92"/>
                  </a:cubicBezTo>
                  <a:cubicBezTo>
                    <a:pt x="237" y="109"/>
                    <a:pt x="237" y="109"/>
                    <a:pt x="237" y="109"/>
                  </a:cubicBezTo>
                  <a:cubicBezTo>
                    <a:pt x="194" y="21"/>
                    <a:pt x="194" y="21"/>
                    <a:pt x="194" y="21"/>
                  </a:cubicBezTo>
                  <a:cubicBezTo>
                    <a:pt x="192" y="18"/>
                    <a:pt x="193" y="16"/>
                    <a:pt x="194" y="15"/>
                  </a:cubicBezTo>
                  <a:close/>
                  <a:moveTo>
                    <a:pt x="72" y="133"/>
                  </a:moveTo>
                  <a:cubicBezTo>
                    <a:pt x="72" y="132"/>
                    <a:pt x="79" y="99"/>
                    <a:pt x="119" y="74"/>
                  </a:cubicBezTo>
                  <a:cubicBezTo>
                    <a:pt x="152" y="54"/>
                    <a:pt x="178" y="43"/>
                    <a:pt x="188" y="39"/>
                  </a:cubicBezTo>
                  <a:cubicBezTo>
                    <a:pt x="222" y="107"/>
                    <a:pt x="222" y="107"/>
                    <a:pt x="222" y="107"/>
                  </a:cubicBezTo>
                  <a:cubicBezTo>
                    <a:pt x="189" y="196"/>
                    <a:pt x="189" y="196"/>
                    <a:pt x="189" y="196"/>
                  </a:cubicBezTo>
                  <a:cubicBezTo>
                    <a:pt x="187" y="200"/>
                    <a:pt x="184" y="204"/>
                    <a:pt x="181" y="206"/>
                  </a:cubicBezTo>
                  <a:cubicBezTo>
                    <a:pt x="137" y="232"/>
                    <a:pt x="137" y="232"/>
                    <a:pt x="137" y="232"/>
                  </a:cubicBezTo>
                  <a:cubicBezTo>
                    <a:pt x="132" y="235"/>
                    <a:pt x="125" y="235"/>
                    <a:pt x="119" y="233"/>
                  </a:cubicBezTo>
                  <a:cubicBezTo>
                    <a:pt x="110" y="228"/>
                    <a:pt x="110" y="228"/>
                    <a:pt x="110" y="228"/>
                  </a:cubicBezTo>
                  <a:cubicBezTo>
                    <a:pt x="110" y="202"/>
                    <a:pt x="110" y="202"/>
                    <a:pt x="110" y="202"/>
                  </a:cubicBezTo>
                  <a:cubicBezTo>
                    <a:pt x="118" y="204"/>
                    <a:pt x="124" y="211"/>
                    <a:pt x="124" y="211"/>
                  </a:cubicBezTo>
                  <a:cubicBezTo>
                    <a:pt x="126" y="213"/>
                    <a:pt x="129" y="213"/>
                    <a:pt x="131" y="212"/>
                  </a:cubicBezTo>
                  <a:cubicBezTo>
                    <a:pt x="133" y="212"/>
                    <a:pt x="135" y="209"/>
                    <a:pt x="135" y="207"/>
                  </a:cubicBezTo>
                  <a:cubicBezTo>
                    <a:pt x="136" y="201"/>
                    <a:pt x="149" y="177"/>
                    <a:pt x="155" y="175"/>
                  </a:cubicBezTo>
                  <a:cubicBezTo>
                    <a:pt x="157" y="175"/>
                    <a:pt x="159" y="174"/>
                    <a:pt x="160" y="172"/>
                  </a:cubicBezTo>
                  <a:cubicBezTo>
                    <a:pt x="161" y="169"/>
                    <a:pt x="160" y="167"/>
                    <a:pt x="159" y="165"/>
                  </a:cubicBezTo>
                  <a:cubicBezTo>
                    <a:pt x="159" y="165"/>
                    <a:pt x="147" y="151"/>
                    <a:pt x="147" y="131"/>
                  </a:cubicBezTo>
                  <a:cubicBezTo>
                    <a:pt x="147" y="129"/>
                    <a:pt x="146" y="126"/>
                    <a:pt x="144" y="126"/>
                  </a:cubicBezTo>
                  <a:cubicBezTo>
                    <a:pt x="141" y="125"/>
                    <a:pt x="139" y="125"/>
                    <a:pt x="137" y="127"/>
                  </a:cubicBezTo>
                  <a:cubicBezTo>
                    <a:pt x="126" y="138"/>
                    <a:pt x="107" y="150"/>
                    <a:pt x="103" y="150"/>
                  </a:cubicBezTo>
                  <a:cubicBezTo>
                    <a:pt x="100" y="150"/>
                    <a:pt x="97" y="153"/>
                    <a:pt x="97" y="156"/>
                  </a:cubicBezTo>
                  <a:cubicBezTo>
                    <a:pt x="97" y="156"/>
                    <a:pt x="95" y="162"/>
                    <a:pt x="73" y="196"/>
                  </a:cubicBezTo>
                  <a:cubicBezTo>
                    <a:pt x="71" y="200"/>
                    <a:pt x="67" y="203"/>
                    <a:pt x="63" y="203"/>
                  </a:cubicBezTo>
                  <a:cubicBezTo>
                    <a:pt x="58" y="204"/>
                    <a:pt x="54" y="204"/>
                    <a:pt x="50" y="201"/>
                  </a:cubicBezTo>
                  <a:cubicBezTo>
                    <a:pt x="42" y="196"/>
                    <a:pt x="40" y="186"/>
                    <a:pt x="45" y="179"/>
                  </a:cubicBezTo>
                  <a:cubicBezTo>
                    <a:pt x="71" y="135"/>
                    <a:pt x="71" y="135"/>
                    <a:pt x="71" y="135"/>
                  </a:cubicBezTo>
                  <a:cubicBezTo>
                    <a:pt x="72" y="134"/>
                    <a:pt x="72" y="133"/>
                    <a:pt x="72"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5" name="Group 9"/>
          <p:cNvGrpSpPr>
            <a:grpSpLocks noChangeAspect="1"/>
          </p:cNvGrpSpPr>
          <p:nvPr/>
        </p:nvGrpSpPr>
        <p:grpSpPr bwMode="auto">
          <a:xfrm>
            <a:off x="3393402" y="4014357"/>
            <a:ext cx="1174751" cy="645584"/>
            <a:chOff x="1953" y="1651"/>
            <a:chExt cx="555" cy="305"/>
          </a:xfrm>
          <a:solidFill>
            <a:schemeClr val="bg1"/>
          </a:solidFill>
        </p:grpSpPr>
        <p:sp>
          <p:nvSpPr>
            <p:cNvPr id="56"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7"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8"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9"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60" name="Group 9"/>
          <p:cNvGrpSpPr>
            <a:grpSpLocks noChangeAspect="1"/>
          </p:cNvGrpSpPr>
          <p:nvPr/>
        </p:nvGrpSpPr>
        <p:grpSpPr bwMode="auto">
          <a:xfrm>
            <a:off x="3813813" y="4714123"/>
            <a:ext cx="1174751" cy="645584"/>
            <a:chOff x="1953" y="1651"/>
            <a:chExt cx="555" cy="305"/>
          </a:xfrm>
          <a:solidFill>
            <a:schemeClr val="bg1"/>
          </a:solidFill>
        </p:grpSpPr>
        <p:sp>
          <p:nvSpPr>
            <p:cNvPr id="61"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2"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3"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4"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cxnSp>
        <p:nvCxnSpPr>
          <p:cNvPr id="65" name="Connecteur droit avec flèche 64"/>
          <p:cNvCxnSpPr/>
          <p:nvPr/>
        </p:nvCxnSpPr>
        <p:spPr>
          <a:xfrm>
            <a:off x="7865041" y="3664143"/>
            <a:ext cx="1050836"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sp>
        <p:nvSpPr>
          <p:cNvPr id="66" name="Freeform 17"/>
          <p:cNvSpPr>
            <a:spLocks noEditPoints="1"/>
          </p:cNvSpPr>
          <p:nvPr/>
        </p:nvSpPr>
        <p:spPr bwMode="auto">
          <a:xfrm>
            <a:off x="640078" y="2356480"/>
            <a:ext cx="736225" cy="736227"/>
          </a:xfrm>
          <a:custGeom>
            <a:avLst/>
            <a:gdLst>
              <a:gd name="T0" fmla="*/ 210 w 301"/>
              <a:gd name="T1" fmla="*/ 1 h 302"/>
              <a:gd name="T2" fmla="*/ 177 w 301"/>
              <a:gd name="T3" fmla="*/ 35 h 302"/>
              <a:gd name="T4" fmla="*/ 179 w 301"/>
              <a:gd name="T5" fmla="*/ 44 h 302"/>
              <a:gd name="T6" fmla="*/ 84 w 301"/>
              <a:gd name="T7" fmla="*/ 87 h 302"/>
              <a:gd name="T8" fmla="*/ 57 w 301"/>
              <a:gd name="T9" fmla="*/ 160 h 302"/>
              <a:gd name="T10" fmla="*/ 32 w 301"/>
              <a:gd name="T11" fmla="*/ 164 h 302"/>
              <a:gd name="T12" fmla="*/ 25 w 301"/>
              <a:gd name="T13" fmla="*/ 290 h 302"/>
              <a:gd name="T14" fmla="*/ 0 w 301"/>
              <a:gd name="T15" fmla="*/ 296 h 302"/>
              <a:gd name="T16" fmla="*/ 220 w 301"/>
              <a:gd name="T17" fmla="*/ 302 h 302"/>
              <a:gd name="T18" fmla="*/ 220 w 301"/>
              <a:gd name="T19" fmla="*/ 290 h 302"/>
              <a:gd name="T20" fmla="*/ 201 w 301"/>
              <a:gd name="T21" fmla="*/ 202 h 302"/>
              <a:gd name="T22" fmla="*/ 238 w 301"/>
              <a:gd name="T23" fmla="*/ 161 h 302"/>
              <a:gd name="T24" fmla="*/ 274 w 301"/>
              <a:gd name="T25" fmla="*/ 91 h 302"/>
              <a:gd name="T26" fmla="*/ 293 w 301"/>
              <a:gd name="T27" fmla="*/ 91 h 302"/>
              <a:gd name="T28" fmla="*/ 301 w 301"/>
              <a:gd name="T29" fmla="*/ 45 h 302"/>
              <a:gd name="T30" fmla="*/ 188 w 301"/>
              <a:gd name="T31" fmla="*/ 290 h 302"/>
              <a:gd name="T32" fmla="*/ 38 w 301"/>
              <a:gd name="T33" fmla="*/ 177 h 302"/>
              <a:gd name="T34" fmla="*/ 70 w 301"/>
              <a:gd name="T35" fmla="*/ 177 h 302"/>
              <a:gd name="T36" fmla="*/ 98 w 301"/>
              <a:gd name="T37" fmla="*/ 190 h 302"/>
              <a:gd name="T38" fmla="*/ 89 w 301"/>
              <a:gd name="T39" fmla="*/ 231 h 302"/>
              <a:gd name="T40" fmla="*/ 129 w 301"/>
              <a:gd name="T41" fmla="*/ 240 h 302"/>
              <a:gd name="T42" fmla="*/ 188 w 301"/>
              <a:gd name="T43" fmla="*/ 208 h 302"/>
              <a:gd name="T44" fmla="*/ 105 w 301"/>
              <a:gd name="T45" fmla="*/ 148 h 302"/>
              <a:gd name="T46" fmla="*/ 157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5 w 301"/>
              <a:gd name="T59" fmla="*/ 177 h 302"/>
              <a:gd name="T60" fmla="*/ 174 w 301"/>
              <a:gd name="T61" fmla="*/ 137 h 302"/>
              <a:gd name="T62" fmla="*/ 170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5 w 301"/>
              <a:gd name="T75" fmla="*/ 85 h 302"/>
              <a:gd name="T76" fmla="*/ 262 w 301"/>
              <a:gd name="T77" fmla="*/ 85 h 302"/>
              <a:gd name="T78" fmla="*/ 289 w 301"/>
              <a:gd name="T79" fmla="*/ 75 h 302"/>
              <a:gd name="T80" fmla="*/ 280 w 301"/>
              <a:gd name="T81" fmla="*/ 80 h 302"/>
              <a:gd name="T82" fmla="*/ 209 w 301"/>
              <a:gd name="T83" fmla="*/ 15 h 302"/>
              <a:gd name="T84" fmla="*/ 289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8" y="39"/>
                </a:moveTo>
                <a:cubicBezTo>
                  <a:pt x="210" y="1"/>
                  <a:pt x="210" y="1"/>
                  <a:pt x="210" y="1"/>
                </a:cubicBezTo>
                <a:cubicBezTo>
                  <a:pt x="207" y="0"/>
                  <a:pt x="204" y="1"/>
                  <a:pt x="202" y="3"/>
                </a:cubicBezTo>
                <a:cubicBezTo>
                  <a:pt x="177" y="35"/>
                  <a:pt x="177" y="35"/>
                  <a:pt x="177" y="35"/>
                </a:cubicBezTo>
                <a:cubicBezTo>
                  <a:pt x="176" y="36"/>
                  <a:pt x="176" y="38"/>
                  <a:pt x="176" y="40"/>
                </a:cubicBezTo>
                <a:cubicBezTo>
                  <a:pt x="176" y="42"/>
                  <a:pt x="178" y="43"/>
                  <a:pt x="179" y="44"/>
                </a:cubicBezTo>
                <a:cubicBezTo>
                  <a:pt x="100" y="73"/>
                  <a:pt x="100" y="73"/>
                  <a:pt x="100" y="73"/>
                </a:cubicBezTo>
                <a:cubicBezTo>
                  <a:pt x="94" y="76"/>
                  <a:pt x="88" y="81"/>
                  <a:pt x="84" y="87"/>
                </a:cubicBezTo>
                <a:cubicBezTo>
                  <a:pt x="58" y="130"/>
                  <a:pt x="58" y="130"/>
                  <a:pt x="58" y="130"/>
                </a:cubicBezTo>
                <a:cubicBezTo>
                  <a:pt x="53" y="139"/>
                  <a:pt x="52" y="151"/>
                  <a:pt x="57" y="160"/>
                </a:cubicBezTo>
                <a:cubicBezTo>
                  <a:pt x="59" y="164"/>
                  <a:pt x="59" y="164"/>
                  <a:pt x="59" y="164"/>
                </a:cubicBezTo>
                <a:cubicBezTo>
                  <a:pt x="32" y="164"/>
                  <a:pt x="32" y="164"/>
                  <a:pt x="32" y="164"/>
                </a:cubicBezTo>
                <a:cubicBezTo>
                  <a:pt x="28" y="164"/>
                  <a:pt x="25" y="167"/>
                  <a:pt x="25" y="170"/>
                </a:cubicBezTo>
                <a:cubicBezTo>
                  <a:pt x="25" y="290"/>
                  <a:pt x="25" y="290"/>
                  <a:pt x="25" y="290"/>
                </a:cubicBezTo>
                <a:cubicBezTo>
                  <a:pt x="6" y="290"/>
                  <a:pt x="6" y="290"/>
                  <a:pt x="6" y="290"/>
                </a:cubicBezTo>
                <a:cubicBezTo>
                  <a:pt x="3" y="290"/>
                  <a:pt x="0" y="292"/>
                  <a:pt x="0" y="296"/>
                </a:cubicBezTo>
                <a:cubicBezTo>
                  <a:pt x="0" y="299"/>
                  <a:pt x="3" y="302"/>
                  <a:pt x="6" y="302"/>
                </a:cubicBezTo>
                <a:cubicBezTo>
                  <a:pt x="220" y="302"/>
                  <a:pt x="220" y="302"/>
                  <a:pt x="220" y="302"/>
                </a:cubicBezTo>
                <a:cubicBezTo>
                  <a:pt x="223" y="302"/>
                  <a:pt x="226" y="299"/>
                  <a:pt x="226" y="296"/>
                </a:cubicBezTo>
                <a:cubicBezTo>
                  <a:pt x="226" y="292"/>
                  <a:pt x="223" y="290"/>
                  <a:pt x="220" y="290"/>
                </a:cubicBezTo>
                <a:cubicBezTo>
                  <a:pt x="201" y="290"/>
                  <a:pt x="201" y="290"/>
                  <a:pt x="201" y="290"/>
                </a:cubicBezTo>
                <a:cubicBezTo>
                  <a:pt x="201" y="202"/>
                  <a:pt x="201" y="202"/>
                  <a:pt x="201" y="202"/>
                </a:cubicBezTo>
                <a:cubicBezTo>
                  <a:pt x="201" y="201"/>
                  <a:pt x="201" y="201"/>
                  <a:pt x="201" y="200"/>
                </a:cubicBezTo>
                <a:cubicBezTo>
                  <a:pt x="213" y="192"/>
                  <a:pt x="226" y="180"/>
                  <a:pt x="238" y="161"/>
                </a:cubicBezTo>
                <a:cubicBezTo>
                  <a:pt x="258" y="129"/>
                  <a:pt x="269" y="103"/>
                  <a:pt x="273" y="91"/>
                </a:cubicBezTo>
                <a:cubicBezTo>
                  <a:pt x="274" y="91"/>
                  <a:pt x="274" y="91"/>
                  <a:pt x="274" y="91"/>
                </a:cubicBezTo>
                <a:cubicBezTo>
                  <a:pt x="277" y="93"/>
                  <a:pt x="280" y="93"/>
                  <a:pt x="283" y="93"/>
                </a:cubicBezTo>
                <a:cubicBezTo>
                  <a:pt x="286" y="93"/>
                  <a:pt x="289" y="93"/>
                  <a:pt x="293" y="91"/>
                </a:cubicBezTo>
                <a:cubicBezTo>
                  <a:pt x="298" y="87"/>
                  <a:pt x="301" y="81"/>
                  <a:pt x="301" y="75"/>
                </a:cubicBezTo>
                <a:cubicBezTo>
                  <a:pt x="301" y="45"/>
                  <a:pt x="301" y="45"/>
                  <a:pt x="301" y="45"/>
                </a:cubicBezTo>
                <a:cubicBezTo>
                  <a:pt x="301" y="42"/>
                  <a:pt x="300" y="40"/>
                  <a:pt x="298" y="39"/>
                </a:cubicBezTo>
                <a:close/>
                <a:moveTo>
                  <a:pt x="188" y="290"/>
                </a:moveTo>
                <a:cubicBezTo>
                  <a:pt x="38" y="290"/>
                  <a:pt x="38" y="290"/>
                  <a:pt x="38" y="290"/>
                </a:cubicBezTo>
                <a:cubicBezTo>
                  <a:pt x="38" y="177"/>
                  <a:pt x="38" y="177"/>
                  <a:pt x="38" y="177"/>
                </a:cubicBezTo>
                <a:cubicBezTo>
                  <a:pt x="69" y="177"/>
                  <a:pt x="69" y="177"/>
                  <a:pt x="69" y="177"/>
                </a:cubicBezTo>
                <a:cubicBezTo>
                  <a:pt x="69" y="177"/>
                  <a:pt x="70" y="177"/>
                  <a:pt x="70" y="177"/>
                </a:cubicBezTo>
                <a:cubicBezTo>
                  <a:pt x="120" y="177"/>
                  <a:pt x="120" y="177"/>
                  <a:pt x="120" y="177"/>
                </a:cubicBezTo>
                <a:cubicBezTo>
                  <a:pt x="114" y="180"/>
                  <a:pt x="107" y="184"/>
                  <a:pt x="98" y="190"/>
                </a:cubicBezTo>
                <a:cubicBezTo>
                  <a:pt x="91" y="194"/>
                  <a:pt x="87" y="201"/>
                  <a:pt x="85" y="209"/>
                </a:cubicBezTo>
                <a:cubicBezTo>
                  <a:pt x="84" y="216"/>
                  <a:pt x="85" y="224"/>
                  <a:pt x="89" y="231"/>
                </a:cubicBezTo>
                <a:cubicBezTo>
                  <a:pt x="95" y="239"/>
                  <a:pt x="104" y="244"/>
                  <a:pt x="114" y="244"/>
                </a:cubicBezTo>
                <a:cubicBezTo>
                  <a:pt x="119" y="244"/>
                  <a:pt x="124" y="243"/>
                  <a:pt x="129" y="240"/>
                </a:cubicBezTo>
                <a:cubicBezTo>
                  <a:pt x="172" y="214"/>
                  <a:pt x="172" y="214"/>
                  <a:pt x="172" y="214"/>
                </a:cubicBezTo>
                <a:cubicBezTo>
                  <a:pt x="174" y="213"/>
                  <a:pt x="181" y="211"/>
                  <a:pt x="188" y="208"/>
                </a:cubicBezTo>
                <a:lnTo>
                  <a:pt x="188" y="290"/>
                </a:lnTo>
                <a:close/>
                <a:moveTo>
                  <a:pt x="105" y="148"/>
                </a:moveTo>
                <a:cubicBezTo>
                  <a:pt x="115" y="144"/>
                  <a:pt x="128" y="137"/>
                  <a:pt x="134" y="129"/>
                </a:cubicBezTo>
                <a:cubicBezTo>
                  <a:pt x="139" y="132"/>
                  <a:pt x="147" y="136"/>
                  <a:pt x="157" y="138"/>
                </a:cubicBezTo>
                <a:cubicBezTo>
                  <a:pt x="150" y="146"/>
                  <a:pt x="143" y="157"/>
                  <a:pt x="140" y="164"/>
                </a:cubicBezTo>
                <a:cubicBezTo>
                  <a:pt x="139" y="164"/>
                  <a:pt x="139" y="164"/>
                  <a:pt x="138" y="164"/>
                </a:cubicBezTo>
                <a:cubicBezTo>
                  <a:pt x="112" y="164"/>
                  <a:pt x="112" y="164"/>
                  <a:pt x="112" y="164"/>
                </a:cubicBezTo>
                <a:cubicBezTo>
                  <a:pt x="111" y="158"/>
                  <a:pt x="108" y="152"/>
                  <a:pt x="105" y="148"/>
                </a:cubicBezTo>
                <a:close/>
                <a:moveTo>
                  <a:pt x="227" y="154"/>
                </a:moveTo>
                <a:cubicBezTo>
                  <a:pt x="202" y="194"/>
                  <a:pt x="169" y="202"/>
                  <a:pt x="168" y="202"/>
                </a:cubicBezTo>
                <a:cubicBezTo>
                  <a:pt x="168" y="202"/>
                  <a:pt x="167" y="202"/>
                  <a:pt x="166" y="203"/>
                </a:cubicBezTo>
                <a:cubicBezTo>
                  <a:pt x="122" y="229"/>
                  <a:pt x="122" y="229"/>
                  <a:pt x="122" y="229"/>
                </a:cubicBezTo>
                <a:cubicBezTo>
                  <a:pt x="115" y="234"/>
                  <a:pt x="105" y="231"/>
                  <a:pt x="100" y="224"/>
                </a:cubicBezTo>
                <a:cubicBezTo>
                  <a:pt x="97" y="220"/>
                  <a:pt x="97" y="216"/>
                  <a:pt x="97" y="211"/>
                </a:cubicBezTo>
                <a:cubicBezTo>
                  <a:pt x="98" y="207"/>
                  <a:pt x="101" y="203"/>
                  <a:pt x="105" y="201"/>
                </a:cubicBezTo>
                <a:cubicBezTo>
                  <a:pt x="139" y="179"/>
                  <a:pt x="145" y="177"/>
                  <a:pt x="145" y="177"/>
                </a:cubicBezTo>
                <a:cubicBezTo>
                  <a:pt x="148" y="177"/>
                  <a:pt x="151" y="174"/>
                  <a:pt x="151" y="171"/>
                </a:cubicBezTo>
                <a:cubicBezTo>
                  <a:pt x="151" y="167"/>
                  <a:pt x="163" y="148"/>
                  <a:pt x="174" y="137"/>
                </a:cubicBezTo>
                <a:cubicBezTo>
                  <a:pt x="176" y="135"/>
                  <a:pt x="176" y="133"/>
                  <a:pt x="175" y="130"/>
                </a:cubicBezTo>
                <a:cubicBezTo>
                  <a:pt x="174" y="128"/>
                  <a:pt x="172" y="126"/>
                  <a:pt x="170" y="126"/>
                </a:cubicBezTo>
                <a:cubicBezTo>
                  <a:pt x="150" y="126"/>
                  <a:pt x="136" y="115"/>
                  <a:pt x="136" y="115"/>
                </a:cubicBezTo>
                <a:cubicBezTo>
                  <a:pt x="134" y="114"/>
                  <a:pt x="132" y="113"/>
                  <a:pt x="129" y="114"/>
                </a:cubicBezTo>
                <a:cubicBezTo>
                  <a:pt x="127" y="115"/>
                  <a:pt x="126" y="117"/>
                  <a:pt x="126" y="119"/>
                </a:cubicBezTo>
                <a:cubicBezTo>
                  <a:pt x="124" y="125"/>
                  <a:pt x="100" y="138"/>
                  <a:pt x="94" y="139"/>
                </a:cubicBezTo>
                <a:cubicBezTo>
                  <a:pt x="92" y="139"/>
                  <a:pt x="89" y="140"/>
                  <a:pt x="88" y="143"/>
                </a:cubicBezTo>
                <a:cubicBezTo>
                  <a:pt x="88" y="145"/>
                  <a:pt x="88" y="148"/>
                  <a:pt x="90" y="150"/>
                </a:cubicBezTo>
                <a:cubicBezTo>
                  <a:pt x="90" y="150"/>
                  <a:pt x="97" y="156"/>
                  <a:pt x="99" y="164"/>
                </a:cubicBezTo>
                <a:cubicBezTo>
                  <a:pt x="73" y="164"/>
                  <a:pt x="73" y="164"/>
                  <a:pt x="73" y="164"/>
                </a:cubicBezTo>
                <a:cubicBezTo>
                  <a:pt x="68" y="155"/>
                  <a:pt x="68" y="155"/>
                  <a:pt x="68" y="155"/>
                </a:cubicBezTo>
                <a:cubicBezTo>
                  <a:pt x="66" y="149"/>
                  <a:pt x="66" y="142"/>
                  <a:pt x="69" y="137"/>
                </a:cubicBezTo>
                <a:cubicBezTo>
                  <a:pt x="95" y="93"/>
                  <a:pt x="95" y="93"/>
                  <a:pt x="95" y="93"/>
                </a:cubicBezTo>
                <a:cubicBezTo>
                  <a:pt x="97" y="90"/>
                  <a:pt x="101" y="87"/>
                  <a:pt x="105" y="85"/>
                </a:cubicBezTo>
                <a:cubicBezTo>
                  <a:pt x="194" y="52"/>
                  <a:pt x="194" y="52"/>
                  <a:pt x="194" y="52"/>
                </a:cubicBezTo>
                <a:cubicBezTo>
                  <a:pt x="262" y="85"/>
                  <a:pt x="262" y="85"/>
                  <a:pt x="262" y="85"/>
                </a:cubicBezTo>
                <a:cubicBezTo>
                  <a:pt x="258" y="96"/>
                  <a:pt x="247" y="122"/>
                  <a:pt x="227" y="154"/>
                </a:cubicBezTo>
                <a:close/>
                <a:moveTo>
                  <a:pt x="289" y="75"/>
                </a:moveTo>
                <a:cubicBezTo>
                  <a:pt x="289" y="78"/>
                  <a:pt x="287" y="79"/>
                  <a:pt x="286" y="80"/>
                </a:cubicBezTo>
                <a:cubicBezTo>
                  <a:pt x="285" y="81"/>
                  <a:pt x="283" y="82"/>
                  <a:pt x="280" y="80"/>
                </a:cubicBezTo>
                <a:cubicBezTo>
                  <a:pt x="192" y="36"/>
                  <a:pt x="192" y="36"/>
                  <a:pt x="192" y="36"/>
                </a:cubicBezTo>
                <a:cubicBezTo>
                  <a:pt x="209" y="15"/>
                  <a:pt x="209" y="15"/>
                  <a:pt x="209" y="15"/>
                </a:cubicBezTo>
                <a:cubicBezTo>
                  <a:pt x="289" y="49"/>
                  <a:pt x="289" y="49"/>
                  <a:pt x="289" y="49"/>
                </a:cubicBezTo>
                <a:lnTo>
                  <a:pt x="289" y="75"/>
                </a:lnTo>
                <a:close/>
              </a:path>
            </a:pathLst>
          </a:custGeom>
          <a:solidFill>
            <a:srgbClr val="1B4696"/>
          </a:solidFill>
          <a:ln>
            <a:noFill/>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cxnSp>
        <p:nvCxnSpPr>
          <p:cNvPr id="67" name="Connecteur droit avec flèche 66"/>
          <p:cNvCxnSpPr/>
          <p:nvPr/>
        </p:nvCxnSpPr>
        <p:spPr>
          <a:xfrm>
            <a:off x="1589774" y="3661588"/>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68" name="Connecteur droit avec flèche 67"/>
          <p:cNvCxnSpPr/>
          <p:nvPr/>
        </p:nvCxnSpPr>
        <p:spPr>
          <a:xfrm>
            <a:off x="2029493" y="3661588"/>
            <a:ext cx="560553" cy="0"/>
          </a:xfrm>
          <a:prstGeom prst="straightConnector1">
            <a:avLst/>
          </a:prstGeom>
          <a:noFill/>
          <a:ln w="38100">
            <a:solidFill>
              <a:srgbClr val="1B4696"/>
            </a:solidFill>
            <a:prstDash val="solid"/>
            <a:round/>
            <a:headEnd type="none" w="med" len="med"/>
            <a:tailEnd type="none" w="med" len="med"/>
          </a:ln>
          <a:effectLst/>
          <a:extLst>
            <a:ext uri="{909E8E84-426E-40DD-AFC4-6F175D3DCCD1}">
              <a14:hiddenFill xmlns:a14="http://schemas.microsoft.com/office/drawing/2010/main">
                <a:noFill/>
              </a14:hiddenFill>
            </a:ext>
          </a:extLst>
        </p:spPr>
      </p:cxnSp>
      <p:cxnSp>
        <p:nvCxnSpPr>
          <p:cNvPr id="69" name="Connecteur droit avec flèche 68"/>
          <p:cNvCxnSpPr/>
          <p:nvPr/>
        </p:nvCxnSpPr>
        <p:spPr>
          <a:xfrm>
            <a:off x="7865041" y="3661588"/>
            <a:ext cx="325721"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0" name="Connecteur droit avec flèche 69"/>
          <p:cNvCxnSpPr/>
          <p:nvPr/>
        </p:nvCxnSpPr>
        <p:spPr>
          <a:xfrm flipV="1">
            <a:off x="2817649" y="2801896"/>
            <a:ext cx="0" cy="227853"/>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1" name="Connecteur droit avec flèche 70"/>
          <p:cNvCxnSpPr/>
          <p:nvPr/>
        </p:nvCxnSpPr>
        <p:spPr>
          <a:xfrm>
            <a:off x="2817649" y="4215603"/>
            <a:ext cx="0" cy="239112"/>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pic>
        <p:nvPicPr>
          <p:cNvPr id="72" name="Image 71"/>
          <p:cNvPicPr>
            <a:picLocks noChangeAspect="1"/>
          </p:cNvPicPr>
          <p:nvPr/>
        </p:nvPicPr>
        <p:blipFill rotWithShape="1">
          <a:blip r:embed="rId3"/>
          <a:srcRect b="3800"/>
          <a:stretch/>
        </p:blipFill>
        <p:spPr>
          <a:xfrm>
            <a:off x="10506509" y="-7351"/>
            <a:ext cx="1486040" cy="1704721"/>
          </a:xfrm>
          <a:prstGeom prst="rect">
            <a:avLst/>
          </a:prstGeom>
        </p:spPr>
      </p:pic>
      <p:sp>
        <p:nvSpPr>
          <p:cNvPr id="73" name="ZoneTexte 72"/>
          <p:cNvSpPr txBox="1"/>
          <p:nvPr/>
        </p:nvSpPr>
        <p:spPr>
          <a:xfrm>
            <a:off x="7627537" y="2571301"/>
            <a:ext cx="1123008"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+1</a:t>
            </a:r>
          </a:p>
        </p:txBody>
      </p:sp>
      <p:sp>
        <p:nvSpPr>
          <p:cNvPr id="74" name="ZoneTexte 73"/>
          <p:cNvSpPr txBox="1"/>
          <p:nvPr/>
        </p:nvSpPr>
        <p:spPr>
          <a:xfrm>
            <a:off x="7627537" y="2852475"/>
            <a:ext cx="1123008"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-2</a:t>
            </a:r>
          </a:p>
        </p:txBody>
      </p:sp>
      <p:sp>
        <p:nvSpPr>
          <p:cNvPr id="75" name="ZoneTexte 74"/>
          <p:cNvSpPr txBox="1"/>
          <p:nvPr/>
        </p:nvSpPr>
        <p:spPr>
          <a:xfrm>
            <a:off x="7627538" y="4043317"/>
            <a:ext cx="1585244"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+2</a:t>
            </a:r>
          </a:p>
        </p:txBody>
      </p:sp>
      <p:sp>
        <p:nvSpPr>
          <p:cNvPr id="76" name="ZoneTexte 75"/>
          <p:cNvSpPr txBox="1"/>
          <p:nvPr/>
        </p:nvSpPr>
        <p:spPr>
          <a:xfrm>
            <a:off x="9115074" y="4075151"/>
            <a:ext cx="1078079" cy="410433"/>
          </a:xfrm>
          <a:prstGeom prst="rect">
            <a:avLst/>
          </a:prstGeom>
        </p:spPr>
        <p:txBody>
          <a:bodyPr vert="horz" wrap="square" lIns="0" tIns="0" rIns="0" bIns="0" rtlCol="0">
            <a:spAutoFit/>
          </a:bodyPr>
          <a:lstStyle/>
          <a:p>
            <a:pPr marL="6351" defTabSz="1232345">
              <a:defRPr/>
            </a:pPr>
            <a:r>
              <a:rPr lang="fr-FR" sz="2667" b="1" dirty="0">
                <a:solidFill>
                  <a:srgbClr val="FF0000"/>
                </a:solidFill>
                <a:latin typeface="Calibri"/>
              </a:rPr>
              <a:t>-1,5</a:t>
            </a:r>
          </a:p>
        </p:txBody>
      </p:sp>
      <p:sp>
        <p:nvSpPr>
          <p:cNvPr id="77" name="ZoneTexte 76"/>
          <p:cNvSpPr txBox="1"/>
          <p:nvPr/>
        </p:nvSpPr>
        <p:spPr>
          <a:xfrm>
            <a:off x="9079550" y="2603265"/>
            <a:ext cx="1078079" cy="410433"/>
          </a:xfrm>
          <a:prstGeom prst="rect">
            <a:avLst/>
          </a:prstGeom>
        </p:spPr>
        <p:txBody>
          <a:bodyPr vert="horz" wrap="square" lIns="0" tIns="0" rIns="0" bIns="0" rtlCol="0">
            <a:spAutoFit/>
          </a:bodyPr>
          <a:lstStyle/>
          <a:p>
            <a:pPr marL="6351" defTabSz="1232345">
              <a:defRPr/>
            </a:pPr>
            <a:r>
              <a:rPr lang="fr-FR" sz="2667" b="1" dirty="0">
                <a:solidFill>
                  <a:srgbClr val="FF0000"/>
                </a:solidFill>
                <a:latin typeface="Calibri"/>
              </a:rPr>
              <a:t>-1*</a:t>
            </a:r>
          </a:p>
        </p:txBody>
      </p:sp>
      <p:cxnSp>
        <p:nvCxnSpPr>
          <p:cNvPr id="79" name="Connecteur droit 78"/>
          <p:cNvCxnSpPr/>
          <p:nvPr/>
        </p:nvCxnSpPr>
        <p:spPr>
          <a:xfrm>
            <a:off x="9013969" y="2571301"/>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80" name="Connecteur droit 79"/>
          <p:cNvCxnSpPr/>
          <p:nvPr/>
        </p:nvCxnSpPr>
        <p:spPr>
          <a:xfrm>
            <a:off x="9013969" y="4026544"/>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sp>
        <p:nvSpPr>
          <p:cNvPr id="81" name="ZoneTexte 80"/>
          <p:cNvSpPr txBox="1"/>
          <p:nvPr/>
        </p:nvSpPr>
        <p:spPr>
          <a:xfrm>
            <a:off x="7627538" y="4310760"/>
            <a:ext cx="1585244"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-3,5</a:t>
            </a:r>
          </a:p>
        </p:txBody>
      </p:sp>
    </p:spTree>
    <p:extLst>
      <p:ext uri="{BB962C8B-B14F-4D97-AF65-F5344CB8AC3E}">
        <p14:creationId xmlns:p14="http://schemas.microsoft.com/office/powerpoint/2010/main" val="36479502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520881"/>
            <a:ext cx="11539460" cy="443198"/>
          </a:xfrm>
        </p:spPr>
        <p:txBody>
          <a:bodyPr/>
          <a:lstStyle/>
          <a:p>
            <a:r>
              <a:rPr lang="fr-FR" sz="3200" dirty="0"/>
              <a:t>Les changeurs : François Fillon</a:t>
            </a: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pSp>
        <p:nvGrpSpPr>
          <p:cNvPr id="40" name="Groupe 39"/>
          <p:cNvGrpSpPr/>
          <p:nvPr/>
        </p:nvGrpSpPr>
        <p:grpSpPr>
          <a:xfrm>
            <a:off x="2754868" y="2529558"/>
            <a:ext cx="5368145" cy="2477861"/>
            <a:chOff x="2324609" y="1314782"/>
            <a:chExt cx="4026109" cy="2446240"/>
          </a:xfrm>
        </p:grpSpPr>
        <p:sp>
          <p:nvSpPr>
            <p:cNvPr id="41" name="Accolade ouvrante 40"/>
            <p:cNvSpPr/>
            <p:nvPr/>
          </p:nvSpPr>
          <p:spPr>
            <a:xfrm>
              <a:off x="2324609" y="1314783"/>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sp>
          <p:nvSpPr>
            <p:cNvPr id="42" name="Accolade ouvrante 41"/>
            <p:cNvSpPr/>
            <p:nvPr/>
          </p:nvSpPr>
          <p:spPr>
            <a:xfrm rot="10800000">
              <a:off x="5859659" y="1314782"/>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grpSp>
      <p:sp>
        <p:nvSpPr>
          <p:cNvPr id="43" name="Rounded Rectangular Callout 62"/>
          <p:cNvSpPr/>
          <p:nvPr/>
        </p:nvSpPr>
        <p:spPr bwMode="auto">
          <a:xfrm>
            <a:off x="3345522" y="1880076"/>
            <a:ext cx="1728820" cy="1801821"/>
          </a:xfrm>
          <a:prstGeom prst="rect">
            <a:avLst/>
          </a:prstGeom>
          <a:solidFill>
            <a:srgbClr val="9C0C1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867" b="1" dirty="0">
              <a:solidFill>
                <a:prstClr val="white"/>
              </a:solidFill>
              <a:latin typeface="Calibri"/>
            </a:endParaRPr>
          </a:p>
        </p:txBody>
      </p:sp>
      <p:sp>
        <p:nvSpPr>
          <p:cNvPr id="44" name="Rounded Rectangular Callout 62"/>
          <p:cNvSpPr/>
          <p:nvPr/>
        </p:nvSpPr>
        <p:spPr bwMode="auto">
          <a:xfrm>
            <a:off x="3345522" y="3873235"/>
            <a:ext cx="1728820" cy="1801821"/>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600" i="1" dirty="0">
              <a:solidFill>
                <a:prstClr val="white"/>
              </a:solidFill>
              <a:latin typeface="Calibri"/>
            </a:endParaRPr>
          </a:p>
        </p:txBody>
      </p:sp>
      <p:sp>
        <p:nvSpPr>
          <p:cNvPr id="46" name="Text Placeholder 12"/>
          <p:cNvSpPr txBox="1">
            <a:spLocks/>
          </p:cNvSpPr>
          <p:nvPr/>
        </p:nvSpPr>
        <p:spPr>
          <a:xfrm>
            <a:off x="-353512" y="3285114"/>
            <a:ext cx="2524127" cy="36374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17,5%</a:t>
            </a:r>
          </a:p>
        </p:txBody>
      </p:sp>
      <p:sp>
        <p:nvSpPr>
          <p:cNvPr id="49" name="Rounded Rectangular Callout 62"/>
          <p:cNvSpPr/>
          <p:nvPr/>
        </p:nvSpPr>
        <p:spPr bwMode="auto">
          <a:xfrm>
            <a:off x="5074342" y="1880076"/>
            <a:ext cx="2468137" cy="1801821"/>
          </a:xfrm>
          <a:prstGeom prst="rect">
            <a:avLst/>
          </a:prstGeom>
          <a:solidFill>
            <a:srgbClr val="B60E1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TRANSFERTS</a:t>
            </a:r>
            <a:br>
              <a:rPr lang="fr-FR" sz="2133" b="1" dirty="0">
                <a:solidFill>
                  <a:prstClr val="white"/>
                </a:solidFill>
                <a:latin typeface="Calibri"/>
              </a:rPr>
            </a:br>
            <a:r>
              <a:rPr lang="fr-FR" sz="2133" b="1" dirty="0">
                <a:solidFill>
                  <a:prstClr val="white"/>
                </a:solidFill>
                <a:latin typeface="Calibri"/>
              </a:rPr>
              <a:t>DE VOTE</a:t>
            </a:r>
            <a:r>
              <a:rPr lang="fr-FR" sz="1600" b="1" dirty="0">
                <a:solidFill>
                  <a:prstClr val="white"/>
                </a:solidFill>
                <a:latin typeface="Calibri"/>
              </a:rPr>
              <a:t/>
            </a:r>
            <a:br>
              <a:rPr lang="fr-FR" sz="1600" b="1" dirty="0">
                <a:solidFill>
                  <a:prstClr val="white"/>
                </a:solidFill>
                <a:latin typeface="Calibri"/>
              </a:rPr>
            </a:br>
            <a:r>
              <a:rPr lang="fr-FR" sz="1600" dirty="0">
                <a:solidFill>
                  <a:prstClr val="white"/>
                </a:solidFill>
                <a:latin typeface="Calibri"/>
              </a:rPr>
              <a:t>entre François Fillon</a:t>
            </a:r>
            <a:br>
              <a:rPr lang="fr-FR" sz="1600" dirty="0">
                <a:solidFill>
                  <a:prstClr val="white"/>
                </a:solidFill>
                <a:latin typeface="Calibri"/>
              </a:rPr>
            </a:br>
            <a:r>
              <a:rPr lang="fr-FR" sz="1600" dirty="0">
                <a:solidFill>
                  <a:prstClr val="white"/>
                </a:solidFill>
                <a:latin typeface="Calibri"/>
              </a:rPr>
              <a:t>et d’autres candidats</a:t>
            </a:r>
          </a:p>
        </p:txBody>
      </p:sp>
      <p:sp>
        <p:nvSpPr>
          <p:cNvPr id="50" name="Rounded Rectangular Callout 62"/>
          <p:cNvSpPr/>
          <p:nvPr/>
        </p:nvSpPr>
        <p:spPr bwMode="auto">
          <a:xfrm>
            <a:off x="5074342" y="3873235"/>
            <a:ext cx="2468137" cy="18018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MOBILISATION</a:t>
            </a:r>
            <a:br>
              <a:rPr lang="fr-FR" sz="2133" b="1" dirty="0">
                <a:solidFill>
                  <a:prstClr val="white"/>
                </a:solidFill>
                <a:latin typeface="Calibri"/>
              </a:rPr>
            </a:br>
            <a:r>
              <a:rPr lang="fr-FR" sz="2133" b="1" dirty="0">
                <a:solidFill>
                  <a:prstClr val="white"/>
                </a:solidFill>
                <a:latin typeface="Calibri"/>
              </a:rPr>
              <a:t>DES ÉLECTEURS</a:t>
            </a:r>
            <a:r>
              <a:rPr lang="fr-FR" sz="1600" b="1" dirty="0">
                <a:solidFill>
                  <a:prstClr val="white"/>
                </a:solidFill>
                <a:latin typeface="Calibri"/>
              </a:rPr>
              <a:t/>
            </a:r>
            <a:br>
              <a:rPr lang="fr-FR" sz="1600" b="1" dirty="0">
                <a:solidFill>
                  <a:prstClr val="white"/>
                </a:solidFill>
                <a:latin typeface="Calibri"/>
              </a:rPr>
            </a:br>
            <a:r>
              <a:rPr lang="fr-FR" sz="1467" i="1" dirty="0">
                <a:solidFill>
                  <a:prstClr val="white"/>
                </a:solidFill>
                <a:latin typeface="Calibri"/>
              </a:rPr>
              <a:t>(Sont-ils plus ou moins </a:t>
            </a:r>
          </a:p>
          <a:p>
            <a:pPr marL="6351" algn="ctr" defTabSz="1232345"/>
            <a:r>
              <a:rPr lang="fr-FR" sz="1467" i="1" dirty="0">
                <a:solidFill>
                  <a:prstClr val="white"/>
                </a:solidFill>
                <a:latin typeface="Calibri"/>
              </a:rPr>
              <a:t>certains d’aller voter ?)</a:t>
            </a:r>
          </a:p>
        </p:txBody>
      </p:sp>
      <p:grpSp>
        <p:nvGrpSpPr>
          <p:cNvPr id="51" name="Group 4"/>
          <p:cNvGrpSpPr>
            <a:grpSpLocks noChangeAspect="1"/>
          </p:cNvGrpSpPr>
          <p:nvPr/>
        </p:nvGrpSpPr>
        <p:grpSpPr bwMode="auto">
          <a:xfrm>
            <a:off x="3501769" y="2353065"/>
            <a:ext cx="1432983" cy="812800"/>
            <a:chOff x="1892" y="812"/>
            <a:chExt cx="677" cy="384"/>
          </a:xfrm>
          <a:solidFill>
            <a:schemeClr val="bg1"/>
          </a:solidFill>
        </p:grpSpPr>
        <p:sp>
          <p:nvSpPr>
            <p:cNvPr id="52" name="Freeform 5"/>
            <p:cNvSpPr>
              <a:spLocks noEditPoints="1"/>
            </p:cNvSpPr>
            <p:nvPr/>
          </p:nvSpPr>
          <p:spPr bwMode="auto">
            <a:xfrm>
              <a:off x="1892" y="852"/>
              <a:ext cx="339" cy="344"/>
            </a:xfrm>
            <a:custGeom>
              <a:avLst/>
              <a:gdLst>
                <a:gd name="T0" fmla="*/ 207 w 273"/>
                <a:gd name="T1" fmla="*/ 163 h 276"/>
                <a:gd name="T2" fmla="*/ 239 w 273"/>
                <a:gd name="T3" fmla="*/ 103 h 276"/>
                <a:gd name="T4" fmla="*/ 230 w 273"/>
                <a:gd name="T5" fmla="*/ 64 h 276"/>
                <a:gd name="T6" fmla="*/ 189 w 273"/>
                <a:gd name="T7" fmla="*/ 73 h 276"/>
                <a:gd name="T8" fmla="*/ 176 w 273"/>
                <a:gd name="T9" fmla="*/ 44 h 276"/>
                <a:gd name="T10" fmla="*/ 176 w 273"/>
                <a:gd name="T11" fmla="*/ 12 h 276"/>
                <a:gd name="T12" fmla="*/ 273 w 273"/>
                <a:gd name="T13" fmla="*/ 0 h 276"/>
                <a:gd name="T14" fmla="*/ 164 w 273"/>
                <a:gd name="T15" fmla="*/ 6 h 276"/>
                <a:gd name="T16" fmla="*/ 160 w 273"/>
                <a:gd name="T17" fmla="*/ 32 h 276"/>
                <a:gd name="T18" fmla="*/ 86 w 273"/>
                <a:gd name="T19" fmla="*/ 59 h 276"/>
                <a:gd name="T20" fmla="*/ 43 w 273"/>
                <a:gd name="T21" fmla="*/ 154 h 276"/>
                <a:gd name="T22" fmla="*/ 34 w 273"/>
                <a:gd name="T23" fmla="*/ 152 h 276"/>
                <a:gd name="T24" fmla="*/ 1 w 273"/>
                <a:gd name="T25" fmla="*/ 184 h 276"/>
                <a:gd name="T26" fmla="*/ 44 w 273"/>
                <a:gd name="T27" fmla="*/ 276 h 276"/>
                <a:gd name="T28" fmla="*/ 90 w 273"/>
                <a:gd name="T29" fmla="*/ 267 h 276"/>
                <a:gd name="T30" fmla="*/ 91 w 273"/>
                <a:gd name="T31" fmla="*/ 249 h 276"/>
                <a:gd name="T32" fmla="*/ 161 w 273"/>
                <a:gd name="T33" fmla="*/ 212 h 276"/>
                <a:gd name="T34" fmla="*/ 201 w 273"/>
                <a:gd name="T35" fmla="*/ 176 h 276"/>
                <a:gd name="T36" fmla="*/ 273 w 273"/>
                <a:gd name="T37" fmla="*/ 163 h 276"/>
                <a:gd name="T38" fmla="*/ 137 w 273"/>
                <a:gd name="T39" fmla="*/ 131 h 276"/>
                <a:gd name="T40" fmla="*/ 148 w 273"/>
                <a:gd name="T41" fmla="*/ 80 h 276"/>
                <a:gd name="T42" fmla="*/ 164 w 273"/>
                <a:gd name="T43" fmla="*/ 113 h 276"/>
                <a:gd name="T44" fmla="*/ 80 w 273"/>
                <a:gd name="T45" fmla="*/ 261 h 276"/>
                <a:gd name="T46" fmla="*/ 48 w 273"/>
                <a:gd name="T47" fmla="*/ 264 h 276"/>
                <a:gd name="T48" fmla="*/ 36 w 273"/>
                <a:gd name="T49" fmla="*/ 167 h 276"/>
                <a:gd name="T50" fmla="*/ 80 w 273"/>
                <a:gd name="T51" fmla="*/ 261 h 276"/>
                <a:gd name="T52" fmla="*/ 154 w 273"/>
                <a:gd name="T53" fmla="*/ 202 h 276"/>
                <a:gd name="T54" fmla="*/ 51 w 273"/>
                <a:gd name="T55" fmla="*/ 169 h 276"/>
                <a:gd name="T56" fmla="*/ 93 w 273"/>
                <a:gd name="T57" fmla="*/ 70 h 276"/>
                <a:gd name="T58" fmla="*/ 154 w 273"/>
                <a:gd name="T59" fmla="*/ 43 h 276"/>
                <a:gd name="T60" fmla="*/ 164 w 273"/>
                <a:gd name="T61" fmla="*/ 74 h 276"/>
                <a:gd name="T62" fmla="*/ 142 w 273"/>
                <a:gd name="T63" fmla="*/ 63 h 276"/>
                <a:gd name="T64" fmla="*/ 119 w 273"/>
                <a:gd name="T65" fmla="*/ 100 h 276"/>
                <a:gd name="T66" fmla="*/ 115 w 273"/>
                <a:gd name="T67" fmla="*/ 111 h 276"/>
                <a:gd name="T68" fmla="*/ 130 w 273"/>
                <a:gd name="T69" fmla="*/ 150 h 276"/>
                <a:gd name="T70" fmla="*/ 170 w 273"/>
                <a:gd name="T71" fmla="*/ 125 h 276"/>
                <a:gd name="T72" fmla="*/ 200 w 273"/>
                <a:gd name="T73" fmla="*/ 79 h 276"/>
                <a:gd name="T74" fmla="*/ 223 w 273"/>
                <a:gd name="T75" fmla="*/ 75 h 276"/>
                <a:gd name="T76" fmla="*/ 202 w 273"/>
                <a:gd name="T77" fmla="*/ 14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3" h="276">
                  <a:moveTo>
                    <a:pt x="273" y="163"/>
                  </a:moveTo>
                  <a:cubicBezTo>
                    <a:pt x="207" y="163"/>
                    <a:pt x="207" y="163"/>
                    <a:pt x="207" y="163"/>
                  </a:cubicBezTo>
                  <a:cubicBezTo>
                    <a:pt x="211" y="155"/>
                    <a:pt x="213" y="149"/>
                    <a:pt x="213" y="147"/>
                  </a:cubicBezTo>
                  <a:cubicBezTo>
                    <a:pt x="239" y="103"/>
                    <a:pt x="239" y="103"/>
                    <a:pt x="239" y="103"/>
                  </a:cubicBezTo>
                  <a:cubicBezTo>
                    <a:pt x="242" y="99"/>
                    <a:pt x="243" y="94"/>
                    <a:pt x="243" y="88"/>
                  </a:cubicBezTo>
                  <a:cubicBezTo>
                    <a:pt x="243" y="79"/>
                    <a:pt x="239" y="70"/>
                    <a:pt x="230" y="64"/>
                  </a:cubicBezTo>
                  <a:cubicBezTo>
                    <a:pt x="224" y="60"/>
                    <a:pt x="216" y="58"/>
                    <a:pt x="208" y="60"/>
                  </a:cubicBezTo>
                  <a:cubicBezTo>
                    <a:pt x="200" y="61"/>
                    <a:pt x="194" y="66"/>
                    <a:pt x="189" y="73"/>
                  </a:cubicBezTo>
                  <a:cubicBezTo>
                    <a:pt x="184" y="82"/>
                    <a:pt x="180" y="88"/>
                    <a:pt x="176" y="94"/>
                  </a:cubicBezTo>
                  <a:cubicBezTo>
                    <a:pt x="176" y="44"/>
                    <a:pt x="176" y="44"/>
                    <a:pt x="176" y="44"/>
                  </a:cubicBezTo>
                  <a:cubicBezTo>
                    <a:pt x="176" y="44"/>
                    <a:pt x="176" y="44"/>
                    <a:pt x="176" y="44"/>
                  </a:cubicBezTo>
                  <a:cubicBezTo>
                    <a:pt x="176" y="12"/>
                    <a:pt x="176" y="12"/>
                    <a:pt x="176" y="12"/>
                  </a:cubicBezTo>
                  <a:cubicBezTo>
                    <a:pt x="273" y="12"/>
                    <a:pt x="273" y="12"/>
                    <a:pt x="273" y="12"/>
                  </a:cubicBezTo>
                  <a:cubicBezTo>
                    <a:pt x="273" y="0"/>
                    <a:pt x="273" y="0"/>
                    <a:pt x="273" y="0"/>
                  </a:cubicBezTo>
                  <a:cubicBezTo>
                    <a:pt x="170" y="0"/>
                    <a:pt x="170" y="0"/>
                    <a:pt x="170" y="0"/>
                  </a:cubicBezTo>
                  <a:cubicBezTo>
                    <a:pt x="166" y="0"/>
                    <a:pt x="164" y="3"/>
                    <a:pt x="164" y="6"/>
                  </a:cubicBezTo>
                  <a:cubicBezTo>
                    <a:pt x="164" y="34"/>
                    <a:pt x="164" y="34"/>
                    <a:pt x="164" y="34"/>
                  </a:cubicBezTo>
                  <a:cubicBezTo>
                    <a:pt x="160" y="32"/>
                    <a:pt x="160" y="32"/>
                    <a:pt x="160" y="32"/>
                  </a:cubicBezTo>
                  <a:cubicBezTo>
                    <a:pt x="150" y="27"/>
                    <a:pt x="139" y="27"/>
                    <a:pt x="130" y="33"/>
                  </a:cubicBezTo>
                  <a:cubicBezTo>
                    <a:pt x="86" y="59"/>
                    <a:pt x="86" y="59"/>
                    <a:pt x="86" y="59"/>
                  </a:cubicBezTo>
                  <a:cubicBezTo>
                    <a:pt x="80" y="63"/>
                    <a:pt x="76" y="68"/>
                    <a:pt x="73" y="75"/>
                  </a:cubicBezTo>
                  <a:cubicBezTo>
                    <a:pt x="43" y="154"/>
                    <a:pt x="43" y="154"/>
                    <a:pt x="43" y="154"/>
                  </a:cubicBezTo>
                  <a:cubicBezTo>
                    <a:pt x="43" y="152"/>
                    <a:pt x="41" y="151"/>
                    <a:pt x="39" y="151"/>
                  </a:cubicBezTo>
                  <a:cubicBezTo>
                    <a:pt x="38" y="150"/>
                    <a:pt x="36" y="151"/>
                    <a:pt x="34" y="152"/>
                  </a:cubicBezTo>
                  <a:cubicBezTo>
                    <a:pt x="3" y="177"/>
                    <a:pt x="3" y="177"/>
                    <a:pt x="3" y="177"/>
                  </a:cubicBezTo>
                  <a:cubicBezTo>
                    <a:pt x="1" y="179"/>
                    <a:pt x="0" y="182"/>
                    <a:pt x="1" y="184"/>
                  </a:cubicBezTo>
                  <a:cubicBezTo>
                    <a:pt x="39" y="272"/>
                    <a:pt x="39" y="272"/>
                    <a:pt x="39" y="272"/>
                  </a:cubicBezTo>
                  <a:cubicBezTo>
                    <a:pt x="40" y="275"/>
                    <a:pt x="42" y="276"/>
                    <a:pt x="44" y="276"/>
                  </a:cubicBezTo>
                  <a:cubicBezTo>
                    <a:pt x="74" y="276"/>
                    <a:pt x="74" y="276"/>
                    <a:pt x="74" y="276"/>
                  </a:cubicBezTo>
                  <a:cubicBezTo>
                    <a:pt x="81" y="276"/>
                    <a:pt x="87" y="273"/>
                    <a:pt x="90" y="267"/>
                  </a:cubicBezTo>
                  <a:cubicBezTo>
                    <a:pt x="92" y="264"/>
                    <a:pt x="93" y="261"/>
                    <a:pt x="93" y="257"/>
                  </a:cubicBezTo>
                  <a:cubicBezTo>
                    <a:pt x="93" y="254"/>
                    <a:pt x="92" y="252"/>
                    <a:pt x="91" y="249"/>
                  </a:cubicBezTo>
                  <a:cubicBezTo>
                    <a:pt x="91" y="248"/>
                    <a:pt x="91" y="248"/>
                    <a:pt x="91" y="248"/>
                  </a:cubicBezTo>
                  <a:cubicBezTo>
                    <a:pt x="102" y="244"/>
                    <a:pt x="128" y="232"/>
                    <a:pt x="161" y="212"/>
                  </a:cubicBezTo>
                  <a:cubicBezTo>
                    <a:pt x="180" y="201"/>
                    <a:pt x="192" y="187"/>
                    <a:pt x="200" y="175"/>
                  </a:cubicBezTo>
                  <a:cubicBezTo>
                    <a:pt x="200" y="175"/>
                    <a:pt x="201" y="176"/>
                    <a:pt x="201" y="176"/>
                  </a:cubicBezTo>
                  <a:cubicBezTo>
                    <a:pt x="273" y="176"/>
                    <a:pt x="273" y="176"/>
                    <a:pt x="273" y="176"/>
                  </a:cubicBezTo>
                  <a:lnTo>
                    <a:pt x="273" y="163"/>
                  </a:lnTo>
                  <a:close/>
                  <a:moveTo>
                    <a:pt x="164" y="114"/>
                  </a:moveTo>
                  <a:cubicBezTo>
                    <a:pt x="156" y="117"/>
                    <a:pt x="146" y="124"/>
                    <a:pt x="137" y="131"/>
                  </a:cubicBezTo>
                  <a:cubicBezTo>
                    <a:pt x="135" y="122"/>
                    <a:pt x="131" y="114"/>
                    <a:pt x="129" y="109"/>
                  </a:cubicBezTo>
                  <a:cubicBezTo>
                    <a:pt x="136" y="102"/>
                    <a:pt x="144" y="89"/>
                    <a:pt x="148" y="80"/>
                  </a:cubicBezTo>
                  <a:cubicBezTo>
                    <a:pt x="152" y="83"/>
                    <a:pt x="157" y="86"/>
                    <a:pt x="164" y="87"/>
                  </a:cubicBezTo>
                  <a:cubicBezTo>
                    <a:pt x="164" y="113"/>
                    <a:pt x="164" y="113"/>
                    <a:pt x="164" y="113"/>
                  </a:cubicBezTo>
                  <a:cubicBezTo>
                    <a:pt x="164" y="113"/>
                    <a:pt x="164" y="114"/>
                    <a:pt x="164" y="114"/>
                  </a:cubicBezTo>
                  <a:close/>
                  <a:moveTo>
                    <a:pt x="80" y="261"/>
                  </a:moveTo>
                  <a:cubicBezTo>
                    <a:pt x="79" y="261"/>
                    <a:pt x="77" y="264"/>
                    <a:pt x="74" y="264"/>
                  </a:cubicBezTo>
                  <a:cubicBezTo>
                    <a:pt x="48" y="264"/>
                    <a:pt x="48" y="264"/>
                    <a:pt x="48" y="264"/>
                  </a:cubicBezTo>
                  <a:cubicBezTo>
                    <a:pt x="14" y="184"/>
                    <a:pt x="14" y="184"/>
                    <a:pt x="14" y="184"/>
                  </a:cubicBezTo>
                  <a:cubicBezTo>
                    <a:pt x="36" y="167"/>
                    <a:pt x="36" y="167"/>
                    <a:pt x="36" y="167"/>
                  </a:cubicBezTo>
                  <a:cubicBezTo>
                    <a:pt x="80" y="254"/>
                    <a:pt x="80" y="254"/>
                    <a:pt x="80" y="254"/>
                  </a:cubicBezTo>
                  <a:cubicBezTo>
                    <a:pt x="81" y="257"/>
                    <a:pt x="80" y="260"/>
                    <a:pt x="80" y="261"/>
                  </a:cubicBezTo>
                  <a:close/>
                  <a:moveTo>
                    <a:pt x="201" y="143"/>
                  </a:moveTo>
                  <a:cubicBezTo>
                    <a:pt x="201" y="143"/>
                    <a:pt x="194" y="177"/>
                    <a:pt x="154" y="202"/>
                  </a:cubicBezTo>
                  <a:cubicBezTo>
                    <a:pt x="122" y="222"/>
                    <a:pt x="96" y="233"/>
                    <a:pt x="85" y="237"/>
                  </a:cubicBezTo>
                  <a:cubicBezTo>
                    <a:pt x="51" y="169"/>
                    <a:pt x="51" y="169"/>
                    <a:pt x="51" y="169"/>
                  </a:cubicBezTo>
                  <a:cubicBezTo>
                    <a:pt x="85" y="79"/>
                    <a:pt x="85" y="79"/>
                    <a:pt x="85" y="79"/>
                  </a:cubicBezTo>
                  <a:cubicBezTo>
                    <a:pt x="86" y="75"/>
                    <a:pt x="89" y="72"/>
                    <a:pt x="93" y="70"/>
                  </a:cubicBezTo>
                  <a:cubicBezTo>
                    <a:pt x="136" y="44"/>
                    <a:pt x="136" y="44"/>
                    <a:pt x="136" y="44"/>
                  </a:cubicBezTo>
                  <a:cubicBezTo>
                    <a:pt x="142" y="40"/>
                    <a:pt x="148" y="40"/>
                    <a:pt x="154" y="43"/>
                  </a:cubicBezTo>
                  <a:cubicBezTo>
                    <a:pt x="164" y="48"/>
                    <a:pt x="164" y="48"/>
                    <a:pt x="164" y="48"/>
                  </a:cubicBezTo>
                  <a:cubicBezTo>
                    <a:pt x="164" y="74"/>
                    <a:pt x="164" y="74"/>
                    <a:pt x="164" y="74"/>
                  </a:cubicBezTo>
                  <a:cubicBezTo>
                    <a:pt x="156" y="71"/>
                    <a:pt x="149" y="65"/>
                    <a:pt x="149" y="65"/>
                  </a:cubicBezTo>
                  <a:cubicBezTo>
                    <a:pt x="148" y="63"/>
                    <a:pt x="145" y="62"/>
                    <a:pt x="142" y="63"/>
                  </a:cubicBezTo>
                  <a:cubicBezTo>
                    <a:pt x="140" y="64"/>
                    <a:pt x="138" y="66"/>
                    <a:pt x="138" y="69"/>
                  </a:cubicBezTo>
                  <a:cubicBezTo>
                    <a:pt x="138" y="74"/>
                    <a:pt x="124" y="98"/>
                    <a:pt x="119" y="100"/>
                  </a:cubicBezTo>
                  <a:cubicBezTo>
                    <a:pt x="116" y="100"/>
                    <a:pt x="115" y="102"/>
                    <a:pt x="114" y="104"/>
                  </a:cubicBezTo>
                  <a:cubicBezTo>
                    <a:pt x="113" y="106"/>
                    <a:pt x="113" y="109"/>
                    <a:pt x="115" y="111"/>
                  </a:cubicBezTo>
                  <a:cubicBezTo>
                    <a:pt x="115" y="111"/>
                    <a:pt x="126" y="125"/>
                    <a:pt x="126" y="144"/>
                  </a:cubicBezTo>
                  <a:cubicBezTo>
                    <a:pt x="126" y="147"/>
                    <a:pt x="127" y="149"/>
                    <a:pt x="130" y="150"/>
                  </a:cubicBezTo>
                  <a:cubicBezTo>
                    <a:pt x="132" y="151"/>
                    <a:pt x="135" y="151"/>
                    <a:pt x="137" y="149"/>
                  </a:cubicBezTo>
                  <a:cubicBezTo>
                    <a:pt x="148" y="138"/>
                    <a:pt x="166" y="126"/>
                    <a:pt x="170" y="125"/>
                  </a:cubicBezTo>
                  <a:cubicBezTo>
                    <a:pt x="174" y="125"/>
                    <a:pt x="176" y="123"/>
                    <a:pt x="176" y="119"/>
                  </a:cubicBezTo>
                  <a:cubicBezTo>
                    <a:pt x="176" y="119"/>
                    <a:pt x="179" y="113"/>
                    <a:pt x="200" y="79"/>
                  </a:cubicBezTo>
                  <a:cubicBezTo>
                    <a:pt x="203" y="76"/>
                    <a:pt x="206" y="73"/>
                    <a:pt x="211" y="72"/>
                  </a:cubicBezTo>
                  <a:cubicBezTo>
                    <a:pt x="215" y="71"/>
                    <a:pt x="220" y="72"/>
                    <a:pt x="223" y="75"/>
                  </a:cubicBezTo>
                  <a:cubicBezTo>
                    <a:pt x="231" y="80"/>
                    <a:pt x="233" y="89"/>
                    <a:pt x="229" y="97"/>
                  </a:cubicBezTo>
                  <a:cubicBezTo>
                    <a:pt x="202" y="141"/>
                    <a:pt x="202" y="141"/>
                    <a:pt x="202" y="141"/>
                  </a:cubicBezTo>
                  <a:cubicBezTo>
                    <a:pt x="202" y="142"/>
                    <a:pt x="202" y="142"/>
                    <a:pt x="201"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3" name="Freeform 6"/>
            <p:cNvSpPr>
              <a:spLocks noEditPoints="1"/>
            </p:cNvSpPr>
            <p:nvPr/>
          </p:nvSpPr>
          <p:spPr bwMode="auto">
            <a:xfrm>
              <a:off x="2229" y="812"/>
              <a:ext cx="340" cy="344"/>
            </a:xfrm>
            <a:custGeom>
              <a:avLst/>
              <a:gdLst>
                <a:gd name="T0" fmla="*/ 66 w 274"/>
                <a:gd name="T1" fmla="*/ 113 h 276"/>
                <a:gd name="T2" fmla="*/ 34 w 274"/>
                <a:gd name="T3" fmla="*/ 172 h 276"/>
                <a:gd name="T4" fmla="*/ 43 w 274"/>
                <a:gd name="T5" fmla="*/ 211 h 276"/>
                <a:gd name="T6" fmla="*/ 84 w 274"/>
                <a:gd name="T7" fmla="*/ 203 h 276"/>
                <a:gd name="T8" fmla="*/ 97 w 274"/>
                <a:gd name="T9" fmla="*/ 231 h 276"/>
                <a:gd name="T10" fmla="*/ 97 w 274"/>
                <a:gd name="T11" fmla="*/ 263 h 276"/>
                <a:gd name="T12" fmla="*/ 0 w 274"/>
                <a:gd name="T13" fmla="*/ 276 h 276"/>
                <a:gd name="T14" fmla="*/ 110 w 274"/>
                <a:gd name="T15" fmla="*/ 269 h 276"/>
                <a:gd name="T16" fmla="*/ 113 w 274"/>
                <a:gd name="T17" fmla="*/ 244 h 276"/>
                <a:gd name="T18" fmla="*/ 187 w 274"/>
                <a:gd name="T19" fmla="*/ 217 h 276"/>
                <a:gd name="T20" fmla="*/ 230 w 274"/>
                <a:gd name="T21" fmla="*/ 122 h 276"/>
                <a:gd name="T22" fmla="*/ 239 w 274"/>
                <a:gd name="T23" fmla="*/ 124 h 276"/>
                <a:gd name="T24" fmla="*/ 273 w 274"/>
                <a:gd name="T25" fmla="*/ 91 h 276"/>
                <a:gd name="T26" fmla="*/ 229 w 274"/>
                <a:gd name="T27" fmla="*/ 0 h 276"/>
                <a:gd name="T28" fmla="*/ 183 w 274"/>
                <a:gd name="T29" fmla="*/ 8 h 276"/>
                <a:gd name="T30" fmla="*/ 182 w 274"/>
                <a:gd name="T31" fmla="*/ 27 h 276"/>
                <a:gd name="T32" fmla="*/ 113 w 274"/>
                <a:gd name="T33" fmla="*/ 63 h 276"/>
                <a:gd name="T34" fmla="*/ 72 w 274"/>
                <a:gd name="T35" fmla="*/ 100 h 276"/>
                <a:gd name="T36" fmla="*/ 0 w 274"/>
                <a:gd name="T37" fmla="*/ 113 h 276"/>
                <a:gd name="T38" fmla="*/ 136 w 274"/>
                <a:gd name="T39" fmla="*/ 144 h 276"/>
                <a:gd name="T40" fmla="*/ 126 w 274"/>
                <a:gd name="T41" fmla="*/ 196 h 276"/>
                <a:gd name="T42" fmla="*/ 110 w 274"/>
                <a:gd name="T43" fmla="*/ 163 h 276"/>
                <a:gd name="T44" fmla="*/ 194 w 274"/>
                <a:gd name="T45" fmla="*/ 15 h 276"/>
                <a:gd name="T46" fmla="*/ 225 w 274"/>
                <a:gd name="T47" fmla="*/ 12 h 276"/>
                <a:gd name="T48" fmla="*/ 237 w 274"/>
                <a:gd name="T49" fmla="*/ 109 h 276"/>
                <a:gd name="T50" fmla="*/ 194 w 274"/>
                <a:gd name="T51" fmla="*/ 15 h 276"/>
                <a:gd name="T52" fmla="*/ 119 w 274"/>
                <a:gd name="T53" fmla="*/ 74 h 276"/>
                <a:gd name="T54" fmla="*/ 222 w 274"/>
                <a:gd name="T55" fmla="*/ 107 h 276"/>
                <a:gd name="T56" fmla="*/ 181 w 274"/>
                <a:gd name="T57" fmla="*/ 206 h 276"/>
                <a:gd name="T58" fmla="*/ 119 w 274"/>
                <a:gd name="T59" fmla="*/ 233 h 276"/>
                <a:gd name="T60" fmla="*/ 110 w 274"/>
                <a:gd name="T61" fmla="*/ 202 h 276"/>
                <a:gd name="T62" fmla="*/ 131 w 274"/>
                <a:gd name="T63" fmla="*/ 212 h 276"/>
                <a:gd name="T64" fmla="*/ 155 w 274"/>
                <a:gd name="T65" fmla="*/ 175 h 276"/>
                <a:gd name="T66" fmla="*/ 159 w 274"/>
                <a:gd name="T67" fmla="*/ 165 h 276"/>
                <a:gd name="T68" fmla="*/ 144 w 274"/>
                <a:gd name="T69" fmla="*/ 126 h 276"/>
                <a:gd name="T70" fmla="*/ 103 w 274"/>
                <a:gd name="T71" fmla="*/ 150 h 276"/>
                <a:gd name="T72" fmla="*/ 73 w 274"/>
                <a:gd name="T73" fmla="*/ 196 h 276"/>
                <a:gd name="T74" fmla="*/ 50 w 274"/>
                <a:gd name="T75" fmla="*/ 201 h 276"/>
                <a:gd name="T76" fmla="*/ 71 w 274"/>
                <a:gd name="T77" fmla="*/ 13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276">
                  <a:moveTo>
                    <a:pt x="0" y="113"/>
                  </a:moveTo>
                  <a:cubicBezTo>
                    <a:pt x="66" y="113"/>
                    <a:pt x="66" y="113"/>
                    <a:pt x="66" y="113"/>
                  </a:cubicBezTo>
                  <a:cubicBezTo>
                    <a:pt x="62" y="120"/>
                    <a:pt x="61" y="127"/>
                    <a:pt x="60" y="129"/>
                  </a:cubicBezTo>
                  <a:cubicBezTo>
                    <a:pt x="34" y="172"/>
                    <a:pt x="34" y="172"/>
                    <a:pt x="34" y="172"/>
                  </a:cubicBezTo>
                  <a:cubicBezTo>
                    <a:pt x="31" y="177"/>
                    <a:pt x="30" y="182"/>
                    <a:pt x="30" y="187"/>
                  </a:cubicBezTo>
                  <a:cubicBezTo>
                    <a:pt x="30" y="197"/>
                    <a:pt x="35" y="206"/>
                    <a:pt x="43" y="211"/>
                  </a:cubicBezTo>
                  <a:cubicBezTo>
                    <a:pt x="50" y="216"/>
                    <a:pt x="58" y="217"/>
                    <a:pt x="65" y="216"/>
                  </a:cubicBezTo>
                  <a:cubicBezTo>
                    <a:pt x="73" y="214"/>
                    <a:pt x="80" y="210"/>
                    <a:pt x="84" y="203"/>
                  </a:cubicBezTo>
                  <a:cubicBezTo>
                    <a:pt x="89" y="194"/>
                    <a:pt x="94" y="187"/>
                    <a:pt x="97" y="181"/>
                  </a:cubicBezTo>
                  <a:cubicBezTo>
                    <a:pt x="97" y="231"/>
                    <a:pt x="97" y="231"/>
                    <a:pt x="97" y="231"/>
                  </a:cubicBezTo>
                  <a:cubicBezTo>
                    <a:pt x="97" y="231"/>
                    <a:pt x="97" y="232"/>
                    <a:pt x="97" y="232"/>
                  </a:cubicBezTo>
                  <a:cubicBezTo>
                    <a:pt x="97" y="263"/>
                    <a:pt x="97" y="263"/>
                    <a:pt x="97" y="263"/>
                  </a:cubicBezTo>
                  <a:cubicBezTo>
                    <a:pt x="0" y="263"/>
                    <a:pt x="0" y="263"/>
                    <a:pt x="0" y="263"/>
                  </a:cubicBezTo>
                  <a:cubicBezTo>
                    <a:pt x="0" y="276"/>
                    <a:pt x="0" y="276"/>
                    <a:pt x="0" y="276"/>
                  </a:cubicBezTo>
                  <a:cubicBezTo>
                    <a:pt x="104" y="276"/>
                    <a:pt x="104" y="276"/>
                    <a:pt x="104" y="276"/>
                  </a:cubicBezTo>
                  <a:cubicBezTo>
                    <a:pt x="107" y="276"/>
                    <a:pt x="110" y="273"/>
                    <a:pt x="110" y="269"/>
                  </a:cubicBezTo>
                  <a:cubicBezTo>
                    <a:pt x="110" y="242"/>
                    <a:pt x="110" y="242"/>
                    <a:pt x="110" y="242"/>
                  </a:cubicBezTo>
                  <a:cubicBezTo>
                    <a:pt x="113" y="244"/>
                    <a:pt x="113" y="244"/>
                    <a:pt x="113" y="244"/>
                  </a:cubicBezTo>
                  <a:cubicBezTo>
                    <a:pt x="123" y="249"/>
                    <a:pt x="134" y="248"/>
                    <a:pt x="144" y="243"/>
                  </a:cubicBezTo>
                  <a:cubicBezTo>
                    <a:pt x="187" y="217"/>
                    <a:pt x="187" y="217"/>
                    <a:pt x="187" y="217"/>
                  </a:cubicBezTo>
                  <a:cubicBezTo>
                    <a:pt x="193" y="213"/>
                    <a:pt x="198" y="207"/>
                    <a:pt x="200" y="201"/>
                  </a:cubicBezTo>
                  <a:cubicBezTo>
                    <a:pt x="230" y="122"/>
                    <a:pt x="230" y="122"/>
                    <a:pt x="230" y="122"/>
                  </a:cubicBezTo>
                  <a:cubicBezTo>
                    <a:pt x="231" y="123"/>
                    <a:pt x="232" y="125"/>
                    <a:pt x="234" y="125"/>
                  </a:cubicBezTo>
                  <a:cubicBezTo>
                    <a:pt x="236" y="125"/>
                    <a:pt x="238" y="125"/>
                    <a:pt x="239" y="124"/>
                  </a:cubicBezTo>
                  <a:cubicBezTo>
                    <a:pt x="271" y="99"/>
                    <a:pt x="271" y="99"/>
                    <a:pt x="271" y="99"/>
                  </a:cubicBezTo>
                  <a:cubicBezTo>
                    <a:pt x="273" y="97"/>
                    <a:pt x="274" y="94"/>
                    <a:pt x="273" y="91"/>
                  </a:cubicBezTo>
                  <a:cubicBezTo>
                    <a:pt x="235" y="3"/>
                    <a:pt x="235" y="3"/>
                    <a:pt x="235" y="3"/>
                  </a:cubicBezTo>
                  <a:cubicBezTo>
                    <a:pt x="234" y="1"/>
                    <a:pt x="232" y="0"/>
                    <a:pt x="229" y="0"/>
                  </a:cubicBezTo>
                  <a:cubicBezTo>
                    <a:pt x="199" y="0"/>
                    <a:pt x="199" y="0"/>
                    <a:pt x="199" y="0"/>
                  </a:cubicBezTo>
                  <a:cubicBezTo>
                    <a:pt x="193" y="0"/>
                    <a:pt x="187" y="3"/>
                    <a:pt x="183" y="8"/>
                  </a:cubicBezTo>
                  <a:cubicBezTo>
                    <a:pt x="181" y="11"/>
                    <a:pt x="180" y="15"/>
                    <a:pt x="180" y="18"/>
                  </a:cubicBezTo>
                  <a:cubicBezTo>
                    <a:pt x="180" y="21"/>
                    <a:pt x="181" y="24"/>
                    <a:pt x="182" y="27"/>
                  </a:cubicBezTo>
                  <a:cubicBezTo>
                    <a:pt x="183" y="27"/>
                    <a:pt x="183" y="27"/>
                    <a:pt x="183" y="27"/>
                  </a:cubicBezTo>
                  <a:cubicBezTo>
                    <a:pt x="171" y="32"/>
                    <a:pt x="145" y="43"/>
                    <a:pt x="113" y="63"/>
                  </a:cubicBezTo>
                  <a:cubicBezTo>
                    <a:pt x="94" y="75"/>
                    <a:pt x="81" y="88"/>
                    <a:pt x="73" y="100"/>
                  </a:cubicBezTo>
                  <a:cubicBezTo>
                    <a:pt x="73" y="100"/>
                    <a:pt x="73" y="100"/>
                    <a:pt x="72" y="100"/>
                  </a:cubicBezTo>
                  <a:cubicBezTo>
                    <a:pt x="0" y="100"/>
                    <a:pt x="0" y="100"/>
                    <a:pt x="0" y="100"/>
                  </a:cubicBezTo>
                  <a:lnTo>
                    <a:pt x="0" y="113"/>
                  </a:lnTo>
                  <a:close/>
                  <a:moveTo>
                    <a:pt x="109" y="161"/>
                  </a:moveTo>
                  <a:cubicBezTo>
                    <a:pt x="117" y="158"/>
                    <a:pt x="128" y="151"/>
                    <a:pt x="136" y="144"/>
                  </a:cubicBezTo>
                  <a:cubicBezTo>
                    <a:pt x="138" y="154"/>
                    <a:pt x="142" y="162"/>
                    <a:pt x="145" y="167"/>
                  </a:cubicBezTo>
                  <a:cubicBezTo>
                    <a:pt x="137" y="173"/>
                    <a:pt x="130" y="186"/>
                    <a:pt x="126" y="196"/>
                  </a:cubicBezTo>
                  <a:cubicBezTo>
                    <a:pt x="122" y="193"/>
                    <a:pt x="116" y="190"/>
                    <a:pt x="110" y="189"/>
                  </a:cubicBezTo>
                  <a:cubicBezTo>
                    <a:pt x="110" y="163"/>
                    <a:pt x="110" y="163"/>
                    <a:pt x="110" y="163"/>
                  </a:cubicBezTo>
                  <a:cubicBezTo>
                    <a:pt x="110" y="162"/>
                    <a:pt x="110" y="162"/>
                    <a:pt x="109" y="161"/>
                  </a:cubicBezTo>
                  <a:close/>
                  <a:moveTo>
                    <a:pt x="194" y="15"/>
                  </a:moveTo>
                  <a:cubicBezTo>
                    <a:pt x="194" y="14"/>
                    <a:pt x="196" y="12"/>
                    <a:pt x="199" y="12"/>
                  </a:cubicBezTo>
                  <a:cubicBezTo>
                    <a:pt x="225" y="12"/>
                    <a:pt x="225" y="12"/>
                    <a:pt x="225" y="12"/>
                  </a:cubicBezTo>
                  <a:cubicBezTo>
                    <a:pt x="259" y="92"/>
                    <a:pt x="259" y="92"/>
                    <a:pt x="259" y="92"/>
                  </a:cubicBezTo>
                  <a:cubicBezTo>
                    <a:pt x="237" y="109"/>
                    <a:pt x="237" y="109"/>
                    <a:pt x="237" y="109"/>
                  </a:cubicBezTo>
                  <a:cubicBezTo>
                    <a:pt x="194" y="21"/>
                    <a:pt x="194" y="21"/>
                    <a:pt x="194" y="21"/>
                  </a:cubicBezTo>
                  <a:cubicBezTo>
                    <a:pt x="192" y="18"/>
                    <a:pt x="193" y="16"/>
                    <a:pt x="194" y="15"/>
                  </a:cubicBezTo>
                  <a:close/>
                  <a:moveTo>
                    <a:pt x="72" y="133"/>
                  </a:moveTo>
                  <a:cubicBezTo>
                    <a:pt x="72" y="132"/>
                    <a:pt x="79" y="99"/>
                    <a:pt x="119" y="74"/>
                  </a:cubicBezTo>
                  <a:cubicBezTo>
                    <a:pt x="152" y="54"/>
                    <a:pt x="178" y="43"/>
                    <a:pt x="188" y="39"/>
                  </a:cubicBezTo>
                  <a:cubicBezTo>
                    <a:pt x="222" y="107"/>
                    <a:pt x="222" y="107"/>
                    <a:pt x="222" y="107"/>
                  </a:cubicBezTo>
                  <a:cubicBezTo>
                    <a:pt x="189" y="196"/>
                    <a:pt x="189" y="196"/>
                    <a:pt x="189" y="196"/>
                  </a:cubicBezTo>
                  <a:cubicBezTo>
                    <a:pt x="187" y="200"/>
                    <a:pt x="184" y="204"/>
                    <a:pt x="181" y="206"/>
                  </a:cubicBezTo>
                  <a:cubicBezTo>
                    <a:pt x="137" y="232"/>
                    <a:pt x="137" y="232"/>
                    <a:pt x="137" y="232"/>
                  </a:cubicBezTo>
                  <a:cubicBezTo>
                    <a:pt x="132" y="235"/>
                    <a:pt x="125" y="235"/>
                    <a:pt x="119" y="233"/>
                  </a:cubicBezTo>
                  <a:cubicBezTo>
                    <a:pt x="110" y="228"/>
                    <a:pt x="110" y="228"/>
                    <a:pt x="110" y="228"/>
                  </a:cubicBezTo>
                  <a:cubicBezTo>
                    <a:pt x="110" y="202"/>
                    <a:pt x="110" y="202"/>
                    <a:pt x="110" y="202"/>
                  </a:cubicBezTo>
                  <a:cubicBezTo>
                    <a:pt x="118" y="204"/>
                    <a:pt x="124" y="211"/>
                    <a:pt x="124" y="211"/>
                  </a:cubicBezTo>
                  <a:cubicBezTo>
                    <a:pt x="126" y="213"/>
                    <a:pt x="129" y="213"/>
                    <a:pt x="131" y="212"/>
                  </a:cubicBezTo>
                  <a:cubicBezTo>
                    <a:pt x="133" y="212"/>
                    <a:pt x="135" y="209"/>
                    <a:pt x="135" y="207"/>
                  </a:cubicBezTo>
                  <a:cubicBezTo>
                    <a:pt x="136" y="201"/>
                    <a:pt x="149" y="177"/>
                    <a:pt x="155" y="175"/>
                  </a:cubicBezTo>
                  <a:cubicBezTo>
                    <a:pt x="157" y="175"/>
                    <a:pt x="159" y="174"/>
                    <a:pt x="160" y="172"/>
                  </a:cubicBezTo>
                  <a:cubicBezTo>
                    <a:pt x="161" y="169"/>
                    <a:pt x="160" y="167"/>
                    <a:pt x="159" y="165"/>
                  </a:cubicBezTo>
                  <a:cubicBezTo>
                    <a:pt x="159" y="165"/>
                    <a:pt x="147" y="151"/>
                    <a:pt x="147" y="131"/>
                  </a:cubicBezTo>
                  <a:cubicBezTo>
                    <a:pt x="147" y="129"/>
                    <a:pt x="146" y="126"/>
                    <a:pt x="144" y="126"/>
                  </a:cubicBezTo>
                  <a:cubicBezTo>
                    <a:pt x="141" y="125"/>
                    <a:pt x="139" y="125"/>
                    <a:pt x="137" y="127"/>
                  </a:cubicBezTo>
                  <a:cubicBezTo>
                    <a:pt x="126" y="138"/>
                    <a:pt x="107" y="150"/>
                    <a:pt x="103" y="150"/>
                  </a:cubicBezTo>
                  <a:cubicBezTo>
                    <a:pt x="100" y="150"/>
                    <a:pt x="97" y="153"/>
                    <a:pt x="97" y="156"/>
                  </a:cubicBezTo>
                  <a:cubicBezTo>
                    <a:pt x="97" y="156"/>
                    <a:pt x="95" y="162"/>
                    <a:pt x="73" y="196"/>
                  </a:cubicBezTo>
                  <a:cubicBezTo>
                    <a:pt x="71" y="200"/>
                    <a:pt x="67" y="203"/>
                    <a:pt x="63" y="203"/>
                  </a:cubicBezTo>
                  <a:cubicBezTo>
                    <a:pt x="58" y="204"/>
                    <a:pt x="54" y="204"/>
                    <a:pt x="50" y="201"/>
                  </a:cubicBezTo>
                  <a:cubicBezTo>
                    <a:pt x="42" y="196"/>
                    <a:pt x="40" y="186"/>
                    <a:pt x="45" y="179"/>
                  </a:cubicBezTo>
                  <a:cubicBezTo>
                    <a:pt x="71" y="135"/>
                    <a:pt x="71" y="135"/>
                    <a:pt x="71" y="135"/>
                  </a:cubicBezTo>
                  <a:cubicBezTo>
                    <a:pt x="72" y="134"/>
                    <a:pt x="72" y="133"/>
                    <a:pt x="72"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4" name="Group 9"/>
          <p:cNvGrpSpPr>
            <a:grpSpLocks noChangeAspect="1"/>
          </p:cNvGrpSpPr>
          <p:nvPr/>
        </p:nvGrpSpPr>
        <p:grpSpPr bwMode="auto">
          <a:xfrm>
            <a:off x="3651374" y="4118701"/>
            <a:ext cx="1174751" cy="645584"/>
            <a:chOff x="1953" y="1651"/>
            <a:chExt cx="555" cy="305"/>
          </a:xfrm>
          <a:solidFill>
            <a:schemeClr val="bg1"/>
          </a:solidFill>
        </p:grpSpPr>
        <p:sp>
          <p:nvSpPr>
            <p:cNvPr id="55"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6"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7"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8"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9" name="Group 9"/>
          <p:cNvGrpSpPr>
            <a:grpSpLocks noChangeAspect="1"/>
          </p:cNvGrpSpPr>
          <p:nvPr/>
        </p:nvGrpSpPr>
        <p:grpSpPr bwMode="auto">
          <a:xfrm>
            <a:off x="3651374" y="4818467"/>
            <a:ext cx="1174751" cy="645584"/>
            <a:chOff x="1953" y="1651"/>
            <a:chExt cx="555" cy="305"/>
          </a:xfrm>
          <a:solidFill>
            <a:schemeClr val="bg1"/>
          </a:solidFill>
        </p:grpSpPr>
        <p:sp>
          <p:nvSpPr>
            <p:cNvPr id="60"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1"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2"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3"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sp>
        <p:nvSpPr>
          <p:cNvPr id="64" name="Freeform 17"/>
          <p:cNvSpPr>
            <a:spLocks noEditPoints="1"/>
          </p:cNvSpPr>
          <p:nvPr/>
        </p:nvSpPr>
        <p:spPr bwMode="auto">
          <a:xfrm>
            <a:off x="758537" y="2208572"/>
            <a:ext cx="736225" cy="736227"/>
          </a:xfrm>
          <a:custGeom>
            <a:avLst/>
            <a:gdLst>
              <a:gd name="T0" fmla="*/ 210 w 301"/>
              <a:gd name="T1" fmla="*/ 1 h 302"/>
              <a:gd name="T2" fmla="*/ 177 w 301"/>
              <a:gd name="T3" fmla="*/ 35 h 302"/>
              <a:gd name="T4" fmla="*/ 179 w 301"/>
              <a:gd name="T5" fmla="*/ 44 h 302"/>
              <a:gd name="T6" fmla="*/ 84 w 301"/>
              <a:gd name="T7" fmla="*/ 87 h 302"/>
              <a:gd name="T8" fmla="*/ 57 w 301"/>
              <a:gd name="T9" fmla="*/ 160 h 302"/>
              <a:gd name="T10" fmla="*/ 32 w 301"/>
              <a:gd name="T11" fmla="*/ 164 h 302"/>
              <a:gd name="T12" fmla="*/ 25 w 301"/>
              <a:gd name="T13" fmla="*/ 290 h 302"/>
              <a:gd name="T14" fmla="*/ 0 w 301"/>
              <a:gd name="T15" fmla="*/ 296 h 302"/>
              <a:gd name="T16" fmla="*/ 220 w 301"/>
              <a:gd name="T17" fmla="*/ 302 h 302"/>
              <a:gd name="T18" fmla="*/ 220 w 301"/>
              <a:gd name="T19" fmla="*/ 290 h 302"/>
              <a:gd name="T20" fmla="*/ 201 w 301"/>
              <a:gd name="T21" fmla="*/ 202 h 302"/>
              <a:gd name="T22" fmla="*/ 238 w 301"/>
              <a:gd name="T23" fmla="*/ 161 h 302"/>
              <a:gd name="T24" fmla="*/ 274 w 301"/>
              <a:gd name="T25" fmla="*/ 91 h 302"/>
              <a:gd name="T26" fmla="*/ 293 w 301"/>
              <a:gd name="T27" fmla="*/ 91 h 302"/>
              <a:gd name="T28" fmla="*/ 301 w 301"/>
              <a:gd name="T29" fmla="*/ 45 h 302"/>
              <a:gd name="T30" fmla="*/ 188 w 301"/>
              <a:gd name="T31" fmla="*/ 290 h 302"/>
              <a:gd name="T32" fmla="*/ 38 w 301"/>
              <a:gd name="T33" fmla="*/ 177 h 302"/>
              <a:gd name="T34" fmla="*/ 70 w 301"/>
              <a:gd name="T35" fmla="*/ 177 h 302"/>
              <a:gd name="T36" fmla="*/ 98 w 301"/>
              <a:gd name="T37" fmla="*/ 190 h 302"/>
              <a:gd name="T38" fmla="*/ 89 w 301"/>
              <a:gd name="T39" fmla="*/ 231 h 302"/>
              <a:gd name="T40" fmla="*/ 129 w 301"/>
              <a:gd name="T41" fmla="*/ 240 h 302"/>
              <a:gd name="T42" fmla="*/ 188 w 301"/>
              <a:gd name="T43" fmla="*/ 208 h 302"/>
              <a:gd name="T44" fmla="*/ 105 w 301"/>
              <a:gd name="T45" fmla="*/ 148 h 302"/>
              <a:gd name="T46" fmla="*/ 157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5 w 301"/>
              <a:gd name="T59" fmla="*/ 177 h 302"/>
              <a:gd name="T60" fmla="*/ 174 w 301"/>
              <a:gd name="T61" fmla="*/ 137 h 302"/>
              <a:gd name="T62" fmla="*/ 170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5 w 301"/>
              <a:gd name="T75" fmla="*/ 85 h 302"/>
              <a:gd name="T76" fmla="*/ 262 w 301"/>
              <a:gd name="T77" fmla="*/ 85 h 302"/>
              <a:gd name="T78" fmla="*/ 289 w 301"/>
              <a:gd name="T79" fmla="*/ 75 h 302"/>
              <a:gd name="T80" fmla="*/ 280 w 301"/>
              <a:gd name="T81" fmla="*/ 80 h 302"/>
              <a:gd name="T82" fmla="*/ 209 w 301"/>
              <a:gd name="T83" fmla="*/ 15 h 302"/>
              <a:gd name="T84" fmla="*/ 289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8" y="39"/>
                </a:moveTo>
                <a:cubicBezTo>
                  <a:pt x="210" y="1"/>
                  <a:pt x="210" y="1"/>
                  <a:pt x="210" y="1"/>
                </a:cubicBezTo>
                <a:cubicBezTo>
                  <a:pt x="207" y="0"/>
                  <a:pt x="204" y="1"/>
                  <a:pt x="202" y="3"/>
                </a:cubicBezTo>
                <a:cubicBezTo>
                  <a:pt x="177" y="35"/>
                  <a:pt x="177" y="35"/>
                  <a:pt x="177" y="35"/>
                </a:cubicBezTo>
                <a:cubicBezTo>
                  <a:pt x="176" y="36"/>
                  <a:pt x="176" y="38"/>
                  <a:pt x="176" y="40"/>
                </a:cubicBezTo>
                <a:cubicBezTo>
                  <a:pt x="176" y="42"/>
                  <a:pt x="178" y="43"/>
                  <a:pt x="179" y="44"/>
                </a:cubicBezTo>
                <a:cubicBezTo>
                  <a:pt x="100" y="73"/>
                  <a:pt x="100" y="73"/>
                  <a:pt x="100" y="73"/>
                </a:cubicBezTo>
                <a:cubicBezTo>
                  <a:pt x="94" y="76"/>
                  <a:pt x="88" y="81"/>
                  <a:pt x="84" y="87"/>
                </a:cubicBezTo>
                <a:cubicBezTo>
                  <a:pt x="58" y="130"/>
                  <a:pt x="58" y="130"/>
                  <a:pt x="58" y="130"/>
                </a:cubicBezTo>
                <a:cubicBezTo>
                  <a:pt x="53" y="139"/>
                  <a:pt x="52" y="151"/>
                  <a:pt x="57" y="160"/>
                </a:cubicBezTo>
                <a:cubicBezTo>
                  <a:pt x="59" y="164"/>
                  <a:pt x="59" y="164"/>
                  <a:pt x="59" y="164"/>
                </a:cubicBezTo>
                <a:cubicBezTo>
                  <a:pt x="32" y="164"/>
                  <a:pt x="32" y="164"/>
                  <a:pt x="32" y="164"/>
                </a:cubicBezTo>
                <a:cubicBezTo>
                  <a:pt x="28" y="164"/>
                  <a:pt x="25" y="167"/>
                  <a:pt x="25" y="170"/>
                </a:cubicBezTo>
                <a:cubicBezTo>
                  <a:pt x="25" y="290"/>
                  <a:pt x="25" y="290"/>
                  <a:pt x="25" y="290"/>
                </a:cubicBezTo>
                <a:cubicBezTo>
                  <a:pt x="6" y="290"/>
                  <a:pt x="6" y="290"/>
                  <a:pt x="6" y="290"/>
                </a:cubicBezTo>
                <a:cubicBezTo>
                  <a:pt x="3" y="290"/>
                  <a:pt x="0" y="292"/>
                  <a:pt x="0" y="296"/>
                </a:cubicBezTo>
                <a:cubicBezTo>
                  <a:pt x="0" y="299"/>
                  <a:pt x="3" y="302"/>
                  <a:pt x="6" y="302"/>
                </a:cubicBezTo>
                <a:cubicBezTo>
                  <a:pt x="220" y="302"/>
                  <a:pt x="220" y="302"/>
                  <a:pt x="220" y="302"/>
                </a:cubicBezTo>
                <a:cubicBezTo>
                  <a:pt x="223" y="302"/>
                  <a:pt x="226" y="299"/>
                  <a:pt x="226" y="296"/>
                </a:cubicBezTo>
                <a:cubicBezTo>
                  <a:pt x="226" y="292"/>
                  <a:pt x="223" y="290"/>
                  <a:pt x="220" y="290"/>
                </a:cubicBezTo>
                <a:cubicBezTo>
                  <a:pt x="201" y="290"/>
                  <a:pt x="201" y="290"/>
                  <a:pt x="201" y="290"/>
                </a:cubicBezTo>
                <a:cubicBezTo>
                  <a:pt x="201" y="202"/>
                  <a:pt x="201" y="202"/>
                  <a:pt x="201" y="202"/>
                </a:cubicBezTo>
                <a:cubicBezTo>
                  <a:pt x="201" y="201"/>
                  <a:pt x="201" y="201"/>
                  <a:pt x="201" y="200"/>
                </a:cubicBezTo>
                <a:cubicBezTo>
                  <a:pt x="213" y="192"/>
                  <a:pt x="226" y="180"/>
                  <a:pt x="238" y="161"/>
                </a:cubicBezTo>
                <a:cubicBezTo>
                  <a:pt x="258" y="129"/>
                  <a:pt x="269" y="103"/>
                  <a:pt x="273" y="91"/>
                </a:cubicBezTo>
                <a:cubicBezTo>
                  <a:pt x="274" y="91"/>
                  <a:pt x="274" y="91"/>
                  <a:pt x="274" y="91"/>
                </a:cubicBezTo>
                <a:cubicBezTo>
                  <a:pt x="277" y="93"/>
                  <a:pt x="280" y="93"/>
                  <a:pt x="283" y="93"/>
                </a:cubicBezTo>
                <a:cubicBezTo>
                  <a:pt x="286" y="93"/>
                  <a:pt x="289" y="93"/>
                  <a:pt x="293" y="91"/>
                </a:cubicBezTo>
                <a:cubicBezTo>
                  <a:pt x="298" y="87"/>
                  <a:pt x="301" y="81"/>
                  <a:pt x="301" y="75"/>
                </a:cubicBezTo>
                <a:cubicBezTo>
                  <a:pt x="301" y="45"/>
                  <a:pt x="301" y="45"/>
                  <a:pt x="301" y="45"/>
                </a:cubicBezTo>
                <a:cubicBezTo>
                  <a:pt x="301" y="42"/>
                  <a:pt x="300" y="40"/>
                  <a:pt x="298" y="39"/>
                </a:cubicBezTo>
                <a:close/>
                <a:moveTo>
                  <a:pt x="188" y="290"/>
                </a:moveTo>
                <a:cubicBezTo>
                  <a:pt x="38" y="290"/>
                  <a:pt x="38" y="290"/>
                  <a:pt x="38" y="290"/>
                </a:cubicBezTo>
                <a:cubicBezTo>
                  <a:pt x="38" y="177"/>
                  <a:pt x="38" y="177"/>
                  <a:pt x="38" y="177"/>
                </a:cubicBezTo>
                <a:cubicBezTo>
                  <a:pt x="69" y="177"/>
                  <a:pt x="69" y="177"/>
                  <a:pt x="69" y="177"/>
                </a:cubicBezTo>
                <a:cubicBezTo>
                  <a:pt x="69" y="177"/>
                  <a:pt x="70" y="177"/>
                  <a:pt x="70" y="177"/>
                </a:cubicBezTo>
                <a:cubicBezTo>
                  <a:pt x="120" y="177"/>
                  <a:pt x="120" y="177"/>
                  <a:pt x="120" y="177"/>
                </a:cubicBezTo>
                <a:cubicBezTo>
                  <a:pt x="114" y="180"/>
                  <a:pt x="107" y="184"/>
                  <a:pt x="98" y="190"/>
                </a:cubicBezTo>
                <a:cubicBezTo>
                  <a:pt x="91" y="194"/>
                  <a:pt x="87" y="201"/>
                  <a:pt x="85" y="209"/>
                </a:cubicBezTo>
                <a:cubicBezTo>
                  <a:pt x="84" y="216"/>
                  <a:pt x="85" y="224"/>
                  <a:pt x="89" y="231"/>
                </a:cubicBezTo>
                <a:cubicBezTo>
                  <a:pt x="95" y="239"/>
                  <a:pt x="104" y="244"/>
                  <a:pt x="114" y="244"/>
                </a:cubicBezTo>
                <a:cubicBezTo>
                  <a:pt x="119" y="244"/>
                  <a:pt x="124" y="243"/>
                  <a:pt x="129" y="240"/>
                </a:cubicBezTo>
                <a:cubicBezTo>
                  <a:pt x="172" y="214"/>
                  <a:pt x="172" y="214"/>
                  <a:pt x="172" y="214"/>
                </a:cubicBezTo>
                <a:cubicBezTo>
                  <a:pt x="174" y="213"/>
                  <a:pt x="181" y="211"/>
                  <a:pt x="188" y="208"/>
                </a:cubicBezTo>
                <a:lnTo>
                  <a:pt x="188" y="290"/>
                </a:lnTo>
                <a:close/>
                <a:moveTo>
                  <a:pt x="105" y="148"/>
                </a:moveTo>
                <a:cubicBezTo>
                  <a:pt x="115" y="144"/>
                  <a:pt x="128" y="137"/>
                  <a:pt x="134" y="129"/>
                </a:cubicBezTo>
                <a:cubicBezTo>
                  <a:pt x="139" y="132"/>
                  <a:pt x="147" y="136"/>
                  <a:pt x="157" y="138"/>
                </a:cubicBezTo>
                <a:cubicBezTo>
                  <a:pt x="150" y="146"/>
                  <a:pt x="143" y="157"/>
                  <a:pt x="140" y="164"/>
                </a:cubicBezTo>
                <a:cubicBezTo>
                  <a:pt x="139" y="164"/>
                  <a:pt x="139" y="164"/>
                  <a:pt x="138" y="164"/>
                </a:cubicBezTo>
                <a:cubicBezTo>
                  <a:pt x="112" y="164"/>
                  <a:pt x="112" y="164"/>
                  <a:pt x="112" y="164"/>
                </a:cubicBezTo>
                <a:cubicBezTo>
                  <a:pt x="111" y="158"/>
                  <a:pt x="108" y="152"/>
                  <a:pt x="105" y="148"/>
                </a:cubicBezTo>
                <a:close/>
                <a:moveTo>
                  <a:pt x="227" y="154"/>
                </a:moveTo>
                <a:cubicBezTo>
                  <a:pt x="202" y="194"/>
                  <a:pt x="169" y="202"/>
                  <a:pt x="168" y="202"/>
                </a:cubicBezTo>
                <a:cubicBezTo>
                  <a:pt x="168" y="202"/>
                  <a:pt x="167" y="202"/>
                  <a:pt x="166" y="203"/>
                </a:cubicBezTo>
                <a:cubicBezTo>
                  <a:pt x="122" y="229"/>
                  <a:pt x="122" y="229"/>
                  <a:pt x="122" y="229"/>
                </a:cubicBezTo>
                <a:cubicBezTo>
                  <a:pt x="115" y="234"/>
                  <a:pt x="105" y="231"/>
                  <a:pt x="100" y="224"/>
                </a:cubicBezTo>
                <a:cubicBezTo>
                  <a:pt x="97" y="220"/>
                  <a:pt x="97" y="216"/>
                  <a:pt x="97" y="211"/>
                </a:cubicBezTo>
                <a:cubicBezTo>
                  <a:pt x="98" y="207"/>
                  <a:pt x="101" y="203"/>
                  <a:pt x="105" y="201"/>
                </a:cubicBezTo>
                <a:cubicBezTo>
                  <a:pt x="139" y="179"/>
                  <a:pt x="145" y="177"/>
                  <a:pt x="145" y="177"/>
                </a:cubicBezTo>
                <a:cubicBezTo>
                  <a:pt x="148" y="177"/>
                  <a:pt x="151" y="174"/>
                  <a:pt x="151" y="171"/>
                </a:cubicBezTo>
                <a:cubicBezTo>
                  <a:pt x="151" y="167"/>
                  <a:pt x="163" y="148"/>
                  <a:pt x="174" y="137"/>
                </a:cubicBezTo>
                <a:cubicBezTo>
                  <a:pt x="176" y="135"/>
                  <a:pt x="176" y="133"/>
                  <a:pt x="175" y="130"/>
                </a:cubicBezTo>
                <a:cubicBezTo>
                  <a:pt x="174" y="128"/>
                  <a:pt x="172" y="126"/>
                  <a:pt x="170" y="126"/>
                </a:cubicBezTo>
                <a:cubicBezTo>
                  <a:pt x="150" y="126"/>
                  <a:pt x="136" y="115"/>
                  <a:pt x="136" y="115"/>
                </a:cubicBezTo>
                <a:cubicBezTo>
                  <a:pt x="134" y="114"/>
                  <a:pt x="132" y="113"/>
                  <a:pt x="129" y="114"/>
                </a:cubicBezTo>
                <a:cubicBezTo>
                  <a:pt x="127" y="115"/>
                  <a:pt x="126" y="117"/>
                  <a:pt x="126" y="119"/>
                </a:cubicBezTo>
                <a:cubicBezTo>
                  <a:pt x="124" y="125"/>
                  <a:pt x="100" y="138"/>
                  <a:pt x="94" y="139"/>
                </a:cubicBezTo>
                <a:cubicBezTo>
                  <a:pt x="92" y="139"/>
                  <a:pt x="89" y="140"/>
                  <a:pt x="88" y="143"/>
                </a:cubicBezTo>
                <a:cubicBezTo>
                  <a:pt x="88" y="145"/>
                  <a:pt x="88" y="148"/>
                  <a:pt x="90" y="150"/>
                </a:cubicBezTo>
                <a:cubicBezTo>
                  <a:pt x="90" y="150"/>
                  <a:pt x="97" y="156"/>
                  <a:pt x="99" y="164"/>
                </a:cubicBezTo>
                <a:cubicBezTo>
                  <a:pt x="73" y="164"/>
                  <a:pt x="73" y="164"/>
                  <a:pt x="73" y="164"/>
                </a:cubicBezTo>
                <a:cubicBezTo>
                  <a:pt x="68" y="155"/>
                  <a:pt x="68" y="155"/>
                  <a:pt x="68" y="155"/>
                </a:cubicBezTo>
                <a:cubicBezTo>
                  <a:pt x="66" y="149"/>
                  <a:pt x="66" y="142"/>
                  <a:pt x="69" y="137"/>
                </a:cubicBezTo>
                <a:cubicBezTo>
                  <a:pt x="95" y="93"/>
                  <a:pt x="95" y="93"/>
                  <a:pt x="95" y="93"/>
                </a:cubicBezTo>
                <a:cubicBezTo>
                  <a:pt x="97" y="90"/>
                  <a:pt x="101" y="87"/>
                  <a:pt x="105" y="85"/>
                </a:cubicBezTo>
                <a:cubicBezTo>
                  <a:pt x="194" y="52"/>
                  <a:pt x="194" y="52"/>
                  <a:pt x="194" y="52"/>
                </a:cubicBezTo>
                <a:cubicBezTo>
                  <a:pt x="262" y="85"/>
                  <a:pt x="262" y="85"/>
                  <a:pt x="262" y="85"/>
                </a:cubicBezTo>
                <a:cubicBezTo>
                  <a:pt x="258" y="96"/>
                  <a:pt x="247" y="122"/>
                  <a:pt x="227" y="154"/>
                </a:cubicBezTo>
                <a:close/>
                <a:moveTo>
                  <a:pt x="289" y="75"/>
                </a:moveTo>
                <a:cubicBezTo>
                  <a:pt x="289" y="78"/>
                  <a:pt x="287" y="79"/>
                  <a:pt x="286" y="80"/>
                </a:cubicBezTo>
                <a:cubicBezTo>
                  <a:pt x="285" y="81"/>
                  <a:pt x="283" y="82"/>
                  <a:pt x="280" y="80"/>
                </a:cubicBezTo>
                <a:cubicBezTo>
                  <a:pt x="192" y="36"/>
                  <a:pt x="192" y="36"/>
                  <a:pt x="192" y="36"/>
                </a:cubicBezTo>
                <a:cubicBezTo>
                  <a:pt x="209" y="15"/>
                  <a:pt x="209" y="15"/>
                  <a:pt x="209" y="15"/>
                </a:cubicBezTo>
                <a:cubicBezTo>
                  <a:pt x="289" y="49"/>
                  <a:pt x="289" y="49"/>
                  <a:pt x="289" y="49"/>
                </a:cubicBezTo>
                <a:lnTo>
                  <a:pt x="289" y="75"/>
                </a:lnTo>
                <a:close/>
              </a:path>
            </a:pathLst>
          </a:custGeom>
          <a:solidFill>
            <a:srgbClr val="1B4696"/>
          </a:solidFill>
          <a:ln>
            <a:noFill/>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5" name="Rounded Rectangular Callout 62"/>
          <p:cNvSpPr/>
          <p:nvPr/>
        </p:nvSpPr>
        <p:spPr bwMode="auto">
          <a:xfrm>
            <a:off x="9506090" y="1792498"/>
            <a:ext cx="2706169" cy="1121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E. Macron +0,5 </a:t>
            </a:r>
            <a:endParaRPr lang="fr-FR" sz="1867" b="1" dirty="0">
              <a:solidFill>
                <a:srgbClr val="888B8D">
                  <a:lumMod val="75000"/>
                </a:srgbClr>
              </a:solidFill>
              <a:latin typeface="Calibri"/>
            </a:endParaRPr>
          </a:p>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M. Le Pen +0,5</a:t>
            </a:r>
          </a:p>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N. Dupont-Aignan +0,5</a:t>
            </a:r>
          </a:p>
          <a:p>
            <a:pPr marL="6351" defTabSz="1232345"/>
            <a:endParaRPr lang="fr-FR" sz="1867" dirty="0">
              <a:solidFill>
                <a:srgbClr val="888B8D">
                  <a:lumMod val="75000"/>
                </a:srgbClr>
              </a:solidFill>
              <a:latin typeface="Calibri"/>
            </a:endParaRPr>
          </a:p>
        </p:txBody>
      </p:sp>
      <p:sp>
        <p:nvSpPr>
          <p:cNvPr id="66" name="ZoneTexte 65"/>
          <p:cNvSpPr txBox="1"/>
          <p:nvPr/>
        </p:nvSpPr>
        <p:spPr>
          <a:xfrm>
            <a:off x="7885510" y="2675645"/>
            <a:ext cx="1277549"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+2</a:t>
            </a:r>
          </a:p>
        </p:txBody>
      </p:sp>
      <p:sp>
        <p:nvSpPr>
          <p:cNvPr id="67" name="ZoneTexte 66"/>
          <p:cNvSpPr txBox="1"/>
          <p:nvPr/>
        </p:nvSpPr>
        <p:spPr>
          <a:xfrm>
            <a:off x="7885508" y="2956819"/>
            <a:ext cx="1343131"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-0,5</a:t>
            </a:r>
          </a:p>
        </p:txBody>
      </p:sp>
      <p:sp>
        <p:nvSpPr>
          <p:cNvPr id="70" name="ZoneTexte 69"/>
          <p:cNvSpPr txBox="1"/>
          <p:nvPr/>
        </p:nvSpPr>
        <p:spPr>
          <a:xfrm>
            <a:off x="9362257" y="4179495"/>
            <a:ext cx="1078079" cy="492443"/>
          </a:xfrm>
          <a:prstGeom prst="rect">
            <a:avLst/>
          </a:prstGeom>
        </p:spPr>
        <p:txBody>
          <a:bodyPr vert="horz" wrap="square" lIns="0" tIns="0" rIns="0" bIns="0" rtlCol="0">
            <a:spAutoFit/>
          </a:bodyPr>
          <a:lstStyle/>
          <a:p>
            <a:pPr marL="6351" defTabSz="1232345">
              <a:defRPr/>
            </a:pPr>
            <a:r>
              <a:rPr lang="fr-FR" sz="3200" b="1" dirty="0">
                <a:solidFill>
                  <a:srgbClr val="1B365D"/>
                </a:solidFill>
                <a:latin typeface="Calibri"/>
              </a:rPr>
              <a:t>+0,5</a:t>
            </a:r>
          </a:p>
        </p:txBody>
      </p:sp>
      <p:sp>
        <p:nvSpPr>
          <p:cNvPr id="71" name="ZoneTexte 70"/>
          <p:cNvSpPr txBox="1"/>
          <p:nvPr/>
        </p:nvSpPr>
        <p:spPr>
          <a:xfrm>
            <a:off x="9326733" y="2707609"/>
            <a:ext cx="1078079" cy="492443"/>
          </a:xfrm>
          <a:prstGeom prst="rect">
            <a:avLst/>
          </a:prstGeom>
        </p:spPr>
        <p:txBody>
          <a:bodyPr vert="horz" wrap="square" lIns="0" tIns="0" rIns="0" bIns="0" rtlCol="0">
            <a:spAutoFit/>
          </a:bodyPr>
          <a:lstStyle/>
          <a:p>
            <a:pPr marL="6351" defTabSz="1232345">
              <a:defRPr/>
            </a:pPr>
            <a:r>
              <a:rPr lang="fr-FR" sz="3200" b="1" dirty="0">
                <a:solidFill>
                  <a:srgbClr val="1B365D"/>
                </a:solidFill>
                <a:latin typeface="Calibri"/>
              </a:rPr>
              <a:t>+1,5</a:t>
            </a:r>
            <a:r>
              <a:rPr lang="fr-FR" sz="3200" b="1" dirty="0">
                <a:solidFill>
                  <a:prstClr val="white">
                    <a:lumMod val="50000"/>
                  </a:prstClr>
                </a:solidFill>
                <a:latin typeface="Calibri"/>
              </a:rPr>
              <a:t>*</a:t>
            </a:r>
          </a:p>
        </p:txBody>
      </p:sp>
      <p:cxnSp>
        <p:nvCxnSpPr>
          <p:cNvPr id="72" name="Connecteur droit 71"/>
          <p:cNvCxnSpPr/>
          <p:nvPr/>
        </p:nvCxnSpPr>
        <p:spPr>
          <a:xfrm>
            <a:off x="9261152" y="2675645"/>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73" name="Connecteur droit 72"/>
          <p:cNvCxnSpPr/>
          <p:nvPr/>
        </p:nvCxnSpPr>
        <p:spPr>
          <a:xfrm>
            <a:off x="9261152" y="4130888"/>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74" name="Connecteur droit avec flèche 73"/>
          <p:cNvCxnSpPr/>
          <p:nvPr/>
        </p:nvCxnSpPr>
        <p:spPr>
          <a:xfrm>
            <a:off x="1847746" y="3765932"/>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5" name="Connecteur droit avec flèche 74"/>
          <p:cNvCxnSpPr/>
          <p:nvPr/>
        </p:nvCxnSpPr>
        <p:spPr>
          <a:xfrm>
            <a:off x="2287465" y="3765932"/>
            <a:ext cx="560553" cy="0"/>
          </a:xfrm>
          <a:prstGeom prst="straightConnector1">
            <a:avLst/>
          </a:prstGeom>
          <a:noFill/>
          <a:ln w="38100">
            <a:solidFill>
              <a:srgbClr val="1B4696"/>
            </a:solidFill>
            <a:prstDash val="solid"/>
            <a:round/>
            <a:headEnd type="none" w="med" len="med"/>
            <a:tailEnd type="none" w="med" len="med"/>
          </a:ln>
          <a:effectLst/>
          <a:extLst>
            <a:ext uri="{909E8E84-426E-40DD-AFC4-6F175D3DCCD1}">
              <a14:hiddenFill xmlns:a14="http://schemas.microsoft.com/office/drawing/2010/main">
                <a:noFill/>
              </a14:hiddenFill>
            </a:ext>
          </a:extLst>
        </p:spPr>
      </p:cxnSp>
      <p:cxnSp>
        <p:nvCxnSpPr>
          <p:cNvPr id="76" name="Connecteur droit avec flèche 75"/>
          <p:cNvCxnSpPr/>
          <p:nvPr/>
        </p:nvCxnSpPr>
        <p:spPr>
          <a:xfrm flipV="1">
            <a:off x="3075621" y="2906240"/>
            <a:ext cx="0" cy="227853"/>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7" name="Connecteur droit avec flèche 76"/>
          <p:cNvCxnSpPr/>
          <p:nvPr/>
        </p:nvCxnSpPr>
        <p:spPr>
          <a:xfrm>
            <a:off x="3075621" y="4319947"/>
            <a:ext cx="0" cy="239112"/>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pic>
        <p:nvPicPr>
          <p:cNvPr id="78" name="Image 77"/>
          <p:cNvPicPr>
            <a:picLocks noChangeAspect="1"/>
          </p:cNvPicPr>
          <p:nvPr/>
        </p:nvPicPr>
        <p:blipFill rotWithShape="1">
          <a:blip r:embed="rId3"/>
          <a:srcRect r="5283" b="11070"/>
          <a:stretch/>
        </p:blipFill>
        <p:spPr>
          <a:xfrm>
            <a:off x="10525236" y="67082"/>
            <a:ext cx="1503301" cy="1683143"/>
          </a:xfrm>
          <a:prstGeom prst="rect">
            <a:avLst/>
          </a:prstGeom>
        </p:spPr>
      </p:pic>
      <p:cxnSp>
        <p:nvCxnSpPr>
          <p:cNvPr id="79" name="Connecteur droit avec flèche 78"/>
          <p:cNvCxnSpPr/>
          <p:nvPr/>
        </p:nvCxnSpPr>
        <p:spPr>
          <a:xfrm>
            <a:off x="8123013" y="3768487"/>
            <a:ext cx="1050836"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80" name="Connecteur droit avec flèche 79"/>
          <p:cNvCxnSpPr/>
          <p:nvPr/>
        </p:nvCxnSpPr>
        <p:spPr>
          <a:xfrm>
            <a:off x="8123013" y="3765932"/>
            <a:ext cx="325721"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sp>
        <p:nvSpPr>
          <p:cNvPr id="81" name="Text Placeholder 12"/>
          <p:cNvSpPr txBox="1">
            <a:spLocks/>
          </p:cNvSpPr>
          <p:nvPr/>
        </p:nvSpPr>
        <p:spPr>
          <a:xfrm>
            <a:off x="-135416" y="3043533"/>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31 MARS-2 AVRIL</a:t>
            </a:r>
          </a:p>
        </p:txBody>
      </p:sp>
      <p:sp>
        <p:nvSpPr>
          <p:cNvPr id="47" name="ZoneTexte 46"/>
          <p:cNvSpPr txBox="1"/>
          <p:nvPr/>
        </p:nvSpPr>
        <p:spPr>
          <a:xfrm>
            <a:off x="7849778" y="4251267"/>
            <a:ext cx="1277549"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+3</a:t>
            </a:r>
          </a:p>
        </p:txBody>
      </p:sp>
      <p:sp>
        <p:nvSpPr>
          <p:cNvPr id="83" name="ZoneTexte 82"/>
          <p:cNvSpPr txBox="1"/>
          <p:nvPr/>
        </p:nvSpPr>
        <p:spPr>
          <a:xfrm>
            <a:off x="7849776" y="4532440"/>
            <a:ext cx="1343131"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-2,5</a:t>
            </a:r>
          </a:p>
        </p:txBody>
      </p:sp>
      <p:sp>
        <p:nvSpPr>
          <p:cNvPr id="68" name="Text Placeholder 12"/>
          <p:cNvSpPr txBox="1">
            <a:spLocks/>
          </p:cNvSpPr>
          <p:nvPr/>
        </p:nvSpPr>
        <p:spPr>
          <a:xfrm>
            <a:off x="8777758" y="3436923"/>
            <a:ext cx="2524127" cy="66797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19,5%</a:t>
            </a:r>
          </a:p>
        </p:txBody>
      </p:sp>
      <p:sp>
        <p:nvSpPr>
          <p:cNvPr id="69" name="Text Placeholder 12"/>
          <p:cNvSpPr txBox="1">
            <a:spLocks/>
          </p:cNvSpPr>
          <p:nvPr/>
        </p:nvSpPr>
        <p:spPr>
          <a:xfrm>
            <a:off x="8777758" y="3242623"/>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16-17 AVRIL</a:t>
            </a:r>
          </a:p>
        </p:txBody>
      </p:sp>
    </p:spTree>
    <p:extLst>
      <p:ext uri="{BB962C8B-B14F-4D97-AF65-F5344CB8AC3E}">
        <p14:creationId xmlns:p14="http://schemas.microsoft.com/office/powerpoint/2010/main" val="29563273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506013"/>
            <a:ext cx="11539460" cy="443198"/>
          </a:xfrm>
        </p:spPr>
        <p:txBody>
          <a:bodyPr/>
          <a:lstStyle/>
          <a:p>
            <a:r>
              <a:rPr lang="fr-FR" sz="3200" dirty="0"/>
              <a:t>Les changeurs : Jean-Luc Mélenchon</a:t>
            </a:r>
          </a:p>
        </p:txBody>
      </p:sp>
      <p:sp>
        <p:nvSpPr>
          <p:cNvPr id="2" name="Espace réservé du pied de page 1"/>
          <p:cNvSpPr>
            <a:spLocks noGrp="1"/>
          </p:cNvSpPr>
          <p:nvPr>
            <p:ph type="ftr" sz="quarter" idx="15"/>
          </p:nvPr>
        </p:nvSpPr>
        <p:spPr>
          <a:xfrm>
            <a:off x="606363" y="6504631"/>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pSp>
        <p:nvGrpSpPr>
          <p:cNvPr id="80" name="Groupe 79"/>
          <p:cNvGrpSpPr/>
          <p:nvPr/>
        </p:nvGrpSpPr>
        <p:grpSpPr>
          <a:xfrm>
            <a:off x="2926794" y="2441839"/>
            <a:ext cx="5368145" cy="2477861"/>
            <a:chOff x="2324609" y="1314782"/>
            <a:chExt cx="4026109" cy="2446240"/>
          </a:xfrm>
        </p:grpSpPr>
        <p:sp>
          <p:nvSpPr>
            <p:cNvPr id="81" name="Accolade ouvrante 80"/>
            <p:cNvSpPr/>
            <p:nvPr/>
          </p:nvSpPr>
          <p:spPr>
            <a:xfrm>
              <a:off x="2324609" y="1314783"/>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sp>
          <p:nvSpPr>
            <p:cNvPr id="82" name="Accolade ouvrante 81"/>
            <p:cNvSpPr/>
            <p:nvPr/>
          </p:nvSpPr>
          <p:spPr>
            <a:xfrm rot="10800000">
              <a:off x="5859659" y="1314782"/>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grpSp>
      <p:sp>
        <p:nvSpPr>
          <p:cNvPr id="83" name="Rounded Rectangular Callout 62"/>
          <p:cNvSpPr/>
          <p:nvPr/>
        </p:nvSpPr>
        <p:spPr bwMode="auto">
          <a:xfrm>
            <a:off x="3517449" y="1792358"/>
            <a:ext cx="1728820" cy="1801821"/>
          </a:xfrm>
          <a:prstGeom prst="rect">
            <a:avLst/>
          </a:prstGeom>
          <a:solidFill>
            <a:srgbClr val="9C0C1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867" b="1" dirty="0">
              <a:solidFill>
                <a:prstClr val="white"/>
              </a:solidFill>
              <a:latin typeface="Calibri"/>
            </a:endParaRPr>
          </a:p>
        </p:txBody>
      </p:sp>
      <p:sp>
        <p:nvSpPr>
          <p:cNvPr id="84" name="Rounded Rectangular Callout 62"/>
          <p:cNvSpPr/>
          <p:nvPr/>
        </p:nvSpPr>
        <p:spPr bwMode="auto">
          <a:xfrm>
            <a:off x="3517449" y="3785516"/>
            <a:ext cx="1728820" cy="1801821"/>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600" i="1" dirty="0">
              <a:solidFill>
                <a:prstClr val="white"/>
              </a:solidFill>
              <a:latin typeface="Calibri"/>
            </a:endParaRPr>
          </a:p>
        </p:txBody>
      </p:sp>
      <p:sp>
        <p:nvSpPr>
          <p:cNvPr id="86" name="Text Placeholder 12"/>
          <p:cNvSpPr txBox="1">
            <a:spLocks/>
          </p:cNvSpPr>
          <p:nvPr/>
        </p:nvSpPr>
        <p:spPr>
          <a:xfrm>
            <a:off x="1" y="3294757"/>
            <a:ext cx="2524127" cy="36374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15%</a:t>
            </a:r>
          </a:p>
        </p:txBody>
      </p:sp>
      <p:sp>
        <p:nvSpPr>
          <p:cNvPr id="89" name="Rounded Rectangular Callout 62"/>
          <p:cNvSpPr/>
          <p:nvPr/>
        </p:nvSpPr>
        <p:spPr bwMode="auto">
          <a:xfrm>
            <a:off x="5246269" y="1792358"/>
            <a:ext cx="2468137" cy="1801821"/>
          </a:xfrm>
          <a:prstGeom prst="rect">
            <a:avLst/>
          </a:prstGeom>
          <a:solidFill>
            <a:srgbClr val="B60E1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TRANSFERTS</a:t>
            </a:r>
            <a:br>
              <a:rPr lang="fr-FR" sz="2133" b="1" dirty="0">
                <a:solidFill>
                  <a:prstClr val="white"/>
                </a:solidFill>
                <a:latin typeface="Calibri"/>
              </a:rPr>
            </a:br>
            <a:r>
              <a:rPr lang="fr-FR" sz="2133" b="1" dirty="0">
                <a:solidFill>
                  <a:prstClr val="white"/>
                </a:solidFill>
                <a:latin typeface="Calibri"/>
              </a:rPr>
              <a:t>DE VOTE</a:t>
            </a:r>
            <a:r>
              <a:rPr lang="fr-FR" sz="1600" b="1" dirty="0">
                <a:solidFill>
                  <a:prstClr val="white"/>
                </a:solidFill>
                <a:latin typeface="Calibri"/>
              </a:rPr>
              <a:t/>
            </a:r>
            <a:br>
              <a:rPr lang="fr-FR" sz="1600" b="1" dirty="0">
                <a:solidFill>
                  <a:prstClr val="white"/>
                </a:solidFill>
                <a:latin typeface="Calibri"/>
              </a:rPr>
            </a:br>
            <a:r>
              <a:rPr lang="fr-FR" sz="1600" dirty="0">
                <a:solidFill>
                  <a:prstClr val="white"/>
                </a:solidFill>
                <a:latin typeface="Calibri"/>
              </a:rPr>
              <a:t>entre Jean-Luc Mélenchon</a:t>
            </a:r>
            <a:br>
              <a:rPr lang="fr-FR" sz="1600" dirty="0">
                <a:solidFill>
                  <a:prstClr val="white"/>
                </a:solidFill>
                <a:latin typeface="Calibri"/>
              </a:rPr>
            </a:br>
            <a:r>
              <a:rPr lang="fr-FR" sz="1600" dirty="0">
                <a:solidFill>
                  <a:prstClr val="white"/>
                </a:solidFill>
                <a:latin typeface="Calibri"/>
              </a:rPr>
              <a:t>et d’autres candidats</a:t>
            </a:r>
          </a:p>
        </p:txBody>
      </p:sp>
      <p:sp>
        <p:nvSpPr>
          <p:cNvPr id="90" name="Rounded Rectangular Callout 62"/>
          <p:cNvSpPr/>
          <p:nvPr/>
        </p:nvSpPr>
        <p:spPr bwMode="auto">
          <a:xfrm>
            <a:off x="5246269" y="3785516"/>
            <a:ext cx="2468137" cy="18018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MOBILISATION</a:t>
            </a:r>
            <a:br>
              <a:rPr lang="fr-FR" sz="2133" b="1" dirty="0">
                <a:solidFill>
                  <a:prstClr val="white"/>
                </a:solidFill>
                <a:latin typeface="Calibri"/>
              </a:rPr>
            </a:br>
            <a:r>
              <a:rPr lang="fr-FR" sz="2133" b="1" dirty="0">
                <a:solidFill>
                  <a:prstClr val="white"/>
                </a:solidFill>
                <a:latin typeface="Calibri"/>
              </a:rPr>
              <a:t>DES ÉLECTEURS</a:t>
            </a:r>
            <a:r>
              <a:rPr lang="fr-FR" sz="1600" b="1" dirty="0">
                <a:solidFill>
                  <a:prstClr val="white"/>
                </a:solidFill>
                <a:latin typeface="Calibri"/>
              </a:rPr>
              <a:t/>
            </a:r>
            <a:br>
              <a:rPr lang="fr-FR" sz="1600" b="1" dirty="0">
                <a:solidFill>
                  <a:prstClr val="white"/>
                </a:solidFill>
                <a:latin typeface="Calibri"/>
              </a:rPr>
            </a:br>
            <a:r>
              <a:rPr lang="fr-FR" sz="1467" i="1" dirty="0">
                <a:solidFill>
                  <a:prstClr val="white"/>
                </a:solidFill>
                <a:latin typeface="Calibri"/>
              </a:rPr>
              <a:t>(Sont-ils plus ou moins </a:t>
            </a:r>
          </a:p>
          <a:p>
            <a:pPr marL="6351" algn="ctr" defTabSz="1232345"/>
            <a:r>
              <a:rPr lang="fr-FR" sz="1467" i="1" dirty="0">
                <a:solidFill>
                  <a:prstClr val="white"/>
                </a:solidFill>
                <a:latin typeface="Calibri"/>
              </a:rPr>
              <a:t>certains d’aller voter ?)</a:t>
            </a:r>
          </a:p>
        </p:txBody>
      </p:sp>
      <p:grpSp>
        <p:nvGrpSpPr>
          <p:cNvPr id="91" name="Group 4"/>
          <p:cNvGrpSpPr>
            <a:grpSpLocks noChangeAspect="1"/>
          </p:cNvGrpSpPr>
          <p:nvPr/>
        </p:nvGrpSpPr>
        <p:grpSpPr bwMode="auto">
          <a:xfrm>
            <a:off x="3673695" y="2265347"/>
            <a:ext cx="1432983" cy="812800"/>
            <a:chOff x="1892" y="812"/>
            <a:chExt cx="677" cy="384"/>
          </a:xfrm>
          <a:solidFill>
            <a:schemeClr val="bg1"/>
          </a:solidFill>
        </p:grpSpPr>
        <p:sp>
          <p:nvSpPr>
            <p:cNvPr id="92" name="Freeform 5"/>
            <p:cNvSpPr>
              <a:spLocks noEditPoints="1"/>
            </p:cNvSpPr>
            <p:nvPr/>
          </p:nvSpPr>
          <p:spPr bwMode="auto">
            <a:xfrm>
              <a:off x="1892" y="852"/>
              <a:ext cx="339" cy="344"/>
            </a:xfrm>
            <a:custGeom>
              <a:avLst/>
              <a:gdLst>
                <a:gd name="T0" fmla="*/ 207 w 273"/>
                <a:gd name="T1" fmla="*/ 163 h 276"/>
                <a:gd name="T2" fmla="*/ 239 w 273"/>
                <a:gd name="T3" fmla="*/ 103 h 276"/>
                <a:gd name="T4" fmla="*/ 230 w 273"/>
                <a:gd name="T5" fmla="*/ 64 h 276"/>
                <a:gd name="T6" fmla="*/ 189 w 273"/>
                <a:gd name="T7" fmla="*/ 73 h 276"/>
                <a:gd name="T8" fmla="*/ 176 w 273"/>
                <a:gd name="T9" fmla="*/ 44 h 276"/>
                <a:gd name="T10" fmla="*/ 176 w 273"/>
                <a:gd name="T11" fmla="*/ 12 h 276"/>
                <a:gd name="T12" fmla="*/ 273 w 273"/>
                <a:gd name="T13" fmla="*/ 0 h 276"/>
                <a:gd name="T14" fmla="*/ 164 w 273"/>
                <a:gd name="T15" fmla="*/ 6 h 276"/>
                <a:gd name="T16" fmla="*/ 160 w 273"/>
                <a:gd name="T17" fmla="*/ 32 h 276"/>
                <a:gd name="T18" fmla="*/ 86 w 273"/>
                <a:gd name="T19" fmla="*/ 59 h 276"/>
                <a:gd name="T20" fmla="*/ 43 w 273"/>
                <a:gd name="T21" fmla="*/ 154 h 276"/>
                <a:gd name="T22" fmla="*/ 34 w 273"/>
                <a:gd name="T23" fmla="*/ 152 h 276"/>
                <a:gd name="T24" fmla="*/ 1 w 273"/>
                <a:gd name="T25" fmla="*/ 184 h 276"/>
                <a:gd name="T26" fmla="*/ 44 w 273"/>
                <a:gd name="T27" fmla="*/ 276 h 276"/>
                <a:gd name="T28" fmla="*/ 90 w 273"/>
                <a:gd name="T29" fmla="*/ 267 h 276"/>
                <a:gd name="T30" fmla="*/ 91 w 273"/>
                <a:gd name="T31" fmla="*/ 249 h 276"/>
                <a:gd name="T32" fmla="*/ 161 w 273"/>
                <a:gd name="T33" fmla="*/ 212 h 276"/>
                <a:gd name="T34" fmla="*/ 201 w 273"/>
                <a:gd name="T35" fmla="*/ 176 h 276"/>
                <a:gd name="T36" fmla="*/ 273 w 273"/>
                <a:gd name="T37" fmla="*/ 163 h 276"/>
                <a:gd name="T38" fmla="*/ 137 w 273"/>
                <a:gd name="T39" fmla="*/ 131 h 276"/>
                <a:gd name="T40" fmla="*/ 148 w 273"/>
                <a:gd name="T41" fmla="*/ 80 h 276"/>
                <a:gd name="T42" fmla="*/ 164 w 273"/>
                <a:gd name="T43" fmla="*/ 113 h 276"/>
                <a:gd name="T44" fmla="*/ 80 w 273"/>
                <a:gd name="T45" fmla="*/ 261 h 276"/>
                <a:gd name="T46" fmla="*/ 48 w 273"/>
                <a:gd name="T47" fmla="*/ 264 h 276"/>
                <a:gd name="T48" fmla="*/ 36 w 273"/>
                <a:gd name="T49" fmla="*/ 167 h 276"/>
                <a:gd name="T50" fmla="*/ 80 w 273"/>
                <a:gd name="T51" fmla="*/ 261 h 276"/>
                <a:gd name="T52" fmla="*/ 154 w 273"/>
                <a:gd name="T53" fmla="*/ 202 h 276"/>
                <a:gd name="T54" fmla="*/ 51 w 273"/>
                <a:gd name="T55" fmla="*/ 169 h 276"/>
                <a:gd name="T56" fmla="*/ 93 w 273"/>
                <a:gd name="T57" fmla="*/ 70 h 276"/>
                <a:gd name="T58" fmla="*/ 154 w 273"/>
                <a:gd name="T59" fmla="*/ 43 h 276"/>
                <a:gd name="T60" fmla="*/ 164 w 273"/>
                <a:gd name="T61" fmla="*/ 74 h 276"/>
                <a:gd name="T62" fmla="*/ 142 w 273"/>
                <a:gd name="T63" fmla="*/ 63 h 276"/>
                <a:gd name="T64" fmla="*/ 119 w 273"/>
                <a:gd name="T65" fmla="*/ 100 h 276"/>
                <a:gd name="T66" fmla="*/ 115 w 273"/>
                <a:gd name="T67" fmla="*/ 111 h 276"/>
                <a:gd name="T68" fmla="*/ 130 w 273"/>
                <a:gd name="T69" fmla="*/ 150 h 276"/>
                <a:gd name="T70" fmla="*/ 170 w 273"/>
                <a:gd name="T71" fmla="*/ 125 h 276"/>
                <a:gd name="T72" fmla="*/ 200 w 273"/>
                <a:gd name="T73" fmla="*/ 79 h 276"/>
                <a:gd name="T74" fmla="*/ 223 w 273"/>
                <a:gd name="T75" fmla="*/ 75 h 276"/>
                <a:gd name="T76" fmla="*/ 202 w 273"/>
                <a:gd name="T77" fmla="*/ 14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3" h="276">
                  <a:moveTo>
                    <a:pt x="273" y="163"/>
                  </a:moveTo>
                  <a:cubicBezTo>
                    <a:pt x="207" y="163"/>
                    <a:pt x="207" y="163"/>
                    <a:pt x="207" y="163"/>
                  </a:cubicBezTo>
                  <a:cubicBezTo>
                    <a:pt x="211" y="155"/>
                    <a:pt x="213" y="149"/>
                    <a:pt x="213" y="147"/>
                  </a:cubicBezTo>
                  <a:cubicBezTo>
                    <a:pt x="239" y="103"/>
                    <a:pt x="239" y="103"/>
                    <a:pt x="239" y="103"/>
                  </a:cubicBezTo>
                  <a:cubicBezTo>
                    <a:pt x="242" y="99"/>
                    <a:pt x="243" y="94"/>
                    <a:pt x="243" y="88"/>
                  </a:cubicBezTo>
                  <a:cubicBezTo>
                    <a:pt x="243" y="79"/>
                    <a:pt x="239" y="70"/>
                    <a:pt x="230" y="64"/>
                  </a:cubicBezTo>
                  <a:cubicBezTo>
                    <a:pt x="224" y="60"/>
                    <a:pt x="216" y="58"/>
                    <a:pt x="208" y="60"/>
                  </a:cubicBezTo>
                  <a:cubicBezTo>
                    <a:pt x="200" y="61"/>
                    <a:pt x="194" y="66"/>
                    <a:pt x="189" y="73"/>
                  </a:cubicBezTo>
                  <a:cubicBezTo>
                    <a:pt x="184" y="82"/>
                    <a:pt x="180" y="88"/>
                    <a:pt x="176" y="94"/>
                  </a:cubicBezTo>
                  <a:cubicBezTo>
                    <a:pt x="176" y="44"/>
                    <a:pt x="176" y="44"/>
                    <a:pt x="176" y="44"/>
                  </a:cubicBezTo>
                  <a:cubicBezTo>
                    <a:pt x="176" y="44"/>
                    <a:pt x="176" y="44"/>
                    <a:pt x="176" y="44"/>
                  </a:cubicBezTo>
                  <a:cubicBezTo>
                    <a:pt x="176" y="12"/>
                    <a:pt x="176" y="12"/>
                    <a:pt x="176" y="12"/>
                  </a:cubicBezTo>
                  <a:cubicBezTo>
                    <a:pt x="273" y="12"/>
                    <a:pt x="273" y="12"/>
                    <a:pt x="273" y="12"/>
                  </a:cubicBezTo>
                  <a:cubicBezTo>
                    <a:pt x="273" y="0"/>
                    <a:pt x="273" y="0"/>
                    <a:pt x="273" y="0"/>
                  </a:cubicBezTo>
                  <a:cubicBezTo>
                    <a:pt x="170" y="0"/>
                    <a:pt x="170" y="0"/>
                    <a:pt x="170" y="0"/>
                  </a:cubicBezTo>
                  <a:cubicBezTo>
                    <a:pt x="166" y="0"/>
                    <a:pt x="164" y="3"/>
                    <a:pt x="164" y="6"/>
                  </a:cubicBezTo>
                  <a:cubicBezTo>
                    <a:pt x="164" y="34"/>
                    <a:pt x="164" y="34"/>
                    <a:pt x="164" y="34"/>
                  </a:cubicBezTo>
                  <a:cubicBezTo>
                    <a:pt x="160" y="32"/>
                    <a:pt x="160" y="32"/>
                    <a:pt x="160" y="32"/>
                  </a:cubicBezTo>
                  <a:cubicBezTo>
                    <a:pt x="150" y="27"/>
                    <a:pt x="139" y="27"/>
                    <a:pt x="130" y="33"/>
                  </a:cubicBezTo>
                  <a:cubicBezTo>
                    <a:pt x="86" y="59"/>
                    <a:pt x="86" y="59"/>
                    <a:pt x="86" y="59"/>
                  </a:cubicBezTo>
                  <a:cubicBezTo>
                    <a:pt x="80" y="63"/>
                    <a:pt x="76" y="68"/>
                    <a:pt x="73" y="75"/>
                  </a:cubicBezTo>
                  <a:cubicBezTo>
                    <a:pt x="43" y="154"/>
                    <a:pt x="43" y="154"/>
                    <a:pt x="43" y="154"/>
                  </a:cubicBezTo>
                  <a:cubicBezTo>
                    <a:pt x="43" y="152"/>
                    <a:pt x="41" y="151"/>
                    <a:pt x="39" y="151"/>
                  </a:cubicBezTo>
                  <a:cubicBezTo>
                    <a:pt x="38" y="150"/>
                    <a:pt x="36" y="151"/>
                    <a:pt x="34" y="152"/>
                  </a:cubicBezTo>
                  <a:cubicBezTo>
                    <a:pt x="3" y="177"/>
                    <a:pt x="3" y="177"/>
                    <a:pt x="3" y="177"/>
                  </a:cubicBezTo>
                  <a:cubicBezTo>
                    <a:pt x="1" y="179"/>
                    <a:pt x="0" y="182"/>
                    <a:pt x="1" y="184"/>
                  </a:cubicBezTo>
                  <a:cubicBezTo>
                    <a:pt x="39" y="272"/>
                    <a:pt x="39" y="272"/>
                    <a:pt x="39" y="272"/>
                  </a:cubicBezTo>
                  <a:cubicBezTo>
                    <a:pt x="40" y="275"/>
                    <a:pt x="42" y="276"/>
                    <a:pt x="44" y="276"/>
                  </a:cubicBezTo>
                  <a:cubicBezTo>
                    <a:pt x="74" y="276"/>
                    <a:pt x="74" y="276"/>
                    <a:pt x="74" y="276"/>
                  </a:cubicBezTo>
                  <a:cubicBezTo>
                    <a:pt x="81" y="276"/>
                    <a:pt x="87" y="273"/>
                    <a:pt x="90" y="267"/>
                  </a:cubicBezTo>
                  <a:cubicBezTo>
                    <a:pt x="92" y="264"/>
                    <a:pt x="93" y="261"/>
                    <a:pt x="93" y="257"/>
                  </a:cubicBezTo>
                  <a:cubicBezTo>
                    <a:pt x="93" y="254"/>
                    <a:pt x="92" y="252"/>
                    <a:pt x="91" y="249"/>
                  </a:cubicBezTo>
                  <a:cubicBezTo>
                    <a:pt x="91" y="248"/>
                    <a:pt x="91" y="248"/>
                    <a:pt x="91" y="248"/>
                  </a:cubicBezTo>
                  <a:cubicBezTo>
                    <a:pt x="102" y="244"/>
                    <a:pt x="128" y="232"/>
                    <a:pt x="161" y="212"/>
                  </a:cubicBezTo>
                  <a:cubicBezTo>
                    <a:pt x="180" y="201"/>
                    <a:pt x="192" y="187"/>
                    <a:pt x="200" y="175"/>
                  </a:cubicBezTo>
                  <a:cubicBezTo>
                    <a:pt x="200" y="175"/>
                    <a:pt x="201" y="176"/>
                    <a:pt x="201" y="176"/>
                  </a:cubicBezTo>
                  <a:cubicBezTo>
                    <a:pt x="273" y="176"/>
                    <a:pt x="273" y="176"/>
                    <a:pt x="273" y="176"/>
                  </a:cubicBezTo>
                  <a:lnTo>
                    <a:pt x="273" y="163"/>
                  </a:lnTo>
                  <a:close/>
                  <a:moveTo>
                    <a:pt x="164" y="114"/>
                  </a:moveTo>
                  <a:cubicBezTo>
                    <a:pt x="156" y="117"/>
                    <a:pt x="146" y="124"/>
                    <a:pt x="137" y="131"/>
                  </a:cubicBezTo>
                  <a:cubicBezTo>
                    <a:pt x="135" y="122"/>
                    <a:pt x="131" y="114"/>
                    <a:pt x="129" y="109"/>
                  </a:cubicBezTo>
                  <a:cubicBezTo>
                    <a:pt x="136" y="102"/>
                    <a:pt x="144" y="89"/>
                    <a:pt x="148" y="80"/>
                  </a:cubicBezTo>
                  <a:cubicBezTo>
                    <a:pt x="152" y="83"/>
                    <a:pt x="157" y="86"/>
                    <a:pt x="164" y="87"/>
                  </a:cubicBezTo>
                  <a:cubicBezTo>
                    <a:pt x="164" y="113"/>
                    <a:pt x="164" y="113"/>
                    <a:pt x="164" y="113"/>
                  </a:cubicBezTo>
                  <a:cubicBezTo>
                    <a:pt x="164" y="113"/>
                    <a:pt x="164" y="114"/>
                    <a:pt x="164" y="114"/>
                  </a:cubicBezTo>
                  <a:close/>
                  <a:moveTo>
                    <a:pt x="80" y="261"/>
                  </a:moveTo>
                  <a:cubicBezTo>
                    <a:pt x="79" y="261"/>
                    <a:pt x="77" y="264"/>
                    <a:pt x="74" y="264"/>
                  </a:cubicBezTo>
                  <a:cubicBezTo>
                    <a:pt x="48" y="264"/>
                    <a:pt x="48" y="264"/>
                    <a:pt x="48" y="264"/>
                  </a:cubicBezTo>
                  <a:cubicBezTo>
                    <a:pt x="14" y="184"/>
                    <a:pt x="14" y="184"/>
                    <a:pt x="14" y="184"/>
                  </a:cubicBezTo>
                  <a:cubicBezTo>
                    <a:pt x="36" y="167"/>
                    <a:pt x="36" y="167"/>
                    <a:pt x="36" y="167"/>
                  </a:cubicBezTo>
                  <a:cubicBezTo>
                    <a:pt x="80" y="254"/>
                    <a:pt x="80" y="254"/>
                    <a:pt x="80" y="254"/>
                  </a:cubicBezTo>
                  <a:cubicBezTo>
                    <a:pt x="81" y="257"/>
                    <a:pt x="80" y="260"/>
                    <a:pt x="80" y="261"/>
                  </a:cubicBezTo>
                  <a:close/>
                  <a:moveTo>
                    <a:pt x="201" y="143"/>
                  </a:moveTo>
                  <a:cubicBezTo>
                    <a:pt x="201" y="143"/>
                    <a:pt x="194" y="177"/>
                    <a:pt x="154" y="202"/>
                  </a:cubicBezTo>
                  <a:cubicBezTo>
                    <a:pt x="122" y="222"/>
                    <a:pt x="96" y="233"/>
                    <a:pt x="85" y="237"/>
                  </a:cubicBezTo>
                  <a:cubicBezTo>
                    <a:pt x="51" y="169"/>
                    <a:pt x="51" y="169"/>
                    <a:pt x="51" y="169"/>
                  </a:cubicBezTo>
                  <a:cubicBezTo>
                    <a:pt x="85" y="79"/>
                    <a:pt x="85" y="79"/>
                    <a:pt x="85" y="79"/>
                  </a:cubicBezTo>
                  <a:cubicBezTo>
                    <a:pt x="86" y="75"/>
                    <a:pt x="89" y="72"/>
                    <a:pt x="93" y="70"/>
                  </a:cubicBezTo>
                  <a:cubicBezTo>
                    <a:pt x="136" y="44"/>
                    <a:pt x="136" y="44"/>
                    <a:pt x="136" y="44"/>
                  </a:cubicBezTo>
                  <a:cubicBezTo>
                    <a:pt x="142" y="40"/>
                    <a:pt x="148" y="40"/>
                    <a:pt x="154" y="43"/>
                  </a:cubicBezTo>
                  <a:cubicBezTo>
                    <a:pt x="164" y="48"/>
                    <a:pt x="164" y="48"/>
                    <a:pt x="164" y="48"/>
                  </a:cubicBezTo>
                  <a:cubicBezTo>
                    <a:pt x="164" y="74"/>
                    <a:pt x="164" y="74"/>
                    <a:pt x="164" y="74"/>
                  </a:cubicBezTo>
                  <a:cubicBezTo>
                    <a:pt x="156" y="71"/>
                    <a:pt x="149" y="65"/>
                    <a:pt x="149" y="65"/>
                  </a:cubicBezTo>
                  <a:cubicBezTo>
                    <a:pt x="148" y="63"/>
                    <a:pt x="145" y="62"/>
                    <a:pt x="142" y="63"/>
                  </a:cubicBezTo>
                  <a:cubicBezTo>
                    <a:pt x="140" y="64"/>
                    <a:pt x="138" y="66"/>
                    <a:pt x="138" y="69"/>
                  </a:cubicBezTo>
                  <a:cubicBezTo>
                    <a:pt x="138" y="74"/>
                    <a:pt x="124" y="98"/>
                    <a:pt x="119" y="100"/>
                  </a:cubicBezTo>
                  <a:cubicBezTo>
                    <a:pt x="116" y="100"/>
                    <a:pt x="115" y="102"/>
                    <a:pt x="114" y="104"/>
                  </a:cubicBezTo>
                  <a:cubicBezTo>
                    <a:pt x="113" y="106"/>
                    <a:pt x="113" y="109"/>
                    <a:pt x="115" y="111"/>
                  </a:cubicBezTo>
                  <a:cubicBezTo>
                    <a:pt x="115" y="111"/>
                    <a:pt x="126" y="125"/>
                    <a:pt x="126" y="144"/>
                  </a:cubicBezTo>
                  <a:cubicBezTo>
                    <a:pt x="126" y="147"/>
                    <a:pt x="127" y="149"/>
                    <a:pt x="130" y="150"/>
                  </a:cubicBezTo>
                  <a:cubicBezTo>
                    <a:pt x="132" y="151"/>
                    <a:pt x="135" y="151"/>
                    <a:pt x="137" y="149"/>
                  </a:cubicBezTo>
                  <a:cubicBezTo>
                    <a:pt x="148" y="138"/>
                    <a:pt x="166" y="126"/>
                    <a:pt x="170" y="125"/>
                  </a:cubicBezTo>
                  <a:cubicBezTo>
                    <a:pt x="174" y="125"/>
                    <a:pt x="176" y="123"/>
                    <a:pt x="176" y="119"/>
                  </a:cubicBezTo>
                  <a:cubicBezTo>
                    <a:pt x="176" y="119"/>
                    <a:pt x="179" y="113"/>
                    <a:pt x="200" y="79"/>
                  </a:cubicBezTo>
                  <a:cubicBezTo>
                    <a:pt x="203" y="76"/>
                    <a:pt x="206" y="73"/>
                    <a:pt x="211" y="72"/>
                  </a:cubicBezTo>
                  <a:cubicBezTo>
                    <a:pt x="215" y="71"/>
                    <a:pt x="220" y="72"/>
                    <a:pt x="223" y="75"/>
                  </a:cubicBezTo>
                  <a:cubicBezTo>
                    <a:pt x="231" y="80"/>
                    <a:pt x="233" y="89"/>
                    <a:pt x="229" y="97"/>
                  </a:cubicBezTo>
                  <a:cubicBezTo>
                    <a:pt x="202" y="141"/>
                    <a:pt x="202" y="141"/>
                    <a:pt x="202" y="141"/>
                  </a:cubicBezTo>
                  <a:cubicBezTo>
                    <a:pt x="202" y="142"/>
                    <a:pt x="202" y="142"/>
                    <a:pt x="201"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3" name="Freeform 6"/>
            <p:cNvSpPr>
              <a:spLocks noEditPoints="1"/>
            </p:cNvSpPr>
            <p:nvPr/>
          </p:nvSpPr>
          <p:spPr bwMode="auto">
            <a:xfrm>
              <a:off x="2229" y="812"/>
              <a:ext cx="340" cy="344"/>
            </a:xfrm>
            <a:custGeom>
              <a:avLst/>
              <a:gdLst>
                <a:gd name="T0" fmla="*/ 66 w 274"/>
                <a:gd name="T1" fmla="*/ 113 h 276"/>
                <a:gd name="T2" fmla="*/ 34 w 274"/>
                <a:gd name="T3" fmla="*/ 172 h 276"/>
                <a:gd name="T4" fmla="*/ 43 w 274"/>
                <a:gd name="T5" fmla="*/ 211 h 276"/>
                <a:gd name="T6" fmla="*/ 84 w 274"/>
                <a:gd name="T7" fmla="*/ 203 h 276"/>
                <a:gd name="T8" fmla="*/ 97 w 274"/>
                <a:gd name="T9" fmla="*/ 231 h 276"/>
                <a:gd name="T10" fmla="*/ 97 w 274"/>
                <a:gd name="T11" fmla="*/ 263 h 276"/>
                <a:gd name="T12" fmla="*/ 0 w 274"/>
                <a:gd name="T13" fmla="*/ 276 h 276"/>
                <a:gd name="T14" fmla="*/ 110 w 274"/>
                <a:gd name="T15" fmla="*/ 269 h 276"/>
                <a:gd name="T16" fmla="*/ 113 w 274"/>
                <a:gd name="T17" fmla="*/ 244 h 276"/>
                <a:gd name="T18" fmla="*/ 187 w 274"/>
                <a:gd name="T19" fmla="*/ 217 h 276"/>
                <a:gd name="T20" fmla="*/ 230 w 274"/>
                <a:gd name="T21" fmla="*/ 122 h 276"/>
                <a:gd name="T22" fmla="*/ 239 w 274"/>
                <a:gd name="T23" fmla="*/ 124 h 276"/>
                <a:gd name="T24" fmla="*/ 273 w 274"/>
                <a:gd name="T25" fmla="*/ 91 h 276"/>
                <a:gd name="T26" fmla="*/ 229 w 274"/>
                <a:gd name="T27" fmla="*/ 0 h 276"/>
                <a:gd name="T28" fmla="*/ 183 w 274"/>
                <a:gd name="T29" fmla="*/ 8 h 276"/>
                <a:gd name="T30" fmla="*/ 182 w 274"/>
                <a:gd name="T31" fmla="*/ 27 h 276"/>
                <a:gd name="T32" fmla="*/ 113 w 274"/>
                <a:gd name="T33" fmla="*/ 63 h 276"/>
                <a:gd name="T34" fmla="*/ 72 w 274"/>
                <a:gd name="T35" fmla="*/ 100 h 276"/>
                <a:gd name="T36" fmla="*/ 0 w 274"/>
                <a:gd name="T37" fmla="*/ 113 h 276"/>
                <a:gd name="T38" fmla="*/ 136 w 274"/>
                <a:gd name="T39" fmla="*/ 144 h 276"/>
                <a:gd name="T40" fmla="*/ 126 w 274"/>
                <a:gd name="T41" fmla="*/ 196 h 276"/>
                <a:gd name="T42" fmla="*/ 110 w 274"/>
                <a:gd name="T43" fmla="*/ 163 h 276"/>
                <a:gd name="T44" fmla="*/ 194 w 274"/>
                <a:gd name="T45" fmla="*/ 15 h 276"/>
                <a:gd name="T46" fmla="*/ 225 w 274"/>
                <a:gd name="T47" fmla="*/ 12 h 276"/>
                <a:gd name="T48" fmla="*/ 237 w 274"/>
                <a:gd name="T49" fmla="*/ 109 h 276"/>
                <a:gd name="T50" fmla="*/ 194 w 274"/>
                <a:gd name="T51" fmla="*/ 15 h 276"/>
                <a:gd name="T52" fmla="*/ 119 w 274"/>
                <a:gd name="T53" fmla="*/ 74 h 276"/>
                <a:gd name="T54" fmla="*/ 222 w 274"/>
                <a:gd name="T55" fmla="*/ 107 h 276"/>
                <a:gd name="T56" fmla="*/ 181 w 274"/>
                <a:gd name="T57" fmla="*/ 206 h 276"/>
                <a:gd name="T58" fmla="*/ 119 w 274"/>
                <a:gd name="T59" fmla="*/ 233 h 276"/>
                <a:gd name="T60" fmla="*/ 110 w 274"/>
                <a:gd name="T61" fmla="*/ 202 h 276"/>
                <a:gd name="T62" fmla="*/ 131 w 274"/>
                <a:gd name="T63" fmla="*/ 212 h 276"/>
                <a:gd name="T64" fmla="*/ 155 w 274"/>
                <a:gd name="T65" fmla="*/ 175 h 276"/>
                <a:gd name="T66" fmla="*/ 159 w 274"/>
                <a:gd name="T67" fmla="*/ 165 h 276"/>
                <a:gd name="T68" fmla="*/ 144 w 274"/>
                <a:gd name="T69" fmla="*/ 126 h 276"/>
                <a:gd name="T70" fmla="*/ 103 w 274"/>
                <a:gd name="T71" fmla="*/ 150 h 276"/>
                <a:gd name="T72" fmla="*/ 73 w 274"/>
                <a:gd name="T73" fmla="*/ 196 h 276"/>
                <a:gd name="T74" fmla="*/ 50 w 274"/>
                <a:gd name="T75" fmla="*/ 201 h 276"/>
                <a:gd name="T76" fmla="*/ 71 w 274"/>
                <a:gd name="T77" fmla="*/ 13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276">
                  <a:moveTo>
                    <a:pt x="0" y="113"/>
                  </a:moveTo>
                  <a:cubicBezTo>
                    <a:pt x="66" y="113"/>
                    <a:pt x="66" y="113"/>
                    <a:pt x="66" y="113"/>
                  </a:cubicBezTo>
                  <a:cubicBezTo>
                    <a:pt x="62" y="120"/>
                    <a:pt x="61" y="127"/>
                    <a:pt x="60" y="129"/>
                  </a:cubicBezTo>
                  <a:cubicBezTo>
                    <a:pt x="34" y="172"/>
                    <a:pt x="34" y="172"/>
                    <a:pt x="34" y="172"/>
                  </a:cubicBezTo>
                  <a:cubicBezTo>
                    <a:pt x="31" y="177"/>
                    <a:pt x="30" y="182"/>
                    <a:pt x="30" y="187"/>
                  </a:cubicBezTo>
                  <a:cubicBezTo>
                    <a:pt x="30" y="197"/>
                    <a:pt x="35" y="206"/>
                    <a:pt x="43" y="211"/>
                  </a:cubicBezTo>
                  <a:cubicBezTo>
                    <a:pt x="50" y="216"/>
                    <a:pt x="58" y="217"/>
                    <a:pt x="65" y="216"/>
                  </a:cubicBezTo>
                  <a:cubicBezTo>
                    <a:pt x="73" y="214"/>
                    <a:pt x="80" y="210"/>
                    <a:pt x="84" y="203"/>
                  </a:cubicBezTo>
                  <a:cubicBezTo>
                    <a:pt x="89" y="194"/>
                    <a:pt x="94" y="187"/>
                    <a:pt x="97" y="181"/>
                  </a:cubicBezTo>
                  <a:cubicBezTo>
                    <a:pt x="97" y="231"/>
                    <a:pt x="97" y="231"/>
                    <a:pt x="97" y="231"/>
                  </a:cubicBezTo>
                  <a:cubicBezTo>
                    <a:pt x="97" y="231"/>
                    <a:pt x="97" y="232"/>
                    <a:pt x="97" y="232"/>
                  </a:cubicBezTo>
                  <a:cubicBezTo>
                    <a:pt x="97" y="263"/>
                    <a:pt x="97" y="263"/>
                    <a:pt x="97" y="263"/>
                  </a:cubicBezTo>
                  <a:cubicBezTo>
                    <a:pt x="0" y="263"/>
                    <a:pt x="0" y="263"/>
                    <a:pt x="0" y="263"/>
                  </a:cubicBezTo>
                  <a:cubicBezTo>
                    <a:pt x="0" y="276"/>
                    <a:pt x="0" y="276"/>
                    <a:pt x="0" y="276"/>
                  </a:cubicBezTo>
                  <a:cubicBezTo>
                    <a:pt x="104" y="276"/>
                    <a:pt x="104" y="276"/>
                    <a:pt x="104" y="276"/>
                  </a:cubicBezTo>
                  <a:cubicBezTo>
                    <a:pt x="107" y="276"/>
                    <a:pt x="110" y="273"/>
                    <a:pt x="110" y="269"/>
                  </a:cubicBezTo>
                  <a:cubicBezTo>
                    <a:pt x="110" y="242"/>
                    <a:pt x="110" y="242"/>
                    <a:pt x="110" y="242"/>
                  </a:cubicBezTo>
                  <a:cubicBezTo>
                    <a:pt x="113" y="244"/>
                    <a:pt x="113" y="244"/>
                    <a:pt x="113" y="244"/>
                  </a:cubicBezTo>
                  <a:cubicBezTo>
                    <a:pt x="123" y="249"/>
                    <a:pt x="134" y="248"/>
                    <a:pt x="144" y="243"/>
                  </a:cubicBezTo>
                  <a:cubicBezTo>
                    <a:pt x="187" y="217"/>
                    <a:pt x="187" y="217"/>
                    <a:pt x="187" y="217"/>
                  </a:cubicBezTo>
                  <a:cubicBezTo>
                    <a:pt x="193" y="213"/>
                    <a:pt x="198" y="207"/>
                    <a:pt x="200" y="201"/>
                  </a:cubicBezTo>
                  <a:cubicBezTo>
                    <a:pt x="230" y="122"/>
                    <a:pt x="230" y="122"/>
                    <a:pt x="230" y="122"/>
                  </a:cubicBezTo>
                  <a:cubicBezTo>
                    <a:pt x="231" y="123"/>
                    <a:pt x="232" y="125"/>
                    <a:pt x="234" y="125"/>
                  </a:cubicBezTo>
                  <a:cubicBezTo>
                    <a:pt x="236" y="125"/>
                    <a:pt x="238" y="125"/>
                    <a:pt x="239" y="124"/>
                  </a:cubicBezTo>
                  <a:cubicBezTo>
                    <a:pt x="271" y="99"/>
                    <a:pt x="271" y="99"/>
                    <a:pt x="271" y="99"/>
                  </a:cubicBezTo>
                  <a:cubicBezTo>
                    <a:pt x="273" y="97"/>
                    <a:pt x="274" y="94"/>
                    <a:pt x="273" y="91"/>
                  </a:cubicBezTo>
                  <a:cubicBezTo>
                    <a:pt x="235" y="3"/>
                    <a:pt x="235" y="3"/>
                    <a:pt x="235" y="3"/>
                  </a:cubicBezTo>
                  <a:cubicBezTo>
                    <a:pt x="234" y="1"/>
                    <a:pt x="232" y="0"/>
                    <a:pt x="229" y="0"/>
                  </a:cubicBezTo>
                  <a:cubicBezTo>
                    <a:pt x="199" y="0"/>
                    <a:pt x="199" y="0"/>
                    <a:pt x="199" y="0"/>
                  </a:cubicBezTo>
                  <a:cubicBezTo>
                    <a:pt x="193" y="0"/>
                    <a:pt x="187" y="3"/>
                    <a:pt x="183" y="8"/>
                  </a:cubicBezTo>
                  <a:cubicBezTo>
                    <a:pt x="181" y="11"/>
                    <a:pt x="180" y="15"/>
                    <a:pt x="180" y="18"/>
                  </a:cubicBezTo>
                  <a:cubicBezTo>
                    <a:pt x="180" y="21"/>
                    <a:pt x="181" y="24"/>
                    <a:pt x="182" y="27"/>
                  </a:cubicBezTo>
                  <a:cubicBezTo>
                    <a:pt x="183" y="27"/>
                    <a:pt x="183" y="27"/>
                    <a:pt x="183" y="27"/>
                  </a:cubicBezTo>
                  <a:cubicBezTo>
                    <a:pt x="171" y="32"/>
                    <a:pt x="145" y="43"/>
                    <a:pt x="113" y="63"/>
                  </a:cubicBezTo>
                  <a:cubicBezTo>
                    <a:pt x="94" y="75"/>
                    <a:pt x="81" y="88"/>
                    <a:pt x="73" y="100"/>
                  </a:cubicBezTo>
                  <a:cubicBezTo>
                    <a:pt x="73" y="100"/>
                    <a:pt x="73" y="100"/>
                    <a:pt x="72" y="100"/>
                  </a:cubicBezTo>
                  <a:cubicBezTo>
                    <a:pt x="0" y="100"/>
                    <a:pt x="0" y="100"/>
                    <a:pt x="0" y="100"/>
                  </a:cubicBezTo>
                  <a:lnTo>
                    <a:pt x="0" y="113"/>
                  </a:lnTo>
                  <a:close/>
                  <a:moveTo>
                    <a:pt x="109" y="161"/>
                  </a:moveTo>
                  <a:cubicBezTo>
                    <a:pt x="117" y="158"/>
                    <a:pt x="128" y="151"/>
                    <a:pt x="136" y="144"/>
                  </a:cubicBezTo>
                  <a:cubicBezTo>
                    <a:pt x="138" y="154"/>
                    <a:pt x="142" y="162"/>
                    <a:pt x="145" y="167"/>
                  </a:cubicBezTo>
                  <a:cubicBezTo>
                    <a:pt x="137" y="173"/>
                    <a:pt x="130" y="186"/>
                    <a:pt x="126" y="196"/>
                  </a:cubicBezTo>
                  <a:cubicBezTo>
                    <a:pt x="122" y="193"/>
                    <a:pt x="116" y="190"/>
                    <a:pt x="110" y="189"/>
                  </a:cubicBezTo>
                  <a:cubicBezTo>
                    <a:pt x="110" y="163"/>
                    <a:pt x="110" y="163"/>
                    <a:pt x="110" y="163"/>
                  </a:cubicBezTo>
                  <a:cubicBezTo>
                    <a:pt x="110" y="162"/>
                    <a:pt x="110" y="162"/>
                    <a:pt x="109" y="161"/>
                  </a:cubicBezTo>
                  <a:close/>
                  <a:moveTo>
                    <a:pt x="194" y="15"/>
                  </a:moveTo>
                  <a:cubicBezTo>
                    <a:pt x="194" y="14"/>
                    <a:pt x="196" y="12"/>
                    <a:pt x="199" y="12"/>
                  </a:cubicBezTo>
                  <a:cubicBezTo>
                    <a:pt x="225" y="12"/>
                    <a:pt x="225" y="12"/>
                    <a:pt x="225" y="12"/>
                  </a:cubicBezTo>
                  <a:cubicBezTo>
                    <a:pt x="259" y="92"/>
                    <a:pt x="259" y="92"/>
                    <a:pt x="259" y="92"/>
                  </a:cubicBezTo>
                  <a:cubicBezTo>
                    <a:pt x="237" y="109"/>
                    <a:pt x="237" y="109"/>
                    <a:pt x="237" y="109"/>
                  </a:cubicBezTo>
                  <a:cubicBezTo>
                    <a:pt x="194" y="21"/>
                    <a:pt x="194" y="21"/>
                    <a:pt x="194" y="21"/>
                  </a:cubicBezTo>
                  <a:cubicBezTo>
                    <a:pt x="192" y="18"/>
                    <a:pt x="193" y="16"/>
                    <a:pt x="194" y="15"/>
                  </a:cubicBezTo>
                  <a:close/>
                  <a:moveTo>
                    <a:pt x="72" y="133"/>
                  </a:moveTo>
                  <a:cubicBezTo>
                    <a:pt x="72" y="132"/>
                    <a:pt x="79" y="99"/>
                    <a:pt x="119" y="74"/>
                  </a:cubicBezTo>
                  <a:cubicBezTo>
                    <a:pt x="152" y="54"/>
                    <a:pt x="178" y="43"/>
                    <a:pt x="188" y="39"/>
                  </a:cubicBezTo>
                  <a:cubicBezTo>
                    <a:pt x="222" y="107"/>
                    <a:pt x="222" y="107"/>
                    <a:pt x="222" y="107"/>
                  </a:cubicBezTo>
                  <a:cubicBezTo>
                    <a:pt x="189" y="196"/>
                    <a:pt x="189" y="196"/>
                    <a:pt x="189" y="196"/>
                  </a:cubicBezTo>
                  <a:cubicBezTo>
                    <a:pt x="187" y="200"/>
                    <a:pt x="184" y="204"/>
                    <a:pt x="181" y="206"/>
                  </a:cubicBezTo>
                  <a:cubicBezTo>
                    <a:pt x="137" y="232"/>
                    <a:pt x="137" y="232"/>
                    <a:pt x="137" y="232"/>
                  </a:cubicBezTo>
                  <a:cubicBezTo>
                    <a:pt x="132" y="235"/>
                    <a:pt x="125" y="235"/>
                    <a:pt x="119" y="233"/>
                  </a:cubicBezTo>
                  <a:cubicBezTo>
                    <a:pt x="110" y="228"/>
                    <a:pt x="110" y="228"/>
                    <a:pt x="110" y="228"/>
                  </a:cubicBezTo>
                  <a:cubicBezTo>
                    <a:pt x="110" y="202"/>
                    <a:pt x="110" y="202"/>
                    <a:pt x="110" y="202"/>
                  </a:cubicBezTo>
                  <a:cubicBezTo>
                    <a:pt x="118" y="204"/>
                    <a:pt x="124" y="211"/>
                    <a:pt x="124" y="211"/>
                  </a:cubicBezTo>
                  <a:cubicBezTo>
                    <a:pt x="126" y="213"/>
                    <a:pt x="129" y="213"/>
                    <a:pt x="131" y="212"/>
                  </a:cubicBezTo>
                  <a:cubicBezTo>
                    <a:pt x="133" y="212"/>
                    <a:pt x="135" y="209"/>
                    <a:pt x="135" y="207"/>
                  </a:cubicBezTo>
                  <a:cubicBezTo>
                    <a:pt x="136" y="201"/>
                    <a:pt x="149" y="177"/>
                    <a:pt x="155" y="175"/>
                  </a:cubicBezTo>
                  <a:cubicBezTo>
                    <a:pt x="157" y="175"/>
                    <a:pt x="159" y="174"/>
                    <a:pt x="160" y="172"/>
                  </a:cubicBezTo>
                  <a:cubicBezTo>
                    <a:pt x="161" y="169"/>
                    <a:pt x="160" y="167"/>
                    <a:pt x="159" y="165"/>
                  </a:cubicBezTo>
                  <a:cubicBezTo>
                    <a:pt x="159" y="165"/>
                    <a:pt x="147" y="151"/>
                    <a:pt x="147" y="131"/>
                  </a:cubicBezTo>
                  <a:cubicBezTo>
                    <a:pt x="147" y="129"/>
                    <a:pt x="146" y="126"/>
                    <a:pt x="144" y="126"/>
                  </a:cubicBezTo>
                  <a:cubicBezTo>
                    <a:pt x="141" y="125"/>
                    <a:pt x="139" y="125"/>
                    <a:pt x="137" y="127"/>
                  </a:cubicBezTo>
                  <a:cubicBezTo>
                    <a:pt x="126" y="138"/>
                    <a:pt x="107" y="150"/>
                    <a:pt x="103" y="150"/>
                  </a:cubicBezTo>
                  <a:cubicBezTo>
                    <a:pt x="100" y="150"/>
                    <a:pt x="97" y="153"/>
                    <a:pt x="97" y="156"/>
                  </a:cubicBezTo>
                  <a:cubicBezTo>
                    <a:pt x="97" y="156"/>
                    <a:pt x="95" y="162"/>
                    <a:pt x="73" y="196"/>
                  </a:cubicBezTo>
                  <a:cubicBezTo>
                    <a:pt x="71" y="200"/>
                    <a:pt x="67" y="203"/>
                    <a:pt x="63" y="203"/>
                  </a:cubicBezTo>
                  <a:cubicBezTo>
                    <a:pt x="58" y="204"/>
                    <a:pt x="54" y="204"/>
                    <a:pt x="50" y="201"/>
                  </a:cubicBezTo>
                  <a:cubicBezTo>
                    <a:pt x="42" y="196"/>
                    <a:pt x="40" y="186"/>
                    <a:pt x="45" y="179"/>
                  </a:cubicBezTo>
                  <a:cubicBezTo>
                    <a:pt x="71" y="135"/>
                    <a:pt x="71" y="135"/>
                    <a:pt x="71" y="135"/>
                  </a:cubicBezTo>
                  <a:cubicBezTo>
                    <a:pt x="72" y="134"/>
                    <a:pt x="72" y="133"/>
                    <a:pt x="72"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94" name="Group 9"/>
          <p:cNvGrpSpPr>
            <a:grpSpLocks noChangeAspect="1"/>
          </p:cNvGrpSpPr>
          <p:nvPr/>
        </p:nvGrpSpPr>
        <p:grpSpPr bwMode="auto">
          <a:xfrm>
            <a:off x="3823301" y="4030983"/>
            <a:ext cx="1174751" cy="645584"/>
            <a:chOff x="1953" y="1651"/>
            <a:chExt cx="555" cy="305"/>
          </a:xfrm>
          <a:solidFill>
            <a:schemeClr val="bg1"/>
          </a:solidFill>
        </p:grpSpPr>
        <p:sp>
          <p:nvSpPr>
            <p:cNvPr id="95"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6"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7"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98"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100" name="Group 9"/>
          <p:cNvGrpSpPr>
            <a:grpSpLocks noChangeAspect="1"/>
          </p:cNvGrpSpPr>
          <p:nvPr/>
        </p:nvGrpSpPr>
        <p:grpSpPr bwMode="auto">
          <a:xfrm>
            <a:off x="3823301" y="4730748"/>
            <a:ext cx="1174751" cy="645584"/>
            <a:chOff x="1953" y="1651"/>
            <a:chExt cx="555" cy="305"/>
          </a:xfrm>
          <a:solidFill>
            <a:schemeClr val="bg1"/>
          </a:solidFill>
        </p:grpSpPr>
        <p:sp>
          <p:nvSpPr>
            <p:cNvPr id="101"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2"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3"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4"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cxnSp>
        <p:nvCxnSpPr>
          <p:cNvPr id="105" name="Connecteur droit avec flèche 104"/>
          <p:cNvCxnSpPr/>
          <p:nvPr/>
        </p:nvCxnSpPr>
        <p:spPr>
          <a:xfrm flipV="1">
            <a:off x="8294939" y="3678213"/>
            <a:ext cx="1362869" cy="2555"/>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sp>
        <p:nvSpPr>
          <p:cNvPr id="106" name="Freeform 17"/>
          <p:cNvSpPr>
            <a:spLocks noEditPoints="1"/>
          </p:cNvSpPr>
          <p:nvPr/>
        </p:nvSpPr>
        <p:spPr bwMode="auto">
          <a:xfrm>
            <a:off x="998400" y="2310148"/>
            <a:ext cx="736225" cy="736227"/>
          </a:xfrm>
          <a:custGeom>
            <a:avLst/>
            <a:gdLst>
              <a:gd name="T0" fmla="*/ 210 w 301"/>
              <a:gd name="T1" fmla="*/ 1 h 302"/>
              <a:gd name="T2" fmla="*/ 177 w 301"/>
              <a:gd name="T3" fmla="*/ 35 h 302"/>
              <a:gd name="T4" fmla="*/ 179 w 301"/>
              <a:gd name="T5" fmla="*/ 44 h 302"/>
              <a:gd name="T6" fmla="*/ 84 w 301"/>
              <a:gd name="T7" fmla="*/ 87 h 302"/>
              <a:gd name="T8" fmla="*/ 57 w 301"/>
              <a:gd name="T9" fmla="*/ 160 h 302"/>
              <a:gd name="T10" fmla="*/ 32 w 301"/>
              <a:gd name="T11" fmla="*/ 164 h 302"/>
              <a:gd name="T12" fmla="*/ 25 w 301"/>
              <a:gd name="T13" fmla="*/ 290 h 302"/>
              <a:gd name="T14" fmla="*/ 0 w 301"/>
              <a:gd name="T15" fmla="*/ 296 h 302"/>
              <a:gd name="T16" fmla="*/ 220 w 301"/>
              <a:gd name="T17" fmla="*/ 302 h 302"/>
              <a:gd name="T18" fmla="*/ 220 w 301"/>
              <a:gd name="T19" fmla="*/ 290 h 302"/>
              <a:gd name="T20" fmla="*/ 201 w 301"/>
              <a:gd name="T21" fmla="*/ 202 h 302"/>
              <a:gd name="T22" fmla="*/ 238 w 301"/>
              <a:gd name="T23" fmla="*/ 161 h 302"/>
              <a:gd name="T24" fmla="*/ 274 w 301"/>
              <a:gd name="T25" fmla="*/ 91 h 302"/>
              <a:gd name="T26" fmla="*/ 293 w 301"/>
              <a:gd name="T27" fmla="*/ 91 h 302"/>
              <a:gd name="T28" fmla="*/ 301 w 301"/>
              <a:gd name="T29" fmla="*/ 45 h 302"/>
              <a:gd name="T30" fmla="*/ 188 w 301"/>
              <a:gd name="T31" fmla="*/ 290 h 302"/>
              <a:gd name="T32" fmla="*/ 38 w 301"/>
              <a:gd name="T33" fmla="*/ 177 h 302"/>
              <a:gd name="T34" fmla="*/ 70 w 301"/>
              <a:gd name="T35" fmla="*/ 177 h 302"/>
              <a:gd name="T36" fmla="*/ 98 w 301"/>
              <a:gd name="T37" fmla="*/ 190 h 302"/>
              <a:gd name="T38" fmla="*/ 89 w 301"/>
              <a:gd name="T39" fmla="*/ 231 h 302"/>
              <a:gd name="T40" fmla="*/ 129 w 301"/>
              <a:gd name="T41" fmla="*/ 240 h 302"/>
              <a:gd name="T42" fmla="*/ 188 w 301"/>
              <a:gd name="T43" fmla="*/ 208 h 302"/>
              <a:gd name="T44" fmla="*/ 105 w 301"/>
              <a:gd name="T45" fmla="*/ 148 h 302"/>
              <a:gd name="T46" fmla="*/ 157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5 w 301"/>
              <a:gd name="T59" fmla="*/ 177 h 302"/>
              <a:gd name="T60" fmla="*/ 174 w 301"/>
              <a:gd name="T61" fmla="*/ 137 h 302"/>
              <a:gd name="T62" fmla="*/ 170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5 w 301"/>
              <a:gd name="T75" fmla="*/ 85 h 302"/>
              <a:gd name="T76" fmla="*/ 262 w 301"/>
              <a:gd name="T77" fmla="*/ 85 h 302"/>
              <a:gd name="T78" fmla="*/ 289 w 301"/>
              <a:gd name="T79" fmla="*/ 75 h 302"/>
              <a:gd name="T80" fmla="*/ 280 w 301"/>
              <a:gd name="T81" fmla="*/ 80 h 302"/>
              <a:gd name="T82" fmla="*/ 209 w 301"/>
              <a:gd name="T83" fmla="*/ 15 h 302"/>
              <a:gd name="T84" fmla="*/ 289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8" y="39"/>
                </a:moveTo>
                <a:cubicBezTo>
                  <a:pt x="210" y="1"/>
                  <a:pt x="210" y="1"/>
                  <a:pt x="210" y="1"/>
                </a:cubicBezTo>
                <a:cubicBezTo>
                  <a:pt x="207" y="0"/>
                  <a:pt x="204" y="1"/>
                  <a:pt x="202" y="3"/>
                </a:cubicBezTo>
                <a:cubicBezTo>
                  <a:pt x="177" y="35"/>
                  <a:pt x="177" y="35"/>
                  <a:pt x="177" y="35"/>
                </a:cubicBezTo>
                <a:cubicBezTo>
                  <a:pt x="176" y="36"/>
                  <a:pt x="176" y="38"/>
                  <a:pt x="176" y="40"/>
                </a:cubicBezTo>
                <a:cubicBezTo>
                  <a:pt x="176" y="42"/>
                  <a:pt x="178" y="43"/>
                  <a:pt x="179" y="44"/>
                </a:cubicBezTo>
                <a:cubicBezTo>
                  <a:pt x="100" y="73"/>
                  <a:pt x="100" y="73"/>
                  <a:pt x="100" y="73"/>
                </a:cubicBezTo>
                <a:cubicBezTo>
                  <a:pt x="94" y="76"/>
                  <a:pt x="88" y="81"/>
                  <a:pt x="84" y="87"/>
                </a:cubicBezTo>
                <a:cubicBezTo>
                  <a:pt x="58" y="130"/>
                  <a:pt x="58" y="130"/>
                  <a:pt x="58" y="130"/>
                </a:cubicBezTo>
                <a:cubicBezTo>
                  <a:pt x="53" y="139"/>
                  <a:pt x="52" y="151"/>
                  <a:pt x="57" y="160"/>
                </a:cubicBezTo>
                <a:cubicBezTo>
                  <a:pt x="59" y="164"/>
                  <a:pt x="59" y="164"/>
                  <a:pt x="59" y="164"/>
                </a:cubicBezTo>
                <a:cubicBezTo>
                  <a:pt x="32" y="164"/>
                  <a:pt x="32" y="164"/>
                  <a:pt x="32" y="164"/>
                </a:cubicBezTo>
                <a:cubicBezTo>
                  <a:pt x="28" y="164"/>
                  <a:pt x="25" y="167"/>
                  <a:pt x="25" y="170"/>
                </a:cubicBezTo>
                <a:cubicBezTo>
                  <a:pt x="25" y="290"/>
                  <a:pt x="25" y="290"/>
                  <a:pt x="25" y="290"/>
                </a:cubicBezTo>
                <a:cubicBezTo>
                  <a:pt x="6" y="290"/>
                  <a:pt x="6" y="290"/>
                  <a:pt x="6" y="290"/>
                </a:cubicBezTo>
                <a:cubicBezTo>
                  <a:pt x="3" y="290"/>
                  <a:pt x="0" y="292"/>
                  <a:pt x="0" y="296"/>
                </a:cubicBezTo>
                <a:cubicBezTo>
                  <a:pt x="0" y="299"/>
                  <a:pt x="3" y="302"/>
                  <a:pt x="6" y="302"/>
                </a:cubicBezTo>
                <a:cubicBezTo>
                  <a:pt x="220" y="302"/>
                  <a:pt x="220" y="302"/>
                  <a:pt x="220" y="302"/>
                </a:cubicBezTo>
                <a:cubicBezTo>
                  <a:pt x="223" y="302"/>
                  <a:pt x="226" y="299"/>
                  <a:pt x="226" y="296"/>
                </a:cubicBezTo>
                <a:cubicBezTo>
                  <a:pt x="226" y="292"/>
                  <a:pt x="223" y="290"/>
                  <a:pt x="220" y="290"/>
                </a:cubicBezTo>
                <a:cubicBezTo>
                  <a:pt x="201" y="290"/>
                  <a:pt x="201" y="290"/>
                  <a:pt x="201" y="290"/>
                </a:cubicBezTo>
                <a:cubicBezTo>
                  <a:pt x="201" y="202"/>
                  <a:pt x="201" y="202"/>
                  <a:pt x="201" y="202"/>
                </a:cubicBezTo>
                <a:cubicBezTo>
                  <a:pt x="201" y="201"/>
                  <a:pt x="201" y="201"/>
                  <a:pt x="201" y="200"/>
                </a:cubicBezTo>
                <a:cubicBezTo>
                  <a:pt x="213" y="192"/>
                  <a:pt x="226" y="180"/>
                  <a:pt x="238" y="161"/>
                </a:cubicBezTo>
                <a:cubicBezTo>
                  <a:pt x="258" y="129"/>
                  <a:pt x="269" y="103"/>
                  <a:pt x="273" y="91"/>
                </a:cubicBezTo>
                <a:cubicBezTo>
                  <a:pt x="274" y="91"/>
                  <a:pt x="274" y="91"/>
                  <a:pt x="274" y="91"/>
                </a:cubicBezTo>
                <a:cubicBezTo>
                  <a:pt x="277" y="93"/>
                  <a:pt x="280" y="93"/>
                  <a:pt x="283" y="93"/>
                </a:cubicBezTo>
                <a:cubicBezTo>
                  <a:pt x="286" y="93"/>
                  <a:pt x="289" y="93"/>
                  <a:pt x="293" y="91"/>
                </a:cubicBezTo>
                <a:cubicBezTo>
                  <a:pt x="298" y="87"/>
                  <a:pt x="301" y="81"/>
                  <a:pt x="301" y="75"/>
                </a:cubicBezTo>
                <a:cubicBezTo>
                  <a:pt x="301" y="45"/>
                  <a:pt x="301" y="45"/>
                  <a:pt x="301" y="45"/>
                </a:cubicBezTo>
                <a:cubicBezTo>
                  <a:pt x="301" y="42"/>
                  <a:pt x="300" y="40"/>
                  <a:pt x="298" y="39"/>
                </a:cubicBezTo>
                <a:close/>
                <a:moveTo>
                  <a:pt x="188" y="290"/>
                </a:moveTo>
                <a:cubicBezTo>
                  <a:pt x="38" y="290"/>
                  <a:pt x="38" y="290"/>
                  <a:pt x="38" y="290"/>
                </a:cubicBezTo>
                <a:cubicBezTo>
                  <a:pt x="38" y="177"/>
                  <a:pt x="38" y="177"/>
                  <a:pt x="38" y="177"/>
                </a:cubicBezTo>
                <a:cubicBezTo>
                  <a:pt x="69" y="177"/>
                  <a:pt x="69" y="177"/>
                  <a:pt x="69" y="177"/>
                </a:cubicBezTo>
                <a:cubicBezTo>
                  <a:pt x="69" y="177"/>
                  <a:pt x="70" y="177"/>
                  <a:pt x="70" y="177"/>
                </a:cubicBezTo>
                <a:cubicBezTo>
                  <a:pt x="120" y="177"/>
                  <a:pt x="120" y="177"/>
                  <a:pt x="120" y="177"/>
                </a:cubicBezTo>
                <a:cubicBezTo>
                  <a:pt x="114" y="180"/>
                  <a:pt x="107" y="184"/>
                  <a:pt x="98" y="190"/>
                </a:cubicBezTo>
                <a:cubicBezTo>
                  <a:pt x="91" y="194"/>
                  <a:pt x="87" y="201"/>
                  <a:pt x="85" y="209"/>
                </a:cubicBezTo>
                <a:cubicBezTo>
                  <a:pt x="84" y="216"/>
                  <a:pt x="85" y="224"/>
                  <a:pt x="89" y="231"/>
                </a:cubicBezTo>
                <a:cubicBezTo>
                  <a:pt x="95" y="239"/>
                  <a:pt x="104" y="244"/>
                  <a:pt x="114" y="244"/>
                </a:cubicBezTo>
                <a:cubicBezTo>
                  <a:pt x="119" y="244"/>
                  <a:pt x="124" y="243"/>
                  <a:pt x="129" y="240"/>
                </a:cubicBezTo>
                <a:cubicBezTo>
                  <a:pt x="172" y="214"/>
                  <a:pt x="172" y="214"/>
                  <a:pt x="172" y="214"/>
                </a:cubicBezTo>
                <a:cubicBezTo>
                  <a:pt x="174" y="213"/>
                  <a:pt x="181" y="211"/>
                  <a:pt x="188" y="208"/>
                </a:cubicBezTo>
                <a:lnTo>
                  <a:pt x="188" y="290"/>
                </a:lnTo>
                <a:close/>
                <a:moveTo>
                  <a:pt x="105" y="148"/>
                </a:moveTo>
                <a:cubicBezTo>
                  <a:pt x="115" y="144"/>
                  <a:pt x="128" y="137"/>
                  <a:pt x="134" y="129"/>
                </a:cubicBezTo>
                <a:cubicBezTo>
                  <a:pt x="139" y="132"/>
                  <a:pt x="147" y="136"/>
                  <a:pt x="157" y="138"/>
                </a:cubicBezTo>
                <a:cubicBezTo>
                  <a:pt x="150" y="146"/>
                  <a:pt x="143" y="157"/>
                  <a:pt x="140" y="164"/>
                </a:cubicBezTo>
                <a:cubicBezTo>
                  <a:pt x="139" y="164"/>
                  <a:pt x="139" y="164"/>
                  <a:pt x="138" y="164"/>
                </a:cubicBezTo>
                <a:cubicBezTo>
                  <a:pt x="112" y="164"/>
                  <a:pt x="112" y="164"/>
                  <a:pt x="112" y="164"/>
                </a:cubicBezTo>
                <a:cubicBezTo>
                  <a:pt x="111" y="158"/>
                  <a:pt x="108" y="152"/>
                  <a:pt x="105" y="148"/>
                </a:cubicBezTo>
                <a:close/>
                <a:moveTo>
                  <a:pt x="227" y="154"/>
                </a:moveTo>
                <a:cubicBezTo>
                  <a:pt x="202" y="194"/>
                  <a:pt x="169" y="202"/>
                  <a:pt x="168" y="202"/>
                </a:cubicBezTo>
                <a:cubicBezTo>
                  <a:pt x="168" y="202"/>
                  <a:pt x="167" y="202"/>
                  <a:pt x="166" y="203"/>
                </a:cubicBezTo>
                <a:cubicBezTo>
                  <a:pt x="122" y="229"/>
                  <a:pt x="122" y="229"/>
                  <a:pt x="122" y="229"/>
                </a:cubicBezTo>
                <a:cubicBezTo>
                  <a:pt x="115" y="234"/>
                  <a:pt x="105" y="231"/>
                  <a:pt x="100" y="224"/>
                </a:cubicBezTo>
                <a:cubicBezTo>
                  <a:pt x="97" y="220"/>
                  <a:pt x="97" y="216"/>
                  <a:pt x="97" y="211"/>
                </a:cubicBezTo>
                <a:cubicBezTo>
                  <a:pt x="98" y="207"/>
                  <a:pt x="101" y="203"/>
                  <a:pt x="105" y="201"/>
                </a:cubicBezTo>
                <a:cubicBezTo>
                  <a:pt x="139" y="179"/>
                  <a:pt x="145" y="177"/>
                  <a:pt x="145" y="177"/>
                </a:cubicBezTo>
                <a:cubicBezTo>
                  <a:pt x="148" y="177"/>
                  <a:pt x="151" y="174"/>
                  <a:pt x="151" y="171"/>
                </a:cubicBezTo>
                <a:cubicBezTo>
                  <a:pt x="151" y="167"/>
                  <a:pt x="163" y="148"/>
                  <a:pt x="174" y="137"/>
                </a:cubicBezTo>
                <a:cubicBezTo>
                  <a:pt x="176" y="135"/>
                  <a:pt x="176" y="133"/>
                  <a:pt x="175" y="130"/>
                </a:cubicBezTo>
                <a:cubicBezTo>
                  <a:pt x="174" y="128"/>
                  <a:pt x="172" y="126"/>
                  <a:pt x="170" y="126"/>
                </a:cubicBezTo>
                <a:cubicBezTo>
                  <a:pt x="150" y="126"/>
                  <a:pt x="136" y="115"/>
                  <a:pt x="136" y="115"/>
                </a:cubicBezTo>
                <a:cubicBezTo>
                  <a:pt x="134" y="114"/>
                  <a:pt x="132" y="113"/>
                  <a:pt x="129" y="114"/>
                </a:cubicBezTo>
                <a:cubicBezTo>
                  <a:pt x="127" y="115"/>
                  <a:pt x="126" y="117"/>
                  <a:pt x="126" y="119"/>
                </a:cubicBezTo>
                <a:cubicBezTo>
                  <a:pt x="124" y="125"/>
                  <a:pt x="100" y="138"/>
                  <a:pt x="94" y="139"/>
                </a:cubicBezTo>
                <a:cubicBezTo>
                  <a:pt x="92" y="139"/>
                  <a:pt x="89" y="140"/>
                  <a:pt x="88" y="143"/>
                </a:cubicBezTo>
                <a:cubicBezTo>
                  <a:pt x="88" y="145"/>
                  <a:pt x="88" y="148"/>
                  <a:pt x="90" y="150"/>
                </a:cubicBezTo>
                <a:cubicBezTo>
                  <a:pt x="90" y="150"/>
                  <a:pt x="97" y="156"/>
                  <a:pt x="99" y="164"/>
                </a:cubicBezTo>
                <a:cubicBezTo>
                  <a:pt x="73" y="164"/>
                  <a:pt x="73" y="164"/>
                  <a:pt x="73" y="164"/>
                </a:cubicBezTo>
                <a:cubicBezTo>
                  <a:pt x="68" y="155"/>
                  <a:pt x="68" y="155"/>
                  <a:pt x="68" y="155"/>
                </a:cubicBezTo>
                <a:cubicBezTo>
                  <a:pt x="66" y="149"/>
                  <a:pt x="66" y="142"/>
                  <a:pt x="69" y="137"/>
                </a:cubicBezTo>
                <a:cubicBezTo>
                  <a:pt x="95" y="93"/>
                  <a:pt x="95" y="93"/>
                  <a:pt x="95" y="93"/>
                </a:cubicBezTo>
                <a:cubicBezTo>
                  <a:pt x="97" y="90"/>
                  <a:pt x="101" y="87"/>
                  <a:pt x="105" y="85"/>
                </a:cubicBezTo>
                <a:cubicBezTo>
                  <a:pt x="194" y="52"/>
                  <a:pt x="194" y="52"/>
                  <a:pt x="194" y="52"/>
                </a:cubicBezTo>
                <a:cubicBezTo>
                  <a:pt x="262" y="85"/>
                  <a:pt x="262" y="85"/>
                  <a:pt x="262" y="85"/>
                </a:cubicBezTo>
                <a:cubicBezTo>
                  <a:pt x="258" y="96"/>
                  <a:pt x="247" y="122"/>
                  <a:pt x="227" y="154"/>
                </a:cubicBezTo>
                <a:close/>
                <a:moveTo>
                  <a:pt x="289" y="75"/>
                </a:moveTo>
                <a:cubicBezTo>
                  <a:pt x="289" y="78"/>
                  <a:pt x="287" y="79"/>
                  <a:pt x="286" y="80"/>
                </a:cubicBezTo>
                <a:cubicBezTo>
                  <a:pt x="285" y="81"/>
                  <a:pt x="283" y="82"/>
                  <a:pt x="280" y="80"/>
                </a:cubicBezTo>
                <a:cubicBezTo>
                  <a:pt x="192" y="36"/>
                  <a:pt x="192" y="36"/>
                  <a:pt x="192" y="36"/>
                </a:cubicBezTo>
                <a:cubicBezTo>
                  <a:pt x="209" y="15"/>
                  <a:pt x="209" y="15"/>
                  <a:pt x="209" y="15"/>
                </a:cubicBezTo>
                <a:cubicBezTo>
                  <a:pt x="289" y="49"/>
                  <a:pt x="289" y="49"/>
                  <a:pt x="289" y="49"/>
                </a:cubicBezTo>
                <a:lnTo>
                  <a:pt x="289" y="75"/>
                </a:lnTo>
                <a:close/>
              </a:path>
            </a:pathLst>
          </a:custGeom>
          <a:solidFill>
            <a:srgbClr val="1B4696"/>
          </a:solidFill>
          <a:ln>
            <a:noFill/>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107" name="Rounded Rectangular Callout 62"/>
          <p:cNvSpPr/>
          <p:nvPr/>
        </p:nvSpPr>
        <p:spPr bwMode="auto">
          <a:xfrm>
            <a:off x="9865342" y="1813212"/>
            <a:ext cx="2329196" cy="880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B. Hamon +1,5 </a:t>
            </a:r>
            <a:endParaRPr lang="fr-FR" sz="1600" dirty="0">
              <a:solidFill>
                <a:srgbClr val="888B8D">
                  <a:lumMod val="75000"/>
                </a:srgbClr>
              </a:solidFill>
              <a:latin typeface="Calibri"/>
            </a:endParaRPr>
          </a:p>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E. Macron +1</a:t>
            </a:r>
          </a:p>
          <a:p>
            <a:pPr marL="6351" defTabSz="1232345"/>
            <a:r>
              <a:rPr lang="fr-FR" sz="1867" b="1" dirty="0">
                <a:solidFill>
                  <a:srgbClr val="888B8D">
                    <a:lumMod val="75000"/>
                  </a:srgbClr>
                </a:solidFill>
                <a:latin typeface="Calibri"/>
              </a:rPr>
              <a:t>*</a:t>
            </a:r>
            <a:r>
              <a:rPr lang="fr-FR" sz="1600" i="1" dirty="0">
                <a:solidFill>
                  <a:srgbClr val="888B8D">
                    <a:lumMod val="75000"/>
                  </a:srgbClr>
                </a:solidFill>
                <a:latin typeface="Calibri"/>
              </a:rPr>
              <a:t>Dont M. Le Pen +0,5</a:t>
            </a:r>
            <a:endParaRPr lang="fr-FR" sz="1467" dirty="0">
              <a:solidFill>
                <a:srgbClr val="888B8D">
                  <a:lumMod val="75000"/>
                </a:srgbClr>
              </a:solidFill>
              <a:latin typeface="Calibri"/>
            </a:endParaRPr>
          </a:p>
        </p:txBody>
      </p:sp>
      <p:sp>
        <p:nvSpPr>
          <p:cNvPr id="108" name="ZoneTexte 107"/>
          <p:cNvSpPr txBox="1"/>
          <p:nvPr/>
        </p:nvSpPr>
        <p:spPr>
          <a:xfrm>
            <a:off x="8057435" y="2520556"/>
            <a:ext cx="1385791"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+4,5</a:t>
            </a:r>
          </a:p>
        </p:txBody>
      </p:sp>
      <p:sp>
        <p:nvSpPr>
          <p:cNvPr id="109" name="ZoneTexte 108"/>
          <p:cNvSpPr txBox="1"/>
          <p:nvPr/>
        </p:nvSpPr>
        <p:spPr>
          <a:xfrm>
            <a:off x="8057435" y="2869100"/>
            <a:ext cx="1385791"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-1,5</a:t>
            </a:r>
          </a:p>
        </p:txBody>
      </p:sp>
      <p:sp>
        <p:nvSpPr>
          <p:cNvPr id="110" name="ZoneTexte 109"/>
          <p:cNvSpPr txBox="1"/>
          <p:nvPr/>
        </p:nvSpPr>
        <p:spPr>
          <a:xfrm>
            <a:off x="8057437" y="4059941"/>
            <a:ext cx="1585244"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+3,5</a:t>
            </a:r>
          </a:p>
        </p:txBody>
      </p:sp>
      <p:sp>
        <p:nvSpPr>
          <p:cNvPr id="111" name="ZoneTexte 110"/>
          <p:cNvSpPr txBox="1"/>
          <p:nvPr/>
        </p:nvSpPr>
        <p:spPr>
          <a:xfrm>
            <a:off x="8057437" y="4327385"/>
            <a:ext cx="1585244"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-2,5</a:t>
            </a:r>
          </a:p>
        </p:txBody>
      </p:sp>
      <p:sp>
        <p:nvSpPr>
          <p:cNvPr id="112" name="ZoneTexte 111"/>
          <p:cNvSpPr txBox="1"/>
          <p:nvPr/>
        </p:nvSpPr>
        <p:spPr>
          <a:xfrm>
            <a:off x="9660307" y="4091777"/>
            <a:ext cx="1078079" cy="492443"/>
          </a:xfrm>
          <a:prstGeom prst="rect">
            <a:avLst/>
          </a:prstGeom>
        </p:spPr>
        <p:txBody>
          <a:bodyPr vert="horz" wrap="square" lIns="0" tIns="0" rIns="0" bIns="0" rtlCol="0">
            <a:spAutoFit/>
          </a:bodyPr>
          <a:lstStyle/>
          <a:p>
            <a:pPr marL="6351" defTabSz="1232345">
              <a:defRPr/>
            </a:pPr>
            <a:r>
              <a:rPr lang="fr-FR" sz="3200" b="1" dirty="0">
                <a:solidFill>
                  <a:srgbClr val="1B4696"/>
                </a:solidFill>
                <a:latin typeface="Calibri"/>
              </a:rPr>
              <a:t>+1</a:t>
            </a:r>
          </a:p>
        </p:txBody>
      </p:sp>
      <p:sp>
        <p:nvSpPr>
          <p:cNvPr id="113" name="ZoneTexte 112"/>
          <p:cNvSpPr txBox="1"/>
          <p:nvPr/>
        </p:nvSpPr>
        <p:spPr>
          <a:xfrm>
            <a:off x="9624783" y="2619890"/>
            <a:ext cx="1078079" cy="492443"/>
          </a:xfrm>
          <a:prstGeom prst="rect">
            <a:avLst/>
          </a:prstGeom>
        </p:spPr>
        <p:txBody>
          <a:bodyPr vert="horz" wrap="square" lIns="0" tIns="0" rIns="0" bIns="0" rtlCol="0">
            <a:spAutoFit/>
          </a:bodyPr>
          <a:lstStyle/>
          <a:p>
            <a:pPr marL="6351" defTabSz="1232345">
              <a:defRPr/>
            </a:pPr>
            <a:r>
              <a:rPr lang="fr-FR" sz="3200" b="1" dirty="0">
                <a:solidFill>
                  <a:srgbClr val="1B4696"/>
                </a:solidFill>
                <a:latin typeface="Calibri"/>
              </a:rPr>
              <a:t>+3</a:t>
            </a:r>
            <a:r>
              <a:rPr lang="fr-FR" sz="2667" b="1" dirty="0">
                <a:solidFill>
                  <a:srgbClr val="1B4696"/>
                </a:solidFill>
                <a:latin typeface="Calibri"/>
              </a:rPr>
              <a:t>*</a:t>
            </a:r>
          </a:p>
        </p:txBody>
      </p:sp>
      <p:cxnSp>
        <p:nvCxnSpPr>
          <p:cNvPr id="114" name="Connecteur droit 113"/>
          <p:cNvCxnSpPr/>
          <p:nvPr/>
        </p:nvCxnSpPr>
        <p:spPr>
          <a:xfrm>
            <a:off x="9559203" y="2587927"/>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115" name="Connecteur droit 114"/>
          <p:cNvCxnSpPr/>
          <p:nvPr/>
        </p:nvCxnSpPr>
        <p:spPr>
          <a:xfrm>
            <a:off x="9559203" y="4043169"/>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116" name="Connecteur droit avec flèche 115"/>
          <p:cNvCxnSpPr/>
          <p:nvPr/>
        </p:nvCxnSpPr>
        <p:spPr>
          <a:xfrm>
            <a:off x="2019673" y="3678213"/>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117" name="Connecteur droit avec flèche 116"/>
          <p:cNvCxnSpPr/>
          <p:nvPr/>
        </p:nvCxnSpPr>
        <p:spPr>
          <a:xfrm>
            <a:off x="2459392" y="3678213"/>
            <a:ext cx="560553" cy="0"/>
          </a:xfrm>
          <a:prstGeom prst="straightConnector1">
            <a:avLst/>
          </a:prstGeom>
          <a:noFill/>
          <a:ln w="38100">
            <a:solidFill>
              <a:srgbClr val="1B4696"/>
            </a:solidFill>
            <a:prstDash val="solid"/>
            <a:round/>
            <a:headEnd type="none" w="med" len="med"/>
            <a:tailEnd type="none" w="med" len="med"/>
          </a:ln>
          <a:effectLst/>
          <a:extLst>
            <a:ext uri="{909E8E84-426E-40DD-AFC4-6F175D3DCCD1}">
              <a14:hiddenFill xmlns:a14="http://schemas.microsoft.com/office/drawing/2010/main">
                <a:noFill/>
              </a14:hiddenFill>
            </a:ext>
          </a:extLst>
        </p:spPr>
      </p:cxnSp>
      <p:cxnSp>
        <p:nvCxnSpPr>
          <p:cNvPr id="118" name="Connecteur droit avec flèche 117"/>
          <p:cNvCxnSpPr/>
          <p:nvPr/>
        </p:nvCxnSpPr>
        <p:spPr>
          <a:xfrm>
            <a:off x="8383688" y="3678213"/>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119" name="Connecteur droit avec flèche 118"/>
          <p:cNvCxnSpPr/>
          <p:nvPr/>
        </p:nvCxnSpPr>
        <p:spPr>
          <a:xfrm flipV="1">
            <a:off x="3247548" y="2818522"/>
            <a:ext cx="0" cy="227853"/>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120" name="Connecteur droit avec flèche 119"/>
          <p:cNvCxnSpPr/>
          <p:nvPr/>
        </p:nvCxnSpPr>
        <p:spPr>
          <a:xfrm>
            <a:off x="3247548" y="4232228"/>
            <a:ext cx="0" cy="239112"/>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pic>
        <p:nvPicPr>
          <p:cNvPr id="121" name="Image 120"/>
          <p:cNvPicPr>
            <a:picLocks noChangeAspect="1"/>
          </p:cNvPicPr>
          <p:nvPr/>
        </p:nvPicPr>
        <p:blipFill rotWithShape="1">
          <a:blip r:embed="rId3"/>
          <a:srcRect l="2561" r="1"/>
          <a:stretch/>
        </p:blipFill>
        <p:spPr>
          <a:xfrm>
            <a:off x="10611342" y="93993"/>
            <a:ext cx="1404653" cy="1719056"/>
          </a:xfrm>
          <a:prstGeom prst="rect">
            <a:avLst/>
          </a:prstGeom>
        </p:spPr>
      </p:pic>
      <p:sp>
        <p:nvSpPr>
          <p:cNvPr id="46" name="Text Placeholder 12"/>
          <p:cNvSpPr txBox="1">
            <a:spLocks/>
          </p:cNvSpPr>
          <p:nvPr/>
        </p:nvSpPr>
        <p:spPr>
          <a:xfrm>
            <a:off x="17842" y="3035858"/>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31 MARS-2 AVRIL</a:t>
            </a:r>
          </a:p>
        </p:txBody>
      </p:sp>
      <p:sp>
        <p:nvSpPr>
          <p:cNvPr id="48" name="Text Placeholder 12"/>
          <p:cNvSpPr txBox="1">
            <a:spLocks/>
          </p:cNvSpPr>
          <p:nvPr/>
        </p:nvSpPr>
        <p:spPr>
          <a:xfrm>
            <a:off x="9153831" y="3286420"/>
            <a:ext cx="2524127" cy="66797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19%</a:t>
            </a:r>
          </a:p>
        </p:txBody>
      </p:sp>
      <p:sp>
        <p:nvSpPr>
          <p:cNvPr id="49" name="Text Placeholder 12"/>
          <p:cNvSpPr txBox="1">
            <a:spLocks/>
          </p:cNvSpPr>
          <p:nvPr/>
        </p:nvSpPr>
        <p:spPr>
          <a:xfrm>
            <a:off x="9153831" y="3035858"/>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16-17 AVRIL</a:t>
            </a:r>
          </a:p>
        </p:txBody>
      </p:sp>
    </p:spTree>
    <p:extLst>
      <p:ext uri="{BB962C8B-B14F-4D97-AF65-F5344CB8AC3E}">
        <p14:creationId xmlns:p14="http://schemas.microsoft.com/office/powerpoint/2010/main" val="15782017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06636" y="36458"/>
            <a:ext cx="8947195" cy="590215"/>
          </a:xfrm>
        </p:spPr>
        <p:txBody>
          <a:bodyPr anchor="ctr">
            <a:normAutofit/>
          </a:bodyPr>
          <a:lstStyle/>
          <a:p>
            <a:r>
              <a:rPr lang="fr-FR" dirty="0">
                <a:solidFill>
                  <a:schemeClr val="bg1">
                    <a:lumMod val="65000"/>
                  </a:schemeClr>
                </a:solidFill>
              </a:rPr>
              <a:t>L’Élection présidentielle</a:t>
            </a:r>
          </a:p>
        </p:txBody>
      </p:sp>
      <p:sp>
        <p:nvSpPr>
          <p:cNvPr id="99" name="Titre 2"/>
          <p:cNvSpPr>
            <a:spLocks noGrp="1"/>
          </p:cNvSpPr>
          <p:nvPr>
            <p:ph type="title"/>
          </p:nvPr>
        </p:nvSpPr>
        <p:spPr>
          <a:xfrm>
            <a:off x="206637" y="506013"/>
            <a:ext cx="11539460" cy="443198"/>
          </a:xfrm>
        </p:spPr>
        <p:txBody>
          <a:bodyPr/>
          <a:lstStyle/>
          <a:p>
            <a:r>
              <a:rPr lang="fr-FR" sz="3200" dirty="0"/>
              <a:t>Les changeurs : Benoît Hamon</a:t>
            </a:r>
          </a:p>
        </p:txBody>
      </p:sp>
      <p:sp>
        <p:nvSpPr>
          <p:cNvPr id="2" name="Espace réservé du pied de page 1"/>
          <p:cNvSpPr>
            <a:spLocks noGrp="1"/>
          </p:cNvSpPr>
          <p:nvPr>
            <p:ph type="ftr" sz="quarter" idx="15"/>
          </p:nvPr>
        </p:nvSpPr>
        <p:spPr>
          <a:xfrm>
            <a:off x="598473" y="6491818"/>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pSp>
        <p:nvGrpSpPr>
          <p:cNvPr id="40" name="Groupe 39"/>
          <p:cNvGrpSpPr/>
          <p:nvPr/>
        </p:nvGrpSpPr>
        <p:grpSpPr>
          <a:xfrm>
            <a:off x="2707102" y="2144939"/>
            <a:ext cx="5368145" cy="2477861"/>
            <a:chOff x="2324609" y="1314782"/>
            <a:chExt cx="4026109" cy="2446240"/>
          </a:xfrm>
        </p:grpSpPr>
        <p:sp>
          <p:nvSpPr>
            <p:cNvPr id="41" name="Accolade ouvrante 40"/>
            <p:cNvSpPr/>
            <p:nvPr/>
          </p:nvSpPr>
          <p:spPr>
            <a:xfrm>
              <a:off x="2324609" y="1314783"/>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sp>
          <p:nvSpPr>
            <p:cNvPr id="42" name="Accolade ouvrante 41"/>
            <p:cNvSpPr/>
            <p:nvPr/>
          </p:nvSpPr>
          <p:spPr>
            <a:xfrm rot="10800000">
              <a:off x="5859659" y="1314782"/>
              <a:ext cx="491059" cy="2446239"/>
            </a:xfrm>
            <a:prstGeom prst="leftBrace">
              <a:avLst>
                <a:gd name="adj1" fmla="val 52698"/>
                <a:gd name="adj2" fmla="val 50000"/>
              </a:avLst>
            </a:prstGeom>
            <a:noFill/>
            <a:ln w="38100">
              <a:solidFill>
                <a:srgbClr val="1B4696"/>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endParaRPr lang="en-GB" sz="2400">
                <a:solidFill>
                  <a:srgbClr val="222223"/>
                </a:solidFill>
                <a:latin typeface="Calibri"/>
              </a:endParaRPr>
            </a:p>
          </p:txBody>
        </p:sp>
      </p:grpSp>
      <p:sp>
        <p:nvSpPr>
          <p:cNvPr id="43" name="Rounded Rectangular Callout 62"/>
          <p:cNvSpPr/>
          <p:nvPr/>
        </p:nvSpPr>
        <p:spPr bwMode="auto">
          <a:xfrm>
            <a:off x="3297757" y="1495458"/>
            <a:ext cx="1728820" cy="1801821"/>
          </a:xfrm>
          <a:prstGeom prst="rect">
            <a:avLst/>
          </a:prstGeom>
          <a:solidFill>
            <a:srgbClr val="9C0C1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867" b="1" dirty="0">
              <a:solidFill>
                <a:prstClr val="white"/>
              </a:solidFill>
              <a:latin typeface="Calibri"/>
            </a:endParaRPr>
          </a:p>
        </p:txBody>
      </p:sp>
      <p:sp>
        <p:nvSpPr>
          <p:cNvPr id="44" name="Rounded Rectangular Callout 62"/>
          <p:cNvSpPr/>
          <p:nvPr/>
        </p:nvSpPr>
        <p:spPr bwMode="auto">
          <a:xfrm>
            <a:off x="3297757" y="3488616"/>
            <a:ext cx="1728820" cy="1801821"/>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endParaRPr lang="fr-FR" sz="1600" i="1" dirty="0">
              <a:solidFill>
                <a:prstClr val="white"/>
              </a:solidFill>
              <a:latin typeface="Calibri"/>
            </a:endParaRPr>
          </a:p>
        </p:txBody>
      </p:sp>
      <p:sp>
        <p:nvSpPr>
          <p:cNvPr id="46" name="Text Placeholder 12"/>
          <p:cNvSpPr txBox="1">
            <a:spLocks/>
          </p:cNvSpPr>
          <p:nvPr/>
        </p:nvSpPr>
        <p:spPr>
          <a:xfrm>
            <a:off x="-219692" y="2997857"/>
            <a:ext cx="2524127" cy="363743"/>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10%</a:t>
            </a:r>
          </a:p>
        </p:txBody>
      </p:sp>
      <p:sp>
        <p:nvSpPr>
          <p:cNvPr id="49" name="Rounded Rectangular Callout 62"/>
          <p:cNvSpPr/>
          <p:nvPr/>
        </p:nvSpPr>
        <p:spPr bwMode="auto">
          <a:xfrm>
            <a:off x="5026577" y="1495458"/>
            <a:ext cx="2468137" cy="1801821"/>
          </a:xfrm>
          <a:prstGeom prst="rect">
            <a:avLst/>
          </a:prstGeom>
          <a:solidFill>
            <a:srgbClr val="B60E16"/>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TRANSFERTS</a:t>
            </a:r>
            <a:br>
              <a:rPr lang="fr-FR" sz="2133" b="1" dirty="0">
                <a:solidFill>
                  <a:prstClr val="white"/>
                </a:solidFill>
                <a:latin typeface="Calibri"/>
              </a:rPr>
            </a:br>
            <a:r>
              <a:rPr lang="fr-FR" sz="2133" b="1" dirty="0">
                <a:solidFill>
                  <a:prstClr val="white"/>
                </a:solidFill>
                <a:latin typeface="Calibri"/>
              </a:rPr>
              <a:t>DE VOTE</a:t>
            </a:r>
            <a:r>
              <a:rPr lang="fr-FR" sz="1600" b="1" dirty="0">
                <a:solidFill>
                  <a:prstClr val="white"/>
                </a:solidFill>
                <a:latin typeface="Calibri"/>
              </a:rPr>
              <a:t/>
            </a:r>
            <a:br>
              <a:rPr lang="fr-FR" sz="1600" b="1" dirty="0">
                <a:solidFill>
                  <a:prstClr val="white"/>
                </a:solidFill>
                <a:latin typeface="Calibri"/>
              </a:rPr>
            </a:br>
            <a:r>
              <a:rPr lang="fr-FR" sz="1600" dirty="0">
                <a:solidFill>
                  <a:prstClr val="white"/>
                </a:solidFill>
                <a:latin typeface="Calibri"/>
              </a:rPr>
              <a:t>entre Benoît Hamon</a:t>
            </a:r>
            <a:br>
              <a:rPr lang="fr-FR" sz="1600" dirty="0">
                <a:solidFill>
                  <a:prstClr val="white"/>
                </a:solidFill>
                <a:latin typeface="Calibri"/>
              </a:rPr>
            </a:br>
            <a:r>
              <a:rPr lang="fr-FR" sz="1600" dirty="0">
                <a:solidFill>
                  <a:prstClr val="white"/>
                </a:solidFill>
                <a:latin typeface="Calibri"/>
              </a:rPr>
              <a:t>et d’autres candidats</a:t>
            </a:r>
          </a:p>
        </p:txBody>
      </p:sp>
      <p:sp>
        <p:nvSpPr>
          <p:cNvPr id="50" name="Rounded Rectangular Callout 62"/>
          <p:cNvSpPr/>
          <p:nvPr/>
        </p:nvSpPr>
        <p:spPr bwMode="auto">
          <a:xfrm>
            <a:off x="5026577" y="3488616"/>
            <a:ext cx="2468137" cy="180182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algn="ctr" defTabSz="1232345"/>
            <a:r>
              <a:rPr lang="fr-FR" sz="2133" b="1" dirty="0">
                <a:solidFill>
                  <a:prstClr val="white"/>
                </a:solidFill>
                <a:latin typeface="Calibri"/>
              </a:rPr>
              <a:t>MOBILISATION</a:t>
            </a:r>
            <a:br>
              <a:rPr lang="fr-FR" sz="2133" b="1" dirty="0">
                <a:solidFill>
                  <a:prstClr val="white"/>
                </a:solidFill>
                <a:latin typeface="Calibri"/>
              </a:rPr>
            </a:br>
            <a:r>
              <a:rPr lang="fr-FR" sz="2133" b="1" dirty="0">
                <a:solidFill>
                  <a:prstClr val="white"/>
                </a:solidFill>
                <a:latin typeface="Calibri"/>
              </a:rPr>
              <a:t>DES ÉLECTEURS</a:t>
            </a:r>
            <a:r>
              <a:rPr lang="fr-FR" sz="1600" b="1" dirty="0">
                <a:solidFill>
                  <a:prstClr val="white"/>
                </a:solidFill>
                <a:latin typeface="Calibri"/>
              </a:rPr>
              <a:t/>
            </a:r>
            <a:br>
              <a:rPr lang="fr-FR" sz="1600" b="1" dirty="0">
                <a:solidFill>
                  <a:prstClr val="white"/>
                </a:solidFill>
                <a:latin typeface="Calibri"/>
              </a:rPr>
            </a:br>
            <a:r>
              <a:rPr lang="fr-FR" sz="1467" i="1" dirty="0">
                <a:solidFill>
                  <a:prstClr val="white"/>
                </a:solidFill>
                <a:latin typeface="Calibri"/>
              </a:rPr>
              <a:t>(Sont-ils plus ou moins </a:t>
            </a:r>
          </a:p>
          <a:p>
            <a:pPr marL="6351" algn="ctr" defTabSz="1232345"/>
            <a:r>
              <a:rPr lang="fr-FR" sz="1467" i="1" dirty="0">
                <a:solidFill>
                  <a:prstClr val="white"/>
                </a:solidFill>
                <a:latin typeface="Calibri"/>
              </a:rPr>
              <a:t>certains d’aller voter ?)</a:t>
            </a:r>
          </a:p>
        </p:txBody>
      </p:sp>
      <p:grpSp>
        <p:nvGrpSpPr>
          <p:cNvPr id="51" name="Group 4"/>
          <p:cNvGrpSpPr>
            <a:grpSpLocks noChangeAspect="1"/>
          </p:cNvGrpSpPr>
          <p:nvPr/>
        </p:nvGrpSpPr>
        <p:grpSpPr bwMode="auto">
          <a:xfrm>
            <a:off x="3454003" y="1968447"/>
            <a:ext cx="1432983" cy="812800"/>
            <a:chOff x="1892" y="812"/>
            <a:chExt cx="677" cy="384"/>
          </a:xfrm>
          <a:solidFill>
            <a:schemeClr val="bg1"/>
          </a:solidFill>
        </p:grpSpPr>
        <p:sp>
          <p:nvSpPr>
            <p:cNvPr id="52" name="Freeform 5"/>
            <p:cNvSpPr>
              <a:spLocks noEditPoints="1"/>
            </p:cNvSpPr>
            <p:nvPr/>
          </p:nvSpPr>
          <p:spPr bwMode="auto">
            <a:xfrm>
              <a:off x="1892" y="852"/>
              <a:ext cx="339" cy="344"/>
            </a:xfrm>
            <a:custGeom>
              <a:avLst/>
              <a:gdLst>
                <a:gd name="T0" fmla="*/ 207 w 273"/>
                <a:gd name="T1" fmla="*/ 163 h 276"/>
                <a:gd name="T2" fmla="*/ 239 w 273"/>
                <a:gd name="T3" fmla="*/ 103 h 276"/>
                <a:gd name="T4" fmla="*/ 230 w 273"/>
                <a:gd name="T5" fmla="*/ 64 h 276"/>
                <a:gd name="T6" fmla="*/ 189 w 273"/>
                <a:gd name="T7" fmla="*/ 73 h 276"/>
                <a:gd name="T8" fmla="*/ 176 w 273"/>
                <a:gd name="T9" fmla="*/ 44 h 276"/>
                <a:gd name="T10" fmla="*/ 176 w 273"/>
                <a:gd name="T11" fmla="*/ 12 h 276"/>
                <a:gd name="T12" fmla="*/ 273 w 273"/>
                <a:gd name="T13" fmla="*/ 0 h 276"/>
                <a:gd name="T14" fmla="*/ 164 w 273"/>
                <a:gd name="T15" fmla="*/ 6 h 276"/>
                <a:gd name="T16" fmla="*/ 160 w 273"/>
                <a:gd name="T17" fmla="*/ 32 h 276"/>
                <a:gd name="T18" fmla="*/ 86 w 273"/>
                <a:gd name="T19" fmla="*/ 59 h 276"/>
                <a:gd name="T20" fmla="*/ 43 w 273"/>
                <a:gd name="T21" fmla="*/ 154 h 276"/>
                <a:gd name="T22" fmla="*/ 34 w 273"/>
                <a:gd name="T23" fmla="*/ 152 h 276"/>
                <a:gd name="T24" fmla="*/ 1 w 273"/>
                <a:gd name="T25" fmla="*/ 184 h 276"/>
                <a:gd name="T26" fmla="*/ 44 w 273"/>
                <a:gd name="T27" fmla="*/ 276 h 276"/>
                <a:gd name="T28" fmla="*/ 90 w 273"/>
                <a:gd name="T29" fmla="*/ 267 h 276"/>
                <a:gd name="T30" fmla="*/ 91 w 273"/>
                <a:gd name="T31" fmla="*/ 249 h 276"/>
                <a:gd name="T32" fmla="*/ 161 w 273"/>
                <a:gd name="T33" fmla="*/ 212 h 276"/>
                <a:gd name="T34" fmla="*/ 201 w 273"/>
                <a:gd name="T35" fmla="*/ 176 h 276"/>
                <a:gd name="T36" fmla="*/ 273 w 273"/>
                <a:gd name="T37" fmla="*/ 163 h 276"/>
                <a:gd name="T38" fmla="*/ 137 w 273"/>
                <a:gd name="T39" fmla="*/ 131 h 276"/>
                <a:gd name="T40" fmla="*/ 148 w 273"/>
                <a:gd name="T41" fmla="*/ 80 h 276"/>
                <a:gd name="T42" fmla="*/ 164 w 273"/>
                <a:gd name="T43" fmla="*/ 113 h 276"/>
                <a:gd name="T44" fmla="*/ 80 w 273"/>
                <a:gd name="T45" fmla="*/ 261 h 276"/>
                <a:gd name="T46" fmla="*/ 48 w 273"/>
                <a:gd name="T47" fmla="*/ 264 h 276"/>
                <a:gd name="T48" fmla="*/ 36 w 273"/>
                <a:gd name="T49" fmla="*/ 167 h 276"/>
                <a:gd name="T50" fmla="*/ 80 w 273"/>
                <a:gd name="T51" fmla="*/ 261 h 276"/>
                <a:gd name="T52" fmla="*/ 154 w 273"/>
                <a:gd name="T53" fmla="*/ 202 h 276"/>
                <a:gd name="T54" fmla="*/ 51 w 273"/>
                <a:gd name="T55" fmla="*/ 169 h 276"/>
                <a:gd name="T56" fmla="*/ 93 w 273"/>
                <a:gd name="T57" fmla="*/ 70 h 276"/>
                <a:gd name="T58" fmla="*/ 154 w 273"/>
                <a:gd name="T59" fmla="*/ 43 h 276"/>
                <a:gd name="T60" fmla="*/ 164 w 273"/>
                <a:gd name="T61" fmla="*/ 74 h 276"/>
                <a:gd name="T62" fmla="*/ 142 w 273"/>
                <a:gd name="T63" fmla="*/ 63 h 276"/>
                <a:gd name="T64" fmla="*/ 119 w 273"/>
                <a:gd name="T65" fmla="*/ 100 h 276"/>
                <a:gd name="T66" fmla="*/ 115 w 273"/>
                <a:gd name="T67" fmla="*/ 111 h 276"/>
                <a:gd name="T68" fmla="*/ 130 w 273"/>
                <a:gd name="T69" fmla="*/ 150 h 276"/>
                <a:gd name="T70" fmla="*/ 170 w 273"/>
                <a:gd name="T71" fmla="*/ 125 h 276"/>
                <a:gd name="T72" fmla="*/ 200 w 273"/>
                <a:gd name="T73" fmla="*/ 79 h 276"/>
                <a:gd name="T74" fmla="*/ 223 w 273"/>
                <a:gd name="T75" fmla="*/ 75 h 276"/>
                <a:gd name="T76" fmla="*/ 202 w 273"/>
                <a:gd name="T77" fmla="*/ 14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3" h="276">
                  <a:moveTo>
                    <a:pt x="273" y="163"/>
                  </a:moveTo>
                  <a:cubicBezTo>
                    <a:pt x="207" y="163"/>
                    <a:pt x="207" y="163"/>
                    <a:pt x="207" y="163"/>
                  </a:cubicBezTo>
                  <a:cubicBezTo>
                    <a:pt x="211" y="155"/>
                    <a:pt x="213" y="149"/>
                    <a:pt x="213" y="147"/>
                  </a:cubicBezTo>
                  <a:cubicBezTo>
                    <a:pt x="239" y="103"/>
                    <a:pt x="239" y="103"/>
                    <a:pt x="239" y="103"/>
                  </a:cubicBezTo>
                  <a:cubicBezTo>
                    <a:pt x="242" y="99"/>
                    <a:pt x="243" y="94"/>
                    <a:pt x="243" y="88"/>
                  </a:cubicBezTo>
                  <a:cubicBezTo>
                    <a:pt x="243" y="79"/>
                    <a:pt x="239" y="70"/>
                    <a:pt x="230" y="64"/>
                  </a:cubicBezTo>
                  <a:cubicBezTo>
                    <a:pt x="224" y="60"/>
                    <a:pt x="216" y="58"/>
                    <a:pt x="208" y="60"/>
                  </a:cubicBezTo>
                  <a:cubicBezTo>
                    <a:pt x="200" y="61"/>
                    <a:pt x="194" y="66"/>
                    <a:pt x="189" y="73"/>
                  </a:cubicBezTo>
                  <a:cubicBezTo>
                    <a:pt x="184" y="82"/>
                    <a:pt x="180" y="88"/>
                    <a:pt x="176" y="94"/>
                  </a:cubicBezTo>
                  <a:cubicBezTo>
                    <a:pt x="176" y="44"/>
                    <a:pt x="176" y="44"/>
                    <a:pt x="176" y="44"/>
                  </a:cubicBezTo>
                  <a:cubicBezTo>
                    <a:pt x="176" y="44"/>
                    <a:pt x="176" y="44"/>
                    <a:pt x="176" y="44"/>
                  </a:cubicBezTo>
                  <a:cubicBezTo>
                    <a:pt x="176" y="12"/>
                    <a:pt x="176" y="12"/>
                    <a:pt x="176" y="12"/>
                  </a:cubicBezTo>
                  <a:cubicBezTo>
                    <a:pt x="273" y="12"/>
                    <a:pt x="273" y="12"/>
                    <a:pt x="273" y="12"/>
                  </a:cubicBezTo>
                  <a:cubicBezTo>
                    <a:pt x="273" y="0"/>
                    <a:pt x="273" y="0"/>
                    <a:pt x="273" y="0"/>
                  </a:cubicBezTo>
                  <a:cubicBezTo>
                    <a:pt x="170" y="0"/>
                    <a:pt x="170" y="0"/>
                    <a:pt x="170" y="0"/>
                  </a:cubicBezTo>
                  <a:cubicBezTo>
                    <a:pt x="166" y="0"/>
                    <a:pt x="164" y="3"/>
                    <a:pt x="164" y="6"/>
                  </a:cubicBezTo>
                  <a:cubicBezTo>
                    <a:pt x="164" y="34"/>
                    <a:pt x="164" y="34"/>
                    <a:pt x="164" y="34"/>
                  </a:cubicBezTo>
                  <a:cubicBezTo>
                    <a:pt x="160" y="32"/>
                    <a:pt x="160" y="32"/>
                    <a:pt x="160" y="32"/>
                  </a:cubicBezTo>
                  <a:cubicBezTo>
                    <a:pt x="150" y="27"/>
                    <a:pt x="139" y="27"/>
                    <a:pt x="130" y="33"/>
                  </a:cubicBezTo>
                  <a:cubicBezTo>
                    <a:pt x="86" y="59"/>
                    <a:pt x="86" y="59"/>
                    <a:pt x="86" y="59"/>
                  </a:cubicBezTo>
                  <a:cubicBezTo>
                    <a:pt x="80" y="63"/>
                    <a:pt x="76" y="68"/>
                    <a:pt x="73" y="75"/>
                  </a:cubicBezTo>
                  <a:cubicBezTo>
                    <a:pt x="43" y="154"/>
                    <a:pt x="43" y="154"/>
                    <a:pt x="43" y="154"/>
                  </a:cubicBezTo>
                  <a:cubicBezTo>
                    <a:pt x="43" y="152"/>
                    <a:pt x="41" y="151"/>
                    <a:pt x="39" y="151"/>
                  </a:cubicBezTo>
                  <a:cubicBezTo>
                    <a:pt x="38" y="150"/>
                    <a:pt x="36" y="151"/>
                    <a:pt x="34" y="152"/>
                  </a:cubicBezTo>
                  <a:cubicBezTo>
                    <a:pt x="3" y="177"/>
                    <a:pt x="3" y="177"/>
                    <a:pt x="3" y="177"/>
                  </a:cubicBezTo>
                  <a:cubicBezTo>
                    <a:pt x="1" y="179"/>
                    <a:pt x="0" y="182"/>
                    <a:pt x="1" y="184"/>
                  </a:cubicBezTo>
                  <a:cubicBezTo>
                    <a:pt x="39" y="272"/>
                    <a:pt x="39" y="272"/>
                    <a:pt x="39" y="272"/>
                  </a:cubicBezTo>
                  <a:cubicBezTo>
                    <a:pt x="40" y="275"/>
                    <a:pt x="42" y="276"/>
                    <a:pt x="44" y="276"/>
                  </a:cubicBezTo>
                  <a:cubicBezTo>
                    <a:pt x="74" y="276"/>
                    <a:pt x="74" y="276"/>
                    <a:pt x="74" y="276"/>
                  </a:cubicBezTo>
                  <a:cubicBezTo>
                    <a:pt x="81" y="276"/>
                    <a:pt x="87" y="273"/>
                    <a:pt x="90" y="267"/>
                  </a:cubicBezTo>
                  <a:cubicBezTo>
                    <a:pt x="92" y="264"/>
                    <a:pt x="93" y="261"/>
                    <a:pt x="93" y="257"/>
                  </a:cubicBezTo>
                  <a:cubicBezTo>
                    <a:pt x="93" y="254"/>
                    <a:pt x="92" y="252"/>
                    <a:pt x="91" y="249"/>
                  </a:cubicBezTo>
                  <a:cubicBezTo>
                    <a:pt x="91" y="248"/>
                    <a:pt x="91" y="248"/>
                    <a:pt x="91" y="248"/>
                  </a:cubicBezTo>
                  <a:cubicBezTo>
                    <a:pt x="102" y="244"/>
                    <a:pt x="128" y="232"/>
                    <a:pt x="161" y="212"/>
                  </a:cubicBezTo>
                  <a:cubicBezTo>
                    <a:pt x="180" y="201"/>
                    <a:pt x="192" y="187"/>
                    <a:pt x="200" y="175"/>
                  </a:cubicBezTo>
                  <a:cubicBezTo>
                    <a:pt x="200" y="175"/>
                    <a:pt x="201" y="176"/>
                    <a:pt x="201" y="176"/>
                  </a:cubicBezTo>
                  <a:cubicBezTo>
                    <a:pt x="273" y="176"/>
                    <a:pt x="273" y="176"/>
                    <a:pt x="273" y="176"/>
                  </a:cubicBezTo>
                  <a:lnTo>
                    <a:pt x="273" y="163"/>
                  </a:lnTo>
                  <a:close/>
                  <a:moveTo>
                    <a:pt x="164" y="114"/>
                  </a:moveTo>
                  <a:cubicBezTo>
                    <a:pt x="156" y="117"/>
                    <a:pt x="146" y="124"/>
                    <a:pt x="137" y="131"/>
                  </a:cubicBezTo>
                  <a:cubicBezTo>
                    <a:pt x="135" y="122"/>
                    <a:pt x="131" y="114"/>
                    <a:pt x="129" y="109"/>
                  </a:cubicBezTo>
                  <a:cubicBezTo>
                    <a:pt x="136" y="102"/>
                    <a:pt x="144" y="89"/>
                    <a:pt x="148" y="80"/>
                  </a:cubicBezTo>
                  <a:cubicBezTo>
                    <a:pt x="152" y="83"/>
                    <a:pt x="157" y="86"/>
                    <a:pt x="164" y="87"/>
                  </a:cubicBezTo>
                  <a:cubicBezTo>
                    <a:pt x="164" y="113"/>
                    <a:pt x="164" y="113"/>
                    <a:pt x="164" y="113"/>
                  </a:cubicBezTo>
                  <a:cubicBezTo>
                    <a:pt x="164" y="113"/>
                    <a:pt x="164" y="114"/>
                    <a:pt x="164" y="114"/>
                  </a:cubicBezTo>
                  <a:close/>
                  <a:moveTo>
                    <a:pt x="80" y="261"/>
                  </a:moveTo>
                  <a:cubicBezTo>
                    <a:pt x="79" y="261"/>
                    <a:pt x="77" y="264"/>
                    <a:pt x="74" y="264"/>
                  </a:cubicBezTo>
                  <a:cubicBezTo>
                    <a:pt x="48" y="264"/>
                    <a:pt x="48" y="264"/>
                    <a:pt x="48" y="264"/>
                  </a:cubicBezTo>
                  <a:cubicBezTo>
                    <a:pt x="14" y="184"/>
                    <a:pt x="14" y="184"/>
                    <a:pt x="14" y="184"/>
                  </a:cubicBezTo>
                  <a:cubicBezTo>
                    <a:pt x="36" y="167"/>
                    <a:pt x="36" y="167"/>
                    <a:pt x="36" y="167"/>
                  </a:cubicBezTo>
                  <a:cubicBezTo>
                    <a:pt x="80" y="254"/>
                    <a:pt x="80" y="254"/>
                    <a:pt x="80" y="254"/>
                  </a:cubicBezTo>
                  <a:cubicBezTo>
                    <a:pt x="81" y="257"/>
                    <a:pt x="80" y="260"/>
                    <a:pt x="80" y="261"/>
                  </a:cubicBezTo>
                  <a:close/>
                  <a:moveTo>
                    <a:pt x="201" y="143"/>
                  </a:moveTo>
                  <a:cubicBezTo>
                    <a:pt x="201" y="143"/>
                    <a:pt x="194" y="177"/>
                    <a:pt x="154" y="202"/>
                  </a:cubicBezTo>
                  <a:cubicBezTo>
                    <a:pt x="122" y="222"/>
                    <a:pt x="96" y="233"/>
                    <a:pt x="85" y="237"/>
                  </a:cubicBezTo>
                  <a:cubicBezTo>
                    <a:pt x="51" y="169"/>
                    <a:pt x="51" y="169"/>
                    <a:pt x="51" y="169"/>
                  </a:cubicBezTo>
                  <a:cubicBezTo>
                    <a:pt x="85" y="79"/>
                    <a:pt x="85" y="79"/>
                    <a:pt x="85" y="79"/>
                  </a:cubicBezTo>
                  <a:cubicBezTo>
                    <a:pt x="86" y="75"/>
                    <a:pt x="89" y="72"/>
                    <a:pt x="93" y="70"/>
                  </a:cubicBezTo>
                  <a:cubicBezTo>
                    <a:pt x="136" y="44"/>
                    <a:pt x="136" y="44"/>
                    <a:pt x="136" y="44"/>
                  </a:cubicBezTo>
                  <a:cubicBezTo>
                    <a:pt x="142" y="40"/>
                    <a:pt x="148" y="40"/>
                    <a:pt x="154" y="43"/>
                  </a:cubicBezTo>
                  <a:cubicBezTo>
                    <a:pt x="164" y="48"/>
                    <a:pt x="164" y="48"/>
                    <a:pt x="164" y="48"/>
                  </a:cubicBezTo>
                  <a:cubicBezTo>
                    <a:pt x="164" y="74"/>
                    <a:pt x="164" y="74"/>
                    <a:pt x="164" y="74"/>
                  </a:cubicBezTo>
                  <a:cubicBezTo>
                    <a:pt x="156" y="71"/>
                    <a:pt x="149" y="65"/>
                    <a:pt x="149" y="65"/>
                  </a:cubicBezTo>
                  <a:cubicBezTo>
                    <a:pt x="148" y="63"/>
                    <a:pt x="145" y="62"/>
                    <a:pt x="142" y="63"/>
                  </a:cubicBezTo>
                  <a:cubicBezTo>
                    <a:pt x="140" y="64"/>
                    <a:pt x="138" y="66"/>
                    <a:pt x="138" y="69"/>
                  </a:cubicBezTo>
                  <a:cubicBezTo>
                    <a:pt x="138" y="74"/>
                    <a:pt x="124" y="98"/>
                    <a:pt x="119" y="100"/>
                  </a:cubicBezTo>
                  <a:cubicBezTo>
                    <a:pt x="116" y="100"/>
                    <a:pt x="115" y="102"/>
                    <a:pt x="114" y="104"/>
                  </a:cubicBezTo>
                  <a:cubicBezTo>
                    <a:pt x="113" y="106"/>
                    <a:pt x="113" y="109"/>
                    <a:pt x="115" y="111"/>
                  </a:cubicBezTo>
                  <a:cubicBezTo>
                    <a:pt x="115" y="111"/>
                    <a:pt x="126" y="125"/>
                    <a:pt x="126" y="144"/>
                  </a:cubicBezTo>
                  <a:cubicBezTo>
                    <a:pt x="126" y="147"/>
                    <a:pt x="127" y="149"/>
                    <a:pt x="130" y="150"/>
                  </a:cubicBezTo>
                  <a:cubicBezTo>
                    <a:pt x="132" y="151"/>
                    <a:pt x="135" y="151"/>
                    <a:pt x="137" y="149"/>
                  </a:cubicBezTo>
                  <a:cubicBezTo>
                    <a:pt x="148" y="138"/>
                    <a:pt x="166" y="126"/>
                    <a:pt x="170" y="125"/>
                  </a:cubicBezTo>
                  <a:cubicBezTo>
                    <a:pt x="174" y="125"/>
                    <a:pt x="176" y="123"/>
                    <a:pt x="176" y="119"/>
                  </a:cubicBezTo>
                  <a:cubicBezTo>
                    <a:pt x="176" y="119"/>
                    <a:pt x="179" y="113"/>
                    <a:pt x="200" y="79"/>
                  </a:cubicBezTo>
                  <a:cubicBezTo>
                    <a:pt x="203" y="76"/>
                    <a:pt x="206" y="73"/>
                    <a:pt x="211" y="72"/>
                  </a:cubicBezTo>
                  <a:cubicBezTo>
                    <a:pt x="215" y="71"/>
                    <a:pt x="220" y="72"/>
                    <a:pt x="223" y="75"/>
                  </a:cubicBezTo>
                  <a:cubicBezTo>
                    <a:pt x="231" y="80"/>
                    <a:pt x="233" y="89"/>
                    <a:pt x="229" y="97"/>
                  </a:cubicBezTo>
                  <a:cubicBezTo>
                    <a:pt x="202" y="141"/>
                    <a:pt x="202" y="141"/>
                    <a:pt x="202" y="141"/>
                  </a:cubicBezTo>
                  <a:cubicBezTo>
                    <a:pt x="202" y="142"/>
                    <a:pt x="202" y="142"/>
                    <a:pt x="201"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3" name="Freeform 6"/>
            <p:cNvSpPr>
              <a:spLocks noEditPoints="1"/>
            </p:cNvSpPr>
            <p:nvPr/>
          </p:nvSpPr>
          <p:spPr bwMode="auto">
            <a:xfrm>
              <a:off x="2229" y="812"/>
              <a:ext cx="340" cy="344"/>
            </a:xfrm>
            <a:custGeom>
              <a:avLst/>
              <a:gdLst>
                <a:gd name="T0" fmla="*/ 66 w 274"/>
                <a:gd name="T1" fmla="*/ 113 h 276"/>
                <a:gd name="T2" fmla="*/ 34 w 274"/>
                <a:gd name="T3" fmla="*/ 172 h 276"/>
                <a:gd name="T4" fmla="*/ 43 w 274"/>
                <a:gd name="T5" fmla="*/ 211 h 276"/>
                <a:gd name="T6" fmla="*/ 84 w 274"/>
                <a:gd name="T7" fmla="*/ 203 h 276"/>
                <a:gd name="T8" fmla="*/ 97 w 274"/>
                <a:gd name="T9" fmla="*/ 231 h 276"/>
                <a:gd name="T10" fmla="*/ 97 w 274"/>
                <a:gd name="T11" fmla="*/ 263 h 276"/>
                <a:gd name="T12" fmla="*/ 0 w 274"/>
                <a:gd name="T13" fmla="*/ 276 h 276"/>
                <a:gd name="T14" fmla="*/ 110 w 274"/>
                <a:gd name="T15" fmla="*/ 269 h 276"/>
                <a:gd name="T16" fmla="*/ 113 w 274"/>
                <a:gd name="T17" fmla="*/ 244 h 276"/>
                <a:gd name="T18" fmla="*/ 187 w 274"/>
                <a:gd name="T19" fmla="*/ 217 h 276"/>
                <a:gd name="T20" fmla="*/ 230 w 274"/>
                <a:gd name="T21" fmla="*/ 122 h 276"/>
                <a:gd name="T22" fmla="*/ 239 w 274"/>
                <a:gd name="T23" fmla="*/ 124 h 276"/>
                <a:gd name="T24" fmla="*/ 273 w 274"/>
                <a:gd name="T25" fmla="*/ 91 h 276"/>
                <a:gd name="T26" fmla="*/ 229 w 274"/>
                <a:gd name="T27" fmla="*/ 0 h 276"/>
                <a:gd name="T28" fmla="*/ 183 w 274"/>
                <a:gd name="T29" fmla="*/ 8 h 276"/>
                <a:gd name="T30" fmla="*/ 182 w 274"/>
                <a:gd name="T31" fmla="*/ 27 h 276"/>
                <a:gd name="T32" fmla="*/ 113 w 274"/>
                <a:gd name="T33" fmla="*/ 63 h 276"/>
                <a:gd name="T34" fmla="*/ 72 w 274"/>
                <a:gd name="T35" fmla="*/ 100 h 276"/>
                <a:gd name="T36" fmla="*/ 0 w 274"/>
                <a:gd name="T37" fmla="*/ 113 h 276"/>
                <a:gd name="T38" fmla="*/ 136 w 274"/>
                <a:gd name="T39" fmla="*/ 144 h 276"/>
                <a:gd name="T40" fmla="*/ 126 w 274"/>
                <a:gd name="T41" fmla="*/ 196 h 276"/>
                <a:gd name="T42" fmla="*/ 110 w 274"/>
                <a:gd name="T43" fmla="*/ 163 h 276"/>
                <a:gd name="T44" fmla="*/ 194 w 274"/>
                <a:gd name="T45" fmla="*/ 15 h 276"/>
                <a:gd name="T46" fmla="*/ 225 w 274"/>
                <a:gd name="T47" fmla="*/ 12 h 276"/>
                <a:gd name="T48" fmla="*/ 237 w 274"/>
                <a:gd name="T49" fmla="*/ 109 h 276"/>
                <a:gd name="T50" fmla="*/ 194 w 274"/>
                <a:gd name="T51" fmla="*/ 15 h 276"/>
                <a:gd name="T52" fmla="*/ 119 w 274"/>
                <a:gd name="T53" fmla="*/ 74 h 276"/>
                <a:gd name="T54" fmla="*/ 222 w 274"/>
                <a:gd name="T55" fmla="*/ 107 h 276"/>
                <a:gd name="T56" fmla="*/ 181 w 274"/>
                <a:gd name="T57" fmla="*/ 206 h 276"/>
                <a:gd name="T58" fmla="*/ 119 w 274"/>
                <a:gd name="T59" fmla="*/ 233 h 276"/>
                <a:gd name="T60" fmla="*/ 110 w 274"/>
                <a:gd name="T61" fmla="*/ 202 h 276"/>
                <a:gd name="T62" fmla="*/ 131 w 274"/>
                <a:gd name="T63" fmla="*/ 212 h 276"/>
                <a:gd name="T64" fmla="*/ 155 w 274"/>
                <a:gd name="T65" fmla="*/ 175 h 276"/>
                <a:gd name="T66" fmla="*/ 159 w 274"/>
                <a:gd name="T67" fmla="*/ 165 h 276"/>
                <a:gd name="T68" fmla="*/ 144 w 274"/>
                <a:gd name="T69" fmla="*/ 126 h 276"/>
                <a:gd name="T70" fmla="*/ 103 w 274"/>
                <a:gd name="T71" fmla="*/ 150 h 276"/>
                <a:gd name="T72" fmla="*/ 73 w 274"/>
                <a:gd name="T73" fmla="*/ 196 h 276"/>
                <a:gd name="T74" fmla="*/ 50 w 274"/>
                <a:gd name="T75" fmla="*/ 201 h 276"/>
                <a:gd name="T76" fmla="*/ 71 w 274"/>
                <a:gd name="T77" fmla="*/ 13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276">
                  <a:moveTo>
                    <a:pt x="0" y="113"/>
                  </a:moveTo>
                  <a:cubicBezTo>
                    <a:pt x="66" y="113"/>
                    <a:pt x="66" y="113"/>
                    <a:pt x="66" y="113"/>
                  </a:cubicBezTo>
                  <a:cubicBezTo>
                    <a:pt x="62" y="120"/>
                    <a:pt x="61" y="127"/>
                    <a:pt x="60" y="129"/>
                  </a:cubicBezTo>
                  <a:cubicBezTo>
                    <a:pt x="34" y="172"/>
                    <a:pt x="34" y="172"/>
                    <a:pt x="34" y="172"/>
                  </a:cubicBezTo>
                  <a:cubicBezTo>
                    <a:pt x="31" y="177"/>
                    <a:pt x="30" y="182"/>
                    <a:pt x="30" y="187"/>
                  </a:cubicBezTo>
                  <a:cubicBezTo>
                    <a:pt x="30" y="197"/>
                    <a:pt x="35" y="206"/>
                    <a:pt x="43" y="211"/>
                  </a:cubicBezTo>
                  <a:cubicBezTo>
                    <a:pt x="50" y="216"/>
                    <a:pt x="58" y="217"/>
                    <a:pt x="65" y="216"/>
                  </a:cubicBezTo>
                  <a:cubicBezTo>
                    <a:pt x="73" y="214"/>
                    <a:pt x="80" y="210"/>
                    <a:pt x="84" y="203"/>
                  </a:cubicBezTo>
                  <a:cubicBezTo>
                    <a:pt x="89" y="194"/>
                    <a:pt x="94" y="187"/>
                    <a:pt x="97" y="181"/>
                  </a:cubicBezTo>
                  <a:cubicBezTo>
                    <a:pt x="97" y="231"/>
                    <a:pt x="97" y="231"/>
                    <a:pt x="97" y="231"/>
                  </a:cubicBezTo>
                  <a:cubicBezTo>
                    <a:pt x="97" y="231"/>
                    <a:pt x="97" y="232"/>
                    <a:pt x="97" y="232"/>
                  </a:cubicBezTo>
                  <a:cubicBezTo>
                    <a:pt x="97" y="263"/>
                    <a:pt x="97" y="263"/>
                    <a:pt x="97" y="263"/>
                  </a:cubicBezTo>
                  <a:cubicBezTo>
                    <a:pt x="0" y="263"/>
                    <a:pt x="0" y="263"/>
                    <a:pt x="0" y="263"/>
                  </a:cubicBezTo>
                  <a:cubicBezTo>
                    <a:pt x="0" y="276"/>
                    <a:pt x="0" y="276"/>
                    <a:pt x="0" y="276"/>
                  </a:cubicBezTo>
                  <a:cubicBezTo>
                    <a:pt x="104" y="276"/>
                    <a:pt x="104" y="276"/>
                    <a:pt x="104" y="276"/>
                  </a:cubicBezTo>
                  <a:cubicBezTo>
                    <a:pt x="107" y="276"/>
                    <a:pt x="110" y="273"/>
                    <a:pt x="110" y="269"/>
                  </a:cubicBezTo>
                  <a:cubicBezTo>
                    <a:pt x="110" y="242"/>
                    <a:pt x="110" y="242"/>
                    <a:pt x="110" y="242"/>
                  </a:cubicBezTo>
                  <a:cubicBezTo>
                    <a:pt x="113" y="244"/>
                    <a:pt x="113" y="244"/>
                    <a:pt x="113" y="244"/>
                  </a:cubicBezTo>
                  <a:cubicBezTo>
                    <a:pt x="123" y="249"/>
                    <a:pt x="134" y="248"/>
                    <a:pt x="144" y="243"/>
                  </a:cubicBezTo>
                  <a:cubicBezTo>
                    <a:pt x="187" y="217"/>
                    <a:pt x="187" y="217"/>
                    <a:pt x="187" y="217"/>
                  </a:cubicBezTo>
                  <a:cubicBezTo>
                    <a:pt x="193" y="213"/>
                    <a:pt x="198" y="207"/>
                    <a:pt x="200" y="201"/>
                  </a:cubicBezTo>
                  <a:cubicBezTo>
                    <a:pt x="230" y="122"/>
                    <a:pt x="230" y="122"/>
                    <a:pt x="230" y="122"/>
                  </a:cubicBezTo>
                  <a:cubicBezTo>
                    <a:pt x="231" y="123"/>
                    <a:pt x="232" y="125"/>
                    <a:pt x="234" y="125"/>
                  </a:cubicBezTo>
                  <a:cubicBezTo>
                    <a:pt x="236" y="125"/>
                    <a:pt x="238" y="125"/>
                    <a:pt x="239" y="124"/>
                  </a:cubicBezTo>
                  <a:cubicBezTo>
                    <a:pt x="271" y="99"/>
                    <a:pt x="271" y="99"/>
                    <a:pt x="271" y="99"/>
                  </a:cubicBezTo>
                  <a:cubicBezTo>
                    <a:pt x="273" y="97"/>
                    <a:pt x="274" y="94"/>
                    <a:pt x="273" y="91"/>
                  </a:cubicBezTo>
                  <a:cubicBezTo>
                    <a:pt x="235" y="3"/>
                    <a:pt x="235" y="3"/>
                    <a:pt x="235" y="3"/>
                  </a:cubicBezTo>
                  <a:cubicBezTo>
                    <a:pt x="234" y="1"/>
                    <a:pt x="232" y="0"/>
                    <a:pt x="229" y="0"/>
                  </a:cubicBezTo>
                  <a:cubicBezTo>
                    <a:pt x="199" y="0"/>
                    <a:pt x="199" y="0"/>
                    <a:pt x="199" y="0"/>
                  </a:cubicBezTo>
                  <a:cubicBezTo>
                    <a:pt x="193" y="0"/>
                    <a:pt x="187" y="3"/>
                    <a:pt x="183" y="8"/>
                  </a:cubicBezTo>
                  <a:cubicBezTo>
                    <a:pt x="181" y="11"/>
                    <a:pt x="180" y="15"/>
                    <a:pt x="180" y="18"/>
                  </a:cubicBezTo>
                  <a:cubicBezTo>
                    <a:pt x="180" y="21"/>
                    <a:pt x="181" y="24"/>
                    <a:pt x="182" y="27"/>
                  </a:cubicBezTo>
                  <a:cubicBezTo>
                    <a:pt x="183" y="27"/>
                    <a:pt x="183" y="27"/>
                    <a:pt x="183" y="27"/>
                  </a:cubicBezTo>
                  <a:cubicBezTo>
                    <a:pt x="171" y="32"/>
                    <a:pt x="145" y="43"/>
                    <a:pt x="113" y="63"/>
                  </a:cubicBezTo>
                  <a:cubicBezTo>
                    <a:pt x="94" y="75"/>
                    <a:pt x="81" y="88"/>
                    <a:pt x="73" y="100"/>
                  </a:cubicBezTo>
                  <a:cubicBezTo>
                    <a:pt x="73" y="100"/>
                    <a:pt x="73" y="100"/>
                    <a:pt x="72" y="100"/>
                  </a:cubicBezTo>
                  <a:cubicBezTo>
                    <a:pt x="0" y="100"/>
                    <a:pt x="0" y="100"/>
                    <a:pt x="0" y="100"/>
                  </a:cubicBezTo>
                  <a:lnTo>
                    <a:pt x="0" y="113"/>
                  </a:lnTo>
                  <a:close/>
                  <a:moveTo>
                    <a:pt x="109" y="161"/>
                  </a:moveTo>
                  <a:cubicBezTo>
                    <a:pt x="117" y="158"/>
                    <a:pt x="128" y="151"/>
                    <a:pt x="136" y="144"/>
                  </a:cubicBezTo>
                  <a:cubicBezTo>
                    <a:pt x="138" y="154"/>
                    <a:pt x="142" y="162"/>
                    <a:pt x="145" y="167"/>
                  </a:cubicBezTo>
                  <a:cubicBezTo>
                    <a:pt x="137" y="173"/>
                    <a:pt x="130" y="186"/>
                    <a:pt x="126" y="196"/>
                  </a:cubicBezTo>
                  <a:cubicBezTo>
                    <a:pt x="122" y="193"/>
                    <a:pt x="116" y="190"/>
                    <a:pt x="110" y="189"/>
                  </a:cubicBezTo>
                  <a:cubicBezTo>
                    <a:pt x="110" y="163"/>
                    <a:pt x="110" y="163"/>
                    <a:pt x="110" y="163"/>
                  </a:cubicBezTo>
                  <a:cubicBezTo>
                    <a:pt x="110" y="162"/>
                    <a:pt x="110" y="162"/>
                    <a:pt x="109" y="161"/>
                  </a:cubicBezTo>
                  <a:close/>
                  <a:moveTo>
                    <a:pt x="194" y="15"/>
                  </a:moveTo>
                  <a:cubicBezTo>
                    <a:pt x="194" y="14"/>
                    <a:pt x="196" y="12"/>
                    <a:pt x="199" y="12"/>
                  </a:cubicBezTo>
                  <a:cubicBezTo>
                    <a:pt x="225" y="12"/>
                    <a:pt x="225" y="12"/>
                    <a:pt x="225" y="12"/>
                  </a:cubicBezTo>
                  <a:cubicBezTo>
                    <a:pt x="259" y="92"/>
                    <a:pt x="259" y="92"/>
                    <a:pt x="259" y="92"/>
                  </a:cubicBezTo>
                  <a:cubicBezTo>
                    <a:pt x="237" y="109"/>
                    <a:pt x="237" y="109"/>
                    <a:pt x="237" y="109"/>
                  </a:cubicBezTo>
                  <a:cubicBezTo>
                    <a:pt x="194" y="21"/>
                    <a:pt x="194" y="21"/>
                    <a:pt x="194" y="21"/>
                  </a:cubicBezTo>
                  <a:cubicBezTo>
                    <a:pt x="192" y="18"/>
                    <a:pt x="193" y="16"/>
                    <a:pt x="194" y="15"/>
                  </a:cubicBezTo>
                  <a:close/>
                  <a:moveTo>
                    <a:pt x="72" y="133"/>
                  </a:moveTo>
                  <a:cubicBezTo>
                    <a:pt x="72" y="132"/>
                    <a:pt x="79" y="99"/>
                    <a:pt x="119" y="74"/>
                  </a:cubicBezTo>
                  <a:cubicBezTo>
                    <a:pt x="152" y="54"/>
                    <a:pt x="178" y="43"/>
                    <a:pt x="188" y="39"/>
                  </a:cubicBezTo>
                  <a:cubicBezTo>
                    <a:pt x="222" y="107"/>
                    <a:pt x="222" y="107"/>
                    <a:pt x="222" y="107"/>
                  </a:cubicBezTo>
                  <a:cubicBezTo>
                    <a:pt x="189" y="196"/>
                    <a:pt x="189" y="196"/>
                    <a:pt x="189" y="196"/>
                  </a:cubicBezTo>
                  <a:cubicBezTo>
                    <a:pt x="187" y="200"/>
                    <a:pt x="184" y="204"/>
                    <a:pt x="181" y="206"/>
                  </a:cubicBezTo>
                  <a:cubicBezTo>
                    <a:pt x="137" y="232"/>
                    <a:pt x="137" y="232"/>
                    <a:pt x="137" y="232"/>
                  </a:cubicBezTo>
                  <a:cubicBezTo>
                    <a:pt x="132" y="235"/>
                    <a:pt x="125" y="235"/>
                    <a:pt x="119" y="233"/>
                  </a:cubicBezTo>
                  <a:cubicBezTo>
                    <a:pt x="110" y="228"/>
                    <a:pt x="110" y="228"/>
                    <a:pt x="110" y="228"/>
                  </a:cubicBezTo>
                  <a:cubicBezTo>
                    <a:pt x="110" y="202"/>
                    <a:pt x="110" y="202"/>
                    <a:pt x="110" y="202"/>
                  </a:cubicBezTo>
                  <a:cubicBezTo>
                    <a:pt x="118" y="204"/>
                    <a:pt x="124" y="211"/>
                    <a:pt x="124" y="211"/>
                  </a:cubicBezTo>
                  <a:cubicBezTo>
                    <a:pt x="126" y="213"/>
                    <a:pt x="129" y="213"/>
                    <a:pt x="131" y="212"/>
                  </a:cubicBezTo>
                  <a:cubicBezTo>
                    <a:pt x="133" y="212"/>
                    <a:pt x="135" y="209"/>
                    <a:pt x="135" y="207"/>
                  </a:cubicBezTo>
                  <a:cubicBezTo>
                    <a:pt x="136" y="201"/>
                    <a:pt x="149" y="177"/>
                    <a:pt x="155" y="175"/>
                  </a:cubicBezTo>
                  <a:cubicBezTo>
                    <a:pt x="157" y="175"/>
                    <a:pt x="159" y="174"/>
                    <a:pt x="160" y="172"/>
                  </a:cubicBezTo>
                  <a:cubicBezTo>
                    <a:pt x="161" y="169"/>
                    <a:pt x="160" y="167"/>
                    <a:pt x="159" y="165"/>
                  </a:cubicBezTo>
                  <a:cubicBezTo>
                    <a:pt x="159" y="165"/>
                    <a:pt x="147" y="151"/>
                    <a:pt x="147" y="131"/>
                  </a:cubicBezTo>
                  <a:cubicBezTo>
                    <a:pt x="147" y="129"/>
                    <a:pt x="146" y="126"/>
                    <a:pt x="144" y="126"/>
                  </a:cubicBezTo>
                  <a:cubicBezTo>
                    <a:pt x="141" y="125"/>
                    <a:pt x="139" y="125"/>
                    <a:pt x="137" y="127"/>
                  </a:cubicBezTo>
                  <a:cubicBezTo>
                    <a:pt x="126" y="138"/>
                    <a:pt x="107" y="150"/>
                    <a:pt x="103" y="150"/>
                  </a:cubicBezTo>
                  <a:cubicBezTo>
                    <a:pt x="100" y="150"/>
                    <a:pt x="97" y="153"/>
                    <a:pt x="97" y="156"/>
                  </a:cubicBezTo>
                  <a:cubicBezTo>
                    <a:pt x="97" y="156"/>
                    <a:pt x="95" y="162"/>
                    <a:pt x="73" y="196"/>
                  </a:cubicBezTo>
                  <a:cubicBezTo>
                    <a:pt x="71" y="200"/>
                    <a:pt x="67" y="203"/>
                    <a:pt x="63" y="203"/>
                  </a:cubicBezTo>
                  <a:cubicBezTo>
                    <a:pt x="58" y="204"/>
                    <a:pt x="54" y="204"/>
                    <a:pt x="50" y="201"/>
                  </a:cubicBezTo>
                  <a:cubicBezTo>
                    <a:pt x="42" y="196"/>
                    <a:pt x="40" y="186"/>
                    <a:pt x="45" y="179"/>
                  </a:cubicBezTo>
                  <a:cubicBezTo>
                    <a:pt x="71" y="135"/>
                    <a:pt x="71" y="135"/>
                    <a:pt x="71" y="135"/>
                  </a:cubicBezTo>
                  <a:cubicBezTo>
                    <a:pt x="72" y="134"/>
                    <a:pt x="72" y="133"/>
                    <a:pt x="72"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4" name="Group 9"/>
          <p:cNvGrpSpPr>
            <a:grpSpLocks noChangeAspect="1"/>
          </p:cNvGrpSpPr>
          <p:nvPr/>
        </p:nvGrpSpPr>
        <p:grpSpPr bwMode="auto">
          <a:xfrm>
            <a:off x="3603609" y="3734083"/>
            <a:ext cx="1174751" cy="645584"/>
            <a:chOff x="1953" y="1651"/>
            <a:chExt cx="555" cy="305"/>
          </a:xfrm>
          <a:solidFill>
            <a:schemeClr val="bg1"/>
          </a:solidFill>
        </p:grpSpPr>
        <p:sp>
          <p:nvSpPr>
            <p:cNvPr id="55"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6"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7"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58"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grpSp>
        <p:nvGrpSpPr>
          <p:cNvPr id="59" name="Group 9"/>
          <p:cNvGrpSpPr>
            <a:grpSpLocks noChangeAspect="1"/>
          </p:cNvGrpSpPr>
          <p:nvPr/>
        </p:nvGrpSpPr>
        <p:grpSpPr bwMode="auto">
          <a:xfrm>
            <a:off x="3603609" y="4433848"/>
            <a:ext cx="1174751" cy="645584"/>
            <a:chOff x="1953" y="1651"/>
            <a:chExt cx="555" cy="305"/>
          </a:xfrm>
          <a:solidFill>
            <a:schemeClr val="bg1"/>
          </a:solidFill>
        </p:grpSpPr>
        <p:sp>
          <p:nvSpPr>
            <p:cNvPr id="60" name="Freeform 10"/>
            <p:cNvSpPr>
              <a:spLocks noEditPoints="1"/>
            </p:cNvSpPr>
            <p:nvPr/>
          </p:nvSpPr>
          <p:spPr bwMode="auto">
            <a:xfrm>
              <a:off x="1953" y="1651"/>
              <a:ext cx="112" cy="302"/>
            </a:xfrm>
            <a:custGeom>
              <a:avLst/>
              <a:gdLst>
                <a:gd name="T0" fmla="*/ 43 w 127"/>
                <a:gd name="T1" fmla="*/ 334 h 341"/>
                <a:gd name="T2" fmla="*/ 35 w 127"/>
                <a:gd name="T3" fmla="*/ 340 h 341"/>
                <a:gd name="T4" fmla="*/ 29 w 127"/>
                <a:gd name="T5" fmla="*/ 331 h 341"/>
                <a:gd name="T6" fmla="*/ 56 w 127"/>
                <a:gd name="T7" fmla="*/ 211 h 341"/>
                <a:gd name="T8" fmla="*/ 29 w 127"/>
                <a:gd name="T9" fmla="*/ 90 h 341"/>
                <a:gd name="T10" fmla="*/ 24 w 127"/>
                <a:gd name="T11" fmla="*/ 82 h 341"/>
                <a:gd name="T12" fmla="*/ 20 w 127"/>
                <a:gd name="T13" fmla="*/ 82 h 341"/>
                <a:gd name="T14" fmla="*/ 17 w 127"/>
                <a:gd name="T15" fmla="*/ 83 h 341"/>
                <a:gd name="T16" fmla="*/ 14 w 127"/>
                <a:gd name="T17" fmla="*/ 89 h 341"/>
                <a:gd name="T18" fmla="*/ 15 w 127"/>
                <a:gd name="T19" fmla="*/ 179 h 341"/>
                <a:gd name="T20" fmla="*/ 8 w 127"/>
                <a:gd name="T21" fmla="*/ 186 h 341"/>
                <a:gd name="T22" fmla="*/ 1 w 127"/>
                <a:gd name="T23" fmla="*/ 179 h 341"/>
                <a:gd name="T24" fmla="*/ 0 w 127"/>
                <a:gd name="T25" fmla="*/ 89 h 341"/>
                <a:gd name="T26" fmla="*/ 9 w 127"/>
                <a:gd name="T27" fmla="*/ 71 h 341"/>
                <a:gd name="T28" fmla="*/ 19 w 127"/>
                <a:gd name="T29" fmla="*/ 68 h 341"/>
                <a:gd name="T30" fmla="*/ 29 w 127"/>
                <a:gd name="T31" fmla="*/ 69 h 341"/>
                <a:gd name="T32" fmla="*/ 43 w 127"/>
                <a:gd name="T33" fmla="*/ 87 h 341"/>
                <a:gd name="T34" fmla="*/ 64 w 127"/>
                <a:gd name="T35" fmla="*/ 179 h 341"/>
                <a:gd name="T36" fmla="*/ 84 w 127"/>
                <a:gd name="T37" fmla="*/ 87 h 341"/>
                <a:gd name="T38" fmla="*/ 98 w 127"/>
                <a:gd name="T39" fmla="*/ 69 h 341"/>
                <a:gd name="T40" fmla="*/ 108 w 127"/>
                <a:gd name="T41" fmla="*/ 68 h 341"/>
                <a:gd name="T42" fmla="*/ 118 w 127"/>
                <a:gd name="T43" fmla="*/ 71 h 341"/>
                <a:gd name="T44" fmla="*/ 127 w 127"/>
                <a:gd name="T45" fmla="*/ 89 h 341"/>
                <a:gd name="T46" fmla="*/ 126 w 127"/>
                <a:gd name="T47" fmla="*/ 179 h 341"/>
                <a:gd name="T48" fmla="*/ 119 w 127"/>
                <a:gd name="T49" fmla="*/ 186 h 341"/>
                <a:gd name="T50" fmla="*/ 112 w 127"/>
                <a:gd name="T51" fmla="*/ 179 h 341"/>
                <a:gd name="T52" fmla="*/ 113 w 127"/>
                <a:gd name="T53" fmla="*/ 89 h 341"/>
                <a:gd name="T54" fmla="*/ 110 w 127"/>
                <a:gd name="T55" fmla="*/ 83 h 341"/>
                <a:gd name="T56" fmla="*/ 107 w 127"/>
                <a:gd name="T57" fmla="*/ 82 h 341"/>
                <a:gd name="T58" fmla="*/ 104 w 127"/>
                <a:gd name="T59" fmla="*/ 82 h 341"/>
                <a:gd name="T60" fmla="*/ 98 w 127"/>
                <a:gd name="T61" fmla="*/ 90 h 341"/>
                <a:gd name="T62" fmla="*/ 71 w 127"/>
                <a:gd name="T63" fmla="*/ 211 h 341"/>
                <a:gd name="T64" fmla="*/ 98 w 127"/>
                <a:gd name="T65" fmla="*/ 331 h 341"/>
                <a:gd name="T66" fmla="*/ 92 w 127"/>
                <a:gd name="T67" fmla="*/ 340 h 341"/>
                <a:gd name="T68" fmla="*/ 84 w 127"/>
                <a:gd name="T69" fmla="*/ 334 h 341"/>
                <a:gd name="T70" fmla="*/ 64 w 127"/>
                <a:gd name="T71" fmla="*/ 244 h 341"/>
                <a:gd name="T72" fmla="*/ 43 w 127"/>
                <a:gd name="T73" fmla="*/ 334 h 341"/>
                <a:gd name="T74" fmla="*/ 62 w 127"/>
                <a:gd name="T75" fmla="*/ 0 h 341"/>
                <a:gd name="T76" fmla="*/ 84 w 127"/>
                <a:gd name="T77" fmla="*/ 8 h 341"/>
                <a:gd name="T78" fmla="*/ 93 w 127"/>
                <a:gd name="T79" fmla="*/ 30 h 341"/>
                <a:gd name="T80" fmla="*/ 84 w 127"/>
                <a:gd name="T81" fmla="*/ 52 h 341"/>
                <a:gd name="T82" fmla="*/ 62 w 127"/>
                <a:gd name="T83" fmla="*/ 61 h 341"/>
                <a:gd name="T84" fmla="*/ 41 w 127"/>
                <a:gd name="T85" fmla="*/ 52 h 341"/>
                <a:gd name="T86" fmla="*/ 32 w 127"/>
                <a:gd name="T87" fmla="*/ 30 h 341"/>
                <a:gd name="T88" fmla="*/ 41 w 127"/>
                <a:gd name="T89" fmla="*/ 8 h 341"/>
                <a:gd name="T90" fmla="*/ 62 w 127"/>
                <a:gd name="T91" fmla="*/ 0 h 341"/>
                <a:gd name="T92" fmla="*/ 74 w 127"/>
                <a:gd name="T93" fmla="*/ 19 h 341"/>
                <a:gd name="T94" fmla="*/ 62 w 127"/>
                <a:gd name="T95" fmla="*/ 14 h 341"/>
                <a:gd name="T96" fmla="*/ 51 w 127"/>
                <a:gd name="T97" fmla="*/ 19 h 341"/>
                <a:gd name="T98" fmla="*/ 46 w 127"/>
                <a:gd name="T99" fmla="*/ 30 h 341"/>
                <a:gd name="T100" fmla="*/ 51 w 127"/>
                <a:gd name="T101" fmla="*/ 42 h 341"/>
                <a:gd name="T102" fmla="*/ 62 w 127"/>
                <a:gd name="T103" fmla="*/ 46 h 341"/>
                <a:gd name="T104" fmla="*/ 74 w 127"/>
                <a:gd name="T105" fmla="*/ 42 h 341"/>
                <a:gd name="T106" fmla="*/ 79 w 127"/>
                <a:gd name="T107" fmla="*/ 30 h 341"/>
                <a:gd name="T108" fmla="*/ 74 w 127"/>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341">
                  <a:moveTo>
                    <a:pt x="43" y="334"/>
                  </a:moveTo>
                  <a:cubicBezTo>
                    <a:pt x="42" y="338"/>
                    <a:pt x="38" y="341"/>
                    <a:pt x="35" y="340"/>
                  </a:cubicBezTo>
                  <a:cubicBezTo>
                    <a:pt x="31" y="339"/>
                    <a:pt x="28" y="335"/>
                    <a:pt x="29" y="331"/>
                  </a:cubicBezTo>
                  <a:cubicBezTo>
                    <a:pt x="56" y="211"/>
                    <a:pt x="56" y="211"/>
                    <a:pt x="56" y="211"/>
                  </a:cubicBezTo>
                  <a:cubicBezTo>
                    <a:pt x="29" y="90"/>
                    <a:pt x="29" y="90"/>
                    <a:pt x="29" y="90"/>
                  </a:cubicBezTo>
                  <a:cubicBezTo>
                    <a:pt x="28" y="86"/>
                    <a:pt x="26" y="83"/>
                    <a:pt x="24" y="82"/>
                  </a:cubicBezTo>
                  <a:cubicBezTo>
                    <a:pt x="22" y="82"/>
                    <a:pt x="21" y="82"/>
                    <a:pt x="20" y="82"/>
                  </a:cubicBezTo>
                  <a:cubicBezTo>
                    <a:pt x="19" y="82"/>
                    <a:pt x="18" y="82"/>
                    <a:pt x="17" y="83"/>
                  </a:cubicBezTo>
                  <a:cubicBezTo>
                    <a:pt x="16" y="84"/>
                    <a:pt x="14" y="86"/>
                    <a:pt x="14" y="89"/>
                  </a:cubicBezTo>
                  <a:cubicBezTo>
                    <a:pt x="14" y="160"/>
                    <a:pt x="15" y="178"/>
                    <a:pt x="15" y="179"/>
                  </a:cubicBezTo>
                  <a:cubicBezTo>
                    <a:pt x="15" y="182"/>
                    <a:pt x="12" y="186"/>
                    <a:pt x="8" y="186"/>
                  </a:cubicBezTo>
                  <a:cubicBezTo>
                    <a:pt x="4" y="186"/>
                    <a:pt x="1" y="183"/>
                    <a:pt x="1" y="179"/>
                  </a:cubicBezTo>
                  <a:cubicBezTo>
                    <a:pt x="1" y="178"/>
                    <a:pt x="0" y="126"/>
                    <a:pt x="0" y="89"/>
                  </a:cubicBezTo>
                  <a:cubicBezTo>
                    <a:pt x="0" y="81"/>
                    <a:pt x="4" y="75"/>
                    <a:pt x="9" y="71"/>
                  </a:cubicBezTo>
                  <a:cubicBezTo>
                    <a:pt x="12" y="69"/>
                    <a:pt x="15" y="68"/>
                    <a:pt x="19" y="68"/>
                  </a:cubicBezTo>
                  <a:cubicBezTo>
                    <a:pt x="22" y="67"/>
                    <a:pt x="26" y="68"/>
                    <a:pt x="29" y="69"/>
                  </a:cubicBezTo>
                  <a:cubicBezTo>
                    <a:pt x="35" y="72"/>
                    <a:pt x="41" y="78"/>
                    <a:pt x="43" y="87"/>
                  </a:cubicBezTo>
                  <a:cubicBezTo>
                    <a:pt x="64" y="179"/>
                    <a:pt x="64" y="179"/>
                    <a:pt x="64" y="179"/>
                  </a:cubicBezTo>
                  <a:cubicBezTo>
                    <a:pt x="84" y="87"/>
                    <a:pt x="84" y="87"/>
                    <a:pt x="84" y="87"/>
                  </a:cubicBezTo>
                  <a:cubicBezTo>
                    <a:pt x="86" y="78"/>
                    <a:pt x="92" y="72"/>
                    <a:pt x="98" y="69"/>
                  </a:cubicBezTo>
                  <a:cubicBezTo>
                    <a:pt x="101" y="68"/>
                    <a:pt x="105" y="67"/>
                    <a:pt x="108" y="68"/>
                  </a:cubicBezTo>
                  <a:cubicBezTo>
                    <a:pt x="112" y="68"/>
                    <a:pt x="115" y="69"/>
                    <a:pt x="118" y="71"/>
                  </a:cubicBezTo>
                  <a:cubicBezTo>
                    <a:pt x="123" y="75"/>
                    <a:pt x="127" y="81"/>
                    <a:pt x="127" y="89"/>
                  </a:cubicBezTo>
                  <a:cubicBezTo>
                    <a:pt x="127" y="126"/>
                    <a:pt x="126" y="178"/>
                    <a:pt x="126" y="179"/>
                  </a:cubicBezTo>
                  <a:cubicBezTo>
                    <a:pt x="126" y="183"/>
                    <a:pt x="123" y="186"/>
                    <a:pt x="119" y="186"/>
                  </a:cubicBezTo>
                  <a:cubicBezTo>
                    <a:pt x="115" y="186"/>
                    <a:pt x="112" y="182"/>
                    <a:pt x="112" y="179"/>
                  </a:cubicBezTo>
                  <a:cubicBezTo>
                    <a:pt x="112" y="178"/>
                    <a:pt x="113" y="160"/>
                    <a:pt x="113" y="89"/>
                  </a:cubicBezTo>
                  <a:cubicBezTo>
                    <a:pt x="113" y="86"/>
                    <a:pt x="111" y="84"/>
                    <a:pt x="110" y="83"/>
                  </a:cubicBezTo>
                  <a:cubicBezTo>
                    <a:pt x="109" y="82"/>
                    <a:pt x="108" y="82"/>
                    <a:pt x="107" y="82"/>
                  </a:cubicBezTo>
                  <a:cubicBezTo>
                    <a:pt x="106" y="82"/>
                    <a:pt x="105" y="82"/>
                    <a:pt x="104" y="82"/>
                  </a:cubicBezTo>
                  <a:cubicBezTo>
                    <a:pt x="101" y="83"/>
                    <a:pt x="99" y="86"/>
                    <a:pt x="98" y="90"/>
                  </a:cubicBezTo>
                  <a:cubicBezTo>
                    <a:pt x="71" y="211"/>
                    <a:pt x="71" y="211"/>
                    <a:pt x="71" y="211"/>
                  </a:cubicBezTo>
                  <a:cubicBezTo>
                    <a:pt x="98" y="331"/>
                    <a:pt x="98" y="331"/>
                    <a:pt x="98" y="331"/>
                  </a:cubicBezTo>
                  <a:cubicBezTo>
                    <a:pt x="99" y="335"/>
                    <a:pt x="96" y="339"/>
                    <a:pt x="92" y="340"/>
                  </a:cubicBezTo>
                  <a:cubicBezTo>
                    <a:pt x="89" y="341"/>
                    <a:pt x="85" y="338"/>
                    <a:pt x="84" y="334"/>
                  </a:cubicBezTo>
                  <a:cubicBezTo>
                    <a:pt x="64" y="244"/>
                    <a:pt x="64" y="244"/>
                    <a:pt x="64" y="244"/>
                  </a:cubicBezTo>
                  <a:cubicBezTo>
                    <a:pt x="43" y="334"/>
                    <a:pt x="43" y="334"/>
                    <a:pt x="43" y="334"/>
                  </a:cubicBezTo>
                  <a:close/>
                  <a:moveTo>
                    <a:pt x="62" y="0"/>
                  </a:moveTo>
                  <a:cubicBezTo>
                    <a:pt x="71" y="0"/>
                    <a:pt x="79" y="3"/>
                    <a:pt x="84" y="8"/>
                  </a:cubicBezTo>
                  <a:cubicBezTo>
                    <a:pt x="90" y="14"/>
                    <a:pt x="93" y="22"/>
                    <a:pt x="93" y="30"/>
                  </a:cubicBezTo>
                  <a:cubicBezTo>
                    <a:pt x="93" y="38"/>
                    <a:pt x="90" y="46"/>
                    <a:pt x="84" y="52"/>
                  </a:cubicBezTo>
                  <a:cubicBezTo>
                    <a:pt x="79" y="57"/>
                    <a:pt x="71" y="61"/>
                    <a:pt x="62" y="61"/>
                  </a:cubicBezTo>
                  <a:cubicBezTo>
                    <a:pt x="54" y="61"/>
                    <a:pt x="46" y="57"/>
                    <a:pt x="41" y="52"/>
                  </a:cubicBezTo>
                  <a:cubicBezTo>
                    <a:pt x="35" y="46"/>
                    <a:pt x="32" y="38"/>
                    <a:pt x="32" y="30"/>
                  </a:cubicBezTo>
                  <a:cubicBezTo>
                    <a:pt x="32" y="22"/>
                    <a:pt x="35" y="14"/>
                    <a:pt x="41" y="8"/>
                  </a:cubicBezTo>
                  <a:cubicBezTo>
                    <a:pt x="46" y="3"/>
                    <a:pt x="54" y="0"/>
                    <a:pt x="62" y="0"/>
                  </a:cubicBezTo>
                  <a:close/>
                  <a:moveTo>
                    <a:pt x="74" y="19"/>
                  </a:moveTo>
                  <a:cubicBezTo>
                    <a:pt x="71" y="16"/>
                    <a:pt x="67" y="14"/>
                    <a:pt x="62" y="14"/>
                  </a:cubicBezTo>
                  <a:cubicBezTo>
                    <a:pt x="58" y="14"/>
                    <a:pt x="54" y="16"/>
                    <a:pt x="51" y="19"/>
                  </a:cubicBezTo>
                  <a:cubicBezTo>
                    <a:pt x="48" y="22"/>
                    <a:pt x="46" y="26"/>
                    <a:pt x="46" y="30"/>
                  </a:cubicBezTo>
                  <a:cubicBezTo>
                    <a:pt x="46" y="35"/>
                    <a:pt x="48" y="39"/>
                    <a:pt x="51" y="42"/>
                  </a:cubicBezTo>
                  <a:cubicBezTo>
                    <a:pt x="54" y="44"/>
                    <a:pt x="58" y="46"/>
                    <a:pt x="62" y="46"/>
                  </a:cubicBezTo>
                  <a:cubicBezTo>
                    <a:pt x="67" y="46"/>
                    <a:pt x="71" y="44"/>
                    <a:pt x="74" y="42"/>
                  </a:cubicBezTo>
                  <a:cubicBezTo>
                    <a:pt x="77" y="39"/>
                    <a:pt x="79" y="35"/>
                    <a:pt x="79" y="30"/>
                  </a:cubicBezTo>
                  <a:cubicBezTo>
                    <a:pt x="79" y="26"/>
                    <a:pt x="77" y="22"/>
                    <a:pt x="7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1" name="Freeform 11"/>
            <p:cNvSpPr>
              <a:spLocks noEditPoints="1"/>
            </p:cNvSpPr>
            <p:nvPr/>
          </p:nvSpPr>
          <p:spPr bwMode="auto">
            <a:xfrm>
              <a:off x="2083" y="1656"/>
              <a:ext cx="139" cy="300"/>
            </a:xfrm>
            <a:custGeom>
              <a:avLst/>
              <a:gdLst>
                <a:gd name="T0" fmla="*/ 61 w 158"/>
                <a:gd name="T1" fmla="*/ 338 h 339"/>
                <a:gd name="T2" fmla="*/ 72 w 158"/>
                <a:gd name="T3" fmla="*/ 258 h 339"/>
                <a:gd name="T4" fmla="*/ 59 w 158"/>
                <a:gd name="T5" fmla="*/ 208 h 339"/>
                <a:gd name="T6" fmla="*/ 21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8 w 158"/>
                <a:gd name="T57" fmla="*/ 201 h 339"/>
                <a:gd name="T58" fmla="*/ 100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70"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9" y="208"/>
                    <a:pt x="59" y="208"/>
                    <a:pt x="59" y="208"/>
                  </a:cubicBezTo>
                  <a:cubicBezTo>
                    <a:pt x="28" y="208"/>
                    <a:pt x="28" y="208"/>
                    <a:pt x="28" y="208"/>
                  </a:cubicBezTo>
                  <a:cubicBezTo>
                    <a:pt x="24" y="208"/>
                    <a:pt x="21" y="205"/>
                    <a:pt x="21" y="201"/>
                  </a:cubicBezTo>
                  <a:cubicBezTo>
                    <a:pt x="21"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2"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7"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8" y="200"/>
                    <a:pt x="138" y="201"/>
                  </a:cubicBezTo>
                  <a:cubicBezTo>
                    <a:pt x="138" y="205"/>
                    <a:pt x="134" y="208"/>
                    <a:pt x="130" y="208"/>
                  </a:cubicBezTo>
                  <a:cubicBezTo>
                    <a:pt x="100" y="208"/>
                    <a:pt x="100" y="208"/>
                    <a:pt x="100"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9" y="333"/>
                  </a:cubicBezTo>
                  <a:cubicBezTo>
                    <a:pt x="79" y="290"/>
                    <a:pt x="79" y="290"/>
                    <a:pt x="79" y="290"/>
                  </a:cubicBezTo>
                  <a:cubicBezTo>
                    <a:pt x="70" y="333"/>
                    <a:pt x="70" y="333"/>
                    <a:pt x="70" y="333"/>
                  </a:cubicBezTo>
                  <a:close/>
                  <a:moveTo>
                    <a:pt x="79" y="0"/>
                  </a:moveTo>
                  <a:cubicBezTo>
                    <a:pt x="86" y="0"/>
                    <a:pt x="93" y="3"/>
                    <a:pt x="98" y="8"/>
                  </a:cubicBezTo>
                  <a:cubicBezTo>
                    <a:pt x="98" y="8"/>
                    <a:pt x="98" y="8"/>
                    <a:pt x="98" y="8"/>
                  </a:cubicBezTo>
                  <a:cubicBezTo>
                    <a:pt x="99" y="8"/>
                    <a:pt x="99" y="8"/>
                    <a:pt x="99" y="8"/>
                  </a:cubicBezTo>
                  <a:cubicBezTo>
                    <a:pt x="104" y="13"/>
                    <a:pt x="107" y="20"/>
                    <a:pt x="107" y="28"/>
                  </a:cubicBezTo>
                  <a:cubicBezTo>
                    <a:pt x="107" y="36"/>
                    <a:pt x="104" y="43"/>
                    <a:pt x="99"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3" y="14"/>
                    <a:pt x="79" y="14"/>
                  </a:cubicBezTo>
                  <a:cubicBezTo>
                    <a:pt x="75" y="14"/>
                    <a:pt x="72" y="16"/>
                    <a:pt x="69" y="18"/>
                  </a:cubicBezTo>
                  <a:cubicBezTo>
                    <a:pt x="67" y="21"/>
                    <a:pt x="65" y="24"/>
                    <a:pt x="65" y="28"/>
                  </a:cubicBezTo>
                  <a:cubicBezTo>
                    <a:pt x="65" y="32"/>
                    <a:pt x="67" y="35"/>
                    <a:pt x="69" y="38"/>
                  </a:cubicBezTo>
                  <a:cubicBezTo>
                    <a:pt x="69" y="38"/>
                    <a:pt x="69" y="38"/>
                    <a:pt x="69" y="38"/>
                  </a:cubicBezTo>
                  <a:cubicBezTo>
                    <a:pt x="72"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2" name="Freeform 12"/>
            <p:cNvSpPr>
              <a:spLocks noEditPoints="1"/>
            </p:cNvSpPr>
            <p:nvPr/>
          </p:nvSpPr>
          <p:spPr bwMode="auto">
            <a:xfrm>
              <a:off x="2240" y="1651"/>
              <a:ext cx="111" cy="302"/>
            </a:xfrm>
            <a:custGeom>
              <a:avLst/>
              <a:gdLst>
                <a:gd name="T0" fmla="*/ 43 w 126"/>
                <a:gd name="T1" fmla="*/ 334 h 341"/>
                <a:gd name="T2" fmla="*/ 34 w 126"/>
                <a:gd name="T3" fmla="*/ 340 h 341"/>
                <a:gd name="T4" fmla="*/ 29 w 126"/>
                <a:gd name="T5" fmla="*/ 331 h 341"/>
                <a:gd name="T6" fmla="*/ 56 w 126"/>
                <a:gd name="T7" fmla="*/ 211 h 341"/>
                <a:gd name="T8" fmla="*/ 29 w 126"/>
                <a:gd name="T9" fmla="*/ 90 h 341"/>
                <a:gd name="T10" fmla="*/ 23 w 126"/>
                <a:gd name="T11" fmla="*/ 82 h 341"/>
                <a:gd name="T12" fmla="*/ 20 w 126"/>
                <a:gd name="T13" fmla="*/ 82 h 341"/>
                <a:gd name="T14" fmla="*/ 17 w 126"/>
                <a:gd name="T15" fmla="*/ 83 h 341"/>
                <a:gd name="T16" fmla="*/ 14 w 126"/>
                <a:gd name="T17" fmla="*/ 89 h 341"/>
                <a:gd name="T18" fmla="*/ 15 w 126"/>
                <a:gd name="T19" fmla="*/ 179 h 341"/>
                <a:gd name="T20" fmla="*/ 8 w 126"/>
                <a:gd name="T21" fmla="*/ 186 h 341"/>
                <a:gd name="T22" fmla="*/ 0 w 126"/>
                <a:gd name="T23" fmla="*/ 179 h 341"/>
                <a:gd name="T24" fmla="*/ 0 w 126"/>
                <a:gd name="T25" fmla="*/ 89 h 341"/>
                <a:gd name="T26" fmla="*/ 9 w 126"/>
                <a:gd name="T27" fmla="*/ 71 h 341"/>
                <a:gd name="T28" fmla="*/ 18 w 126"/>
                <a:gd name="T29" fmla="*/ 68 h 341"/>
                <a:gd name="T30" fmla="*/ 28 w 126"/>
                <a:gd name="T31" fmla="*/ 69 h 341"/>
                <a:gd name="T32" fmla="*/ 43 w 126"/>
                <a:gd name="T33" fmla="*/ 87 h 341"/>
                <a:gd name="T34" fmla="*/ 63 w 126"/>
                <a:gd name="T35" fmla="*/ 179 h 341"/>
                <a:gd name="T36" fmla="*/ 83 w 126"/>
                <a:gd name="T37" fmla="*/ 87 h 341"/>
                <a:gd name="T38" fmla="*/ 98 w 126"/>
                <a:gd name="T39" fmla="*/ 69 h 341"/>
                <a:gd name="T40" fmla="*/ 108 w 126"/>
                <a:gd name="T41" fmla="*/ 68 h 341"/>
                <a:gd name="T42" fmla="*/ 117 w 126"/>
                <a:gd name="T43" fmla="*/ 71 h 341"/>
                <a:gd name="T44" fmla="*/ 126 w 126"/>
                <a:gd name="T45" fmla="*/ 89 h 341"/>
                <a:gd name="T46" fmla="*/ 126 w 126"/>
                <a:gd name="T47" fmla="*/ 179 h 341"/>
                <a:gd name="T48" fmla="*/ 118 w 126"/>
                <a:gd name="T49" fmla="*/ 186 h 341"/>
                <a:gd name="T50" fmla="*/ 111 w 126"/>
                <a:gd name="T51" fmla="*/ 179 h 341"/>
                <a:gd name="T52" fmla="*/ 112 w 126"/>
                <a:gd name="T53" fmla="*/ 89 h 341"/>
                <a:gd name="T54" fmla="*/ 109 w 126"/>
                <a:gd name="T55" fmla="*/ 83 h 341"/>
                <a:gd name="T56" fmla="*/ 106 w 126"/>
                <a:gd name="T57" fmla="*/ 82 h 341"/>
                <a:gd name="T58" fmla="*/ 103 w 126"/>
                <a:gd name="T59" fmla="*/ 82 h 341"/>
                <a:gd name="T60" fmla="*/ 97 w 126"/>
                <a:gd name="T61" fmla="*/ 90 h 341"/>
                <a:gd name="T62" fmla="*/ 70 w 126"/>
                <a:gd name="T63" fmla="*/ 211 h 341"/>
                <a:gd name="T64" fmla="*/ 97 w 126"/>
                <a:gd name="T65" fmla="*/ 331 h 341"/>
                <a:gd name="T66" fmla="*/ 92 w 126"/>
                <a:gd name="T67" fmla="*/ 340 h 341"/>
                <a:gd name="T68" fmla="*/ 83 w 126"/>
                <a:gd name="T69" fmla="*/ 334 h 341"/>
                <a:gd name="T70" fmla="*/ 63 w 126"/>
                <a:gd name="T71" fmla="*/ 244 h 341"/>
                <a:gd name="T72" fmla="*/ 43 w 126"/>
                <a:gd name="T73" fmla="*/ 334 h 341"/>
                <a:gd name="T74" fmla="*/ 62 w 126"/>
                <a:gd name="T75" fmla="*/ 0 h 341"/>
                <a:gd name="T76" fmla="*/ 83 w 126"/>
                <a:gd name="T77" fmla="*/ 8 h 341"/>
                <a:gd name="T78" fmla="*/ 92 w 126"/>
                <a:gd name="T79" fmla="*/ 30 h 341"/>
                <a:gd name="T80" fmla="*/ 83 w 126"/>
                <a:gd name="T81" fmla="*/ 52 h 341"/>
                <a:gd name="T82" fmla="*/ 62 w 126"/>
                <a:gd name="T83" fmla="*/ 61 h 341"/>
                <a:gd name="T84" fmla="*/ 40 w 126"/>
                <a:gd name="T85" fmla="*/ 52 h 341"/>
                <a:gd name="T86" fmla="*/ 31 w 126"/>
                <a:gd name="T87" fmla="*/ 30 h 341"/>
                <a:gd name="T88" fmla="*/ 40 w 126"/>
                <a:gd name="T89" fmla="*/ 8 h 341"/>
                <a:gd name="T90" fmla="*/ 62 w 126"/>
                <a:gd name="T91" fmla="*/ 0 h 341"/>
                <a:gd name="T92" fmla="*/ 73 w 126"/>
                <a:gd name="T93" fmla="*/ 19 h 341"/>
                <a:gd name="T94" fmla="*/ 62 w 126"/>
                <a:gd name="T95" fmla="*/ 14 h 341"/>
                <a:gd name="T96" fmla="*/ 50 w 126"/>
                <a:gd name="T97" fmla="*/ 19 h 341"/>
                <a:gd name="T98" fmla="*/ 46 w 126"/>
                <a:gd name="T99" fmla="*/ 30 h 341"/>
                <a:gd name="T100" fmla="*/ 50 w 126"/>
                <a:gd name="T101" fmla="*/ 42 h 341"/>
                <a:gd name="T102" fmla="*/ 62 w 126"/>
                <a:gd name="T103" fmla="*/ 46 h 341"/>
                <a:gd name="T104" fmla="*/ 73 w 126"/>
                <a:gd name="T105" fmla="*/ 42 h 341"/>
                <a:gd name="T106" fmla="*/ 78 w 126"/>
                <a:gd name="T107" fmla="*/ 30 h 341"/>
                <a:gd name="T108" fmla="*/ 73 w 126"/>
                <a:gd name="T109" fmla="*/ 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41">
                  <a:moveTo>
                    <a:pt x="43" y="334"/>
                  </a:moveTo>
                  <a:cubicBezTo>
                    <a:pt x="42" y="338"/>
                    <a:pt x="38" y="341"/>
                    <a:pt x="34" y="340"/>
                  </a:cubicBezTo>
                  <a:cubicBezTo>
                    <a:pt x="30" y="339"/>
                    <a:pt x="28" y="335"/>
                    <a:pt x="29" y="331"/>
                  </a:cubicBezTo>
                  <a:cubicBezTo>
                    <a:pt x="56" y="211"/>
                    <a:pt x="56" y="211"/>
                    <a:pt x="56" y="211"/>
                  </a:cubicBezTo>
                  <a:cubicBezTo>
                    <a:pt x="29" y="90"/>
                    <a:pt x="29" y="90"/>
                    <a:pt x="29" y="90"/>
                  </a:cubicBezTo>
                  <a:cubicBezTo>
                    <a:pt x="28" y="86"/>
                    <a:pt x="25" y="83"/>
                    <a:pt x="23" y="82"/>
                  </a:cubicBezTo>
                  <a:cubicBezTo>
                    <a:pt x="22" y="82"/>
                    <a:pt x="21" y="82"/>
                    <a:pt x="20" y="82"/>
                  </a:cubicBezTo>
                  <a:cubicBezTo>
                    <a:pt x="19" y="82"/>
                    <a:pt x="18" y="82"/>
                    <a:pt x="17" y="83"/>
                  </a:cubicBezTo>
                  <a:cubicBezTo>
                    <a:pt x="15" y="84"/>
                    <a:pt x="14" y="86"/>
                    <a:pt x="14" y="89"/>
                  </a:cubicBezTo>
                  <a:cubicBezTo>
                    <a:pt x="14" y="160"/>
                    <a:pt x="15" y="178"/>
                    <a:pt x="15" y="179"/>
                  </a:cubicBezTo>
                  <a:cubicBezTo>
                    <a:pt x="15" y="182"/>
                    <a:pt x="11" y="186"/>
                    <a:pt x="8" y="186"/>
                  </a:cubicBezTo>
                  <a:cubicBezTo>
                    <a:pt x="4" y="186"/>
                    <a:pt x="0" y="183"/>
                    <a:pt x="0" y="179"/>
                  </a:cubicBezTo>
                  <a:cubicBezTo>
                    <a:pt x="0" y="178"/>
                    <a:pt x="0" y="126"/>
                    <a:pt x="0" y="89"/>
                  </a:cubicBezTo>
                  <a:cubicBezTo>
                    <a:pt x="0" y="81"/>
                    <a:pt x="3" y="75"/>
                    <a:pt x="9" y="71"/>
                  </a:cubicBezTo>
                  <a:cubicBezTo>
                    <a:pt x="12" y="69"/>
                    <a:pt x="15" y="68"/>
                    <a:pt x="18" y="68"/>
                  </a:cubicBezTo>
                  <a:cubicBezTo>
                    <a:pt x="22" y="67"/>
                    <a:pt x="25" y="68"/>
                    <a:pt x="28" y="69"/>
                  </a:cubicBezTo>
                  <a:cubicBezTo>
                    <a:pt x="35" y="72"/>
                    <a:pt x="40" y="78"/>
                    <a:pt x="43" y="87"/>
                  </a:cubicBezTo>
                  <a:cubicBezTo>
                    <a:pt x="63" y="179"/>
                    <a:pt x="63" y="179"/>
                    <a:pt x="63" y="179"/>
                  </a:cubicBezTo>
                  <a:cubicBezTo>
                    <a:pt x="83" y="87"/>
                    <a:pt x="83" y="87"/>
                    <a:pt x="83" y="87"/>
                  </a:cubicBezTo>
                  <a:cubicBezTo>
                    <a:pt x="86" y="78"/>
                    <a:pt x="91" y="72"/>
                    <a:pt x="98" y="69"/>
                  </a:cubicBezTo>
                  <a:cubicBezTo>
                    <a:pt x="101" y="68"/>
                    <a:pt x="104" y="67"/>
                    <a:pt x="108" y="68"/>
                  </a:cubicBezTo>
                  <a:cubicBezTo>
                    <a:pt x="111" y="68"/>
                    <a:pt x="114" y="69"/>
                    <a:pt x="117" y="71"/>
                  </a:cubicBezTo>
                  <a:cubicBezTo>
                    <a:pt x="123" y="75"/>
                    <a:pt x="126" y="81"/>
                    <a:pt x="126" y="89"/>
                  </a:cubicBezTo>
                  <a:cubicBezTo>
                    <a:pt x="126" y="126"/>
                    <a:pt x="126" y="178"/>
                    <a:pt x="126" y="179"/>
                  </a:cubicBezTo>
                  <a:cubicBezTo>
                    <a:pt x="126" y="183"/>
                    <a:pt x="122" y="186"/>
                    <a:pt x="118" y="186"/>
                  </a:cubicBezTo>
                  <a:cubicBezTo>
                    <a:pt x="115" y="186"/>
                    <a:pt x="111" y="182"/>
                    <a:pt x="111" y="179"/>
                  </a:cubicBezTo>
                  <a:cubicBezTo>
                    <a:pt x="111" y="178"/>
                    <a:pt x="112" y="160"/>
                    <a:pt x="112" y="89"/>
                  </a:cubicBezTo>
                  <a:cubicBezTo>
                    <a:pt x="112" y="86"/>
                    <a:pt x="111" y="84"/>
                    <a:pt x="109" y="83"/>
                  </a:cubicBezTo>
                  <a:cubicBezTo>
                    <a:pt x="108" y="82"/>
                    <a:pt x="107" y="82"/>
                    <a:pt x="106" y="82"/>
                  </a:cubicBezTo>
                  <a:cubicBezTo>
                    <a:pt x="105" y="82"/>
                    <a:pt x="104" y="82"/>
                    <a:pt x="103" y="82"/>
                  </a:cubicBezTo>
                  <a:cubicBezTo>
                    <a:pt x="101" y="83"/>
                    <a:pt x="98" y="86"/>
                    <a:pt x="97" y="90"/>
                  </a:cubicBezTo>
                  <a:cubicBezTo>
                    <a:pt x="70" y="211"/>
                    <a:pt x="70" y="211"/>
                    <a:pt x="70" y="211"/>
                  </a:cubicBezTo>
                  <a:cubicBezTo>
                    <a:pt x="97" y="331"/>
                    <a:pt x="97" y="331"/>
                    <a:pt x="97" y="331"/>
                  </a:cubicBezTo>
                  <a:cubicBezTo>
                    <a:pt x="98" y="335"/>
                    <a:pt x="96" y="339"/>
                    <a:pt x="92" y="340"/>
                  </a:cubicBezTo>
                  <a:cubicBezTo>
                    <a:pt x="88" y="341"/>
                    <a:pt x="84" y="338"/>
                    <a:pt x="83" y="334"/>
                  </a:cubicBezTo>
                  <a:cubicBezTo>
                    <a:pt x="63" y="244"/>
                    <a:pt x="63" y="244"/>
                    <a:pt x="63" y="244"/>
                  </a:cubicBezTo>
                  <a:cubicBezTo>
                    <a:pt x="43" y="334"/>
                    <a:pt x="43" y="334"/>
                    <a:pt x="43" y="334"/>
                  </a:cubicBezTo>
                  <a:close/>
                  <a:moveTo>
                    <a:pt x="62" y="0"/>
                  </a:moveTo>
                  <a:cubicBezTo>
                    <a:pt x="70" y="0"/>
                    <a:pt x="78" y="3"/>
                    <a:pt x="83" y="8"/>
                  </a:cubicBezTo>
                  <a:cubicBezTo>
                    <a:pt x="89" y="14"/>
                    <a:pt x="92" y="22"/>
                    <a:pt x="92" y="30"/>
                  </a:cubicBezTo>
                  <a:cubicBezTo>
                    <a:pt x="92" y="38"/>
                    <a:pt x="89" y="46"/>
                    <a:pt x="83" y="52"/>
                  </a:cubicBezTo>
                  <a:cubicBezTo>
                    <a:pt x="78" y="57"/>
                    <a:pt x="70" y="61"/>
                    <a:pt x="62" y="61"/>
                  </a:cubicBezTo>
                  <a:cubicBezTo>
                    <a:pt x="53" y="61"/>
                    <a:pt x="46" y="57"/>
                    <a:pt x="40" y="52"/>
                  </a:cubicBezTo>
                  <a:cubicBezTo>
                    <a:pt x="35" y="46"/>
                    <a:pt x="31" y="38"/>
                    <a:pt x="31" y="30"/>
                  </a:cubicBezTo>
                  <a:cubicBezTo>
                    <a:pt x="31" y="22"/>
                    <a:pt x="35" y="14"/>
                    <a:pt x="40" y="8"/>
                  </a:cubicBezTo>
                  <a:cubicBezTo>
                    <a:pt x="46" y="3"/>
                    <a:pt x="53" y="0"/>
                    <a:pt x="62" y="0"/>
                  </a:cubicBezTo>
                  <a:close/>
                  <a:moveTo>
                    <a:pt x="73" y="19"/>
                  </a:moveTo>
                  <a:cubicBezTo>
                    <a:pt x="70" y="16"/>
                    <a:pt x="66" y="14"/>
                    <a:pt x="62" y="14"/>
                  </a:cubicBezTo>
                  <a:cubicBezTo>
                    <a:pt x="57" y="14"/>
                    <a:pt x="53" y="16"/>
                    <a:pt x="50" y="19"/>
                  </a:cubicBezTo>
                  <a:cubicBezTo>
                    <a:pt x="47" y="22"/>
                    <a:pt x="46" y="26"/>
                    <a:pt x="46" y="30"/>
                  </a:cubicBezTo>
                  <a:cubicBezTo>
                    <a:pt x="46" y="35"/>
                    <a:pt x="47" y="39"/>
                    <a:pt x="50" y="42"/>
                  </a:cubicBezTo>
                  <a:cubicBezTo>
                    <a:pt x="53" y="44"/>
                    <a:pt x="57" y="46"/>
                    <a:pt x="62" y="46"/>
                  </a:cubicBezTo>
                  <a:cubicBezTo>
                    <a:pt x="66" y="46"/>
                    <a:pt x="70" y="44"/>
                    <a:pt x="73" y="42"/>
                  </a:cubicBezTo>
                  <a:cubicBezTo>
                    <a:pt x="76" y="39"/>
                    <a:pt x="78" y="35"/>
                    <a:pt x="78" y="30"/>
                  </a:cubicBezTo>
                  <a:cubicBezTo>
                    <a:pt x="78" y="26"/>
                    <a:pt x="76" y="22"/>
                    <a:pt x="7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3" name="Freeform 13"/>
            <p:cNvSpPr>
              <a:spLocks noEditPoints="1"/>
            </p:cNvSpPr>
            <p:nvPr/>
          </p:nvSpPr>
          <p:spPr bwMode="auto">
            <a:xfrm>
              <a:off x="2369" y="1656"/>
              <a:ext cx="139" cy="300"/>
            </a:xfrm>
            <a:custGeom>
              <a:avLst/>
              <a:gdLst>
                <a:gd name="T0" fmla="*/ 61 w 158"/>
                <a:gd name="T1" fmla="*/ 338 h 339"/>
                <a:gd name="T2" fmla="*/ 72 w 158"/>
                <a:gd name="T3" fmla="*/ 258 h 339"/>
                <a:gd name="T4" fmla="*/ 58 w 158"/>
                <a:gd name="T5" fmla="*/ 208 h 339"/>
                <a:gd name="T6" fmla="*/ 20 w 158"/>
                <a:gd name="T7" fmla="*/ 201 h 339"/>
                <a:gd name="T8" fmla="*/ 21 w 158"/>
                <a:gd name="T9" fmla="*/ 199 h 339"/>
                <a:gd name="T10" fmla="*/ 58 w 158"/>
                <a:gd name="T11" fmla="*/ 91 h 339"/>
                <a:gd name="T12" fmla="*/ 56 w 158"/>
                <a:gd name="T13" fmla="*/ 83 h 339"/>
                <a:gd name="T14" fmla="*/ 52 w 158"/>
                <a:gd name="T15" fmla="*/ 81 h 339"/>
                <a:gd name="T16" fmla="*/ 45 w 158"/>
                <a:gd name="T17" fmla="*/ 90 h 339"/>
                <a:gd name="T18" fmla="*/ 6 w 158"/>
                <a:gd name="T19" fmla="*/ 183 h 339"/>
                <a:gd name="T20" fmla="*/ 31 w 158"/>
                <a:gd name="T21" fmla="*/ 85 h 339"/>
                <a:gd name="T22" fmla="*/ 49 w 158"/>
                <a:gd name="T23" fmla="*/ 67 h 339"/>
                <a:gd name="T24" fmla="*/ 66 w 158"/>
                <a:gd name="T25" fmla="*/ 73 h 339"/>
                <a:gd name="T26" fmla="*/ 38 w 158"/>
                <a:gd name="T27" fmla="*/ 194 h 339"/>
                <a:gd name="T28" fmla="*/ 65 w 158"/>
                <a:gd name="T29" fmla="*/ 196 h 339"/>
                <a:gd name="T30" fmla="*/ 74 w 158"/>
                <a:gd name="T31" fmla="*/ 205 h 339"/>
                <a:gd name="T32" fmla="*/ 84 w 158"/>
                <a:gd name="T33" fmla="*/ 205 h 339"/>
                <a:gd name="T34" fmla="*/ 93 w 158"/>
                <a:gd name="T35" fmla="*/ 196 h 339"/>
                <a:gd name="T36" fmla="*/ 120 w 158"/>
                <a:gd name="T37" fmla="*/ 194 h 339"/>
                <a:gd name="T38" fmla="*/ 92 w 158"/>
                <a:gd name="T39" fmla="*/ 73 h 339"/>
                <a:gd name="T40" fmla="*/ 109 w 158"/>
                <a:gd name="T41" fmla="*/ 67 h 339"/>
                <a:gd name="T42" fmla="*/ 127 w 158"/>
                <a:gd name="T43" fmla="*/ 85 h 339"/>
                <a:gd name="T44" fmla="*/ 152 w 158"/>
                <a:gd name="T45" fmla="*/ 183 h 339"/>
                <a:gd name="T46" fmla="*/ 113 w 158"/>
                <a:gd name="T47" fmla="*/ 90 h 339"/>
                <a:gd name="T48" fmla="*/ 106 w 158"/>
                <a:gd name="T49" fmla="*/ 81 h 339"/>
                <a:gd name="T50" fmla="*/ 102 w 158"/>
                <a:gd name="T51" fmla="*/ 83 h 339"/>
                <a:gd name="T52" fmla="*/ 100 w 158"/>
                <a:gd name="T53" fmla="*/ 91 h 339"/>
                <a:gd name="T54" fmla="*/ 137 w 158"/>
                <a:gd name="T55" fmla="*/ 199 h 339"/>
                <a:gd name="T56" fmla="*/ 137 w 158"/>
                <a:gd name="T57" fmla="*/ 201 h 339"/>
                <a:gd name="T58" fmla="*/ 99 w 158"/>
                <a:gd name="T59" fmla="*/ 208 h 339"/>
                <a:gd name="T60" fmla="*/ 86 w 158"/>
                <a:gd name="T61" fmla="*/ 258 h 339"/>
                <a:gd name="T62" fmla="*/ 97 w 158"/>
                <a:gd name="T63" fmla="*/ 338 h 339"/>
                <a:gd name="T64" fmla="*/ 79 w 158"/>
                <a:gd name="T65" fmla="*/ 290 h 339"/>
                <a:gd name="T66" fmla="*/ 79 w 158"/>
                <a:gd name="T67" fmla="*/ 0 h 339"/>
                <a:gd name="T68" fmla="*/ 98 w 158"/>
                <a:gd name="T69" fmla="*/ 8 h 339"/>
                <a:gd name="T70" fmla="*/ 107 w 158"/>
                <a:gd name="T71" fmla="*/ 28 h 339"/>
                <a:gd name="T72" fmla="*/ 98 w 158"/>
                <a:gd name="T73" fmla="*/ 48 h 339"/>
                <a:gd name="T74" fmla="*/ 59 w 158"/>
                <a:gd name="T75" fmla="*/ 48 h 339"/>
                <a:gd name="T76" fmla="*/ 59 w 158"/>
                <a:gd name="T77" fmla="*/ 48 h 339"/>
                <a:gd name="T78" fmla="*/ 59 w 158"/>
                <a:gd name="T79" fmla="*/ 8 h 339"/>
                <a:gd name="T80" fmla="*/ 79 w 158"/>
                <a:gd name="T81" fmla="*/ 0 h 339"/>
                <a:gd name="T82" fmla="*/ 79 w 158"/>
                <a:gd name="T83" fmla="*/ 14 h 339"/>
                <a:gd name="T84" fmla="*/ 65 w 158"/>
                <a:gd name="T85" fmla="*/ 28 h 339"/>
                <a:gd name="T86" fmla="*/ 69 w 158"/>
                <a:gd name="T87" fmla="*/ 38 h 339"/>
                <a:gd name="T88" fmla="*/ 88 w 158"/>
                <a:gd name="T89" fmla="*/ 38 h 339"/>
                <a:gd name="T90" fmla="*/ 92 w 158"/>
                <a:gd name="T91" fmla="*/ 28 h 339"/>
                <a:gd name="T92" fmla="*/ 88 w 158"/>
                <a:gd name="T93" fmla="*/ 1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339">
                  <a:moveTo>
                    <a:pt x="69" y="333"/>
                  </a:moveTo>
                  <a:cubicBezTo>
                    <a:pt x="69" y="336"/>
                    <a:pt x="65" y="339"/>
                    <a:pt x="61" y="338"/>
                  </a:cubicBezTo>
                  <a:cubicBezTo>
                    <a:pt x="57" y="337"/>
                    <a:pt x="55" y="333"/>
                    <a:pt x="56" y="329"/>
                  </a:cubicBezTo>
                  <a:cubicBezTo>
                    <a:pt x="72" y="258"/>
                    <a:pt x="72" y="258"/>
                    <a:pt x="72" y="258"/>
                  </a:cubicBezTo>
                  <a:cubicBezTo>
                    <a:pt x="61" y="210"/>
                    <a:pt x="61" y="210"/>
                    <a:pt x="61" y="210"/>
                  </a:cubicBezTo>
                  <a:cubicBezTo>
                    <a:pt x="58" y="208"/>
                    <a:pt x="58" y="208"/>
                    <a:pt x="58" y="208"/>
                  </a:cubicBezTo>
                  <a:cubicBezTo>
                    <a:pt x="28" y="208"/>
                    <a:pt x="28" y="208"/>
                    <a:pt x="28" y="208"/>
                  </a:cubicBezTo>
                  <a:cubicBezTo>
                    <a:pt x="24" y="208"/>
                    <a:pt x="20" y="205"/>
                    <a:pt x="20" y="201"/>
                  </a:cubicBezTo>
                  <a:cubicBezTo>
                    <a:pt x="20" y="200"/>
                    <a:pt x="21" y="200"/>
                    <a:pt x="21" y="199"/>
                  </a:cubicBezTo>
                  <a:cubicBezTo>
                    <a:pt x="21" y="199"/>
                    <a:pt x="21" y="199"/>
                    <a:pt x="21" y="199"/>
                  </a:cubicBezTo>
                  <a:cubicBezTo>
                    <a:pt x="58" y="91"/>
                    <a:pt x="58" y="91"/>
                    <a:pt x="58" y="91"/>
                  </a:cubicBezTo>
                  <a:cubicBezTo>
                    <a:pt x="58" y="91"/>
                    <a:pt x="58" y="91"/>
                    <a:pt x="58" y="91"/>
                  </a:cubicBezTo>
                  <a:cubicBezTo>
                    <a:pt x="58" y="91"/>
                    <a:pt x="58" y="91"/>
                    <a:pt x="58" y="91"/>
                  </a:cubicBezTo>
                  <a:cubicBezTo>
                    <a:pt x="59" y="88"/>
                    <a:pt x="58" y="84"/>
                    <a:pt x="56" y="83"/>
                  </a:cubicBezTo>
                  <a:cubicBezTo>
                    <a:pt x="56" y="82"/>
                    <a:pt x="55" y="82"/>
                    <a:pt x="54" y="81"/>
                  </a:cubicBezTo>
                  <a:cubicBezTo>
                    <a:pt x="53" y="81"/>
                    <a:pt x="52" y="81"/>
                    <a:pt x="52" y="81"/>
                  </a:cubicBezTo>
                  <a:cubicBezTo>
                    <a:pt x="49" y="81"/>
                    <a:pt x="46" y="84"/>
                    <a:pt x="45" y="89"/>
                  </a:cubicBezTo>
                  <a:cubicBezTo>
                    <a:pt x="45" y="89"/>
                    <a:pt x="45" y="89"/>
                    <a:pt x="45" y="90"/>
                  </a:cubicBezTo>
                  <a:cubicBezTo>
                    <a:pt x="15" y="179"/>
                    <a:pt x="15" y="179"/>
                    <a:pt x="15" y="179"/>
                  </a:cubicBezTo>
                  <a:cubicBezTo>
                    <a:pt x="13" y="183"/>
                    <a:pt x="9" y="185"/>
                    <a:pt x="6" y="183"/>
                  </a:cubicBezTo>
                  <a:cubicBezTo>
                    <a:pt x="2" y="182"/>
                    <a:pt x="0" y="178"/>
                    <a:pt x="1" y="174"/>
                  </a:cubicBezTo>
                  <a:cubicBezTo>
                    <a:pt x="31" y="85"/>
                    <a:pt x="31" y="85"/>
                    <a:pt x="31" y="85"/>
                  </a:cubicBezTo>
                  <a:cubicBezTo>
                    <a:pt x="31" y="85"/>
                    <a:pt x="31" y="85"/>
                    <a:pt x="31" y="85"/>
                  </a:cubicBezTo>
                  <a:cubicBezTo>
                    <a:pt x="35" y="74"/>
                    <a:pt x="42" y="68"/>
                    <a:pt x="49" y="67"/>
                  </a:cubicBezTo>
                  <a:cubicBezTo>
                    <a:pt x="53" y="67"/>
                    <a:pt x="56" y="67"/>
                    <a:pt x="59" y="68"/>
                  </a:cubicBezTo>
                  <a:cubicBezTo>
                    <a:pt x="61" y="69"/>
                    <a:pt x="64" y="70"/>
                    <a:pt x="66" y="73"/>
                  </a:cubicBezTo>
                  <a:cubicBezTo>
                    <a:pt x="72" y="78"/>
                    <a:pt x="75" y="86"/>
                    <a:pt x="71" y="96"/>
                  </a:cubicBezTo>
                  <a:cubicBezTo>
                    <a:pt x="38" y="194"/>
                    <a:pt x="38" y="194"/>
                    <a:pt x="38" y="194"/>
                  </a:cubicBezTo>
                  <a:cubicBezTo>
                    <a:pt x="61" y="194"/>
                    <a:pt x="61" y="194"/>
                    <a:pt x="61" y="194"/>
                  </a:cubicBezTo>
                  <a:cubicBezTo>
                    <a:pt x="62" y="194"/>
                    <a:pt x="64" y="195"/>
                    <a:pt x="65" y="196"/>
                  </a:cubicBezTo>
                  <a:cubicBezTo>
                    <a:pt x="72" y="201"/>
                    <a:pt x="72" y="201"/>
                    <a:pt x="72" y="201"/>
                  </a:cubicBezTo>
                  <a:cubicBezTo>
                    <a:pt x="73" y="202"/>
                    <a:pt x="74" y="203"/>
                    <a:pt x="74" y="205"/>
                  </a:cubicBezTo>
                  <a:cubicBezTo>
                    <a:pt x="79" y="225"/>
                    <a:pt x="79" y="225"/>
                    <a:pt x="79" y="225"/>
                  </a:cubicBezTo>
                  <a:cubicBezTo>
                    <a:pt x="84" y="205"/>
                    <a:pt x="84" y="205"/>
                    <a:pt x="84" y="205"/>
                  </a:cubicBezTo>
                  <a:cubicBezTo>
                    <a:pt x="84" y="203"/>
                    <a:pt x="85" y="202"/>
                    <a:pt x="86" y="201"/>
                  </a:cubicBezTo>
                  <a:cubicBezTo>
                    <a:pt x="93" y="196"/>
                    <a:pt x="93" y="196"/>
                    <a:pt x="93" y="196"/>
                  </a:cubicBezTo>
                  <a:cubicBezTo>
                    <a:pt x="94" y="195"/>
                    <a:pt x="96" y="194"/>
                    <a:pt x="97" y="194"/>
                  </a:cubicBezTo>
                  <a:cubicBezTo>
                    <a:pt x="120" y="194"/>
                    <a:pt x="120" y="194"/>
                    <a:pt x="120" y="194"/>
                  </a:cubicBezTo>
                  <a:cubicBezTo>
                    <a:pt x="87" y="96"/>
                    <a:pt x="87" y="96"/>
                    <a:pt x="87" y="96"/>
                  </a:cubicBezTo>
                  <a:cubicBezTo>
                    <a:pt x="83" y="86"/>
                    <a:pt x="86" y="78"/>
                    <a:pt x="92" y="73"/>
                  </a:cubicBezTo>
                  <a:cubicBezTo>
                    <a:pt x="94" y="70"/>
                    <a:pt x="96" y="69"/>
                    <a:pt x="99" y="68"/>
                  </a:cubicBezTo>
                  <a:cubicBezTo>
                    <a:pt x="102" y="67"/>
                    <a:pt x="105" y="67"/>
                    <a:pt x="109" y="67"/>
                  </a:cubicBezTo>
                  <a:cubicBezTo>
                    <a:pt x="116" y="68"/>
                    <a:pt x="123" y="74"/>
                    <a:pt x="127" y="85"/>
                  </a:cubicBezTo>
                  <a:cubicBezTo>
                    <a:pt x="127" y="85"/>
                    <a:pt x="127" y="85"/>
                    <a:pt x="127" y="85"/>
                  </a:cubicBezTo>
                  <a:cubicBezTo>
                    <a:pt x="157" y="174"/>
                    <a:pt x="157" y="174"/>
                    <a:pt x="157" y="174"/>
                  </a:cubicBezTo>
                  <a:cubicBezTo>
                    <a:pt x="158" y="178"/>
                    <a:pt x="156" y="182"/>
                    <a:pt x="152" y="183"/>
                  </a:cubicBezTo>
                  <a:cubicBezTo>
                    <a:pt x="149" y="185"/>
                    <a:pt x="145" y="183"/>
                    <a:pt x="143" y="179"/>
                  </a:cubicBezTo>
                  <a:cubicBezTo>
                    <a:pt x="113" y="90"/>
                    <a:pt x="113" y="90"/>
                    <a:pt x="113" y="90"/>
                  </a:cubicBezTo>
                  <a:cubicBezTo>
                    <a:pt x="113" y="89"/>
                    <a:pt x="113" y="89"/>
                    <a:pt x="113" y="89"/>
                  </a:cubicBezTo>
                  <a:cubicBezTo>
                    <a:pt x="112" y="84"/>
                    <a:pt x="109" y="81"/>
                    <a:pt x="106" y="81"/>
                  </a:cubicBezTo>
                  <a:cubicBezTo>
                    <a:pt x="106" y="81"/>
                    <a:pt x="105" y="81"/>
                    <a:pt x="104" y="81"/>
                  </a:cubicBezTo>
                  <a:cubicBezTo>
                    <a:pt x="103" y="82"/>
                    <a:pt x="102" y="82"/>
                    <a:pt x="102" y="83"/>
                  </a:cubicBezTo>
                  <a:cubicBezTo>
                    <a:pt x="100" y="84"/>
                    <a:pt x="99" y="88"/>
                    <a:pt x="100" y="91"/>
                  </a:cubicBezTo>
                  <a:cubicBezTo>
                    <a:pt x="100" y="91"/>
                    <a:pt x="100" y="91"/>
                    <a:pt x="100" y="91"/>
                  </a:cubicBezTo>
                  <a:cubicBezTo>
                    <a:pt x="100" y="91"/>
                    <a:pt x="100" y="91"/>
                    <a:pt x="100" y="91"/>
                  </a:cubicBezTo>
                  <a:cubicBezTo>
                    <a:pt x="137" y="199"/>
                    <a:pt x="137" y="199"/>
                    <a:pt x="137" y="199"/>
                  </a:cubicBezTo>
                  <a:cubicBezTo>
                    <a:pt x="137" y="199"/>
                    <a:pt x="137" y="199"/>
                    <a:pt x="137" y="199"/>
                  </a:cubicBezTo>
                  <a:cubicBezTo>
                    <a:pt x="137" y="200"/>
                    <a:pt x="137" y="200"/>
                    <a:pt x="137" y="201"/>
                  </a:cubicBezTo>
                  <a:cubicBezTo>
                    <a:pt x="137" y="205"/>
                    <a:pt x="134" y="208"/>
                    <a:pt x="130" y="208"/>
                  </a:cubicBezTo>
                  <a:cubicBezTo>
                    <a:pt x="99" y="208"/>
                    <a:pt x="99" y="208"/>
                    <a:pt x="99" y="208"/>
                  </a:cubicBezTo>
                  <a:cubicBezTo>
                    <a:pt x="97" y="210"/>
                    <a:pt x="97" y="210"/>
                    <a:pt x="97" y="210"/>
                  </a:cubicBezTo>
                  <a:cubicBezTo>
                    <a:pt x="86" y="258"/>
                    <a:pt x="86" y="258"/>
                    <a:pt x="86" y="258"/>
                  </a:cubicBezTo>
                  <a:cubicBezTo>
                    <a:pt x="102" y="329"/>
                    <a:pt x="102" y="329"/>
                    <a:pt x="102" y="329"/>
                  </a:cubicBezTo>
                  <a:cubicBezTo>
                    <a:pt x="103" y="333"/>
                    <a:pt x="101" y="337"/>
                    <a:pt x="97" y="338"/>
                  </a:cubicBezTo>
                  <a:cubicBezTo>
                    <a:pt x="93" y="339"/>
                    <a:pt x="89" y="336"/>
                    <a:pt x="88" y="333"/>
                  </a:cubicBezTo>
                  <a:cubicBezTo>
                    <a:pt x="79" y="290"/>
                    <a:pt x="79" y="290"/>
                    <a:pt x="79" y="290"/>
                  </a:cubicBezTo>
                  <a:cubicBezTo>
                    <a:pt x="69" y="333"/>
                    <a:pt x="69" y="333"/>
                    <a:pt x="69" y="333"/>
                  </a:cubicBezTo>
                  <a:close/>
                  <a:moveTo>
                    <a:pt x="79" y="0"/>
                  </a:moveTo>
                  <a:cubicBezTo>
                    <a:pt x="86" y="0"/>
                    <a:pt x="93" y="3"/>
                    <a:pt x="98" y="8"/>
                  </a:cubicBezTo>
                  <a:cubicBezTo>
                    <a:pt x="98" y="8"/>
                    <a:pt x="98" y="8"/>
                    <a:pt x="98" y="8"/>
                  </a:cubicBezTo>
                  <a:cubicBezTo>
                    <a:pt x="98" y="8"/>
                    <a:pt x="98" y="8"/>
                    <a:pt x="98" y="8"/>
                  </a:cubicBezTo>
                  <a:cubicBezTo>
                    <a:pt x="103" y="13"/>
                    <a:pt x="107" y="20"/>
                    <a:pt x="107" y="28"/>
                  </a:cubicBezTo>
                  <a:cubicBezTo>
                    <a:pt x="107" y="36"/>
                    <a:pt x="103" y="43"/>
                    <a:pt x="98" y="48"/>
                  </a:cubicBezTo>
                  <a:cubicBezTo>
                    <a:pt x="98" y="48"/>
                    <a:pt x="98" y="48"/>
                    <a:pt x="98" y="48"/>
                  </a:cubicBezTo>
                  <a:cubicBezTo>
                    <a:pt x="93" y="53"/>
                    <a:pt x="86" y="56"/>
                    <a:pt x="79" y="56"/>
                  </a:cubicBezTo>
                  <a:cubicBezTo>
                    <a:pt x="71" y="56"/>
                    <a:pt x="64" y="53"/>
                    <a:pt x="59" y="48"/>
                  </a:cubicBezTo>
                  <a:cubicBezTo>
                    <a:pt x="59" y="48"/>
                    <a:pt x="59" y="48"/>
                    <a:pt x="59" y="48"/>
                  </a:cubicBezTo>
                  <a:cubicBezTo>
                    <a:pt x="59" y="48"/>
                    <a:pt x="59" y="48"/>
                    <a:pt x="59" y="48"/>
                  </a:cubicBezTo>
                  <a:cubicBezTo>
                    <a:pt x="54" y="43"/>
                    <a:pt x="51" y="36"/>
                    <a:pt x="51" y="28"/>
                  </a:cubicBezTo>
                  <a:cubicBezTo>
                    <a:pt x="51" y="20"/>
                    <a:pt x="54" y="14"/>
                    <a:pt x="59" y="8"/>
                  </a:cubicBezTo>
                  <a:cubicBezTo>
                    <a:pt x="59" y="8"/>
                    <a:pt x="59" y="8"/>
                    <a:pt x="59" y="8"/>
                  </a:cubicBezTo>
                  <a:cubicBezTo>
                    <a:pt x="64" y="3"/>
                    <a:pt x="71" y="0"/>
                    <a:pt x="79" y="0"/>
                  </a:cubicBezTo>
                  <a:close/>
                  <a:moveTo>
                    <a:pt x="88" y="18"/>
                  </a:moveTo>
                  <a:cubicBezTo>
                    <a:pt x="86" y="16"/>
                    <a:pt x="82" y="14"/>
                    <a:pt x="79" y="14"/>
                  </a:cubicBezTo>
                  <a:cubicBezTo>
                    <a:pt x="75" y="14"/>
                    <a:pt x="71" y="16"/>
                    <a:pt x="69" y="18"/>
                  </a:cubicBezTo>
                  <a:cubicBezTo>
                    <a:pt x="66" y="21"/>
                    <a:pt x="65" y="24"/>
                    <a:pt x="65" y="28"/>
                  </a:cubicBezTo>
                  <a:cubicBezTo>
                    <a:pt x="65" y="32"/>
                    <a:pt x="66" y="35"/>
                    <a:pt x="69" y="38"/>
                  </a:cubicBezTo>
                  <a:cubicBezTo>
                    <a:pt x="69" y="38"/>
                    <a:pt x="69" y="38"/>
                    <a:pt x="69" y="38"/>
                  </a:cubicBezTo>
                  <a:cubicBezTo>
                    <a:pt x="71" y="40"/>
                    <a:pt x="75" y="42"/>
                    <a:pt x="79" y="42"/>
                  </a:cubicBezTo>
                  <a:cubicBezTo>
                    <a:pt x="82" y="42"/>
                    <a:pt x="86" y="40"/>
                    <a:pt x="88" y="38"/>
                  </a:cubicBezTo>
                  <a:cubicBezTo>
                    <a:pt x="88" y="38"/>
                    <a:pt x="88" y="38"/>
                    <a:pt x="88" y="38"/>
                  </a:cubicBezTo>
                  <a:cubicBezTo>
                    <a:pt x="91" y="35"/>
                    <a:pt x="92" y="32"/>
                    <a:pt x="92" y="28"/>
                  </a:cubicBezTo>
                  <a:cubicBezTo>
                    <a:pt x="92" y="24"/>
                    <a:pt x="91" y="21"/>
                    <a:pt x="88" y="19"/>
                  </a:cubicBezTo>
                  <a:lnTo>
                    <a:pt x="8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grpSp>
      <p:cxnSp>
        <p:nvCxnSpPr>
          <p:cNvPr id="64" name="Connecteur droit avec flèche 63"/>
          <p:cNvCxnSpPr/>
          <p:nvPr/>
        </p:nvCxnSpPr>
        <p:spPr>
          <a:xfrm flipV="1">
            <a:off x="8075247" y="3381313"/>
            <a:ext cx="1362869" cy="2555"/>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sp>
        <p:nvSpPr>
          <p:cNvPr id="65" name="Freeform 17"/>
          <p:cNvSpPr>
            <a:spLocks noEditPoints="1"/>
          </p:cNvSpPr>
          <p:nvPr/>
        </p:nvSpPr>
        <p:spPr bwMode="auto">
          <a:xfrm>
            <a:off x="794817" y="2076205"/>
            <a:ext cx="736225" cy="736227"/>
          </a:xfrm>
          <a:custGeom>
            <a:avLst/>
            <a:gdLst>
              <a:gd name="T0" fmla="*/ 210 w 301"/>
              <a:gd name="T1" fmla="*/ 1 h 302"/>
              <a:gd name="T2" fmla="*/ 177 w 301"/>
              <a:gd name="T3" fmla="*/ 35 h 302"/>
              <a:gd name="T4" fmla="*/ 179 w 301"/>
              <a:gd name="T5" fmla="*/ 44 h 302"/>
              <a:gd name="T6" fmla="*/ 84 w 301"/>
              <a:gd name="T7" fmla="*/ 87 h 302"/>
              <a:gd name="T8" fmla="*/ 57 w 301"/>
              <a:gd name="T9" fmla="*/ 160 h 302"/>
              <a:gd name="T10" fmla="*/ 32 w 301"/>
              <a:gd name="T11" fmla="*/ 164 h 302"/>
              <a:gd name="T12" fmla="*/ 25 w 301"/>
              <a:gd name="T13" fmla="*/ 290 h 302"/>
              <a:gd name="T14" fmla="*/ 0 w 301"/>
              <a:gd name="T15" fmla="*/ 296 h 302"/>
              <a:gd name="T16" fmla="*/ 220 w 301"/>
              <a:gd name="T17" fmla="*/ 302 h 302"/>
              <a:gd name="T18" fmla="*/ 220 w 301"/>
              <a:gd name="T19" fmla="*/ 290 h 302"/>
              <a:gd name="T20" fmla="*/ 201 w 301"/>
              <a:gd name="T21" fmla="*/ 202 h 302"/>
              <a:gd name="T22" fmla="*/ 238 w 301"/>
              <a:gd name="T23" fmla="*/ 161 h 302"/>
              <a:gd name="T24" fmla="*/ 274 w 301"/>
              <a:gd name="T25" fmla="*/ 91 h 302"/>
              <a:gd name="T26" fmla="*/ 293 w 301"/>
              <a:gd name="T27" fmla="*/ 91 h 302"/>
              <a:gd name="T28" fmla="*/ 301 w 301"/>
              <a:gd name="T29" fmla="*/ 45 h 302"/>
              <a:gd name="T30" fmla="*/ 188 w 301"/>
              <a:gd name="T31" fmla="*/ 290 h 302"/>
              <a:gd name="T32" fmla="*/ 38 w 301"/>
              <a:gd name="T33" fmla="*/ 177 h 302"/>
              <a:gd name="T34" fmla="*/ 70 w 301"/>
              <a:gd name="T35" fmla="*/ 177 h 302"/>
              <a:gd name="T36" fmla="*/ 98 w 301"/>
              <a:gd name="T37" fmla="*/ 190 h 302"/>
              <a:gd name="T38" fmla="*/ 89 w 301"/>
              <a:gd name="T39" fmla="*/ 231 h 302"/>
              <a:gd name="T40" fmla="*/ 129 w 301"/>
              <a:gd name="T41" fmla="*/ 240 h 302"/>
              <a:gd name="T42" fmla="*/ 188 w 301"/>
              <a:gd name="T43" fmla="*/ 208 h 302"/>
              <a:gd name="T44" fmla="*/ 105 w 301"/>
              <a:gd name="T45" fmla="*/ 148 h 302"/>
              <a:gd name="T46" fmla="*/ 157 w 301"/>
              <a:gd name="T47" fmla="*/ 138 h 302"/>
              <a:gd name="T48" fmla="*/ 138 w 301"/>
              <a:gd name="T49" fmla="*/ 164 h 302"/>
              <a:gd name="T50" fmla="*/ 105 w 301"/>
              <a:gd name="T51" fmla="*/ 148 h 302"/>
              <a:gd name="T52" fmla="*/ 168 w 301"/>
              <a:gd name="T53" fmla="*/ 202 h 302"/>
              <a:gd name="T54" fmla="*/ 122 w 301"/>
              <a:gd name="T55" fmla="*/ 229 h 302"/>
              <a:gd name="T56" fmla="*/ 97 w 301"/>
              <a:gd name="T57" fmla="*/ 211 h 302"/>
              <a:gd name="T58" fmla="*/ 145 w 301"/>
              <a:gd name="T59" fmla="*/ 177 h 302"/>
              <a:gd name="T60" fmla="*/ 174 w 301"/>
              <a:gd name="T61" fmla="*/ 137 h 302"/>
              <a:gd name="T62" fmla="*/ 170 w 301"/>
              <a:gd name="T63" fmla="*/ 126 h 302"/>
              <a:gd name="T64" fmla="*/ 129 w 301"/>
              <a:gd name="T65" fmla="*/ 114 h 302"/>
              <a:gd name="T66" fmla="*/ 94 w 301"/>
              <a:gd name="T67" fmla="*/ 139 h 302"/>
              <a:gd name="T68" fmla="*/ 90 w 301"/>
              <a:gd name="T69" fmla="*/ 150 h 302"/>
              <a:gd name="T70" fmla="*/ 73 w 301"/>
              <a:gd name="T71" fmla="*/ 164 h 302"/>
              <a:gd name="T72" fmla="*/ 69 w 301"/>
              <a:gd name="T73" fmla="*/ 137 h 302"/>
              <a:gd name="T74" fmla="*/ 105 w 301"/>
              <a:gd name="T75" fmla="*/ 85 h 302"/>
              <a:gd name="T76" fmla="*/ 262 w 301"/>
              <a:gd name="T77" fmla="*/ 85 h 302"/>
              <a:gd name="T78" fmla="*/ 289 w 301"/>
              <a:gd name="T79" fmla="*/ 75 h 302"/>
              <a:gd name="T80" fmla="*/ 280 w 301"/>
              <a:gd name="T81" fmla="*/ 80 h 302"/>
              <a:gd name="T82" fmla="*/ 209 w 301"/>
              <a:gd name="T83" fmla="*/ 15 h 302"/>
              <a:gd name="T84" fmla="*/ 289 w 301"/>
              <a:gd name="T85" fmla="*/ 7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02">
                <a:moveTo>
                  <a:pt x="298" y="39"/>
                </a:moveTo>
                <a:cubicBezTo>
                  <a:pt x="210" y="1"/>
                  <a:pt x="210" y="1"/>
                  <a:pt x="210" y="1"/>
                </a:cubicBezTo>
                <a:cubicBezTo>
                  <a:pt x="207" y="0"/>
                  <a:pt x="204" y="1"/>
                  <a:pt x="202" y="3"/>
                </a:cubicBezTo>
                <a:cubicBezTo>
                  <a:pt x="177" y="35"/>
                  <a:pt x="177" y="35"/>
                  <a:pt x="177" y="35"/>
                </a:cubicBezTo>
                <a:cubicBezTo>
                  <a:pt x="176" y="36"/>
                  <a:pt x="176" y="38"/>
                  <a:pt x="176" y="40"/>
                </a:cubicBezTo>
                <a:cubicBezTo>
                  <a:pt x="176" y="42"/>
                  <a:pt x="178" y="43"/>
                  <a:pt x="179" y="44"/>
                </a:cubicBezTo>
                <a:cubicBezTo>
                  <a:pt x="100" y="73"/>
                  <a:pt x="100" y="73"/>
                  <a:pt x="100" y="73"/>
                </a:cubicBezTo>
                <a:cubicBezTo>
                  <a:pt x="94" y="76"/>
                  <a:pt x="88" y="81"/>
                  <a:pt x="84" y="87"/>
                </a:cubicBezTo>
                <a:cubicBezTo>
                  <a:pt x="58" y="130"/>
                  <a:pt x="58" y="130"/>
                  <a:pt x="58" y="130"/>
                </a:cubicBezTo>
                <a:cubicBezTo>
                  <a:pt x="53" y="139"/>
                  <a:pt x="52" y="151"/>
                  <a:pt x="57" y="160"/>
                </a:cubicBezTo>
                <a:cubicBezTo>
                  <a:pt x="59" y="164"/>
                  <a:pt x="59" y="164"/>
                  <a:pt x="59" y="164"/>
                </a:cubicBezTo>
                <a:cubicBezTo>
                  <a:pt x="32" y="164"/>
                  <a:pt x="32" y="164"/>
                  <a:pt x="32" y="164"/>
                </a:cubicBezTo>
                <a:cubicBezTo>
                  <a:pt x="28" y="164"/>
                  <a:pt x="25" y="167"/>
                  <a:pt x="25" y="170"/>
                </a:cubicBezTo>
                <a:cubicBezTo>
                  <a:pt x="25" y="290"/>
                  <a:pt x="25" y="290"/>
                  <a:pt x="25" y="290"/>
                </a:cubicBezTo>
                <a:cubicBezTo>
                  <a:pt x="6" y="290"/>
                  <a:pt x="6" y="290"/>
                  <a:pt x="6" y="290"/>
                </a:cubicBezTo>
                <a:cubicBezTo>
                  <a:pt x="3" y="290"/>
                  <a:pt x="0" y="292"/>
                  <a:pt x="0" y="296"/>
                </a:cubicBezTo>
                <a:cubicBezTo>
                  <a:pt x="0" y="299"/>
                  <a:pt x="3" y="302"/>
                  <a:pt x="6" y="302"/>
                </a:cubicBezTo>
                <a:cubicBezTo>
                  <a:pt x="220" y="302"/>
                  <a:pt x="220" y="302"/>
                  <a:pt x="220" y="302"/>
                </a:cubicBezTo>
                <a:cubicBezTo>
                  <a:pt x="223" y="302"/>
                  <a:pt x="226" y="299"/>
                  <a:pt x="226" y="296"/>
                </a:cubicBezTo>
                <a:cubicBezTo>
                  <a:pt x="226" y="292"/>
                  <a:pt x="223" y="290"/>
                  <a:pt x="220" y="290"/>
                </a:cubicBezTo>
                <a:cubicBezTo>
                  <a:pt x="201" y="290"/>
                  <a:pt x="201" y="290"/>
                  <a:pt x="201" y="290"/>
                </a:cubicBezTo>
                <a:cubicBezTo>
                  <a:pt x="201" y="202"/>
                  <a:pt x="201" y="202"/>
                  <a:pt x="201" y="202"/>
                </a:cubicBezTo>
                <a:cubicBezTo>
                  <a:pt x="201" y="201"/>
                  <a:pt x="201" y="201"/>
                  <a:pt x="201" y="200"/>
                </a:cubicBezTo>
                <a:cubicBezTo>
                  <a:pt x="213" y="192"/>
                  <a:pt x="226" y="180"/>
                  <a:pt x="238" y="161"/>
                </a:cubicBezTo>
                <a:cubicBezTo>
                  <a:pt x="258" y="129"/>
                  <a:pt x="269" y="103"/>
                  <a:pt x="273" y="91"/>
                </a:cubicBezTo>
                <a:cubicBezTo>
                  <a:pt x="274" y="91"/>
                  <a:pt x="274" y="91"/>
                  <a:pt x="274" y="91"/>
                </a:cubicBezTo>
                <a:cubicBezTo>
                  <a:pt x="277" y="93"/>
                  <a:pt x="280" y="93"/>
                  <a:pt x="283" y="93"/>
                </a:cubicBezTo>
                <a:cubicBezTo>
                  <a:pt x="286" y="93"/>
                  <a:pt x="289" y="93"/>
                  <a:pt x="293" y="91"/>
                </a:cubicBezTo>
                <a:cubicBezTo>
                  <a:pt x="298" y="87"/>
                  <a:pt x="301" y="81"/>
                  <a:pt x="301" y="75"/>
                </a:cubicBezTo>
                <a:cubicBezTo>
                  <a:pt x="301" y="45"/>
                  <a:pt x="301" y="45"/>
                  <a:pt x="301" y="45"/>
                </a:cubicBezTo>
                <a:cubicBezTo>
                  <a:pt x="301" y="42"/>
                  <a:pt x="300" y="40"/>
                  <a:pt x="298" y="39"/>
                </a:cubicBezTo>
                <a:close/>
                <a:moveTo>
                  <a:pt x="188" y="290"/>
                </a:moveTo>
                <a:cubicBezTo>
                  <a:pt x="38" y="290"/>
                  <a:pt x="38" y="290"/>
                  <a:pt x="38" y="290"/>
                </a:cubicBezTo>
                <a:cubicBezTo>
                  <a:pt x="38" y="177"/>
                  <a:pt x="38" y="177"/>
                  <a:pt x="38" y="177"/>
                </a:cubicBezTo>
                <a:cubicBezTo>
                  <a:pt x="69" y="177"/>
                  <a:pt x="69" y="177"/>
                  <a:pt x="69" y="177"/>
                </a:cubicBezTo>
                <a:cubicBezTo>
                  <a:pt x="69" y="177"/>
                  <a:pt x="70" y="177"/>
                  <a:pt x="70" y="177"/>
                </a:cubicBezTo>
                <a:cubicBezTo>
                  <a:pt x="120" y="177"/>
                  <a:pt x="120" y="177"/>
                  <a:pt x="120" y="177"/>
                </a:cubicBezTo>
                <a:cubicBezTo>
                  <a:pt x="114" y="180"/>
                  <a:pt x="107" y="184"/>
                  <a:pt x="98" y="190"/>
                </a:cubicBezTo>
                <a:cubicBezTo>
                  <a:pt x="91" y="194"/>
                  <a:pt x="87" y="201"/>
                  <a:pt x="85" y="209"/>
                </a:cubicBezTo>
                <a:cubicBezTo>
                  <a:pt x="84" y="216"/>
                  <a:pt x="85" y="224"/>
                  <a:pt x="89" y="231"/>
                </a:cubicBezTo>
                <a:cubicBezTo>
                  <a:pt x="95" y="239"/>
                  <a:pt x="104" y="244"/>
                  <a:pt x="114" y="244"/>
                </a:cubicBezTo>
                <a:cubicBezTo>
                  <a:pt x="119" y="244"/>
                  <a:pt x="124" y="243"/>
                  <a:pt x="129" y="240"/>
                </a:cubicBezTo>
                <a:cubicBezTo>
                  <a:pt x="172" y="214"/>
                  <a:pt x="172" y="214"/>
                  <a:pt x="172" y="214"/>
                </a:cubicBezTo>
                <a:cubicBezTo>
                  <a:pt x="174" y="213"/>
                  <a:pt x="181" y="211"/>
                  <a:pt x="188" y="208"/>
                </a:cubicBezTo>
                <a:lnTo>
                  <a:pt x="188" y="290"/>
                </a:lnTo>
                <a:close/>
                <a:moveTo>
                  <a:pt x="105" y="148"/>
                </a:moveTo>
                <a:cubicBezTo>
                  <a:pt x="115" y="144"/>
                  <a:pt x="128" y="137"/>
                  <a:pt x="134" y="129"/>
                </a:cubicBezTo>
                <a:cubicBezTo>
                  <a:pt x="139" y="132"/>
                  <a:pt x="147" y="136"/>
                  <a:pt x="157" y="138"/>
                </a:cubicBezTo>
                <a:cubicBezTo>
                  <a:pt x="150" y="146"/>
                  <a:pt x="143" y="157"/>
                  <a:pt x="140" y="164"/>
                </a:cubicBezTo>
                <a:cubicBezTo>
                  <a:pt x="139" y="164"/>
                  <a:pt x="139" y="164"/>
                  <a:pt x="138" y="164"/>
                </a:cubicBezTo>
                <a:cubicBezTo>
                  <a:pt x="112" y="164"/>
                  <a:pt x="112" y="164"/>
                  <a:pt x="112" y="164"/>
                </a:cubicBezTo>
                <a:cubicBezTo>
                  <a:pt x="111" y="158"/>
                  <a:pt x="108" y="152"/>
                  <a:pt x="105" y="148"/>
                </a:cubicBezTo>
                <a:close/>
                <a:moveTo>
                  <a:pt x="227" y="154"/>
                </a:moveTo>
                <a:cubicBezTo>
                  <a:pt x="202" y="194"/>
                  <a:pt x="169" y="202"/>
                  <a:pt x="168" y="202"/>
                </a:cubicBezTo>
                <a:cubicBezTo>
                  <a:pt x="168" y="202"/>
                  <a:pt x="167" y="202"/>
                  <a:pt x="166" y="203"/>
                </a:cubicBezTo>
                <a:cubicBezTo>
                  <a:pt x="122" y="229"/>
                  <a:pt x="122" y="229"/>
                  <a:pt x="122" y="229"/>
                </a:cubicBezTo>
                <a:cubicBezTo>
                  <a:pt x="115" y="234"/>
                  <a:pt x="105" y="231"/>
                  <a:pt x="100" y="224"/>
                </a:cubicBezTo>
                <a:cubicBezTo>
                  <a:pt x="97" y="220"/>
                  <a:pt x="97" y="216"/>
                  <a:pt x="97" y="211"/>
                </a:cubicBezTo>
                <a:cubicBezTo>
                  <a:pt x="98" y="207"/>
                  <a:pt x="101" y="203"/>
                  <a:pt x="105" y="201"/>
                </a:cubicBezTo>
                <a:cubicBezTo>
                  <a:pt x="139" y="179"/>
                  <a:pt x="145" y="177"/>
                  <a:pt x="145" y="177"/>
                </a:cubicBezTo>
                <a:cubicBezTo>
                  <a:pt x="148" y="177"/>
                  <a:pt x="151" y="174"/>
                  <a:pt x="151" y="171"/>
                </a:cubicBezTo>
                <a:cubicBezTo>
                  <a:pt x="151" y="167"/>
                  <a:pt x="163" y="148"/>
                  <a:pt x="174" y="137"/>
                </a:cubicBezTo>
                <a:cubicBezTo>
                  <a:pt x="176" y="135"/>
                  <a:pt x="176" y="133"/>
                  <a:pt x="175" y="130"/>
                </a:cubicBezTo>
                <a:cubicBezTo>
                  <a:pt x="174" y="128"/>
                  <a:pt x="172" y="126"/>
                  <a:pt x="170" y="126"/>
                </a:cubicBezTo>
                <a:cubicBezTo>
                  <a:pt x="150" y="126"/>
                  <a:pt x="136" y="115"/>
                  <a:pt x="136" y="115"/>
                </a:cubicBezTo>
                <a:cubicBezTo>
                  <a:pt x="134" y="114"/>
                  <a:pt x="132" y="113"/>
                  <a:pt x="129" y="114"/>
                </a:cubicBezTo>
                <a:cubicBezTo>
                  <a:pt x="127" y="115"/>
                  <a:pt x="126" y="117"/>
                  <a:pt x="126" y="119"/>
                </a:cubicBezTo>
                <a:cubicBezTo>
                  <a:pt x="124" y="125"/>
                  <a:pt x="100" y="138"/>
                  <a:pt x="94" y="139"/>
                </a:cubicBezTo>
                <a:cubicBezTo>
                  <a:pt x="92" y="139"/>
                  <a:pt x="89" y="140"/>
                  <a:pt x="88" y="143"/>
                </a:cubicBezTo>
                <a:cubicBezTo>
                  <a:pt x="88" y="145"/>
                  <a:pt x="88" y="148"/>
                  <a:pt x="90" y="150"/>
                </a:cubicBezTo>
                <a:cubicBezTo>
                  <a:pt x="90" y="150"/>
                  <a:pt x="97" y="156"/>
                  <a:pt x="99" y="164"/>
                </a:cubicBezTo>
                <a:cubicBezTo>
                  <a:pt x="73" y="164"/>
                  <a:pt x="73" y="164"/>
                  <a:pt x="73" y="164"/>
                </a:cubicBezTo>
                <a:cubicBezTo>
                  <a:pt x="68" y="155"/>
                  <a:pt x="68" y="155"/>
                  <a:pt x="68" y="155"/>
                </a:cubicBezTo>
                <a:cubicBezTo>
                  <a:pt x="66" y="149"/>
                  <a:pt x="66" y="142"/>
                  <a:pt x="69" y="137"/>
                </a:cubicBezTo>
                <a:cubicBezTo>
                  <a:pt x="95" y="93"/>
                  <a:pt x="95" y="93"/>
                  <a:pt x="95" y="93"/>
                </a:cubicBezTo>
                <a:cubicBezTo>
                  <a:pt x="97" y="90"/>
                  <a:pt x="101" y="87"/>
                  <a:pt x="105" y="85"/>
                </a:cubicBezTo>
                <a:cubicBezTo>
                  <a:pt x="194" y="52"/>
                  <a:pt x="194" y="52"/>
                  <a:pt x="194" y="52"/>
                </a:cubicBezTo>
                <a:cubicBezTo>
                  <a:pt x="262" y="85"/>
                  <a:pt x="262" y="85"/>
                  <a:pt x="262" y="85"/>
                </a:cubicBezTo>
                <a:cubicBezTo>
                  <a:pt x="258" y="96"/>
                  <a:pt x="247" y="122"/>
                  <a:pt x="227" y="154"/>
                </a:cubicBezTo>
                <a:close/>
                <a:moveTo>
                  <a:pt x="289" y="75"/>
                </a:moveTo>
                <a:cubicBezTo>
                  <a:pt x="289" y="78"/>
                  <a:pt x="287" y="79"/>
                  <a:pt x="286" y="80"/>
                </a:cubicBezTo>
                <a:cubicBezTo>
                  <a:pt x="285" y="81"/>
                  <a:pt x="283" y="82"/>
                  <a:pt x="280" y="80"/>
                </a:cubicBezTo>
                <a:cubicBezTo>
                  <a:pt x="192" y="36"/>
                  <a:pt x="192" y="36"/>
                  <a:pt x="192" y="36"/>
                </a:cubicBezTo>
                <a:cubicBezTo>
                  <a:pt x="209" y="15"/>
                  <a:pt x="209" y="15"/>
                  <a:pt x="209" y="15"/>
                </a:cubicBezTo>
                <a:cubicBezTo>
                  <a:pt x="289" y="49"/>
                  <a:pt x="289" y="49"/>
                  <a:pt x="289" y="49"/>
                </a:cubicBezTo>
                <a:lnTo>
                  <a:pt x="289" y="75"/>
                </a:lnTo>
                <a:close/>
              </a:path>
            </a:pathLst>
          </a:custGeom>
          <a:solidFill>
            <a:srgbClr val="1B4696"/>
          </a:solidFill>
          <a:ln>
            <a:noFill/>
          </a:ln>
        </p:spPr>
        <p:txBody>
          <a:bodyPr vert="horz" wrap="square" lIns="121920" tIns="60960" rIns="121920" bIns="60960" numCol="1" anchor="t" anchorCtr="0" compatLnSpc="1">
            <a:prstTxWarp prst="textNoShape">
              <a:avLst/>
            </a:prstTxWarp>
          </a:bodyPr>
          <a:lstStyle/>
          <a:p>
            <a:pPr defTabSz="1232345"/>
            <a:endParaRPr lang="en-GB" sz="2400">
              <a:solidFill>
                <a:srgbClr val="222223"/>
              </a:solidFill>
              <a:latin typeface="Calibri"/>
            </a:endParaRPr>
          </a:p>
        </p:txBody>
      </p:sp>
      <p:sp>
        <p:nvSpPr>
          <p:cNvPr id="66" name="Rounded Rectangular Callout 62"/>
          <p:cNvSpPr/>
          <p:nvPr/>
        </p:nvSpPr>
        <p:spPr bwMode="auto">
          <a:xfrm>
            <a:off x="10091975" y="2227610"/>
            <a:ext cx="2158125" cy="79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marL="6351" defTabSz="1232345"/>
            <a:r>
              <a:rPr lang="fr-FR" sz="1600" b="1" dirty="0">
                <a:solidFill>
                  <a:srgbClr val="888B8D">
                    <a:lumMod val="75000"/>
                  </a:srgbClr>
                </a:solidFill>
                <a:latin typeface="Calibri"/>
              </a:rPr>
              <a:t>*</a:t>
            </a:r>
            <a:r>
              <a:rPr lang="fr-FR" sz="1467" i="1" dirty="0">
                <a:solidFill>
                  <a:srgbClr val="888B8D">
                    <a:lumMod val="75000"/>
                  </a:srgbClr>
                </a:solidFill>
                <a:latin typeface="Calibri"/>
              </a:rPr>
              <a:t>Dont J-L. Mélenchon -1,5</a:t>
            </a:r>
            <a:endParaRPr lang="fr-FR" sz="1600" dirty="0">
              <a:solidFill>
                <a:srgbClr val="888B8D">
                  <a:lumMod val="75000"/>
                </a:srgbClr>
              </a:solidFill>
              <a:latin typeface="Calibri"/>
            </a:endParaRPr>
          </a:p>
        </p:txBody>
      </p:sp>
      <p:sp>
        <p:nvSpPr>
          <p:cNvPr id="67" name="ZoneTexte 66"/>
          <p:cNvSpPr txBox="1"/>
          <p:nvPr/>
        </p:nvSpPr>
        <p:spPr>
          <a:xfrm>
            <a:off x="7837744" y="2291027"/>
            <a:ext cx="1123008"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+1</a:t>
            </a:r>
          </a:p>
        </p:txBody>
      </p:sp>
      <p:sp>
        <p:nvSpPr>
          <p:cNvPr id="68" name="ZoneTexte 67"/>
          <p:cNvSpPr txBox="1"/>
          <p:nvPr/>
        </p:nvSpPr>
        <p:spPr>
          <a:xfrm>
            <a:off x="7837743" y="2572200"/>
            <a:ext cx="1385171"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-2,5</a:t>
            </a:r>
          </a:p>
        </p:txBody>
      </p:sp>
      <p:sp>
        <p:nvSpPr>
          <p:cNvPr id="69" name="ZoneTexte 68"/>
          <p:cNvSpPr txBox="1"/>
          <p:nvPr/>
        </p:nvSpPr>
        <p:spPr>
          <a:xfrm>
            <a:off x="7837745" y="3763042"/>
            <a:ext cx="1585244" cy="328231"/>
          </a:xfrm>
          <a:prstGeom prst="rect">
            <a:avLst/>
          </a:prstGeom>
        </p:spPr>
        <p:txBody>
          <a:bodyPr vert="horz" wrap="square" lIns="0" tIns="0" rIns="0" bIns="0" rtlCol="0">
            <a:spAutoFit/>
          </a:bodyPr>
          <a:lstStyle/>
          <a:p>
            <a:pPr marL="6351" defTabSz="1232345">
              <a:defRPr/>
            </a:pPr>
            <a:r>
              <a:rPr lang="fr-FR" sz="2133" b="1" dirty="0">
                <a:solidFill>
                  <a:srgbClr val="00B050"/>
                </a:solidFill>
                <a:latin typeface="Calibri"/>
              </a:rPr>
              <a:t>GAINS +1</a:t>
            </a:r>
          </a:p>
        </p:txBody>
      </p:sp>
      <p:sp>
        <p:nvSpPr>
          <p:cNvPr id="70" name="ZoneTexte 69"/>
          <p:cNvSpPr txBox="1"/>
          <p:nvPr/>
        </p:nvSpPr>
        <p:spPr>
          <a:xfrm>
            <a:off x="7837745" y="4030485"/>
            <a:ext cx="1585244" cy="328231"/>
          </a:xfrm>
          <a:prstGeom prst="rect">
            <a:avLst/>
          </a:prstGeom>
        </p:spPr>
        <p:txBody>
          <a:bodyPr vert="horz" wrap="square" lIns="0" tIns="0" rIns="0" bIns="0" rtlCol="0">
            <a:spAutoFit/>
          </a:bodyPr>
          <a:lstStyle/>
          <a:p>
            <a:pPr marL="6351" defTabSz="1232345">
              <a:defRPr/>
            </a:pPr>
            <a:r>
              <a:rPr lang="fr-FR" sz="2133" b="1" dirty="0">
                <a:solidFill>
                  <a:srgbClr val="FF5050"/>
                </a:solidFill>
                <a:latin typeface="Calibri"/>
              </a:rPr>
              <a:t>PERTES -1,5</a:t>
            </a:r>
          </a:p>
        </p:txBody>
      </p:sp>
      <p:sp>
        <p:nvSpPr>
          <p:cNvPr id="71" name="ZoneTexte 70"/>
          <p:cNvSpPr txBox="1"/>
          <p:nvPr/>
        </p:nvSpPr>
        <p:spPr>
          <a:xfrm>
            <a:off x="9314491" y="3794877"/>
            <a:ext cx="1078079" cy="492443"/>
          </a:xfrm>
          <a:prstGeom prst="rect">
            <a:avLst/>
          </a:prstGeom>
        </p:spPr>
        <p:txBody>
          <a:bodyPr vert="horz" wrap="square" lIns="0" tIns="0" rIns="0" bIns="0" rtlCol="0">
            <a:spAutoFit/>
          </a:bodyPr>
          <a:lstStyle/>
          <a:p>
            <a:pPr marL="6351" defTabSz="1232345">
              <a:defRPr/>
            </a:pPr>
            <a:r>
              <a:rPr lang="fr-FR" sz="3200" b="1" dirty="0">
                <a:solidFill>
                  <a:srgbClr val="FF0000"/>
                </a:solidFill>
                <a:latin typeface="Calibri"/>
              </a:rPr>
              <a:t>-0,5</a:t>
            </a:r>
          </a:p>
        </p:txBody>
      </p:sp>
      <p:sp>
        <p:nvSpPr>
          <p:cNvPr id="72" name="ZoneTexte 71"/>
          <p:cNvSpPr txBox="1"/>
          <p:nvPr/>
        </p:nvSpPr>
        <p:spPr>
          <a:xfrm>
            <a:off x="9292981" y="2322990"/>
            <a:ext cx="1078079" cy="492443"/>
          </a:xfrm>
          <a:prstGeom prst="rect">
            <a:avLst/>
          </a:prstGeom>
        </p:spPr>
        <p:txBody>
          <a:bodyPr vert="horz" wrap="square" lIns="0" tIns="0" rIns="0" bIns="0" rtlCol="0">
            <a:spAutoFit/>
          </a:bodyPr>
          <a:lstStyle/>
          <a:p>
            <a:pPr marL="6351" defTabSz="1232345">
              <a:defRPr/>
            </a:pPr>
            <a:r>
              <a:rPr lang="fr-FR" sz="3200" b="1" dirty="0">
                <a:solidFill>
                  <a:srgbClr val="FF0000"/>
                </a:solidFill>
                <a:latin typeface="Calibri"/>
              </a:rPr>
              <a:t>-1,5*</a:t>
            </a:r>
          </a:p>
        </p:txBody>
      </p:sp>
      <p:cxnSp>
        <p:nvCxnSpPr>
          <p:cNvPr id="73" name="Connecteur droit 72"/>
          <p:cNvCxnSpPr/>
          <p:nvPr/>
        </p:nvCxnSpPr>
        <p:spPr>
          <a:xfrm>
            <a:off x="9227400" y="2291027"/>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74" name="Connecteur droit 73"/>
          <p:cNvCxnSpPr/>
          <p:nvPr/>
        </p:nvCxnSpPr>
        <p:spPr>
          <a:xfrm>
            <a:off x="9213387" y="3746269"/>
            <a:ext cx="0" cy="568432"/>
          </a:xfrm>
          <a:prstGeom prst="line">
            <a:avLst/>
          </a:prstGeom>
          <a:noFill/>
          <a:ln w="12700">
            <a:solidFill>
              <a:srgbClr val="1B4696"/>
            </a:solidFill>
            <a:round/>
            <a:headEnd/>
            <a:tailEnd/>
          </a:ln>
          <a:effectLst/>
          <a:extLst>
            <a:ext uri="{909E8E84-426E-40DD-AFC4-6F175D3DCCD1}">
              <a14:hiddenFill xmlns:a14="http://schemas.microsoft.com/office/drawing/2010/main">
                <a:noFill/>
              </a14:hiddenFill>
            </a:ext>
          </a:extLst>
        </p:spPr>
      </p:cxnSp>
      <p:cxnSp>
        <p:nvCxnSpPr>
          <p:cNvPr id="75" name="Connecteur droit avec flèche 74"/>
          <p:cNvCxnSpPr/>
          <p:nvPr/>
        </p:nvCxnSpPr>
        <p:spPr>
          <a:xfrm>
            <a:off x="1799981" y="3381313"/>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6" name="Connecteur droit avec flèche 75"/>
          <p:cNvCxnSpPr/>
          <p:nvPr/>
        </p:nvCxnSpPr>
        <p:spPr>
          <a:xfrm>
            <a:off x="2239700" y="3381313"/>
            <a:ext cx="560553" cy="0"/>
          </a:xfrm>
          <a:prstGeom prst="straightConnector1">
            <a:avLst/>
          </a:prstGeom>
          <a:noFill/>
          <a:ln w="38100">
            <a:solidFill>
              <a:srgbClr val="1B4696"/>
            </a:solidFill>
            <a:prstDash val="solid"/>
            <a:round/>
            <a:headEnd type="none" w="med" len="med"/>
            <a:tailEnd type="none" w="med" len="med"/>
          </a:ln>
          <a:effectLst/>
          <a:extLst>
            <a:ext uri="{909E8E84-426E-40DD-AFC4-6F175D3DCCD1}">
              <a14:hiddenFill xmlns:a14="http://schemas.microsoft.com/office/drawing/2010/main">
                <a:noFill/>
              </a14:hiddenFill>
            </a:ext>
          </a:extLst>
        </p:spPr>
      </p:cxnSp>
      <p:cxnSp>
        <p:nvCxnSpPr>
          <p:cNvPr id="77" name="Connecteur droit avec flèche 76"/>
          <p:cNvCxnSpPr/>
          <p:nvPr/>
        </p:nvCxnSpPr>
        <p:spPr>
          <a:xfrm>
            <a:off x="8163996" y="3381313"/>
            <a:ext cx="560553" cy="0"/>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8" name="Connecteur droit avec flèche 77"/>
          <p:cNvCxnSpPr/>
          <p:nvPr/>
        </p:nvCxnSpPr>
        <p:spPr>
          <a:xfrm flipV="1">
            <a:off x="3027856" y="2521622"/>
            <a:ext cx="0" cy="227853"/>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cxnSp>
        <p:nvCxnSpPr>
          <p:cNvPr id="79" name="Connecteur droit avec flèche 78"/>
          <p:cNvCxnSpPr/>
          <p:nvPr/>
        </p:nvCxnSpPr>
        <p:spPr>
          <a:xfrm>
            <a:off x="3027856" y="3935328"/>
            <a:ext cx="0" cy="239112"/>
          </a:xfrm>
          <a:prstGeom prst="straightConnector1">
            <a:avLst/>
          </a:prstGeom>
          <a:noFill/>
          <a:ln w="38100">
            <a:solidFill>
              <a:srgbClr val="1B4696"/>
            </a:solidFill>
            <a:round/>
            <a:headEnd/>
            <a:tailEnd type="triangle"/>
          </a:ln>
          <a:effectLst/>
          <a:extLst>
            <a:ext uri="{909E8E84-426E-40DD-AFC4-6F175D3DCCD1}">
              <a14:hiddenFill xmlns:a14="http://schemas.microsoft.com/office/drawing/2010/main">
                <a:noFill/>
              </a14:hiddenFill>
            </a:ext>
          </a:extLst>
        </p:spPr>
      </p:cxnSp>
      <p:pic>
        <p:nvPicPr>
          <p:cNvPr id="80" name="Image 79"/>
          <p:cNvPicPr>
            <a:picLocks noChangeAspect="1"/>
          </p:cNvPicPr>
          <p:nvPr/>
        </p:nvPicPr>
        <p:blipFill rotWithShape="1">
          <a:blip r:embed="rId3"/>
          <a:srcRect t="15690" r="9251"/>
          <a:stretch/>
        </p:blipFill>
        <p:spPr>
          <a:xfrm>
            <a:off x="10585583" y="7306"/>
            <a:ext cx="1529488" cy="1694495"/>
          </a:xfrm>
          <a:prstGeom prst="rect">
            <a:avLst/>
          </a:prstGeom>
        </p:spPr>
      </p:pic>
      <p:sp>
        <p:nvSpPr>
          <p:cNvPr id="81" name="Text Placeholder 12"/>
          <p:cNvSpPr txBox="1">
            <a:spLocks/>
          </p:cNvSpPr>
          <p:nvPr/>
        </p:nvSpPr>
        <p:spPr>
          <a:xfrm>
            <a:off x="-185741" y="2879817"/>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31 MARS-2 AVRIL</a:t>
            </a:r>
          </a:p>
        </p:txBody>
      </p:sp>
      <p:sp>
        <p:nvSpPr>
          <p:cNvPr id="84" name="Text Placeholder 12"/>
          <p:cNvSpPr txBox="1">
            <a:spLocks/>
          </p:cNvSpPr>
          <p:nvPr/>
        </p:nvSpPr>
        <p:spPr>
          <a:xfrm>
            <a:off x="9136403" y="3077348"/>
            <a:ext cx="2524127" cy="66797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5333" b="1" dirty="0">
                <a:solidFill>
                  <a:srgbClr val="1B4696"/>
                </a:solidFill>
                <a:latin typeface="Calibri"/>
              </a:rPr>
              <a:t>8%</a:t>
            </a:r>
          </a:p>
        </p:txBody>
      </p:sp>
      <p:sp>
        <p:nvSpPr>
          <p:cNvPr id="85" name="Text Placeholder 12"/>
          <p:cNvSpPr txBox="1">
            <a:spLocks/>
          </p:cNvSpPr>
          <p:nvPr/>
        </p:nvSpPr>
        <p:spPr>
          <a:xfrm>
            <a:off x="9206470" y="2838265"/>
            <a:ext cx="2524127" cy="363743"/>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20" lvl="1" algn="ctr" defTabSz="1232345">
              <a:spcBef>
                <a:spcPts val="400"/>
              </a:spcBef>
              <a:spcAft>
                <a:spcPts val="400"/>
              </a:spcAft>
            </a:pPr>
            <a:r>
              <a:rPr lang="en-GB" sz="2133" b="1" dirty="0">
                <a:solidFill>
                  <a:srgbClr val="00B0F0"/>
                </a:solidFill>
                <a:latin typeface="Calibri"/>
              </a:rPr>
              <a:t>16-17 AVRIL</a:t>
            </a:r>
          </a:p>
        </p:txBody>
      </p:sp>
    </p:spTree>
    <p:extLst>
      <p:ext uri="{BB962C8B-B14F-4D97-AF65-F5344CB8AC3E}">
        <p14:creationId xmlns:p14="http://schemas.microsoft.com/office/powerpoint/2010/main" val="38078361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409303" y="2130096"/>
            <a:ext cx="6249532" cy="2950097"/>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200" b="0" dirty="0">
                <a:solidFill>
                  <a:prstClr val="white">
                    <a:lumMod val="65000"/>
                  </a:prstClr>
                </a:solidFill>
                <a:latin typeface="Calibri"/>
              </a:rPr>
              <a:t>L’Image, le potentiel électoral des candidats, le souhait de victoire et le potentiel électoral des partis politiques</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25066" r="25066"/>
          <a:stretch>
            <a:fillRect/>
          </a:stretch>
        </p:blipFill>
        <p:spPr/>
      </p:pic>
    </p:spTree>
    <p:extLst>
      <p:ext uri="{BB962C8B-B14F-4D97-AF65-F5344CB8AC3E}">
        <p14:creationId xmlns:p14="http://schemas.microsoft.com/office/powerpoint/2010/main" val="649306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4" y="-72846"/>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5" y="448114"/>
            <a:ext cx="6874641" cy="369397"/>
          </a:xfrm>
        </p:spPr>
        <p:txBody>
          <a:bodyPr anchor="ctr"/>
          <a:lstStyle/>
          <a:p>
            <a:r>
              <a:rPr lang="fr-FR" sz="2667" dirty="0"/>
              <a:t>L’image des candidats (1/3)</a:t>
            </a:r>
          </a:p>
        </p:txBody>
      </p:sp>
      <p:sp>
        <p:nvSpPr>
          <p:cNvPr id="2" name="Espace réservé du texte 1"/>
          <p:cNvSpPr>
            <a:spLocks noGrp="1"/>
          </p:cNvSpPr>
          <p:nvPr>
            <p:ph type="body" sz="quarter" idx="14"/>
          </p:nvPr>
        </p:nvSpPr>
        <p:spPr>
          <a:xfrm>
            <a:off x="4750677" y="183097"/>
            <a:ext cx="7189075" cy="816191"/>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Pourriez-vous donner à chacune des personnalités politique suivantes une note de 0 à 10, où 0 signifie que vous n’aimez pas du tout cette personnalité et 10 signifie que vous l’appréciez beaucoup ? Si vous ne connaissez pas l’une des personnalités, n’hésitez pas à le dire.</a:t>
            </a:r>
          </a:p>
        </p:txBody>
      </p:sp>
      <p:graphicFrame>
        <p:nvGraphicFramePr>
          <p:cNvPr id="9" name="Tableau 8"/>
          <p:cNvGraphicFramePr>
            <a:graphicFrameLocks noGrp="1"/>
          </p:cNvGraphicFramePr>
          <p:nvPr>
            <p:extLst/>
          </p:nvPr>
        </p:nvGraphicFramePr>
        <p:xfrm>
          <a:off x="318726" y="1082527"/>
          <a:ext cx="11776625" cy="5045539"/>
        </p:xfrm>
        <a:graphic>
          <a:graphicData uri="http://schemas.openxmlformats.org/drawingml/2006/table">
            <a:tbl>
              <a:tblPr firstRow="1" bandRow="1">
                <a:tableStyleId>{5C22544A-7EE6-4342-B048-85BDC9FD1C3A}</a:tableStyleId>
              </a:tblPr>
              <a:tblGrid>
                <a:gridCol w="1920000">
                  <a:extLst>
                    <a:ext uri="{9D8B030D-6E8A-4147-A177-3AD203B41FA5}">
                      <a16:colId xmlns:a16="http://schemas.microsoft.com/office/drawing/2014/main" val="20000"/>
                    </a:ext>
                  </a:extLst>
                </a:gridCol>
                <a:gridCol w="892401">
                  <a:extLst>
                    <a:ext uri="{9D8B030D-6E8A-4147-A177-3AD203B41FA5}">
                      <a16:colId xmlns:a16="http://schemas.microsoft.com/office/drawing/2014/main" val="20001"/>
                    </a:ext>
                  </a:extLst>
                </a:gridCol>
                <a:gridCol w="691573">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16375">
                  <a:extLst>
                    <a:ext uri="{9D8B030D-6E8A-4147-A177-3AD203B41FA5}">
                      <a16:colId xmlns:a16="http://schemas.microsoft.com/office/drawing/2014/main" val="20004"/>
                    </a:ext>
                  </a:extLst>
                </a:gridCol>
                <a:gridCol w="898937">
                  <a:extLst>
                    <a:ext uri="{9D8B030D-6E8A-4147-A177-3AD203B41FA5}">
                      <a16:colId xmlns:a16="http://schemas.microsoft.com/office/drawing/2014/main" val="20005"/>
                    </a:ext>
                  </a:extLst>
                </a:gridCol>
                <a:gridCol w="748043">
                  <a:extLst>
                    <a:ext uri="{9D8B030D-6E8A-4147-A177-3AD203B41FA5}">
                      <a16:colId xmlns:a16="http://schemas.microsoft.com/office/drawing/2014/main" val="1065886020"/>
                    </a:ext>
                  </a:extLst>
                </a:gridCol>
                <a:gridCol w="692727">
                  <a:extLst>
                    <a:ext uri="{9D8B030D-6E8A-4147-A177-3AD203B41FA5}">
                      <a16:colId xmlns:a16="http://schemas.microsoft.com/office/drawing/2014/main" val="20006"/>
                    </a:ext>
                  </a:extLst>
                </a:gridCol>
                <a:gridCol w="1246909">
                  <a:extLst>
                    <a:ext uri="{9D8B030D-6E8A-4147-A177-3AD203B41FA5}">
                      <a16:colId xmlns:a16="http://schemas.microsoft.com/office/drawing/2014/main" val="20007"/>
                    </a:ext>
                  </a:extLst>
                </a:gridCol>
                <a:gridCol w="720436">
                  <a:extLst>
                    <a:ext uri="{9D8B030D-6E8A-4147-A177-3AD203B41FA5}">
                      <a16:colId xmlns:a16="http://schemas.microsoft.com/office/drawing/2014/main" val="20008"/>
                    </a:ext>
                  </a:extLst>
                </a:gridCol>
                <a:gridCol w="719163">
                  <a:extLst>
                    <a:ext uri="{9D8B030D-6E8A-4147-A177-3AD203B41FA5}">
                      <a16:colId xmlns:a16="http://schemas.microsoft.com/office/drawing/2014/main" val="20009"/>
                    </a:ext>
                  </a:extLst>
                </a:gridCol>
                <a:gridCol w="1234661">
                  <a:extLst>
                    <a:ext uri="{9D8B030D-6E8A-4147-A177-3AD203B41FA5}">
                      <a16:colId xmlns:a16="http://schemas.microsoft.com/office/drawing/2014/main" val="2695512942"/>
                    </a:ext>
                  </a:extLst>
                </a:gridCol>
              </a:tblGrid>
              <a:tr h="1093533">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a:ea typeface="+mn-ea"/>
                          <a:cs typeface="+mn-cs"/>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Pas </a:t>
                      </a:r>
                    </a:p>
                    <a:p>
                      <a:pPr algn="ctr" fontAlgn="ctr"/>
                      <a:r>
                        <a:rPr lang="fr-FR" sz="1500" b="1" i="0" u="none" strike="noStrike" dirty="0">
                          <a:solidFill>
                            <a:srgbClr val="FF0000"/>
                          </a:solidFill>
                          <a:effectLst/>
                          <a:latin typeface="calibri"/>
                        </a:rPr>
                        <a:t>du tout</a:t>
                      </a:r>
                    </a:p>
                    <a:p>
                      <a:pPr algn="ctr" fontAlgn="ctr"/>
                      <a:r>
                        <a:rPr lang="fr-FR" sz="15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5050"/>
                          </a:solidFill>
                          <a:effectLst/>
                          <a:latin typeface="calibri"/>
                        </a:rPr>
                        <a:t>Peu</a:t>
                      </a:r>
                    </a:p>
                    <a:p>
                      <a:pPr algn="ctr" fontAlgn="ctr"/>
                      <a:r>
                        <a:rPr lang="fr-FR" sz="1500" b="1" i="0" u="none" strike="noStrike" dirty="0">
                          <a:solidFill>
                            <a:srgbClr val="FF5050"/>
                          </a:solidFill>
                          <a:effectLst/>
                          <a:latin typeface="calibri"/>
                        </a:rPr>
                        <a:t>(2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accent5">
                              <a:lumMod val="75000"/>
                            </a:schemeClr>
                          </a:solidFill>
                          <a:effectLst/>
                          <a:latin typeface="calibri"/>
                        </a:rPr>
                        <a:t>Moyennement</a:t>
                      </a:r>
                    </a:p>
                    <a:p>
                      <a:pPr algn="ctr" fontAlgn="ctr"/>
                      <a:r>
                        <a:rPr lang="fr-FR" sz="15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Assez</a:t>
                      </a:r>
                    </a:p>
                    <a:p>
                      <a:pPr algn="ctr" fontAlgn="ctr"/>
                      <a:r>
                        <a:rPr lang="fr-FR" sz="1500" b="1" i="0" u="none" strike="noStrike" dirty="0">
                          <a:solidFill>
                            <a:schemeClr val="tx2"/>
                          </a:solidFill>
                          <a:effectLst/>
                          <a:latin typeface="calibri"/>
                        </a:rPr>
                        <a:t>(7 à 8)</a:t>
                      </a:r>
                    </a:p>
                  </a:txBody>
                  <a:tcPr marL="12700" marR="12700" marT="12700" marB="0" anchor="ctr">
                    <a:lnL w="12700" cmpd="sng">
                      <a:noFill/>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Beaucoup</a:t>
                      </a:r>
                    </a:p>
                    <a:p>
                      <a:pPr algn="ctr" fontAlgn="ctr"/>
                      <a:r>
                        <a:rPr lang="fr-FR" sz="1500" b="1" i="0" u="none" strike="noStrike" dirty="0">
                          <a:solidFill>
                            <a:schemeClr val="tx2"/>
                          </a:solidFill>
                          <a:effectLst/>
                          <a:latin typeface="calibri"/>
                        </a:rPr>
                        <a:t>(9 à 10)</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bg1">
                              <a:lumMod val="50000"/>
                            </a:schemeClr>
                          </a:solidFill>
                          <a:effectLst/>
                          <a:latin typeface="calibri"/>
                        </a:rPr>
                        <a:t>Ne connaît</a:t>
                      </a:r>
                      <a:r>
                        <a:rPr lang="fr-FR" sz="1500" b="1" i="0" u="none" strike="noStrike" baseline="0" dirty="0">
                          <a:solidFill>
                            <a:schemeClr val="bg1">
                              <a:lumMod val="50000"/>
                            </a:schemeClr>
                          </a:solidFill>
                          <a:effectLst/>
                          <a:latin typeface="calibri"/>
                        </a:rPr>
                        <a:t> pas</a:t>
                      </a:r>
                      <a:endParaRPr lang="fr-FR" sz="1500" b="1" i="0" u="none" strike="noStrike" dirty="0">
                        <a:solidFill>
                          <a:schemeClr val="bg1">
                            <a:lumMod val="50000"/>
                          </a:schemeClr>
                        </a:solidFill>
                        <a:effectLst/>
                        <a:latin typeface="calibri"/>
                      </a:endParaRP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ST </a:t>
                      </a:r>
                    </a:p>
                    <a:p>
                      <a:pPr algn="ctr" fontAlgn="ctr"/>
                      <a:r>
                        <a:rPr lang="fr-FR" sz="1500" b="1" i="0" u="none" strike="noStrike" dirty="0">
                          <a:solidFill>
                            <a:srgbClr val="FF0000"/>
                          </a:solidFill>
                          <a:effectLst/>
                          <a:latin typeface="calibri"/>
                        </a:rPr>
                        <a:t>N’aime pas</a:t>
                      </a:r>
                    </a:p>
                    <a:p>
                      <a:pPr algn="ctr" fontAlgn="ctr"/>
                      <a:r>
                        <a:rPr lang="fr-FR" sz="1500" b="1" i="0" u="none" strike="noStrike" dirty="0">
                          <a:solidFill>
                            <a:srgbClr val="FF0000"/>
                          </a:solidFill>
                          <a:effectLst/>
                          <a:latin typeface="calibri"/>
                        </a:rPr>
                        <a:t> (0 à 3)</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accent5">
                              <a:lumMod val="75000"/>
                            </a:schemeClr>
                          </a:solidFill>
                          <a:effectLst/>
                          <a:latin typeface="calibri"/>
                        </a:rPr>
                        <a:t>ST Aime moyennement</a:t>
                      </a:r>
                    </a:p>
                    <a:p>
                      <a:pPr algn="ctr" fontAlgn="ctr"/>
                      <a:r>
                        <a:rPr lang="fr-FR" sz="1500" b="1" i="0" u="none" strike="noStrike" dirty="0">
                          <a:solidFill>
                            <a:schemeClr val="accent5">
                              <a:lumMod val="75000"/>
                            </a:schemeClr>
                          </a:solidFill>
                          <a:effectLst/>
                          <a:latin typeface="calibri"/>
                        </a:rPr>
                        <a:t> (4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ST Aime</a:t>
                      </a:r>
                    </a:p>
                    <a:p>
                      <a:pPr algn="ctr" fontAlgn="ctr"/>
                      <a:r>
                        <a:rPr lang="fr-FR" sz="1500" b="1" i="0" u="none" strike="noStrike" dirty="0">
                          <a:solidFill>
                            <a:schemeClr val="tx2"/>
                          </a:solidFill>
                          <a:effectLst/>
                          <a:latin typeface="calibri"/>
                        </a:rPr>
                        <a:t>(7 à 10)</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2">
                              <a:lumMod val="75000"/>
                            </a:schemeClr>
                          </a:solidFill>
                          <a:effectLst/>
                          <a:latin typeface="calibri"/>
                        </a:rPr>
                        <a:t>NOTE MOY.</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16-17 avril vs</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 31 mars-2 avril </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7636">
                <a:tc>
                  <a:txBody>
                    <a:bodyPr/>
                    <a:lstStyle/>
                    <a:p>
                      <a:pPr algn="l" fontAlgn="ctr"/>
                      <a:r>
                        <a:rPr lang="fr-FR" sz="16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32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5050"/>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bg1">
                              <a:lumMod val="50000"/>
                            </a:schemeClr>
                          </a:solidFill>
                          <a:effectLst/>
                          <a:latin typeface="calibri" panose="020F0502020204030204" pitchFamily="34" charset="0"/>
                        </a:rPr>
                        <a:t>1</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47</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3,9</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60384080"/>
                  </a:ext>
                </a:extLst>
              </a:tr>
              <a:tr h="364437">
                <a:tc>
                  <a:txBody>
                    <a:bodyPr/>
                    <a:lstStyle/>
                    <a:p>
                      <a:pPr algn="l" fontAlgn="ctr"/>
                      <a:r>
                        <a:rPr lang="fr-FR" sz="1600" b="1"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14</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11</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1">
                              <a:lumMod val="50000"/>
                            </a:schemeClr>
                          </a:solidFill>
                          <a:effectLst/>
                          <a:latin typeface="calibri" panose="020F0502020204030204" pitchFamily="34" charset="0"/>
                        </a:rPr>
                        <a:t>1</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49</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3,8</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9604840"/>
                  </a:ext>
                </a:extLst>
              </a:tr>
              <a:tr h="364437">
                <a:tc>
                  <a:txBody>
                    <a:bodyPr/>
                    <a:lstStyle/>
                    <a:p>
                      <a:pPr algn="l" fontAlgn="ctr"/>
                      <a:r>
                        <a:rPr lang="fr-FR" sz="16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39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bg1">
                              <a:lumMod val="50000"/>
                            </a:schemeClr>
                          </a:solidFill>
                          <a:effectLst/>
                          <a:latin typeface="calibri" panose="020F0502020204030204" pitchFamily="34" charset="0"/>
                        </a:rPr>
                        <a:t>1</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57</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3,2</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6011704"/>
                  </a:ext>
                </a:extLst>
              </a:tr>
              <a:tr h="364437">
                <a:tc>
                  <a:txBody>
                    <a:bodyPr/>
                    <a:lstStyle/>
                    <a:p>
                      <a:pPr algn="l" fontAlgn="ctr"/>
                      <a:r>
                        <a:rPr lang="fr-FR" sz="1600" b="1"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1">
                              <a:lumMod val="50000"/>
                            </a:schemeClr>
                          </a:solidFill>
                          <a:effectLst/>
                          <a:latin typeface="calibri" panose="020F0502020204030204" pitchFamily="34" charset="0"/>
                        </a:rPr>
                        <a:t>1</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62</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3,0</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72887"/>
                  </a:ext>
                </a:extLst>
              </a:tr>
              <a:tr h="364437">
                <a:tc>
                  <a:txBody>
                    <a:bodyPr/>
                    <a:lstStyle/>
                    <a:p>
                      <a:pPr algn="l" fontAlgn="ctr"/>
                      <a:r>
                        <a:rPr lang="fr-FR" sz="1600" b="0" i="0" u="none" strike="noStrike" dirty="0">
                          <a:solidFill>
                            <a:schemeClr val="tx2"/>
                          </a:solidFill>
                          <a:effectLst/>
                          <a:latin typeface="calibri" panose="020F0502020204030204" pitchFamily="34" charset="0"/>
                        </a:rPr>
                        <a:t>Philippe </a:t>
                      </a:r>
                      <a:r>
                        <a:rPr lang="fr-FR" sz="1600" b="0" i="0" u="none" strike="noStrike" dirty="0" err="1">
                          <a:solidFill>
                            <a:schemeClr val="tx2"/>
                          </a:solidFill>
                          <a:effectLst/>
                          <a:latin typeface="calibri" panose="020F0502020204030204" pitchFamily="34" charset="0"/>
                        </a:rPr>
                        <a:t>Poutou</a:t>
                      </a:r>
                      <a:r>
                        <a:rPr lang="fr-FR" sz="1600" b="0" i="0" u="none" strike="noStrike" dirty="0">
                          <a:solidFill>
                            <a:schemeClr val="tx2"/>
                          </a:solidFill>
                          <a:effectLst/>
                          <a:latin typeface="calibri" panose="020F0502020204030204" pitchFamily="34" charset="0"/>
                        </a:rPr>
                        <a:t> </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44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bg1">
                              <a:lumMod val="50000"/>
                            </a:schemeClr>
                          </a:solidFill>
                          <a:effectLst/>
                          <a:latin typeface="calibri" panose="020F0502020204030204" pitchFamily="34" charset="0"/>
                        </a:rPr>
                        <a:t>3</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62</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2,7</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1B4696"/>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8513595"/>
                  </a:ext>
                </a:extLst>
              </a:tr>
              <a:tr h="364437">
                <a:tc>
                  <a:txBody>
                    <a:bodyPr/>
                    <a:lstStyle/>
                    <a:p>
                      <a:pPr algn="l" fontAlgn="ctr"/>
                      <a:r>
                        <a:rPr lang="fr-FR" sz="1600" b="1" i="0" u="none" strike="noStrike" dirty="0">
                          <a:solidFill>
                            <a:schemeClr val="tx2"/>
                          </a:solidFill>
                          <a:effectLst/>
                          <a:latin typeface="calibri" panose="020F0502020204030204" pitchFamily="34" charset="0"/>
                        </a:rPr>
                        <a:t>N. Dupont-Aignan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1">
                              <a:lumMod val="50000"/>
                            </a:schemeClr>
                          </a:solidFill>
                          <a:effectLst/>
                          <a:latin typeface="calibri" panose="020F0502020204030204" pitchFamily="34" charset="0"/>
                        </a:rPr>
                        <a:t>3</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65</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7478402"/>
                  </a:ext>
                </a:extLst>
              </a:tr>
              <a:tr h="364437">
                <a:tc>
                  <a:txBody>
                    <a:bodyPr/>
                    <a:lstStyle/>
                    <a:p>
                      <a:pPr algn="l" fontAlgn="ctr"/>
                      <a:r>
                        <a:rPr lang="fr-FR" sz="1600" b="0"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58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5050"/>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bg1">
                              <a:lumMod val="50000"/>
                            </a:schemeClr>
                          </a:solidFill>
                          <a:effectLst/>
                          <a:latin typeface="calibri" panose="020F0502020204030204" pitchFamily="34" charset="0"/>
                        </a:rPr>
                        <a:t>1</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69</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16</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2,5</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62751794"/>
                  </a:ext>
                </a:extLst>
              </a:tr>
              <a:tr h="364437">
                <a:tc>
                  <a:txBody>
                    <a:bodyPr/>
                    <a:lstStyle/>
                    <a:p>
                      <a:pPr algn="l" fontAlgn="ctr"/>
                      <a:r>
                        <a:rPr lang="fr-FR" sz="1600" b="1"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1">
                              <a:lumMod val="50000"/>
                            </a:schemeClr>
                          </a:solidFill>
                          <a:effectLst/>
                          <a:latin typeface="calibri" panose="020F0502020204030204" pitchFamily="34" charset="0"/>
                        </a:rPr>
                        <a:t>8</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63</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2,5</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764222"/>
                  </a:ext>
                </a:extLst>
              </a:tr>
              <a:tr h="364437">
                <a:tc>
                  <a:txBody>
                    <a:bodyPr/>
                    <a:lstStyle/>
                    <a:p>
                      <a:pPr algn="l" fontAlgn="ctr"/>
                      <a:r>
                        <a:rPr lang="fr-FR" sz="1600" b="0" i="0" u="none" strike="noStrike" dirty="0">
                          <a:solidFill>
                            <a:schemeClr val="tx2"/>
                          </a:solidFill>
                          <a:effectLst/>
                          <a:latin typeface="calibri" panose="020F0502020204030204" pitchFamily="34" charset="0"/>
                        </a:rPr>
                        <a:t>Nathalie Arthaud </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52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bg1">
                              <a:lumMod val="50000"/>
                            </a:schemeClr>
                          </a:solidFill>
                          <a:effectLst/>
                          <a:latin typeface="calibri" panose="020F0502020204030204" pitchFamily="34" charset="0"/>
                        </a:rPr>
                        <a:t>4</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70</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2,1</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2305128"/>
                  </a:ext>
                </a:extLst>
              </a:tr>
              <a:tr h="364437">
                <a:tc>
                  <a:txBody>
                    <a:bodyPr/>
                    <a:lstStyle/>
                    <a:p>
                      <a:pPr algn="l" fontAlgn="ctr"/>
                      <a:r>
                        <a:rPr lang="fr-FR" sz="1600" b="1" i="0" u="none" strike="noStrike" dirty="0">
                          <a:solidFill>
                            <a:schemeClr val="tx2"/>
                          </a:solidFill>
                          <a:effectLst/>
                          <a:latin typeface="calibri" panose="020F0502020204030204" pitchFamily="34" charset="0"/>
                        </a:rPr>
                        <a:t>François </a:t>
                      </a:r>
                      <a:r>
                        <a:rPr lang="fr-FR" sz="1600" b="1" i="0" u="none" strike="noStrike" dirty="0" err="1">
                          <a:solidFill>
                            <a:schemeClr val="tx2"/>
                          </a:solidFill>
                          <a:effectLst/>
                          <a:latin typeface="calibri" panose="020F0502020204030204" pitchFamily="34" charset="0"/>
                        </a:rPr>
                        <a:t>Asselineau</a:t>
                      </a:r>
                      <a:endParaRPr lang="fr-FR" sz="16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1">
                              <a:lumMod val="50000"/>
                            </a:schemeClr>
                          </a:solidFill>
                          <a:effectLst/>
                          <a:latin typeface="calibri" panose="020F0502020204030204" pitchFamily="34" charset="0"/>
                        </a:rPr>
                        <a:t>12</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73</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1,5</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322467"/>
                  </a:ext>
                </a:extLst>
              </a:tr>
              <a:tr h="364437">
                <a:tc>
                  <a:txBody>
                    <a:bodyPr/>
                    <a:lstStyle/>
                    <a:p>
                      <a:pPr algn="l" fontAlgn="ctr"/>
                      <a:r>
                        <a:rPr lang="fr-FR" sz="1600" b="0"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58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5050"/>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bg1">
                              <a:lumMod val="50000"/>
                            </a:schemeClr>
                          </a:solidFill>
                          <a:effectLst/>
                          <a:latin typeface="calibri" panose="020F0502020204030204" pitchFamily="34" charset="0"/>
                        </a:rPr>
                        <a:t>9</a:t>
                      </a:r>
                    </a:p>
                  </a:txBody>
                  <a:tcPr marL="12700" marR="12700" marT="1270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mpd="sng">
                      <a:noFill/>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rgbClr val="FF0000"/>
                          </a:solidFill>
                          <a:effectLst/>
                          <a:latin typeface="calibri" panose="020F0502020204030204" pitchFamily="34" charset="0"/>
                        </a:rPr>
                        <a:t>76</a:t>
                      </a:r>
                    </a:p>
                  </a:txBody>
                  <a:tcPr marL="12700" marR="12700" marT="12700" marB="0" anchor="ctr">
                    <a:lnL w="3175"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1,4</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56446"/>
                  </a:ext>
                </a:extLst>
              </a:tr>
            </a:tbl>
          </a:graphicData>
        </a:graphic>
      </p:graphicFrame>
      <p:sp>
        <p:nvSpPr>
          <p:cNvPr id="7"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3445758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Modes d’administration</a:t>
            </a:r>
            <a:endParaRPr lang="fr-FR" b="1" dirty="0"/>
          </a:p>
        </p:txBody>
      </p:sp>
      <p:sp>
        <p:nvSpPr>
          <p:cNvPr id="3" name="Espace réservé du contenu 2"/>
          <p:cNvSpPr>
            <a:spLocks noGrp="1"/>
          </p:cNvSpPr>
          <p:nvPr>
            <p:ph idx="1"/>
          </p:nvPr>
        </p:nvSpPr>
        <p:spPr/>
        <p:txBody>
          <a:bodyPr/>
          <a:lstStyle/>
          <a:p>
            <a:r>
              <a:rPr lang="fr-FR" dirty="0" smtClean="0"/>
              <a:t>Les enquêtes électorales du CEVIPOF ont suivi les évolutions des modes d’administration : du Face à </a:t>
            </a:r>
            <a:r>
              <a:rPr lang="fr-FR" dirty="0" err="1" smtClean="0"/>
              <a:t>Fàce</a:t>
            </a:r>
            <a:r>
              <a:rPr lang="fr-FR" dirty="0" smtClean="0"/>
              <a:t> au CATI puis au CAWI/online</a:t>
            </a:r>
          </a:p>
          <a:p>
            <a:endParaRPr lang="fr-FR" dirty="0"/>
          </a:p>
          <a:p>
            <a:r>
              <a:rPr lang="fr-FR" dirty="0" smtClean="0"/>
              <a:t>Pourquoi cette évolution ? : </a:t>
            </a:r>
          </a:p>
          <a:p>
            <a:pPr marL="0" indent="0">
              <a:buNone/>
            </a:pPr>
            <a:endParaRPr lang="fr-FR" dirty="0" smtClean="0"/>
          </a:p>
          <a:p>
            <a:pPr>
              <a:buFont typeface="Wingdings" panose="05000000000000000000" pitchFamily="2" charset="2"/>
              <a:buChar char="Ø"/>
            </a:pPr>
            <a:r>
              <a:rPr lang="fr-FR" dirty="0" smtClean="0"/>
              <a:t>Coût des enquêtes</a:t>
            </a:r>
          </a:p>
          <a:p>
            <a:pPr>
              <a:buFont typeface="Wingdings" panose="05000000000000000000" pitchFamily="2" charset="2"/>
              <a:buChar char="Ø"/>
            </a:pPr>
            <a:r>
              <a:rPr lang="fr-FR" dirty="0" smtClean="0"/>
              <a:t>Volonté d’inscrire nos enquêtes dans des logiques de grandes bases de données à très large n</a:t>
            </a:r>
          </a:p>
          <a:p>
            <a:pPr>
              <a:buFont typeface="Wingdings" panose="05000000000000000000" pitchFamily="2" charset="2"/>
              <a:buChar char="Ø"/>
            </a:pPr>
            <a:r>
              <a:rPr lang="fr-FR" dirty="0" smtClean="0"/>
              <a:t>Biais de réponses et enquête en ligne</a:t>
            </a:r>
          </a:p>
        </p:txBody>
      </p:sp>
    </p:spTree>
    <p:extLst>
      <p:ext uri="{BB962C8B-B14F-4D97-AF65-F5344CB8AC3E}">
        <p14:creationId xmlns:p14="http://schemas.microsoft.com/office/powerpoint/2010/main" val="34636658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4" y="-72846"/>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5" y="430819"/>
            <a:ext cx="7827580" cy="369397"/>
          </a:xfrm>
        </p:spPr>
        <p:txBody>
          <a:bodyPr anchor="ctr"/>
          <a:lstStyle/>
          <a:p>
            <a:r>
              <a:rPr lang="fr-FR" sz="2667" dirty="0"/>
              <a:t>L’image des candidats - évolutions (2/3)</a:t>
            </a:r>
          </a:p>
        </p:txBody>
      </p:sp>
      <p:sp>
        <p:nvSpPr>
          <p:cNvPr id="7"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8" name="Graphique 7"/>
          <p:cNvGraphicFramePr/>
          <p:nvPr>
            <p:extLst/>
          </p:nvPr>
        </p:nvGraphicFramePr>
        <p:xfrm>
          <a:off x="1372031" y="1478739"/>
          <a:ext cx="10357515" cy="476519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 9"/>
          <p:cNvPicPr>
            <a:picLocks noChangeAspect="1"/>
          </p:cNvPicPr>
          <p:nvPr/>
        </p:nvPicPr>
        <p:blipFill rotWithShape="1">
          <a:blip r:embed="rId4"/>
          <a:srcRect b="3800"/>
          <a:stretch/>
        </p:blipFill>
        <p:spPr>
          <a:xfrm>
            <a:off x="10502364" y="2771796"/>
            <a:ext cx="586891" cy="673256"/>
          </a:xfrm>
          <a:prstGeom prst="rect">
            <a:avLst/>
          </a:prstGeom>
        </p:spPr>
      </p:pic>
      <p:pic>
        <p:nvPicPr>
          <p:cNvPr id="11" name="Image 10"/>
          <p:cNvPicPr>
            <a:picLocks noChangeAspect="1"/>
          </p:cNvPicPr>
          <p:nvPr/>
        </p:nvPicPr>
        <p:blipFill rotWithShape="1">
          <a:blip r:embed="rId5"/>
          <a:srcRect l="6496" b="14002"/>
          <a:stretch/>
        </p:blipFill>
        <p:spPr>
          <a:xfrm>
            <a:off x="10510957" y="2106544"/>
            <a:ext cx="604153" cy="662605"/>
          </a:xfrm>
          <a:prstGeom prst="rect">
            <a:avLst/>
          </a:prstGeom>
        </p:spPr>
      </p:pic>
      <p:pic>
        <p:nvPicPr>
          <p:cNvPr id="12" name="Image 11"/>
          <p:cNvPicPr>
            <a:picLocks noChangeAspect="1"/>
          </p:cNvPicPr>
          <p:nvPr/>
        </p:nvPicPr>
        <p:blipFill rotWithShape="1">
          <a:blip r:embed="rId6"/>
          <a:srcRect b="11070"/>
          <a:stretch/>
        </p:blipFill>
        <p:spPr>
          <a:xfrm>
            <a:off x="10439120" y="4753782"/>
            <a:ext cx="621861" cy="659468"/>
          </a:xfrm>
          <a:prstGeom prst="rect">
            <a:avLst/>
          </a:prstGeom>
        </p:spPr>
      </p:pic>
      <p:pic>
        <p:nvPicPr>
          <p:cNvPr id="13" name="Image 12"/>
          <p:cNvPicPr>
            <a:picLocks noChangeAspect="1"/>
          </p:cNvPicPr>
          <p:nvPr/>
        </p:nvPicPr>
        <p:blipFill rotWithShape="1">
          <a:blip r:embed="rId7"/>
          <a:srcRect t="1" b="2645"/>
          <a:stretch/>
        </p:blipFill>
        <p:spPr>
          <a:xfrm>
            <a:off x="10567474" y="1379157"/>
            <a:ext cx="586428" cy="680808"/>
          </a:xfrm>
          <a:prstGeom prst="rect">
            <a:avLst/>
          </a:prstGeom>
        </p:spPr>
      </p:pic>
      <p:pic>
        <p:nvPicPr>
          <p:cNvPr id="14" name="Image 13"/>
          <p:cNvPicPr>
            <a:picLocks noChangeAspect="1"/>
          </p:cNvPicPr>
          <p:nvPr/>
        </p:nvPicPr>
        <p:blipFill rotWithShape="1">
          <a:blip r:embed="rId8"/>
          <a:srcRect t="15690" r="7007"/>
          <a:stretch/>
        </p:blipFill>
        <p:spPr>
          <a:xfrm>
            <a:off x="10426262" y="4040354"/>
            <a:ext cx="597172" cy="645631"/>
          </a:xfrm>
          <a:prstGeom prst="rect">
            <a:avLst/>
          </a:prstGeom>
        </p:spPr>
      </p:pic>
      <p:graphicFrame>
        <p:nvGraphicFramePr>
          <p:cNvPr id="15" name="Tableau 14"/>
          <p:cNvGraphicFramePr>
            <a:graphicFrameLocks noGrp="1"/>
          </p:cNvGraphicFramePr>
          <p:nvPr>
            <p:extLst/>
          </p:nvPr>
        </p:nvGraphicFramePr>
        <p:xfrm>
          <a:off x="1975947" y="1067044"/>
          <a:ext cx="8296165" cy="411480"/>
        </p:xfrm>
        <a:graphic>
          <a:graphicData uri="http://schemas.openxmlformats.org/drawingml/2006/table">
            <a:tbl>
              <a:tblPr firstRow="1" bandRow="1">
                <a:tableStyleId>{5C22544A-7EE6-4342-B048-85BDC9FD1C3A}</a:tableStyleId>
              </a:tblPr>
              <a:tblGrid>
                <a:gridCol w="8296165">
                  <a:extLst>
                    <a:ext uri="{9D8B030D-6E8A-4147-A177-3AD203B41FA5}">
                      <a16:colId xmlns:a16="http://schemas.microsoft.com/office/drawing/2014/main" val="20000"/>
                    </a:ext>
                  </a:extLst>
                </a:gridCol>
              </a:tblGrid>
              <a:tr h="406400">
                <a:tc>
                  <a:txBody>
                    <a:bodyPr/>
                    <a:lstStyle/>
                    <a:p>
                      <a:pPr algn="ctr"/>
                      <a:r>
                        <a:rPr lang="fr-FR" sz="1900" b="1" dirty="0">
                          <a:solidFill>
                            <a:schemeClr val="bg1"/>
                          </a:solidFill>
                          <a:latin typeface="+mn-lt"/>
                          <a:cs typeface="Helvetica" panose="020B0604020202020204" pitchFamily="34" charset="0"/>
                        </a:rPr>
                        <a:t>ÉVOLUTIONS ST AIME (NOTE DE 7</a:t>
                      </a:r>
                      <a:r>
                        <a:rPr lang="fr-FR" sz="1900" b="1" baseline="0" dirty="0">
                          <a:solidFill>
                            <a:schemeClr val="bg1"/>
                          </a:solidFill>
                          <a:latin typeface="+mn-lt"/>
                          <a:cs typeface="Helvetica" panose="020B0604020202020204" pitchFamily="34" charset="0"/>
                        </a:rPr>
                        <a:t> à </a:t>
                      </a:r>
                      <a:r>
                        <a:rPr lang="fr-FR" sz="1900" b="1" dirty="0">
                          <a:solidFill>
                            <a:schemeClr val="bg1"/>
                          </a:solidFill>
                          <a:latin typeface="+mn-lt"/>
                          <a:cs typeface="Helvetica" panose="020B0604020202020204" pitchFamily="34" charset="0"/>
                        </a:rPr>
                        <a:t>10) %</a:t>
                      </a:r>
                    </a:p>
                  </a:txBody>
                  <a:tcPr marL="121920" marR="121920" marT="60960" marB="609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4391"/>
                    </a:solidFill>
                  </a:tcPr>
                </a:tc>
                <a:extLst>
                  <a:ext uri="{0D108BD9-81ED-4DB2-BD59-A6C34878D82A}">
                    <a16:rowId xmlns:a16="http://schemas.microsoft.com/office/drawing/2014/main" val="2165937522"/>
                  </a:ext>
                </a:extLst>
              </a:tr>
            </a:tbl>
          </a:graphicData>
        </a:graphic>
      </p:graphicFrame>
    </p:spTree>
    <p:extLst>
      <p:ext uri="{BB962C8B-B14F-4D97-AF65-F5344CB8AC3E}">
        <p14:creationId xmlns:p14="http://schemas.microsoft.com/office/powerpoint/2010/main" val="7792947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2" y="489044"/>
            <a:ext cx="5865652" cy="738792"/>
          </a:xfrm>
        </p:spPr>
        <p:txBody>
          <a:bodyPr anchor="ctr"/>
          <a:lstStyle/>
          <a:p>
            <a:r>
              <a:rPr lang="fr-FR" sz="2667" dirty="0"/>
              <a:t>L’image des candidats </a:t>
            </a:r>
            <a:r>
              <a:rPr lang="fr-FR" sz="2667" dirty="0">
                <a:solidFill>
                  <a:srgbClr val="222223"/>
                </a:solidFill>
              </a:rPr>
              <a:t>-</a:t>
            </a:r>
            <a:br>
              <a:rPr lang="fr-FR" sz="2667" dirty="0">
                <a:solidFill>
                  <a:srgbClr val="222223"/>
                </a:solidFill>
              </a:rPr>
            </a:br>
            <a:r>
              <a:rPr lang="fr-FR" sz="2667" dirty="0">
                <a:solidFill>
                  <a:srgbClr val="222223"/>
                </a:solidFill>
              </a:rPr>
              <a:t>détail sympathisants</a:t>
            </a:r>
            <a:r>
              <a:rPr lang="fr-FR" sz="2667" dirty="0"/>
              <a:t> (3/3)</a:t>
            </a:r>
          </a:p>
        </p:txBody>
      </p:sp>
      <p:graphicFrame>
        <p:nvGraphicFramePr>
          <p:cNvPr id="9" name="Tableau 8"/>
          <p:cNvGraphicFramePr>
            <a:graphicFrameLocks noGrp="1"/>
          </p:cNvGraphicFramePr>
          <p:nvPr>
            <p:extLst/>
          </p:nvPr>
        </p:nvGraphicFramePr>
        <p:xfrm>
          <a:off x="298951" y="1440764"/>
          <a:ext cx="11852545" cy="4725312"/>
        </p:xfrm>
        <a:graphic>
          <a:graphicData uri="http://schemas.openxmlformats.org/drawingml/2006/table">
            <a:tbl>
              <a:tblPr>
                <a:tableStyleId>{5C22544A-7EE6-4342-B048-85BDC9FD1C3A}</a:tableStyleId>
              </a:tblPr>
              <a:tblGrid>
                <a:gridCol w="1944955">
                  <a:extLst>
                    <a:ext uri="{9D8B030D-6E8A-4147-A177-3AD203B41FA5}">
                      <a16:colId xmlns:a16="http://schemas.microsoft.com/office/drawing/2014/main" val="3203827687"/>
                    </a:ext>
                  </a:extLst>
                </a:gridCol>
                <a:gridCol w="768000">
                  <a:extLst>
                    <a:ext uri="{9D8B030D-6E8A-4147-A177-3AD203B41FA5}">
                      <a16:colId xmlns:a16="http://schemas.microsoft.com/office/drawing/2014/main" val="2128396843"/>
                    </a:ext>
                  </a:extLst>
                </a:gridCol>
                <a:gridCol w="699963">
                  <a:extLst>
                    <a:ext uri="{9D8B030D-6E8A-4147-A177-3AD203B41FA5}">
                      <a16:colId xmlns:a16="http://schemas.microsoft.com/office/drawing/2014/main" val="1543385763"/>
                    </a:ext>
                  </a:extLst>
                </a:gridCol>
                <a:gridCol w="699963">
                  <a:extLst>
                    <a:ext uri="{9D8B030D-6E8A-4147-A177-3AD203B41FA5}">
                      <a16:colId xmlns:a16="http://schemas.microsoft.com/office/drawing/2014/main" val="419078014"/>
                    </a:ext>
                  </a:extLst>
                </a:gridCol>
                <a:gridCol w="699963">
                  <a:extLst>
                    <a:ext uri="{9D8B030D-6E8A-4147-A177-3AD203B41FA5}">
                      <a16:colId xmlns:a16="http://schemas.microsoft.com/office/drawing/2014/main" val="2122107768"/>
                    </a:ext>
                  </a:extLst>
                </a:gridCol>
                <a:gridCol w="699963">
                  <a:extLst>
                    <a:ext uri="{9D8B030D-6E8A-4147-A177-3AD203B41FA5}">
                      <a16:colId xmlns:a16="http://schemas.microsoft.com/office/drawing/2014/main" val="4136467071"/>
                    </a:ext>
                  </a:extLst>
                </a:gridCol>
                <a:gridCol w="699963">
                  <a:extLst>
                    <a:ext uri="{9D8B030D-6E8A-4147-A177-3AD203B41FA5}">
                      <a16:colId xmlns:a16="http://schemas.microsoft.com/office/drawing/2014/main" val="618869883"/>
                    </a:ext>
                  </a:extLst>
                </a:gridCol>
                <a:gridCol w="720000">
                  <a:extLst>
                    <a:ext uri="{9D8B030D-6E8A-4147-A177-3AD203B41FA5}">
                      <a16:colId xmlns:a16="http://schemas.microsoft.com/office/drawing/2014/main" val="3034137887"/>
                    </a:ext>
                  </a:extLst>
                </a:gridCol>
                <a:gridCol w="720000">
                  <a:extLst>
                    <a:ext uri="{9D8B030D-6E8A-4147-A177-3AD203B41FA5}">
                      <a16:colId xmlns:a16="http://schemas.microsoft.com/office/drawing/2014/main" val="810907727"/>
                    </a:ext>
                  </a:extLst>
                </a:gridCol>
                <a:gridCol w="1083744">
                  <a:extLst>
                    <a:ext uri="{9D8B030D-6E8A-4147-A177-3AD203B41FA5}">
                      <a16:colId xmlns:a16="http://schemas.microsoft.com/office/drawing/2014/main" val="1327608432"/>
                    </a:ext>
                  </a:extLst>
                </a:gridCol>
                <a:gridCol w="584164">
                  <a:extLst>
                    <a:ext uri="{9D8B030D-6E8A-4147-A177-3AD203B41FA5}">
                      <a16:colId xmlns:a16="http://schemas.microsoft.com/office/drawing/2014/main" val="4179499632"/>
                    </a:ext>
                  </a:extLst>
                </a:gridCol>
                <a:gridCol w="584164">
                  <a:extLst>
                    <a:ext uri="{9D8B030D-6E8A-4147-A177-3AD203B41FA5}">
                      <a16:colId xmlns:a16="http://schemas.microsoft.com/office/drawing/2014/main" val="660399735"/>
                    </a:ext>
                  </a:extLst>
                </a:gridCol>
                <a:gridCol w="584164">
                  <a:extLst>
                    <a:ext uri="{9D8B030D-6E8A-4147-A177-3AD203B41FA5}">
                      <a16:colId xmlns:a16="http://schemas.microsoft.com/office/drawing/2014/main" val="1330792461"/>
                    </a:ext>
                  </a:extLst>
                </a:gridCol>
                <a:gridCol w="663576">
                  <a:extLst>
                    <a:ext uri="{9D8B030D-6E8A-4147-A177-3AD203B41FA5}">
                      <a16:colId xmlns:a16="http://schemas.microsoft.com/office/drawing/2014/main" val="1326852200"/>
                    </a:ext>
                  </a:extLst>
                </a:gridCol>
                <a:gridCol w="699963">
                  <a:extLst>
                    <a:ext uri="{9D8B030D-6E8A-4147-A177-3AD203B41FA5}">
                      <a16:colId xmlns:a16="http://schemas.microsoft.com/office/drawing/2014/main" val="2832338773"/>
                    </a:ext>
                  </a:extLst>
                </a:gridCol>
              </a:tblGrid>
              <a:tr h="704328">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mn-lt"/>
                          <a:ea typeface="+mn-ea"/>
                          <a:cs typeface="+mn-cs"/>
                        </a:rPr>
                        <a:t>ST AIME %</a:t>
                      </a:r>
                    </a:p>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chemeClr val="tx2"/>
                          </a:solidFill>
                          <a:effectLst/>
                          <a:uLnTx/>
                          <a:uFillTx/>
                          <a:latin typeface="+mn-lt"/>
                          <a:ea typeface="+mn-ea"/>
                          <a:cs typeface="+mn-cs"/>
                        </a:rPr>
                        <a:t>(Note 7 à 10)</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Ensemble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ST EXG</a:t>
                      </a:r>
                    </a:p>
                  </a:txBody>
                  <a:tcPr marL="3033" marR="3033" marT="3033"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ST FG</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EELV</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PS</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ST GAUCHE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En Marche !</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MoDem</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ST </a:t>
                      </a:r>
                    </a:p>
                    <a:p>
                      <a:pPr algn="ctr" fontAlgn="ctr"/>
                      <a:r>
                        <a:rPr lang="fr-FR" sz="1500" b="1" i="0" u="none" strike="noStrike" dirty="0">
                          <a:solidFill>
                            <a:schemeClr val="tx2"/>
                          </a:solidFill>
                          <a:effectLst/>
                          <a:latin typeface="+mn-lt"/>
                        </a:rPr>
                        <a:t>DROITE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UDI</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LR</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DLF</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FN </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Aucun </a:t>
                      </a:r>
                    </a:p>
                    <a:p>
                      <a:pPr algn="ctr" fontAlgn="ctr"/>
                      <a:r>
                        <a:rPr lang="fr-FR" sz="1500" b="0" i="0" u="none" strike="noStrike" dirty="0">
                          <a:solidFill>
                            <a:schemeClr val="tx2"/>
                          </a:solidFill>
                          <a:effectLst/>
                          <a:latin typeface="+mn-lt"/>
                        </a:rPr>
                        <a:t>parti</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9256930"/>
                  </a:ext>
                </a:extLst>
              </a:tr>
              <a:tr h="365544">
                <a:tc>
                  <a:txBody>
                    <a:bodyPr/>
                    <a:lstStyle/>
                    <a:p>
                      <a:pPr algn="l" fontAlgn="ctr"/>
                      <a:r>
                        <a:rPr lang="fr-FR" sz="16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54</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6575230"/>
                  </a:ext>
                </a:extLst>
              </a:tr>
              <a:tr h="365544">
                <a:tc>
                  <a:txBody>
                    <a:bodyPr/>
                    <a:lstStyle/>
                    <a:p>
                      <a:pPr algn="l" fontAlgn="ctr"/>
                      <a:r>
                        <a:rPr lang="fr-FR" sz="16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13</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87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057315"/>
                  </a:ext>
                </a:extLst>
              </a:tr>
              <a:tr h="365544">
                <a:tc>
                  <a:txBody>
                    <a:bodyPr/>
                    <a:lstStyle/>
                    <a:p>
                      <a:pPr algn="l" fontAlgn="ctr"/>
                      <a:r>
                        <a:rPr lang="fr-FR" sz="16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0269726"/>
                  </a:ext>
                </a:extLst>
              </a:tr>
              <a:tr h="365544">
                <a:tc>
                  <a:txBody>
                    <a:bodyPr/>
                    <a:lstStyle/>
                    <a:p>
                      <a:pPr algn="l" fontAlgn="ctr"/>
                      <a:r>
                        <a:rPr lang="fr-FR" sz="16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33</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179386"/>
                  </a:ext>
                </a:extLst>
              </a:tr>
              <a:tr h="365544">
                <a:tc>
                  <a:txBody>
                    <a:bodyPr/>
                    <a:lstStyle/>
                    <a:p>
                      <a:pPr algn="l" fontAlgn="ctr"/>
                      <a:r>
                        <a:rPr lang="fr-FR" sz="1600" b="0"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0128142"/>
                  </a:ext>
                </a:extLst>
              </a:tr>
              <a:tr h="365544">
                <a:tc>
                  <a:txBody>
                    <a:bodyPr/>
                    <a:lstStyle/>
                    <a:p>
                      <a:pPr algn="l" fontAlgn="ctr"/>
                      <a:r>
                        <a:rPr lang="fr-FR" sz="1600" b="0" i="0" u="none" strike="noStrike" dirty="0">
                          <a:solidFill>
                            <a:schemeClr val="tx2"/>
                          </a:solidFill>
                          <a:effectLst/>
                          <a:latin typeface="calibri" panose="020F0502020204030204" pitchFamily="34" charset="0"/>
                        </a:rPr>
                        <a:t>Philippe </a:t>
                      </a:r>
                      <a:r>
                        <a:rPr lang="fr-FR" sz="1600" b="0" i="0" u="none" strike="noStrike" dirty="0" err="1">
                          <a:solidFill>
                            <a:schemeClr val="tx2"/>
                          </a:solidFill>
                          <a:effectLst/>
                          <a:latin typeface="calibri" panose="020F0502020204030204" pitchFamily="34" charset="0"/>
                        </a:rPr>
                        <a:t>Poutou</a:t>
                      </a:r>
                      <a:r>
                        <a:rPr lang="fr-FR" sz="1600" b="0" i="0" u="none" strike="noStrike" dirty="0">
                          <a:solidFill>
                            <a:schemeClr val="tx2"/>
                          </a:solidFill>
                          <a:effectLst/>
                          <a:latin typeface="calibri" panose="020F0502020204030204" pitchFamily="34" charset="0"/>
                        </a:rPr>
                        <a:t>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68</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37</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17</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27</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70270"/>
                  </a:ext>
                </a:extLst>
              </a:tr>
              <a:tr h="365544">
                <a:tc>
                  <a:txBody>
                    <a:bodyPr/>
                    <a:lstStyle/>
                    <a:p>
                      <a:pPr algn="l" fontAlgn="ctr"/>
                      <a:r>
                        <a:rPr lang="fr-FR" sz="1600" b="0" i="0" u="none" strike="noStrike" dirty="0">
                          <a:solidFill>
                            <a:schemeClr val="tx2"/>
                          </a:solidFill>
                          <a:effectLst/>
                          <a:latin typeface="calibri" panose="020F0502020204030204" pitchFamily="34" charset="0"/>
                        </a:rPr>
                        <a:t>Nicolas Dupont-Aignan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20</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014739"/>
                  </a:ext>
                </a:extLst>
              </a:tr>
              <a:tr h="365544">
                <a:tc>
                  <a:txBody>
                    <a:bodyPr/>
                    <a:lstStyle/>
                    <a:p>
                      <a:pPr algn="l" fontAlgn="ctr"/>
                      <a:r>
                        <a:rPr lang="fr-FR" sz="1600" b="0" i="0" u="none" strike="noStrike" dirty="0">
                          <a:solidFill>
                            <a:schemeClr val="tx2"/>
                          </a:solidFill>
                          <a:effectLst/>
                          <a:latin typeface="calibri" panose="020F0502020204030204" pitchFamily="34" charset="0"/>
                        </a:rPr>
                        <a:t>Nathalie Arthaud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51</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10</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9824265"/>
                  </a:ext>
                </a:extLst>
              </a:tr>
              <a:tr h="365544">
                <a:tc>
                  <a:txBody>
                    <a:bodyPr/>
                    <a:lstStyle/>
                    <a:p>
                      <a:pPr algn="l" fontAlgn="ctr"/>
                      <a:r>
                        <a:rPr lang="fr-FR" sz="16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972568"/>
                  </a:ext>
                </a:extLst>
              </a:tr>
              <a:tr h="365544">
                <a:tc>
                  <a:txBody>
                    <a:bodyPr/>
                    <a:lstStyle/>
                    <a:p>
                      <a:pPr algn="l" fontAlgn="ctr"/>
                      <a:r>
                        <a:rPr lang="fr-FR" sz="1600" b="0" i="0" u="none" strike="noStrike" dirty="0">
                          <a:solidFill>
                            <a:schemeClr val="tx2"/>
                          </a:solidFill>
                          <a:effectLst/>
                          <a:latin typeface="calibri" panose="020F0502020204030204" pitchFamily="34" charset="0"/>
                        </a:rPr>
                        <a:t>François </a:t>
                      </a:r>
                      <a:r>
                        <a:rPr lang="fr-FR" sz="1600" b="0" i="0" u="none" strike="noStrike" dirty="0" err="1">
                          <a:solidFill>
                            <a:schemeClr val="tx2"/>
                          </a:solidFill>
                          <a:effectLst/>
                          <a:latin typeface="calibri" panose="020F0502020204030204" pitchFamily="34" charset="0"/>
                        </a:rPr>
                        <a:t>Asselineau</a:t>
                      </a:r>
                      <a:endParaRPr lang="fr-FR" sz="16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2633"/>
                  </a:ext>
                </a:extLst>
              </a:tr>
              <a:tr h="365544">
                <a:tc>
                  <a:txBody>
                    <a:bodyPr/>
                    <a:lstStyle/>
                    <a:p>
                      <a:pPr algn="l" fontAlgn="ctr"/>
                      <a:r>
                        <a:rPr lang="fr-FR" sz="1600" b="0"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4888487"/>
                  </a:ext>
                </a:extLst>
              </a:tr>
            </a:tbl>
          </a:graphicData>
        </a:graphic>
      </p:graphicFrame>
      <p:sp>
        <p:nvSpPr>
          <p:cNvPr id="7" name="Espace réservé du pied de page 9"/>
          <p:cNvSpPr>
            <a:spLocks noGrp="1"/>
          </p:cNvSpPr>
          <p:nvPr>
            <p:ph type="ftr" sz="quarter" idx="15"/>
          </p:nvPr>
        </p:nvSpPr>
        <p:spPr>
          <a:xfrm>
            <a:off x="493984" y="6526753"/>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8" name="Espace réservé du texte 1"/>
          <p:cNvSpPr>
            <a:spLocks noGrp="1"/>
          </p:cNvSpPr>
          <p:nvPr>
            <p:ph type="body" sz="quarter" idx="14"/>
          </p:nvPr>
        </p:nvSpPr>
        <p:spPr>
          <a:xfrm>
            <a:off x="4596525" y="112949"/>
            <a:ext cx="7161048" cy="967140"/>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Pourriez-vous donner à chacune des personnalités politique suivantes une note de 0 à 10, où 0 signifie que vous n’aimez pas du tout cette personnalité et 10 signifie que vous l’appréciez beaucoup ? Si vous ne connaissez pas l’une des personnalités, n’hésitez pas à le dire.</a:t>
            </a:r>
          </a:p>
        </p:txBody>
      </p:sp>
    </p:spTree>
    <p:extLst>
      <p:ext uri="{BB962C8B-B14F-4D97-AF65-F5344CB8AC3E}">
        <p14:creationId xmlns:p14="http://schemas.microsoft.com/office/powerpoint/2010/main" val="16785698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2" y="523097"/>
            <a:ext cx="6114873" cy="369397"/>
          </a:xfrm>
        </p:spPr>
        <p:txBody>
          <a:bodyPr anchor="ctr"/>
          <a:lstStyle/>
          <a:p>
            <a:r>
              <a:rPr lang="fr-FR" sz="2667" dirty="0"/>
              <a:t>L’opinion détaillée sur Marine Le Pen</a:t>
            </a:r>
          </a:p>
        </p:txBody>
      </p:sp>
      <p:sp>
        <p:nvSpPr>
          <p:cNvPr id="2" name="Espace réservé du texte 1"/>
          <p:cNvSpPr>
            <a:spLocks noGrp="1"/>
          </p:cNvSpPr>
          <p:nvPr>
            <p:ph type="body" sz="quarter" idx="14"/>
          </p:nvPr>
        </p:nvSpPr>
        <p:spPr>
          <a:xfrm>
            <a:off x="6488389" y="193205"/>
            <a:ext cx="4414343" cy="65595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Les phrases suivantes s’appliquent-elles ou pas à Marine Le Pen ? (Note de 0 à 10)</a:t>
            </a:r>
            <a:endParaRPr lang="fr-FR" sz="1467" i="1" dirty="0">
              <a:solidFill>
                <a:schemeClr val="tx2"/>
              </a:solidFill>
              <a:ea typeface="Cambria"/>
              <a:cs typeface="Times New Roman"/>
            </a:endParaRPr>
          </a:p>
        </p:txBody>
      </p:sp>
      <p:sp>
        <p:nvSpPr>
          <p:cNvPr id="8" name="Espace réservé du pied de page 7"/>
          <p:cNvSpPr>
            <a:spLocks noGrp="1"/>
          </p:cNvSpPr>
          <p:nvPr>
            <p:ph type="ftr" sz="quarter" idx="15"/>
          </p:nvPr>
        </p:nvSpPr>
        <p:spPr>
          <a:xfrm>
            <a:off x="541191" y="6398386"/>
            <a:ext cx="3860800" cy="366183"/>
          </a:xfrm>
        </p:spPr>
        <p:txBody>
          <a:bodyPr/>
          <a:lstStyle/>
          <a:p>
            <a:pPr defTabSz="1232345"/>
            <a:r>
              <a:rPr lang="fr-FR">
                <a:solidFill>
                  <a:srgbClr val="888B8D"/>
                </a:solidFill>
                <a:latin typeface="Calibri"/>
              </a:rPr>
              <a:t>©Ipsos  CEVIPOF LE MONDE – EEF 2017 -  Avril 2017</a:t>
            </a:r>
            <a:endParaRPr lang="fr-FR" sz="933" dirty="0">
              <a:solidFill>
                <a:srgbClr val="888B8D"/>
              </a:solidFill>
              <a:latin typeface="Calibri"/>
            </a:endParaRPr>
          </a:p>
        </p:txBody>
      </p:sp>
      <p:graphicFrame>
        <p:nvGraphicFramePr>
          <p:cNvPr id="6" name="Tableau 5"/>
          <p:cNvGraphicFramePr>
            <a:graphicFrameLocks noGrp="1"/>
          </p:cNvGraphicFramePr>
          <p:nvPr>
            <p:extLst/>
          </p:nvPr>
        </p:nvGraphicFramePr>
        <p:xfrm>
          <a:off x="437725" y="1251799"/>
          <a:ext cx="11051784" cy="4489046"/>
        </p:xfrm>
        <a:graphic>
          <a:graphicData uri="http://schemas.openxmlformats.org/drawingml/2006/table">
            <a:tbl>
              <a:tblPr firstRow="1" bandRow="1">
                <a:tableStyleId>{5C22544A-7EE6-4342-B048-85BDC9FD1C3A}</a:tableStyleId>
              </a:tblPr>
              <a:tblGrid>
                <a:gridCol w="4495983">
                  <a:extLst>
                    <a:ext uri="{9D8B030D-6E8A-4147-A177-3AD203B41FA5}">
                      <a16:colId xmlns:a16="http://schemas.microsoft.com/office/drawing/2014/main" val="1090372036"/>
                    </a:ext>
                  </a:extLst>
                </a:gridCol>
                <a:gridCol w="1488000">
                  <a:extLst>
                    <a:ext uri="{9D8B030D-6E8A-4147-A177-3AD203B41FA5}">
                      <a16:colId xmlns:a16="http://schemas.microsoft.com/office/drawing/2014/main" val="2234671414"/>
                    </a:ext>
                  </a:extLst>
                </a:gridCol>
                <a:gridCol w="1563364">
                  <a:extLst>
                    <a:ext uri="{9D8B030D-6E8A-4147-A177-3AD203B41FA5}">
                      <a16:colId xmlns:a16="http://schemas.microsoft.com/office/drawing/2014/main" val="1331577519"/>
                    </a:ext>
                  </a:extLst>
                </a:gridCol>
                <a:gridCol w="1152437">
                  <a:extLst>
                    <a:ext uri="{9D8B030D-6E8A-4147-A177-3AD203B41FA5}">
                      <a16:colId xmlns:a16="http://schemas.microsoft.com/office/drawing/2014/main" val="2846698998"/>
                    </a:ext>
                  </a:extLst>
                </a:gridCol>
                <a:gridCol w="1008000">
                  <a:extLst>
                    <a:ext uri="{9D8B030D-6E8A-4147-A177-3AD203B41FA5}">
                      <a16:colId xmlns:a16="http://schemas.microsoft.com/office/drawing/2014/main" val="2650196864"/>
                    </a:ext>
                  </a:extLst>
                </a:gridCol>
                <a:gridCol w="1344000">
                  <a:extLst>
                    <a:ext uri="{9D8B030D-6E8A-4147-A177-3AD203B41FA5}">
                      <a16:colId xmlns:a16="http://schemas.microsoft.com/office/drawing/2014/main" val="3941859837"/>
                    </a:ext>
                  </a:extLst>
                </a:gridCol>
              </a:tblGrid>
              <a:tr h="853440">
                <a:tc>
                  <a:txBody>
                    <a:bodyPr/>
                    <a:lstStyle/>
                    <a:p>
                      <a:pPr marL="1073150" indent="0" algn="r"/>
                      <a:r>
                        <a:rPr lang="fr-FR" sz="2100" b="1" dirty="0">
                          <a:solidFill>
                            <a:schemeClr val="tx2"/>
                          </a:solidFill>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rgbClr val="FF0000"/>
                          </a:solidFill>
                        </a:rPr>
                        <a:t>De 0 à 3 </a:t>
                      </a:r>
                    </a:p>
                    <a:p>
                      <a:pPr algn="ctr"/>
                      <a:r>
                        <a:rPr lang="fr-FR" sz="1600" b="0" dirty="0">
                          <a:solidFill>
                            <a:srgbClr val="FF0000"/>
                          </a:solidFill>
                        </a:rPr>
                        <a:t>Ne s’applique</a:t>
                      </a:r>
                      <a:r>
                        <a:rPr lang="fr-FR" sz="1600" b="0" baseline="0" dirty="0">
                          <a:solidFill>
                            <a:srgbClr val="FF0000"/>
                          </a:solidFill>
                        </a:rPr>
                        <a:t> pas</a:t>
                      </a:r>
                      <a:endParaRPr lang="fr-FR" sz="1600" b="0" dirty="0">
                        <a:solidFill>
                          <a:srgbClr val="FF0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i="0" dirty="0">
                          <a:solidFill>
                            <a:schemeClr val="accent5">
                              <a:lumMod val="75000"/>
                            </a:schemeClr>
                          </a:solidFill>
                        </a:rPr>
                        <a:t>De 4 à 6 </a:t>
                      </a:r>
                    </a:p>
                    <a:p>
                      <a:pPr algn="ctr"/>
                      <a:r>
                        <a:rPr lang="fr-FR" sz="1600" b="0" i="0" dirty="0">
                          <a:solidFill>
                            <a:schemeClr val="accent5">
                              <a:lumMod val="75000"/>
                            </a:schemeClr>
                          </a:solidFill>
                        </a:rPr>
                        <a:t>S’applique moyennement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chemeClr val="tx2"/>
                          </a:solidFill>
                        </a:rPr>
                        <a:t>De 7 à 10</a:t>
                      </a:r>
                    </a:p>
                    <a:p>
                      <a:pPr algn="ctr"/>
                      <a:r>
                        <a:rPr lang="fr-FR" sz="1600" b="0" dirty="0">
                          <a:solidFill>
                            <a:schemeClr val="tx2"/>
                          </a:solidFill>
                        </a:rPr>
                        <a:t>S’applique</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bg2">
                              <a:lumMod val="75000"/>
                            </a:schemeClr>
                          </a:solidFill>
                          <a:effectLst/>
                          <a:latin typeface="calibri"/>
                        </a:rPr>
                        <a:t>NOTE MOY.</a:t>
                      </a:r>
                    </a:p>
                  </a:txBody>
                  <a:tcPr marL="121920" marR="121920" marT="60960" marB="609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080241"/>
                  </a:ext>
                </a:extLst>
              </a:tr>
              <a:tr h="444761">
                <a:tc>
                  <a:txBody>
                    <a:bodyPr/>
                    <a:lstStyle/>
                    <a:p>
                      <a:pPr algn="r" fontAlgn="ctr"/>
                      <a:r>
                        <a:rPr lang="fr-FR" sz="1900" b="0" i="0" u="none" strike="noStrike" dirty="0">
                          <a:solidFill>
                            <a:schemeClr val="tx2"/>
                          </a:solidFill>
                          <a:effectLst/>
                          <a:latin typeface="calibri" panose="020F0502020204030204" pitchFamily="34" charset="0"/>
                        </a:rPr>
                        <a:t>Veut vraiment changer les choses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25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4,6</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16755"/>
                  </a:ext>
                </a:extLst>
              </a:tr>
              <a:tr h="581660">
                <a:tc>
                  <a:txBody>
                    <a:bodyPr/>
                    <a:lstStyle/>
                    <a:p>
                      <a:pPr algn="r" fontAlgn="ctr"/>
                      <a:r>
                        <a:rPr lang="fr-FR" sz="1900" b="0" i="0" u="none" strike="noStrike" dirty="0">
                          <a:solidFill>
                            <a:schemeClr val="tx2"/>
                          </a:solidFill>
                          <a:effectLst/>
                          <a:latin typeface="calibri" panose="020F0502020204030204" pitchFamily="34" charset="0"/>
                        </a:rPr>
                        <a:t>Comprend bien les problèmes des gens comme nous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3,4</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390872"/>
                  </a:ext>
                </a:extLst>
              </a:tr>
              <a:tr h="444761">
                <a:tc>
                  <a:txBody>
                    <a:bodyPr/>
                    <a:lstStyle/>
                    <a:p>
                      <a:pPr algn="r" fontAlgn="ctr"/>
                      <a:r>
                        <a:rPr lang="fr-FR" sz="1900" b="0" i="0" u="none" strike="noStrike" dirty="0">
                          <a:solidFill>
                            <a:schemeClr val="tx2"/>
                          </a:solidFill>
                          <a:effectLst/>
                          <a:latin typeface="calibri" panose="020F0502020204030204" pitchFamily="34" charset="0"/>
                        </a:rPr>
                        <a:t>A l'étoffe d'un Président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000000"/>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57781"/>
                  </a:ext>
                </a:extLst>
              </a:tr>
              <a:tr h="444761">
                <a:tc>
                  <a:txBody>
                    <a:bodyPr/>
                    <a:lstStyle/>
                    <a:p>
                      <a:pPr algn="r" fontAlgn="ctr"/>
                      <a:r>
                        <a:rPr lang="fr-FR" sz="1900" b="0" i="0" u="none" strike="noStrike" dirty="0">
                          <a:solidFill>
                            <a:schemeClr val="tx2"/>
                          </a:solidFill>
                          <a:effectLst/>
                          <a:latin typeface="calibri" panose="020F0502020204030204" pitchFamily="34" charset="0"/>
                        </a:rPr>
                        <a:t>Est sympathique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15</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2,8</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823946"/>
                  </a:ext>
                </a:extLst>
              </a:tr>
              <a:tr h="444761">
                <a:tc>
                  <a:txBody>
                    <a:bodyPr/>
                    <a:lstStyle/>
                    <a:p>
                      <a:pPr algn="r" fontAlgn="ctr"/>
                      <a:r>
                        <a:rPr lang="fr-FR" sz="1900" b="0" i="0" u="none" strike="noStrike" dirty="0">
                          <a:solidFill>
                            <a:schemeClr val="tx2"/>
                          </a:solidFill>
                          <a:effectLst/>
                          <a:latin typeface="calibri" panose="020F0502020204030204" pitchFamily="34" charset="0"/>
                        </a:rPr>
                        <a:t>Est honnête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2,5</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409480"/>
                  </a:ext>
                </a:extLst>
              </a:tr>
              <a:tr h="444761">
                <a:tc>
                  <a:txBody>
                    <a:bodyPr/>
                    <a:lstStyle/>
                    <a:p>
                      <a:pPr algn="r" fontAlgn="ctr"/>
                      <a:r>
                        <a:rPr lang="fr-FR" sz="1900" b="0" i="0" u="none" strike="noStrike" dirty="0">
                          <a:solidFill>
                            <a:schemeClr val="tx2"/>
                          </a:solidFill>
                          <a:effectLst/>
                          <a:latin typeface="calibri" panose="020F0502020204030204" pitchFamily="34" charset="0"/>
                        </a:rPr>
                        <a:t>A déjà prouvé son efficacité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10</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2,3</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484533"/>
                  </a:ext>
                </a:extLst>
              </a:tr>
              <a:tr h="375220">
                <a:tc>
                  <a:txBody>
                    <a:bodyPr/>
                    <a:lstStyle/>
                    <a:p>
                      <a:pPr algn="l" fontAlgn="b"/>
                      <a:endParaRPr lang="fr-FR" sz="1900" b="0" i="0" u="none" strike="noStrike" dirty="0">
                        <a:solidFill>
                          <a:srgbClr val="000000"/>
                        </a:solidFill>
                        <a:effectLst/>
                        <a:latin typeface="calibri" panose="020F0502020204030204" pitchFamily="34" charset="0"/>
                      </a:endParaRPr>
                    </a:p>
                  </a:txBody>
                  <a:tcPr marL="12700" marR="12700" marT="1270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fr-FR" sz="1900" b="0" i="0" u="none" strike="noStrike" dirty="0">
                        <a:solidFill>
                          <a:srgbClr val="FF0000"/>
                        </a:solidFill>
                        <a:effectLst/>
                        <a:latin typeface="calibri" panose="020F0502020204030204" pitchFamily="34"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fr-FR" sz="1900" b="0" i="0" u="none" strike="noStrike" dirty="0">
                        <a:solidFill>
                          <a:schemeClr val="accent5">
                            <a:lumMod val="75000"/>
                          </a:schemeClr>
                        </a:solidFill>
                        <a:effectLst/>
                        <a:latin typeface="calibri" panose="020F0502020204030204" pitchFamily="34"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fr-FR" sz="1900" b="0" i="0" u="none" strike="noStrike" dirty="0">
                        <a:solidFill>
                          <a:schemeClr val="tx2"/>
                        </a:solidFill>
                        <a:effectLst/>
                        <a:latin typeface="calibri" panose="020F0502020204030204" pitchFamily="34"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fr-FR" sz="1900" b="1" i="0" u="none" strike="noStrike" dirty="0">
                        <a:solidFill>
                          <a:srgbClr val="000000"/>
                        </a:solidFill>
                        <a:effectLst/>
                        <a:latin typeface="calibri" panose="020F0502020204030204" pitchFamily="34" charset="0"/>
                      </a:endParaRPr>
                    </a:p>
                  </a:txBody>
                  <a:tcPr marL="12700" marR="12700" marT="1270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600" b="0" i="1" u="none" strike="noStrike" dirty="0">
                        <a:solidFill>
                          <a:srgbClr val="00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13050083"/>
                  </a:ext>
                </a:extLst>
              </a:tr>
              <a:tr h="444761">
                <a:tc>
                  <a:txBody>
                    <a:bodyPr/>
                    <a:lstStyle/>
                    <a:p>
                      <a:pPr algn="r" fontAlgn="ctr"/>
                      <a:r>
                        <a:rPr lang="fr-FR" sz="1900" b="0" i="0" u="none" strike="noStrike" dirty="0">
                          <a:solidFill>
                            <a:schemeClr val="tx2"/>
                          </a:solidFill>
                          <a:effectLst/>
                          <a:latin typeface="calibri" panose="020F0502020204030204" pitchFamily="34" charset="0"/>
                        </a:rPr>
                        <a:t>Vous inquiète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53</a:t>
                      </a:r>
                    </a:p>
                  </a:txBody>
                  <a:tcPr marL="12700" marR="12700" marT="12700" marB="0" anchor="ctr">
                    <a:lnL w="12700" cmpd="sng">
                      <a:noFill/>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noFill/>
                  </a:tcPr>
                </a:tc>
                <a:tc>
                  <a:txBody>
                    <a:bodyPr/>
                    <a:lstStyle/>
                    <a:p>
                      <a:pPr algn="ctr" fontAlgn="ctr"/>
                      <a:r>
                        <a:rPr lang="fr-FR" sz="1900" b="1" i="0" u="none" strike="noStrike" dirty="0">
                          <a:solidFill>
                            <a:srgbClr val="FF0000"/>
                          </a:solidFill>
                          <a:effectLst/>
                          <a:latin typeface="calibri" panose="020F0502020204030204" pitchFamily="34" charset="0"/>
                        </a:rPr>
                        <a:t>6,0</a:t>
                      </a:r>
                    </a:p>
                  </a:txBody>
                  <a:tcPr marL="12700" marR="12700" marT="12700" marB="0" anchor="ctr">
                    <a:lnL w="6350" cap="flat" cmpd="sng" algn="ctr">
                      <a:solidFill>
                        <a:schemeClr val="bg1">
                          <a:lumMod val="50000"/>
                        </a:schemeClr>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+0,1</a:t>
                      </a:r>
                    </a:p>
                  </a:txBody>
                  <a:tcPr marL="12700" marR="12700" marT="12700" marB="0" anchor="ctr">
                    <a:lnR w="6350" cap="flat" cmpd="sng" algn="ctr">
                      <a:solidFill>
                        <a:schemeClr val="bg1">
                          <a:lumMod val="50000"/>
                        </a:schemeClr>
                      </a:solidFill>
                      <a:prstDash val="solid"/>
                      <a:round/>
                      <a:headEnd type="none" w="med" len="med"/>
                      <a:tailEnd type="none" w="med" len="med"/>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621278"/>
                  </a:ext>
                </a:extLst>
              </a:tr>
            </a:tbl>
          </a:graphicData>
        </a:graphic>
      </p:graphicFrame>
      <p:pic>
        <p:nvPicPr>
          <p:cNvPr id="9" name="Image 8"/>
          <p:cNvPicPr>
            <a:picLocks noChangeAspect="1"/>
          </p:cNvPicPr>
          <p:nvPr/>
        </p:nvPicPr>
        <p:blipFill rotWithShape="1">
          <a:blip r:embed="rId3"/>
          <a:srcRect b="3800"/>
          <a:stretch/>
        </p:blipFill>
        <p:spPr>
          <a:xfrm>
            <a:off x="244363" y="1002881"/>
            <a:ext cx="1086948" cy="1246900"/>
          </a:xfrm>
          <a:prstGeom prst="rect">
            <a:avLst/>
          </a:prstGeom>
        </p:spPr>
      </p:pic>
    </p:spTree>
    <p:extLst>
      <p:ext uri="{BB962C8B-B14F-4D97-AF65-F5344CB8AC3E}">
        <p14:creationId xmlns:p14="http://schemas.microsoft.com/office/powerpoint/2010/main" val="20749127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1" y="523097"/>
            <a:ext cx="6114875" cy="369397"/>
          </a:xfrm>
        </p:spPr>
        <p:txBody>
          <a:bodyPr anchor="ctr"/>
          <a:lstStyle/>
          <a:p>
            <a:r>
              <a:rPr lang="fr-FR" sz="2667" dirty="0"/>
              <a:t>L’opinion détaillée sur Emmanuel Macron</a:t>
            </a:r>
          </a:p>
        </p:txBody>
      </p:sp>
      <p:sp>
        <p:nvSpPr>
          <p:cNvPr id="8" name="Espace réservé du pied de page 7"/>
          <p:cNvSpPr>
            <a:spLocks noGrp="1"/>
          </p:cNvSpPr>
          <p:nvPr>
            <p:ph type="ftr" sz="quarter" idx="15"/>
          </p:nvPr>
        </p:nvSpPr>
        <p:spPr>
          <a:xfrm>
            <a:off x="541191" y="6398386"/>
            <a:ext cx="3860800" cy="366183"/>
          </a:xfrm>
        </p:spPr>
        <p:txBody>
          <a:bodyPr/>
          <a:lstStyle/>
          <a:p>
            <a:pPr defTabSz="1232345"/>
            <a:r>
              <a:rPr lang="fr-FR" dirty="0">
                <a:solidFill>
                  <a:srgbClr val="888B8D"/>
                </a:solidFill>
                <a:latin typeface="Calibri"/>
              </a:rPr>
              <a:t>©Ipsos  CEVIPOF LE MONDE – EEF 2017 -  Avril 2017</a:t>
            </a:r>
            <a:endParaRPr lang="fr-FR" sz="933" dirty="0">
              <a:solidFill>
                <a:srgbClr val="888B8D"/>
              </a:solidFill>
              <a:latin typeface="Calibri"/>
            </a:endParaRPr>
          </a:p>
        </p:txBody>
      </p:sp>
      <p:graphicFrame>
        <p:nvGraphicFramePr>
          <p:cNvPr id="6" name="Tableau 5"/>
          <p:cNvGraphicFramePr>
            <a:graphicFrameLocks noGrp="1"/>
          </p:cNvGraphicFramePr>
          <p:nvPr>
            <p:extLst/>
          </p:nvPr>
        </p:nvGraphicFramePr>
        <p:xfrm>
          <a:off x="143436" y="1227635"/>
          <a:ext cx="11157381" cy="4824319"/>
        </p:xfrm>
        <a:graphic>
          <a:graphicData uri="http://schemas.openxmlformats.org/drawingml/2006/table">
            <a:tbl>
              <a:tblPr firstRow="1" bandRow="1">
                <a:tableStyleId>{5C22544A-7EE6-4342-B048-85BDC9FD1C3A}</a:tableStyleId>
              </a:tblPr>
              <a:tblGrid>
                <a:gridCol w="4404317">
                  <a:extLst>
                    <a:ext uri="{9D8B030D-6E8A-4147-A177-3AD203B41FA5}">
                      <a16:colId xmlns:a16="http://schemas.microsoft.com/office/drawing/2014/main" val="1090372036"/>
                    </a:ext>
                  </a:extLst>
                </a:gridCol>
                <a:gridCol w="1403880">
                  <a:extLst>
                    <a:ext uri="{9D8B030D-6E8A-4147-A177-3AD203B41FA5}">
                      <a16:colId xmlns:a16="http://schemas.microsoft.com/office/drawing/2014/main" val="2234671414"/>
                    </a:ext>
                  </a:extLst>
                </a:gridCol>
                <a:gridCol w="1488000">
                  <a:extLst>
                    <a:ext uri="{9D8B030D-6E8A-4147-A177-3AD203B41FA5}">
                      <a16:colId xmlns:a16="http://schemas.microsoft.com/office/drawing/2014/main" val="1331577519"/>
                    </a:ext>
                  </a:extLst>
                </a:gridCol>
                <a:gridCol w="1387240">
                  <a:extLst>
                    <a:ext uri="{9D8B030D-6E8A-4147-A177-3AD203B41FA5}">
                      <a16:colId xmlns:a16="http://schemas.microsoft.com/office/drawing/2014/main" val="1638741497"/>
                    </a:ext>
                  </a:extLst>
                </a:gridCol>
                <a:gridCol w="1199696">
                  <a:extLst>
                    <a:ext uri="{9D8B030D-6E8A-4147-A177-3AD203B41FA5}">
                      <a16:colId xmlns:a16="http://schemas.microsoft.com/office/drawing/2014/main" val="2366526553"/>
                    </a:ext>
                  </a:extLst>
                </a:gridCol>
                <a:gridCol w="1274248">
                  <a:extLst>
                    <a:ext uri="{9D8B030D-6E8A-4147-A177-3AD203B41FA5}">
                      <a16:colId xmlns:a16="http://schemas.microsoft.com/office/drawing/2014/main" val="1732084853"/>
                    </a:ext>
                  </a:extLst>
                </a:gridCol>
              </a:tblGrid>
              <a:tr h="1066853">
                <a:tc>
                  <a:txBody>
                    <a:bodyPr/>
                    <a:lstStyle/>
                    <a:p>
                      <a:pPr marL="1073150" indent="0" algn="r"/>
                      <a:r>
                        <a:rPr lang="fr-FR" sz="2100" b="1" dirty="0">
                          <a:solidFill>
                            <a:schemeClr val="tx2"/>
                          </a:solidFill>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rgbClr val="FF0000"/>
                          </a:solidFill>
                        </a:rPr>
                        <a:t>De 0 à 3 </a:t>
                      </a:r>
                    </a:p>
                    <a:p>
                      <a:pPr algn="ctr"/>
                      <a:r>
                        <a:rPr lang="fr-FR" sz="1600" b="0" dirty="0">
                          <a:solidFill>
                            <a:srgbClr val="FF0000"/>
                          </a:solidFill>
                        </a:rPr>
                        <a:t>Ne s’applique</a:t>
                      </a:r>
                      <a:r>
                        <a:rPr lang="fr-FR" sz="1600" b="0" baseline="0" dirty="0">
                          <a:solidFill>
                            <a:srgbClr val="FF0000"/>
                          </a:solidFill>
                        </a:rPr>
                        <a:t> pas</a:t>
                      </a:r>
                      <a:endParaRPr lang="fr-FR" sz="1600" b="0" dirty="0">
                        <a:solidFill>
                          <a:srgbClr val="FF0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i="0" dirty="0">
                          <a:solidFill>
                            <a:schemeClr val="accent5">
                              <a:lumMod val="75000"/>
                            </a:schemeClr>
                          </a:solidFill>
                        </a:rPr>
                        <a:t>De 4 à 6 </a:t>
                      </a:r>
                    </a:p>
                    <a:p>
                      <a:pPr algn="ctr"/>
                      <a:r>
                        <a:rPr lang="fr-FR" sz="1600" b="0" i="0" dirty="0">
                          <a:solidFill>
                            <a:schemeClr val="accent5">
                              <a:lumMod val="75000"/>
                            </a:schemeClr>
                          </a:solidFill>
                        </a:rPr>
                        <a:t>S’applique moyennement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chemeClr val="tx2"/>
                          </a:solidFill>
                        </a:rPr>
                        <a:t>De 7 à 10</a:t>
                      </a:r>
                    </a:p>
                    <a:p>
                      <a:pPr algn="ctr"/>
                      <a:r>
                        <a:rPr lang="fr-FR" sz="1600" b="0" dirty="0">
                          <a:solidFill>
                            <a:schemeClr val="tx2"/>
                          </a:solidFill>
                        </a:rPr>
                        <a:t>S’applique</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bg2">
                              <a:lumMod val="75000"/>
                            </a:schemeClr>
                          </a:solidFill>
                          <a:effectLst/>
                          <a:latin typeface="calibri"/>
                        </a:rPr>
                        <a:t>NOTE MOY.</a:t>
                      </a:r>
                    </a:p>
                  </a:txBody>
                  <a:tcPr marL="121920" marR="121920" marT="60960" marB="609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080241"/>
                  </a:ext>
                </a:extLst>
              </a:tr>
              <a:tr h="461856">
                <a:tc>
                  <a:txBody>
                    <a:bodyPr/>
                    <a:lstStyle/>
                    <a:p>
                      <a:pPr algn="r" fontAlgn="ctr"/>
                      <a:r>
                        <a:rPr lang="fr-FR" sz="1900" b="0" i="0" u="none" strike="noStrike" dirty="0">
                          <a:solidFill>
                            <a:schemeClr val="tx2"/>
                          </a:solidFill>
                          <a:effectLst/>
                          <a:latin typeface="calibri" panose="020F0502020204030204" pitchFamily="34" charset="0"/>
                        </a:rPr>
                        <a:t>Est sympathique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27</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4,3</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000000"/>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16755"/>
                  </a:ext>
                </a:extLst>
              </a:tr>
              <a:tr h="461856">
                <a:tc>
                  <a:txBody>
                    <a:bodyPr/>
                    <a:lstStyle/>
                    <a:p>
                      <a:pPr algn="r" fontAlgn="ctr"/>
                      <a:r>
                        <a:rPr lang="fr-FR" sz="1900" b="0" i="0" u="none" strike="noStrike" dirty="0">
                          <a:solidFill>
                            <a:schemeClr val="tx2"/>
                          </a:solidFill>
                          <a:effectLst/>
                          <a:latin typeface="calibri" panose="020F0502020204030204" pitchFamily="34" charset="0"/>
                        </a:rPr>
                        <a:t>Veut vraiment changer les choses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4,1</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390872"/>
                  </a:ext>
                </a:extLst>
              </a:tr>
              <a:tr h="461856">
                <a:tc>
                  <a:txBody>
                    <a:bodyPr/>
                    <a:lstStyle/>
                    <a:p>
                      <a:pPr algn="r" fontAlgn="ctr"/>
                      <a:r>
                        <a:rPr lang="fr-FR" sz="1900" b="0" i="0" u="none" strike="noStrike" dirty="0">
                          <a:solidFill>
                            <a:schemeClr val="tx2"/>
                          </a:solidFill>
                          <a:effectLst/>
                          <a:latin typeface="calibri" panose="020F0502020204030204" pitchFamily="34" charset="0"/>
                        </a:rPr>
                        <a:t>A l'étoffe d'un Président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3,9</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000000"/>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57781"/>
                  </a:ext>
                </a:extLst>
              </a:tr>
              <a:tr h="461856">
                <a:tc>
                  <a:txBody>
                    <a:bodyPr/>
                    <a:lstStyle/>
                    <a:p>
                      <a:pPr algn="r" fontAlgn="ctr"/>
                      <a:r>
                        <a:rPr lang="fr-FR" sz="1900" b="0" i="0" u="none" strike="noStrike" dirty="0">
                          <a:solidFill>
                            <a:schemeClr val="tx2"/>
                          </a:solidFill>
                          <a:effectLst/>
                          <a:latin typeface="calibri" panose="020F0502020204030204" pitchFamily="34" charset="0"/>
                        </a:rPr>
                        <a:t>Est honnête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3,9</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823946"/>
                  </a:ext>
                </a:extLst>
              </a:tr>
              <a:tr h="581660">
                <a:tc>
                  <a:txBody>
                    <a:bodyPr/>
                    <a:lstStyle/>
                    <a:p>
                      <a:pPr algn="r" fontAlgn="ctr"/>
                      <a:r>
                        <a:rPr lang="fr-FR" sz="1900" b="0" i="0" u="none" strike="noStrike" dirty="0">
                          <a:solidFill>
                            <a:schemeClr val="tx2"/>
                          </a:solidFill>
                          <a:effectLst/>
                          <a:latin typeface="calibri" panose="020F0502020204030204" pitchFamily="34" charset="0"/>
                        </a:rPr>
                        <a:t>Comprend bien les problèmes des gens comme nous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3,1</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409480"/>
                  </a:ext>
                </a:extLst>
              </a:tr>
              <a:tr h="461856">
                <a:tc>
                  <a:txBody>
                    <a:bodyPr/>
                    <a:lstStyle/>
                    <a:p>
                      <a:pPr algn="r" fontAlgn="ctr"/>
                      <a:r>
                        <a:rPr lang="fr-FR" sz="1900" b="0" i="0" u="none" strike="noStrike" dirty="0">
                          <a:solidFill>
                            <a:schemeClr val="tx2"/>
                          </a:solidFill>
                          <a:effectLst/>
                          <a:latin typeface="calibri" panose="020F0502020204030204" pitchFamily="34" charset="0"/>
                        </a:rPr>
                        <a:t>A déjà prouvé son efficacité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0000"/>
                          </a:solidFill>
                          <a:effectLst/>
                          <a:latin typeface="calibri" panose="020F0502020204030204" pitchFamily="34" charset="0"/>
                        </a:rPr>
                        <a:t>58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3,0</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484533"/>
                  </a:ext>
                </a:extLst>
              </a:tr>
              <a:tr h="462131">
                <a:tc>
                  <a:txBody>
                    <a:bodyPr/>
                    <a:lstStyle/>
                    <a:p>
                      <a:pPr algn="r" fontAlgn="ctr"/>
                      <a:endParaRPr lang="fr-FR" sz="1900" b="0" i="0" u="none" strike="noStrike" dirty="0">
                        <a:solidFill>
                          <a:srgbClr val="000000"/>
                        </a:solidFill>
                        <a:effectLst/>
                        <a:latin typeface="calibri" panose="020F0502020204030204" pitchFamily="34" charset="0"/>
                      </a:endParaRPr>
                    </a:p>
                  </a:txBody>
                  <a:tcPr marL="12700" marR="12700" marT="1270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900" b="0" i="0" u="none" strike="noStrike" dirty="0">
                        <a:solidFill>
                          <a:srgbClr val="FF0000"/>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900" b="0" i="0" u="none" strike="noStrike" dirty="0">
                        <a:solidFill>
                          <a:schemeClr val="accent5">
                            <a:lumMod val="75000"/>
                          </a:schemeClr>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900" b="0" i="0" u="none" strike="noStrike" dirty="0">
                        <a:solidFill>
                          <a:srgbClr val="0070C0"/>
                        </a:solidFill>
                        <a:effectLst/>
                        <a:latin typeface="calibri" panose="020F0502020204030204" pitchFamily="34" charset="0"/>
                      </a:endParaRPr>
                    </a:p>
                  </a:txBody>
                  <a:tcPr marL="12700" marR="12700" marT="1270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600" b="0" i="1" u="none" strike="noStrike" dirty="0">
                        <a:solidFill>
                          <a:srgbClr val="00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13050083"/>
                  </a:ext>
                </a:extLst>
              </a:tr>
              <a:tr h="394235">
                <a:tc>
                  <a:txBody>
                    <a:bodyPr/>
                    <a:lstStyle/>
                    <a:p>
                      <a:pPr algn="r" fontAlgn="ctr"/>
                      <a:r>
                        <a:rPr lang="fr-FR" sz="1900" b="0" i="0" u="none" strike="noStrike" dirty="0">
                          <a:solidFill>
                            <a:srgbClr val="C00000"/>
                          </a:solidFill>
                          <a:effectLst/>
                          <a:latin typeface="calibri" panose="020F0502020204030204" pitchFamily="34" charset="0"/>
                        </a:rPr>
                        <a:t>Vous inquiète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28</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621278"/>
                  </a:ext>
                </a:extLst>
              </a:tr>
            </a:tbl>
          </a:graphicData>
        </a:graphic>
      </p:graphicFrame>
      <p:sp>
        <p:nvSpPr>
          <p:cNvPr id="10" name="Espace réservé du texte 1"/>
          <p:cNvSpPr>
            <a:spLocks noGrp="1"/>
          </p:cNvSpPr>
          <p:nvPr>
            <p:ph type="body" sz="quarter" idx="14"/>
          </p:nvPr>
        </p:nvSpPr>
        <p:spPr>
          <a:xfrm>
            <a:off x="6488389" y="193205"/>
            <a:ext cx="4470399" cy="65595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Les phrases suivantes s’appliquent-elles ou pas à Emmanuel Macron ? (Note de 0 à 10)</a:t>
            </a:r>
            <a:endParaRPr lang="fr-FR" sz="1467" i="1" dirty="0">
              <a:solidFill>
                <a:schemeClr val="tx2"/>
              </a:solidFill>
              <a:ea typeface="Cambria"/>
              <a:cs typeface="Times New Roman"/>
            </a:endParaRPr>
          </a:p>
        </p:txBody>
      </p:sp>
      <p:pic>
        <p:nvPicPr>
          <p:cNvPr id="11" name="Image 10"/>
          <p:cNvPicPr>
            <a:picLocks noChangeAspect="1"/>
          </p:cNvPicPr>
          <p:nvPr/>
        </p:nvPicPr>
        <p:blipFill rotWithShape="1">
          <a:blip r:embed="rId3"/>
          <a:srcRect r="8779" b="12714"/>
          <a:stretch/>
        </p:blipFill>
        <p:spPr>
          <a:xfrm>
            <a:off x="244363" y="1077128"/>
            <a:ext cx="1146195" cy="1307865"/>
          </a:xfrm>
          <a:prstGeom prst="rect">
            <a:avLst/>
          </a:prstGeom>
        </p:spPr>
      </p:pic>
    </p:spTree>
    <p:extLst>
      <p:ext uri="{BB962C8B-B14F-4D97-AF65-F5344CB8AC3E}">
        <p14:creationId xmlns:p14="http://schemas.microsoft.com/office/powerpoint/2010/main" val="33167070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3" y="523097"/>
            <a:ext cx="5214328" cy="369397"/>
          </a:xfrm>
        </p:spPr>
        <p:txBody>
          <a:bodyPr anchor="ctr"/>
          <a:lstStyle/>
          <a:p>
            <a:r>
              <a:rPr lang="fr-FR" sz="2667" dirty="0"/>
              <a:t>L’opinion détaillée sur François Fillon</a:t>
            </a:r>
          </a:p>
        </p:txBody>
      </p:sp>
      <p:sp>
        <p:nvSpPr>
          <p:cNvPr id="8" name="Espace réservé du pied de page 7"/>
          <p:cNvSpPr>
            <a:spLocks noGrp="1"/>
          </p:cNvSpPr>
          <p:nvPr>
            <p:ph type="ftr" sz="quarter" idx="15"/>
          </p:nvPr>
        </p:nvSpPr>
        <p:spPr>
          <a:xfrm>
            <a:off x="541191" y="6398386"/>
            <a:ext cx="3860800" cy="366183"/>
          </a:xfrm>
        </p:spPr>
        <p:txBody>
          <a:bodyPr/>
          <a:lstStyle/>
          <a:p>
            <a:pPr defTabSz="1232345"/>
            <a:r>
              <a:rPr lang="fr-FR">
                <a:solidFill>
                  <a:srgbClr val="888B8D"/>
                </a:solidFill>
                <a:latin typeface="Calibri"/>
              </a:rPr>
              <a:t>©Ipsos  CEVIPOF LE MONDE – EEF 2017 -  Avril 2017</a:t>
            </a:r>
            <a:endParaRPr lang="fr-FR" sz="933" dirty="0">
              <a:solidFill>
                <a:srgbClr val="888B8D"/>
              </a:solidFill>
              <a:latin typeface="Calibri"/>
            </a:endParaRPr>
          </a:p>
        </p:txBody>
      </p:sp>
      <p:graphicFrame>
        <p:nvGraphicFramePr>
          <p:cNvPr id="9" name="Tableau 8"/>
          <p:cNvGraphicFramePr>
            <a:graphicFrameLocks noGrp="1"/>
          </p:cNvGraphicFramePr>
          <p:nvPr>
            <p:extLst/>
          </p:nvPr>
        </p:nvGraphicFramePr>
        <p:xfrm>
          <a:off x="130185" y="1142827"/>
          <a:ext cx="11210561" cy="4845736"/>
        </p:xfrm>
        <a:graphic>
          <a:graphicData uri="http://schemas.openxmlformats.org/drawingml/2006/table">
            <a:tbl>
              <a:tblPr firstRow="1" bandRow="1">
                <a:tableStyleId>{5C22544A-7EE6-4342-B048-85BDC9FD1C3A}</a:tableStyleId>
              </a:tblPr>
              <a:tblGrid>
                <a:gridCol w="4631159">
                  <a:extLst>
                    <a:ext uri="{9D8B030D-6E8A-4147-A177-3AD203B41FA5}">
                      <a16:colId xmlns:a16="http://schemas.microsoft.com/office/drawing/2014/main" val="1090372036"/>
                    </a:ext>
                  </a:extLst>
                </a:gridCol>
                <a:gridCol w="1483464">
                  <a:extLst>
                    <a:ext uri="{9D8B030D-6E8A-4147-A177-3AD203B41FA5}">
                      <a16:colId xmlns:a16="http://schemas.microsoft.com/office/drawing/2014/main" val="4231500729"/>
                    </a:ext>
                  </a:extLst>
                </a:gridCol>
                <a:gridCol w="1550841">
                  <a:extLst>
                    <a:ext uri="{9D8B030D-6E8A-4147-A177-3AD203B41FA5}">
                      <a16:colId xmlns:a16="http://schemas.microsoft.com/office/drawing/2014/main" val="3514084441"/>
                    </a:ext>
                  </a:extLst>
                </a:gridCol>
                <a:gridCol w="1171656">
                  <a:extLst>
                    <a:ext uri="{9D8B030D-6E8A-4147-A177-3AD203B41FA5}">
                      <a16:colId xmlns:a16="http://schemas.microsoft.com/office/drawing/2014/main" val="1524295786"/>
                    </a:ext>
                  </a:extLst>
                </a:gridCol>
                <a:gridCol w="1056000">
                  <a:extLst>
                    <a:ext uri="{9D8B030D-6E8A-4147-A177-3AD203B41FA5}">
                      <a16:colId xmlns:a16="http://schemas.microsoft.com/office/drawing/2014/main" val="4177235453"/>
                    </a:ext>
                  </a:extLst>
                </a:gridCol>
                <a:gridCol w="1317441">
                  <a:extLst>
                    <a:ext uri="{9D8B030D-6E8A-4147-A177-3AD203B41FA5}">
                      <a16:colId xmlns:a16="http://schemas.microsoft.com/office/drawing/2014/main" val="929593857"/>
                    </a:ext>
                  </a:extLst>
                </a:gridCol>
              </a:tblGrid>
              <a:tr h="1100941">
                <a:tc>
                  <a:txBody>
                    <a:bodyPr/>
                    <a:lstStyle/>
                    <a:p>
                      <a:pPr marL="1073150" marR="0" lvl="0" indent="0" algn="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mn-lt"/>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rgbClr val="FF0000"/>
                          </a:solidFill>
                        </a:rPr>
                        <a:t>De 0 à 3 </a:t>
                      </a:r>
                    </a:p>
                    <a:p>
                      <a:pPr algn="ctr"/>
                      <a:r>
                        <a:rPr lang="fr-FR" sz="1600" b="0" dirty="0">
                          <a:solidFill>
                            <a:srgbClr val="FF0000"/>
                          </a:solidFill>
                        </a:rPr>
                        <a:t>Ne s’applique</a:t>
                      </a:r>
                      <a:r>
                        <a:rPr lang="fr-FR" sz="1600" b="0" baseline="0" dirty="0">
                          <a:solidFill>
                            <a:srgbClr val="FF0000"/>
                          </a:solidFill>
                        </a:rPr>
                        <a:t> pas</a:t>
                      </a:r>
                      <a:endParaRPr lang="fr-FR" sz="1600" b="0" dirty="0">
                        <a:solidFill>
                          <a:srgbClr val="FF0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i="0" dirty="0">
                          <a:solidFill>
                            <a:schemeClr val="accent5">
                              <a:lumMod val="75000"/>
                            </a:schemeClr>
                          </a:solidFill>
                        </a:rPr>
                        <a:t>De 4 à 6 </a:t>
                      </a:r>
                    </a:p>
                    <a:p>
                      <a:pPr algn="ctr"/>
                      <a:r>
                        <a:rPr lang="fr-FR" sz="1600" b="0" i="0" dirty="0">
                          <a:solidFill>
                            <a:schemeClr val="accent5">
                              <a:lumMod val="75000"/>
                            </a:schemeClr>
                          </a:solidFill>
                        </a:rPr>
                        <a:t>S’applique moyennement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chemeClr val="tx2"/>
                          </a:solidFill>
                        </a:rPr>
                        <a:t>De 7 à 10</a:t>
                      </a:r>
                    </a:p>
                    <a:p>
                      <a:pPr algn="ctr"/>
                      <a:r>
                        <a:rPr lang="fr-FR" sz="1600" b="0" dirty="0">
                          <a:solidFill>
                            <a:schemeClr val="tx2"/>
                          </a:solidFill>
                        </a:rPr>
                        <a:t>S’applique</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bg2">
                              <a:lumMod val="75000"/>
                            </a:schemeClr>
                          </a:solidFill>
                          <a:effectLst/>
                          <a:latin typeface="calibri"/>
                        </a:rPr>
                        <a:t>NOTE MOY.</a:t>
                      </a:r>
                    </a:p>
                  </a:txBody>
                  <a:tcPr marL="121920" marR="121920" marT="60960" marB="609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080241"/>
                  </a:ext>
                </a:extLst>
              </a:tr>
              <a:tr h="457020">
                <a:tc>
                  <a:txBody>
                    <a:bodyPr/>
                    <a:lstStyle/>
                    <a:p>
                      <a:pPr algn="r" fontAlgn="ctr"/>
                      <a:r>
                        <a:rPr lang="fr-FR" sz="2100" b="0" i="0" u="none" strike="noStrike" dirty="0">
                          <a:solidFill>
                            <a:schemeClr val="tx2"/>
                          </a:solidFill>
                          <a:effectLst/>
                          <a:latin typeface="calibri" panose="020F0502020204030204" pitchFamily="34" charset="0"/>
                        </a:rPr>
                        <a:t>A l'étoffe d'un Président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29</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4,0</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000000"/>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16755"/>
                  </a:ext>
                </a:extLst>
              </a:tr>
              <a:tr h="457020">
                <a:tc>
                  <a:txBody>
                    <a:bodyPr/>
                    <a:lstStyle/>
                    <a:p>
                      <a:pPr algn="r" fontAlgn="ctr"/>
                      <a:r>
                        <a:rPr lang="fr-FR" sz="2100" b="0" i="0" u="none" strike="noStrike" dirty="0">
                          <a:solidFill>
                            <a:schemeClr val="tx2"/>
                          </a:solidFill>
                          <a:effectLst/>
                          <a:latin typeface="calibri" panose="020F0502020204030204" pitchFamily="34" charset="0"/>
                        </a:rPr>
                        <a:t>Veut vraiment changer les choses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24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3,4</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390872"/>
                  </a:ext>
                </a:extLst>
              </a:tr>
              <a:tr h="457020">
                <a:tc>
                  <a:txBody>
                    <a:bodyPr/>
                    <a:lstStyle/>
                    <a:p>
                      <a:pPr algn="r" fontAlgn="ctr"/>
                      <a:r>
                        <a:rPr lang="fr-FR" sz="2100" b="0" i="0" u="none" strike="noStrike" dirty="0">
                          <a:solidFill>
                            <a:schemeClr val="tx2"/>
                          </a:solidFill>
                          <a:effectLst/>
                          <a:latin typeface="calibri" panose="020F0502020204030204" pitchFamily="34" charset="0"/>
                        </a:rPr>
                        <a:t>A déjà prouvé son efficacité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17</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3,0</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57781"/>
                  </a:ext>
                </a:extLst>
              </a:tr>
              <a:tr h="457020">
                <a:tc>
                  <a:txBody>
                    <a:bodyPr/>
                    <a:lstStyle/>
                    <a:p>
                      <a:pPr algn="r" fontAlgn="ctr"/>
                      <a:r>
                        <a:rPr lang="fr-FR" sz="2100" b="0" i="0" u="none" strike="noStrike" dirty="0">
                          <a:solidFill>
                            <a:schemeClr val="tx2"/>
                          </a:solidFill>
                          <a:effectLst/>
                          <a:latin typeface="calibri" panose="020F0502020204030204" pitchFamily="34" charset="0"/>
                        </a:rPr>
                        <a:t>Est sympathique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2,3</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FF0000"/>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823946"/>
                  </a:ext>
                </a:extLst>
              </a:tr>
              <a:tr h="662940">
                <a:tc>
                  <a:txBody>
                    <a:bodyPr/>
                    <a:lstStyle/>
                    <a:p>
                      <a:pPr algn="r" fontAlgn="ctr"/>
                      <a:r>
                        <a:rPr lang="fr-FR" sz="2100" b="0" i="0" u="none" strike="noStrike" dirty="0">
                          <a:solidFill>
                            <a:schemeClr val="tx2"/>
                          </a:solidFill>
                          <a:effectLst/>
                          <a:latin typeface="calibri" panose="020F0502020204030204" pitchFamily="34" charset="0"/>
                        </a:rPr>
                        <a:t>Comprend bien les problèmes des gens comme nous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2,1</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409480"/>
                  </a:ext>
                </a:extLst>
              </a:tr>
              <a:tr h="457020">
                <a:tc>
                  <a:txBody>
                    <a:bodyPr/>
                    <a:lstStyle/>
                    <a:p>
                      <a:pPr algn="r" fontAlgn="ctr"/>
                      <a:r>
                        <a:rPr lang="fr-FR" sz="2100" b="0" i="0" u="none" strike="noStrike" dirty="0">
                          <a:solidFill>
                            <a:schemeClr val="tx2"/>
                          </a:solidFill>
                          <a:effectLst/>
                          <a:latin typeface="calibri" panose="020F0502020204030204" pitchFamily="34" charset="0"/>
                        </a:rPr>
                        <a:t>Est honnête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1,5</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FF0000"/>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484533"/>
                  </a:ext>
                </a:extLst>
              </a:tr>
              <a:tr h="364479">
                <a:tc gridSpan="4">
                  <a:txBody>
                    <a:bodyPr/>
                    <a:lstStyle/>
                    <a:p>
                      <a:pPr algn="r" fontAlgn="ctr"/>
                      <a:endParaRPr lang="fr-FR" sz="2100" b="0" i="0" u="none" strike="noStrike" dirty="0">
                        <a:solidFill>
                          <a:schemeClr val="tx2"/>
                        </a:solidFill>
                        <a:effectLst/>
                        <a:latin typeface="calibri" panose="020F0502020204030204" pitchFamily="34" charset="0"/>
                      </a:endParaRPr>
                    </a:p>
                  </a:txBody>
                  <a:tcPr marL="12700" marR="12700" marT="12700" marB="0" anchor="ct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80000"/>
                      </a:schemeClr>
                    </a:solidFill>
                  </a:tcPr>
                </a:tc>
                <a:tc hMerge="1">
                  <a:txBody>
                    <a:bodyPr/>
                    <a:lstStyle/>
                    <a:p>
                      <a:pPr algn="ctr" fontAlgn="ctr"/>
                      <a:endParaRPr lang="fr-FR" sz="1600" b="0" i="0" u="none" strike="noStrike" dirty="0">
                        <a:solidFill>
                          <a:schemeClr val="bg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80000"/>
                      </a:schemeClr>
                    </a:solidFill>
                  </a:tcPr>
                </a:tc>
                <a:tc hMerge="1">
                  <a:txBody>
                    <a:bodyPr/>
                    <a:lstStyle/>
                    <a:p>
                      <a:endParaRPr lang="fr-FR"/>
                    </a:p>
                  </a:txBody>
                  <a:tcPr/>
                </a:tc>
                <a:tc hMerge="1">
                  <a:txBody>
                    <a:bodyPr/>
                    <a:lstStyle/>
                    <a:p>
                      <a:endParaRPr lang="fr-FR"/>
                    </a:p>
                  </a:txBody>
                  <a:tcPr/>
                </a:tc>
                <a:tc>
                  <a:txBody>
                    <a:bodyPr/>
                    <a:lstStyle/>
                    <a:p>
                      <a:endParaRPr lang="fr-FR" sz="1900" dirty="0"/>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FR" sz="1900" b="0" i="1" u="none" strike="noStrike" dirty="0">
                        <a:solidFill>
                          <a:srgbClr val="00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715621278"/>
                  </a:ext>
                </a:extLst>
              </a:tr>
              <a:tr h="432276">
                <a:tc>
                  <a:txBody>
                    <a:bodyPr/>
                    <a:lstStyle/>
                    <a:p>
                      <a:pPr algn="r" fontAlgn="ctr"/>
                      <a:r>
                        <a:rPr lang="fr-FR" sz="2100" b="0" i="0" u="none" strike="noStrike" dirty="0">
                          <a:solidFill>
                            <a:srgbClr val="C00000"/>
                          </a:solidFill>
                          <a:effectLst/>
                          <a:latin typeface="calibri" panose="020F0502020204030204" pitchFamily="34" charset="0"/>
                        </a:rPr>
                        <a:t>Vous inquiète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900" b="0" i="1" u="none" strike="noStrike" dirty="0">
                          <a:solidFill>
                            <a:srgbClr val="1B4696"/>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2217025"/>
                  </a:ext>
                </a:extLst>
              </a:tr>
            </a:tbl>
          </a:graphicData>
        </a:graphic>
      </p:graphicFrame>
      <p:sp>
        <p:nvSpPr>
          <p:cNvPr id="10" name="Espace réservé du texte 1"/>
          <p:cNvSpPr>
            <a:spLocks noGrp="1"/>
          </p:cNvSpPr>
          <p:nvPr>
            <p:ph type="body" sz="quarter" idx="14"/>
          </p:nvPr>
        </p:nvSpPr>
        <p:spPr>
          <a:xfrm>
            <a:off x="6488389" y="193205"/>
            <a:ext cx="4470399" cy="65595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Les phrases suivantes s’appliquent-elles ou pas à François Fillon ? (Note de 0 à 10)</a:t>
            </a:r>
            <a:endParaRPr lang="fr-FR" sz="1467" i="1" dirty="0">
              <a:solidFill>
                <a:schemeClr val="tx2"/>
              </a:solidFill>
              <a:ea typeface="Cambria"/>
              <a:cs typeface="Times New Roman"/>
            </a:endParaRPr>
          </a:p>
        </p:txBody>
      </p:sp>
      <p:pic>
        <p:nvPicPr>
          <p:cNvPr id="11" name="Image 10"/>
          <p:cNvPicPr>
            <a:picLocks noChangeAspect="1"/>
          </p:cNvPicPr>
          <p:nvPr/>
        </p:nvPicPr>
        <p:blipFill rotWithShape="1">
          <a:blip r:embed="rId3"/>
          <a:srcRect r="5283" b="11070"/>
          <a:stretch/>
        </p:blipFill>
        <p:spPr>
          <a:xfrm>
            <a:off x="244363" y="1067336"/>
            <a:ext cx="1087676" cy="1217795"/>
          </a:xfrm>
          <a:prstGeom prst="rect">
            <a:avLst/>
          </a:prstGeom>
        </p:spPr>
      </p:pic>
    </p:spTree>
    <p:extLst>
      <p:ext uri="{BB962C8B-B14F-4D97-AF65-F5344CB8AC3E}">
        <p14:creationId xmlns:p14="http://schemas.microsoft.com/office/powerpoint/2010/main" val="3248317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3" y="523097"/>
            <a:ext cx="5907056" cy="369397"/>
          </a:xfrm>
        </p:spPr>
        <p:txBody>
          <a:bodyPr anchor="ctr"/>
          <a:lstStyle/>
          <a:p>
            <a:r>
              <a:rPr lang="fr-FR" sz="2667" dirty="0"/>
              <a:t>L’opinion détaillée sur Benoît Hamon</a:t>
            </a:r>
          </a:p>
        </p:txBody>
      </p:sp>
      <p:sp>
        <p:nvSpPr>
          <p:cNvPr id="8" name="Espace réservé du pied de page 7"/>
          <p:cNvSpPr>
            <a:spLocks noGrp="1"/>
          </p:cNvSpPr>
          <p:nvPr>
            <p:ph type="ftr" sz="quarter" idx="15"/>
          </p:nvPr>
        </p:nvSpPr>
        <p:spPr>
          <a:xfrm>
            <a:off x="541191" y="6398386"/>
            <a:ext cx="3860800" cy="366183"/>
          </a:xfrm>
        </p:spPr>
        <p:txBody>
          <a:bodyPr/>
          <a:lstStyle/>
          <a:p>
            <a:pPr defTabSz="1232345"/>
            <a:r>
              <a:rPr lang="fr-FR">
                <a:solidFill>
                  <a:srgbClr val="888B8D"/>
                </a:solidFill>
                <a:latin typeface="Calibri"/>
              </a:rPr>
              <a:t>©Ipsos  CEVIPOF LE MONDE – EEF 2017 -  Avril 2017</a:t>
            </a:r>
            <a:endParaRPr lang="fr-FR" sz="933" dirty="0">
              <a:solidFill>
                <a:srgbClr val="888B8D"/>
              </a:solidFill>
              <a:latin typeface="Calibri"/>
            </a:endParaRPr>
          </a:p>
        </p:txBody>
      </p:sp>
      <p:graphicFrame>
        <p:nvGraphicFramePr>
          <p:cNvPr id="6" name="Tableau 5"/>
          <p:cNvGraphicFramePr>
            <a:graphicFrameLocks noGrp="1"/>
          </p:cNvGraphicFramePr>
          <p:nvPr>
            <p:extLst/>
          </p:nvPr>
        </p:nvGraphicFramePr>
        <p:xfrm>
          <a:off x="143436" y="1352691"/>
          <a:ext cx="11273393" cy="4823813"/>
        </p:xfrm>
        <a:graphic>
          <a:graphicData uri="http://schemas.openxmlformats.org/drawingml/2006/table">
            <a:tbl>
              <a:tblPr firstRow="1" bandRow="1">
                <a:tableStyleId>{5C22544A-7EE6-4342-B048-85BDC9FD1C3A}</a:tableStyleId>
              </a:tblPr>
              <a:tblGrid>
                <a:gridCol w="4450183">
                  <a:extLst>
                    <a:ext uri="{9D8B030D-6E8A-4147-A177-3AD203B41FA5}">
                      <a16:colId xmlns:a16="http://schemas.microsoft.com/office/drawing/2014/main" val="1090372036"/>
                    </a:ext>
                  </a:extLst>
                </a:gridCol>
                <a:gridCol w="1462600">
                  <a:extLst>
                    <a:ext uri="{9D8B030D-6E8A-4147-A177-3AD203B41FA5}">
                      <a16:colId xmlns:a16="http://schemas.microsoft.com/office/drawing/2014/main" val="3133230753"/>
                    </a:ext>
                  </a:extLst>
                </a:gridCol>
                <a:gridCol w="1471951">
                  <a:extLst>
                    <a:ext uri="{9D8B030D-6E8A-4147-A177-3AD203B41FA5}">
                      <a16:colId xmlns:a16="http://schemas.microsoft.com/office/drawing/2014/main" val="238411835"/>
                    </a:ext>
                  </a:extLst>
                </a:gridCol>
                <a:gridCol w="1440659">
                  <a:extLst>
                    <a:ext uri="{9D8B030D-6E8A-4147-A177-3AD203B41FA5}">
                      <a16:colId xmlns:a16="http://schemas.microsoft.com/office/drawing/2014/main" val="1638741497"/>
                    </a:ext>
                  </a:extLst>
                </a:gridCol>
                <a:gridCol w="1152000">
                  <a:extLst>
                    <a:ext uri="{9D8B030D-6E8A-4147-A177-3AD203B41FA5}">
                      <a16:colId xmlns:a16="http://schemas.microsoft.com/office/drawing/2014/main" val="2650196864"/>
                    </a:ext>
                  </a:extLst>
                </a:gridCol>
                <a:gridCol w="1296000">
                  <a:extLst>
                    <a:ext uri="{9D8B030D-6E8A-4147-A177-3AD203B41FA5}">
                      <a16:colId xmlns:a16="http://schemas.microsoft.com/office/drawing/2014/main" val="1591575161"/>
                    </a:ext>
                  </a:extLst>
                </a:gridCol>
              </a:tblGrid>
              <a:tr h="1114737">
                <a:tc>
                  <a:txBody>
                    <a:bodyPr/>
                    <a:lstStyle/>
                    <a:p>
                      <a:pPr marL="1073150" marR="0" lvl="0" indent="0" algn="r" defTabSz="924282" rtl="0" eaLnBrk="1" fontAlgn="auto"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mn-lt"/>
                          <a:ea typeface="+mn-ea"/>
                          <a:cs typeface="+mn-cs"/>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rgbClr val="FF0000"/>
                          </a:solidFill>
                        </a:rPr>
                        <a:t>De 0 à 3 </a:t>
                      </a:r>
                    </a:p>
                    <a:p>
                      <a:pPr algn="ctr"/>
                      <a:r>
                        <a:rPr lang="fr-FR" sz="1600" b="0" dirty="0">
                          <a:solidFill>
                            <a:srgbClr val="FF0000"/>
                          </a:solidFill>
                        </a:rPr>
                        <a:t>Ne s’applique</a:t>
                      </a:r>
                      <a:r>
                        <a:rPr lang="fr-FR" sz="1600" b="0" baseline="0" dirty="0">
                          <a:solidFill>
                            <a:srgbClr val="FF0000"/>
                          </a:solidFill>
                        </a:rPr>
                        <a:t> pas</a:t>
                      </a:r>
                      <a:endParaRPr lang="fr-FR" sz="1600" b="0" dirty="0">
                        <a:solidFill>
                          <a:srgbClr val="FF0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i="0" dirty="0">
                          <a:solidFill>
                            <a:schemeClr val="accent5">
                              <a:lumMod val="75000"/>
                            </a:schemeClr>
                          </a:solidFill>
                        </a:rPr>
                        <a:t>De 4 à 6 </a:t>
                      </a:r>
                    </a:p>
                    <a:p>
                      <a:pPr algn="ctr"/>
                      <a:r>
                        <a:rPr lang="fr-FR" sz="1600" b="0" i="0" dirty="0">
                          <a:solidFill>
                            <a:schemeClr val="accent5">
                              <a:lumMod val="75000"/>
                            </a:schemeClr>
                          </a:solidFill>
                        </a:rPr>
                        <a:t>S’applique moyennement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chemeClr val="tx2"/>
                          </a:solidFill>
                        </a:rPr>
                        <a:t>De 7 à 10</a:t>
                      </a:r>
                    </a:p>
                    <a:p>
                      <a:pPr algn="ctr"/>
                      <a:r>
                        <a:rPr lang="fr-FR" sz="1600" b="0" dirty="0">
                          <a:solidFill>
                            <a:schemeClr val="tx2"/>
                          </a:solidFill>
                        </a:rPr>
                        <a:t>S’applique</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bg2">
                              <a:lumMod val="75000"/>
                            </a:schemeClr>
                          </a:solidFill>
                          <a:effectLst/>
                          <a:latin typeface="calibri"/>
                        </a:rPr>
                        <a:t>NOTE MOY.</a:t>
                      </a:r>
                    </a:p>
                  </a:txBody>
                  <a:tcPr marL="121920" marR="121920" marT="60960" marB="609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080241"/>
                  </a:ext>
                </a:extLst>
              </a:tr>
              <a:tr h="406664">
                <a:tc>
                  <a:txBody>
                    <a:bodyPr/>
                    <a:lstStyle/>
                    <a:p>
                      <a:pPr algn="r" fontAlgn="ctr"/>
                      <a:r>
                        <a:rPr lang="fr-FR" sz="1900" b="0" i="0" u="none" strike="noStrike" dirty="0">
                          <a:solidFill>
                            <a:schemeClr val="tx2"/>
                          </a:solidFill>
                          <a:effectLst/>
                          <a:latin typeface="calibri" panose="020F0502020204030204" pitchFamily="34" charset="0"/>
                        </a:rPr>
                        <a:t>Est honnête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4,7</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390872"/>
                  </a:ext>
                </a:extLst>
              </a:tr>
              <a:tr h="406664">
                <a:tc>
                  <a:txBody>
                    <a:bodyPr/>
                    <a:lstStyle/>
                    <a:p>
                      <a:pPr algn="r" fontAlgn="ctr"/>
                      <a:r>
                        <a:rPr lang="fr-FR" sz="1900" b="0" i="0" u="none" strike="noStrike" dirty="0">
                          <a:solidFill>
                            <a:schemeClr val="tx2"/>
                          </a:solidFill>
                          <a:effectLst/>
                          <a:latin typeface="calibri" panose="020F0502020204030204" pitchFamily="34" charset="0"/>
                        </a:rPr>
                        <a:t>Est sympathique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25</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3303630"/>
                  </a:ext>
                </a:extLst>
              </a:tr>
              <a:tr h="406664">
                <a:tc>
                  <a:txBody>
                    <a:bodyPr/>
                    <a:lstStyle/>
                    <a:p>
                      <a:pPr algn="r" fontAlgn="ctr"/>
                      <a:r>
                        <a:rPr lang="fr-FR" sz="1900" b="0" i="0" u="none" strike="noStrike" dirty="0">
                          <a:solidFill>
                            <a:schemeClr val="tx2"/>
                          </a:solidFill>
                          <a:effectLst/>
                          <a:latin typeface="calibri" panose="020F0502020204030204" pitchFamily="34" charset="0"/>
                        </a:rPr>
                        <a:t>Veut vraiment changer les choses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20</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3,8</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57781"/>
                  </a:ext>
                </a:extLst>
              </a:tr>
              <a:tr h="604661">
                <a:tc>
                  <a:txBody>
                    <a:bodyPr/>
                    <a:lstStyle/>
                    <a:p>
                      <a:pPr algn="r" fontAlgn="ctr"/>
                      <a:r>
                        <a:rPr lang="fr-FR" sz="1900" b="0" i="0" u="none" strike="noStrike" dirty="0">
                          <a:solidFill>
                            <a:schemeClr val="tx2"/>
                          </a:solidFill>
                          <a:effectLst/>
                          <a:latin typeface="calibri" panose="020F0502020204030204" pitchFamily="34" charset="0"/>
                        </a:rPr>
                        <a:t>Comprend bien les problèmes des gens comme nous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18</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3,6</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823946"/>
                  </a:ext>
                </a:extLst>
              </a:tr>
              <a:tr h="406664">
                <a:tc>
                  <a:txBody>
                    <a:bodyPr/>
                    <a:lstStyle/>
                    <a:p>
                      <a:pPr algn="r" fontAlgn="ctr"/>
                      <a:r>
                        <a:rPr lang="fr-FR" sz="1900" b="0" i="0" u="none" strike="noStrike" dirty="0">
                          <a:solidFill>
                            <a:schemeClr val="tx2"/>
                          </a:solidFill>
                          <a:effectLst/>
                          <a:latin typeface="calibri" panose="020F0502020204030204" pitchFamily="34" charset="0"/>
                        </a:rPr>
                        <a:t>A l'étoffe d'un Président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10</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2,6</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-0,5</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409480"/>
                  </a:ext>
                </a:extLst>
              </a:tr>
              <a:tr h="555427">
                <a:tc>
                  <a:txBody>
                    <a:bodyPr/>
                    <a:lstStyle/>
                    <a:p>
                      <a:pPr algn="r" fontAlgn="ctr"/>
                      <a:r>
                        <a:rPr lang="fr-FR" sz="1900" b="0" i="0" u="none" strike="noStrike" dirty="0">
                          <a:solidFill>
                            <a:schemeClr val="tx2"/>
                          </a:solidFill>
                          <a:effectLst/>
                          <a:latin typeface="calibri" panose="020F0502020204030204" pitchFamily="34" charset="0"/>
                        </a:rPr>
                        <a:t>A déjà prouvé son efficacité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2,6</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484533"/>
                  </a:ext>
                </a:extLst>
              </a:tr>
              <a:tr h="308932">
                <a:tc gridSpan="4">
                  <a:txBody>
                    <a:bodyPr/>
                    <a:lstStyle/>
                    <a:p>
                      <a:pPr algn="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FR"/>
                    </a:p>
                  </a:txBody>
                  <a:tcPr/>
                </a:tc>
                <a:tc hMerge="1">
                  <a:txBody>
                    <a:bodyPr/>
                    <a:lstStyle/>
                    <a:p>
                      <a:endParaRPr lang="fr-FR"/>
                    </a:p>
                  </a:txBody>
                  <a:tcPr/>
                </a:tc>
                <a:tc hMerge="1">
                  <a:txBody>
                    <a:bodyPr/>
                    <a:lstStyle/>
                    <a:p>
                      <a:pPr algn="ctr" fontAlgn="ctr"/>
                      <a:endParaRPr lang="fr-FR" sz="1000" b="0" i="0" u="none" strike="noStrike" dirty="0">
                        <a:solidFill>
                          <a:srgbClr val="C0504D"/>
                        </a:solidFill>
                        <a:effectLst/>
                        <a:latin typeface="calibri" panose="020F0502020204030204" pitchFamily="34" charset="0"/>
                      </a:endParaRPr>
                    </a:p>
                  </a:txBody>
                  <a:tcPr marL="9525" marR="9525" marT="9525" marB="0" anchor="ct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600" b="0" i="1" u="none" strike="noStrike" dirty="0">
                        <a:solidFill>
                          <a:srgbClr val="00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13050083"/>
                  </a:ext>
                </a:extLst>
              </a:tr>
              <a:tr h="613400">
                <a:tc>
                  <a:txBody>
                    <a:bodyPr/>
                    <a:lstStyle/>
                    <a:p>
                      <a:pPr algn="r" fontAlgn="ctr"/>
                      <a:r>
                        <a:rPr lang="fr-FR" sz="1900" b="0" i="0" u="none" strike="noStrike" dirty="0">
                          <a:solidFill>
                            <a:srgbClr val="C00000"/>
                          </a:solidFill>
                          <a:effectLst/>
                          <a:latin typeface="calibri" panose="020F0502020204030204" pitchFamily="34" charset="0"/>
                        </a:rPr>
                        <a:t>Vous inquiète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3,6</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621278"/>
                  </a:ext>
                </a:extLst>
              </a:tr>
            </a:tbl>
          </a:graphicData>
        </a:graphic>
      </p:graphicFrame>
      <p:sp>
        <p:nvSpPr>
          <p:cNvPr id="10" name="Espace réservé du texte 1"/>
          <p:cNvSpPr>
            <a:spLocks noGrp="1"/>
          </p:cNvSpPr>
          <p:nvPr>
            <p:ph type="body" sz="quarter" idx="14"/>
          </p:nvPr>
        </p:nvSpPr>
        <p:spPr>
          <a:xfrm>
            <a:off x="6488389" y="193205"/>
            <a:ext cx="4470399" cy="65595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Les phrases suivantes s’appliquent-elles ou pas à Benoît Hamon ? (Note de 0 à 10)</a:t>
            </a:r>
            <a:endParaRPr lang="fr-FR" sz="1467" i="1" dirty="0">
              <a:solidFill>
                <a:schemeClr val="tx2"/>
              </a:solidFill>
              <a:ea typeface="Cambria"/>
              <a:cs typeface="Times New Roman"/>
            </a:endParaRPr>
          </a:p>
        </p:txBody>
      </p:sp>
      <p:pic>
        <p:nvPicPr>
          <p:cNvPr id="12" name="Image 11"/>
          <p:cNvPicPr>
            <a:picLocks noChangeAspect="1"/>
          </p:cNvPicPr>
          <p:nvPr/>
        </p:nvPicPr>
        <p:blipFill rotWithShape="1">
          <a:blip r:embed="rId3"/>
          <a:srcRect t="15690" r="9251"/>
          <a:stretch/>
        </p:blipFill>
        <p:spPr>
          <a:xfrm>
            <a:off x="244363" y="1050446"/>
            <a:ext cx="1157016" cy="1281839"/>
          </a:xfrm>
          <a:prstGeom prst="rect">
            <a:avLst/>
          </a:prstGeom>
        </p:spPr>
      </p:pic>
    </p:spTree>
    <p:extLst>
      <p:ext uri="{BB962C8B-B14F-4D97-AF65-F5344CB8AC3E}">
        <p14:creationId xmlns:p14="http://schemas.microsoft.com/office/powerpoint/2010/main" val="9152377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2" y="523097"/>
            <a:ext cx="6114873" cy="369397"/>
          </a:xfrm>
        </p:spPr>
        <p:txBody>
          <a:bodyPr anchor="ctr"/>
          <a:lstStyle/>
          <a:p>
            <a:r>
              <a:rPr lang="fr-FR" sz="2667" dirty="0"/>
              <a:t>L’opinion détaillée sur Jean-Luc Mélenchon</a:t>
            </a:r>
          </a:p>
        </p:txBody>
      </p:sp>
      <p:sp>
        <p:nvSpPr>
          <p:cNvPr id="8" name="Espace réservé du pied de page 7"/>
          <p:cNvSpPr>
            <a:spLocks noGrp="1"/>
          </p:cNvSpPr>
          <p:nvPr>
            <p:ph type="ftr" sz="quarter" idx="15"/>
          </p:nvPr>
        </p:nvSpPr>
        <p:spPr>
          <a:xfrm>
            <a:off x="541191" y="6398386"/>
            <a:ext cx="3860800" cy="366183"/>
          </a:xfrm>
        </p:spPr>
        <p:txBody>
          <a:bodyPr/>
          <a:lstStyle/>
          <a:p>
            <a:pPr defTabSz="1232345"/>
            <a:r>
              <a:rPr lang="fr-FR">
                <a:solidFill>
                  <a:srgbClr val="888B8D"/>
                </a:solidFill>
                <a:latin typeface="Calibri"/>
              </a:rPr>
              <a:t>©Ipsos  CEVIPOF LE MONDE – EEF 2017 -  Avril 2017</a:t>
            </a:r>
            <a:endParaRPr lang="fr-FR" sz="933" dirty="0">
              <a:solidFill>
                <a:srgbClr val="888B8D"/>
              </a:solidFill>
              <a:latin typeface="Calibri"/>
            </a:endParaRPr>
          </a:p>
        </p:txBody>
      </p:sp>
      <p:graphicFrame>
        <p:nvGraphicFramePr>
          <p:cNvPr id="6" name="Tableau 5"/>
          <p:cNvGraphicFramePr>
            <a:graphicFrameLocks noGrp="1"/>
          </p:cNvGraphicFramePr>
          <p:nvPr>
            <p:extLst/>
          </p:nvPr>
        </p:nvGraphicFramePr>
        <p:xfrm>
          <a:off x="175953" y="1364403"/>
          <a:ext cx="11286588" cy="4852716"/>
        </p:xfrm>
        <a:graphic>
          <a:graphicData uri="http://schemas.openxmlformats.org/drawingml/2006/table">
            <a:tbl>
              <a:tblPr firstRow="1" bandRow="1">
                <a:tableStyleId>{5C22544A-7EE6-4342-B048-85BDC9FD1C3A}</a:tableStyleId>
              </a:tblPr>
              <a:tblGrid>
                <a:gridCol w="4647280">
                  <a:extLst>
                    <a:ext uri="{9D8B030D-6E8A-4147-A177-3AD203B41FA5}">
                      <a16:colId xmlns:a16="http://schemas.microsoft.com/office/drawing/2014/main" val="1090372036"/>
                    </a:ext>
                  </a:extLst>
                </a:gridCol>
                <a:gridCol w="1384864">
                  <a:extLst>
                    <a:ext uri="{9D8B030D-6E8A-4147-A177-3AD203B41FA5}">
                      <a16:colId xmlns:a16="http://schemas.microsoft.com/office/drawing/2014/main" val="380117955"/>
                    </a:ext>
                  </a:extLst>
                </a:gridCol>
                <a:gridCol w="1619577">
                  <a:extLst>
                    <a:ext uri="{9D8B030D-6E8A-4147-A177-3AD203B41FA5}">
                      <a16:colId xmlns:a16="http://schemas.microsoft.com/office/drawing/2014/main" val="1422055226"/>
                    </a:ext>
                  </a:extLst>
                </a:gridCol>
                <a:gridCol w="1183180">
                  <a:extLst>
                    <a:ext uri="{9D8B030D-6E8A-4147-A177-3AD203B41FA5}">
                      <a16:colId xmlns:a16="http://schemas.microsoft.com/office/drawing/2014/main" val="1638741497"/>
                    </a:ext>
                  </a:extLst>
                </a:gridCol>
                <a:gridCol w="1121104">
                  <a:extLst>
                    <a:ext uri="{9D8B030D-6E8A-4147-A177-3AD203B41FA5}">
                      <a16:colId xmlns:a16="http://schemas.microsoft.com/office/drawing/2014/main" val="782143200"/>
                    </a:ext>
                  </a:extLst>
                </a:gridCol>
                <a:gridCol w="1330583">
                  <a:extLst>
                    <a:ext uri="{9D8B030D-6E8A-4147-A177-3AD203B41FA5}">
                      <a16:colId xmlns:a16="http://schemas.microsoft.com/office/drawing/2014/main" val="888871311"/>
                    </a:ext>
                  </a:extLst>
                </a:gridCol>
              </a:tblGrid>
              <a:tr h="955380">
                <a:tc>
                  <a:txBody>
                    <a:bodyPr/>
                    <a:lstStyle/>
                    <a:p>
                      <a:pPr marL="1073150" marR="0" lvl="0" indent="0" algn="r" defTabSz="924282" rtl="0" eaLnBrk="1" fontAlgn="auto" latinLnBrk="0" hangingPunct="1">
                        <a:lnSpc>
                          <a:spcPct val="100000"/>
                        </a:lnSpc>
                        <a:spcBef>
                          <a:spcPts val="0"/>
                        </a:spcBef>
                        <a:spcAft>
                          <a:spcPts val="0"/>
                        </a:spcAft>
                        <a:buClrTx/>
                        <a:buSzTx/>
                        <a:buFontTx/>
                        <a:buNone/>
                        <a:tabLst/>
                        <a:defRPr/>
                      </a:pPr>
                      <a:r>
                        <a:rPr lang="fr-FR" sz="2100" b="1" dirty="0">
                          <a:solidFill>
                            <a:schemeClr val="tx2"/>
                          </a:solidFill>
                        </a:rPr>
                        <a: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rgbClr val="FF0000"/>
                          </a:solidFill>
                        </a:rPr>
                        <a:t>De 0 à 3 </a:t>
                      </a:r>
                    </a:p>
                    <a:p>
                      <a:pPr algn="ctr"/>
                      <a:r>
                        <a:rPr lang="fr-FR" sz="1600" b="0" dirty="0">
                          <a:solidFill>
                            <a:srgbClr val="FF0000"/>
                          </a:solidFill>
                        </a:rPr>
                        <a:t>Ne s’applique</a:t>
                      </a:r>
                      <a:r>
                        <a:rPr lang="fr-FR" sz="1600" b="0" baseline="0" dirty="0">
                          <a:solidFill>
                            <a:srgbClr val="FF0000"/>
                          </a:solidFill>
                        </a:rPr>
                        <a:t> pas</a:t>
                      </a:r>
                      <a:endParaRPr lang="fr-FR" sz="1600" b="0" dirty="0">
                        <a:solidFill>
                          <a:srgbClr val="FF0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i="0" dirty="0">
                          <a:solidFill>
                            <a:schemeClr val="accent5">
                              <a:lumMod val="75000"/>
                            </a:schemeClr>
                          </a:solidFill>
                        </a:rPr>
                        <a:t>De 4 à 6 </a:t>
                      </a:r>
                    </a:p>
                    <a:p>
                      <a:pPr algn="ctr"/>
                      <a:r>
                        <a:rPr lang="fr-FR" sz="1600" b="0" i="0" dirty="0">
                          <a:solidFill>
                            <a:schemeClr val="accent5">
                              <a:lumMod val="75000"/>
                            </a:schemeClr>
                          </a:solidFill>
                        </a:rPr>
                        <a:t>S’applique moyennement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dirty="0">
                          <a:solidFill>
                            <a:schemeClr val="tx2"/>
                          </a:solidFill>
                        </a:rPr>
                        <a:t>De 7 à 10</a:t>
                      </a:r>
                    </a:p>
                    <a:p>
                      <a:pPr algn="ctr"/>
                      <a:r>
                        <a:rPr lang="fr-FR" sz="1600" b="0" dirty="0">
                          <a:solidFill>
                            <a:schemeClr val="tx2"/>
                          </a:solidFill>
                        </a:rPr>
                        <a:t>S’applique</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bg2">
                              <a:lumMod val="75000"/>
                            </a:schemeClr>
                          </a:solidFill>
                          <a:effectLst/>
                          <a:latin typeface="calibri"/>
                        </a:rPr>
                        <a:t>NOTE MOY.</a:t>
                      </a:r>
                    </a:p>
                  </a:txBody>
                  <a:tcPr marL="121920" marR="121920" marT="60960" marB="6096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p>
                  </a:txBody>
                  <a:tcPr marL="121920" marR="121920" marT="60960" marB="6096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080241"/>
                  </a:ext>
                </a:extLst>
              </a:tr>
              <a:tr h="463521">
                <a:tc>
                  <a:txBody>
                    <a:bodyPr/>
                    <a:lstStyle/>
                    <a:p>
                      <a:pPr algn="r" fontAlgn="ctr"/>
                      <a:r>
                        <a:rPr lang="fr-FR" sz="1900" b="0" i="0" u="none" strike="noStrike" dirty="0">
                          <a:solidFill>
                            <a:schemeClr val="tx2"/>
                          </a:solidFill>
                          <a:effectLst/>
                          <a:latin typeface="calibri" panose="020F0502020204030204" pitchFamily="34" charset="0"/>
                        </a:rPr>
                        <a:t>Veut vraiment changer les choses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39</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5,1</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16755"/>
                  </a:ext>
                </a:extLst>
              </a:tr>
              <a:tr h="555396">
                <a:tc>
                  <a:txBody>
                    <a:bodyPr/>
                    <a:lstStyle/>
                    <a:p>
                      <a:pPr algn="r" fontAlgn="ctr"/>
                      <a:r>
                        <a:rPr lang="fr-FR" sz="1900" b="0" i="0" u="none" strike="noStrike" dirty="0">
                          <a:solidFill>
                            <a:schemeClr val="tx2"/>
                          </a:solidFill>
                          <a:effectLst/>
                          <a:latin typeface="calibri" panose="020F0502020204030204" pitchFamily="34" charset="0"/>
                        </a:rPr>
                        <a:t>Est honnête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4,7</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390872"/>
                  </a:ext>
                </a:extLst>
              </a:tr>
              <a:tr h="581660">
                <a:tc>
                  <a:txBody>
                    <a:bodyPr/>
                    <a:lstStyle/>
                    <a:p>
                      <a:pPr algn="r" fontAlgn="ctr"/>
                      <a:r>
                        <a:rPr lang="fr-FR" sz="1900" b="0" i="0" u="none" strike="noStrike" dirty="0">
                          <a:solidFill>
                            <a:schemeClr val="tx2"/>
                          </a:solidFill>
                          <a:effectLst/>
                          <a:latin typeface="calibri" panose="020F0502020204030204" pitchFamily="34" charset="0"/>
                        </a:rPr>
                        <a:t>Comprend bien les problèmes des gens comme nous</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4,4</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57781"/>
                  </a:ext>
                </a:extLst>
              </a:tr>
              <a:tr h="463521">
                <a:tc>
                  <a:txBody>
                    <a:bodyPr/>
                    <a:lstStyle/>
                    <a:p>
                      <a:pPr algn="r" fontAlgn="ctr"/>
                      <a:r>
                        <a:rPr lang="fr-FR" sz="1900" b="0" i="0" u="none" strike="noStrike" dirty="0">
                          <a:solidFill>
                            <a:schemeClr val="tx2"/>
                          </a:solidFill>
                          <a:effectLst/>
                          <a:latin typeface="calibri" panose="020F0502020204030204" pitchFamily="34" charset="0"/>
                        </a:rPr>
                        <a:t>Est sympathique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4,3</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+0,6</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823946"/>
                  </a:ext>
                </a:extLst>
              </a:tr>
              <a:tr h="463521">
                <a:tc>
                  <a:txBody>
                    <a:bodyPr/>
                    <a:lstStyle/>
                    <a:p>
                      <a:pPr algn="r" fontAlgn="ctr"/>
                      <a:r>
                        <a:rPr lang="fr-FR" sz="1900" b="0" i="0" u="none" strike="noStrike" dirty="0">
                          <a:solidFill>
                            <a:schemeClr val="tx2"/>
                          </a:solidFill>
                          <a:effectLst/>
                          <a:latin typeface="calibri" panose="020F0502020204030204" pitchFamily="34" charset="0"/>
                        </a:rPr>
                        <a:t>A l'étoffe d'un Président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3,7</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+0,8</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409480"/>
                  </a:ext>
                </a:extLst>
              </a:tr>
              <a:tr h="463521">
                <a:tc>
                  <a:txBody>
                    <a:bodyPr/>
                    <a:lstStyle/>
                    <a:p>
                      <a:pPr algn="r" fontAlgn="ctr"/>
                      <a:r>
                        <a:rPr lang="fr-FR" sz="1900" b="0" i="0" u="none" strike="noStrike" dirty="0">
                          <a:solidFill>
                            <a:schemeClr val="tx2"/>
                          </a:solidFill>
                          <a:effectLst/>
                          <a:latin typeface="calibri" panose="020F0502020204030204" pitchFamily="34" charset="0"/>
                        </a:rPr>
                        <a:t>A déjà prouvé son efficacité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2,8</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484533"/>
                  </a:ext>
                </a:extLst>
              </a:tr>
              <a:tr h="500380">
                <a:tc gridSpan="4">
                  <a:txBody>
                    <a:bodyPr/>
                    <a:lstStyle/>
                    <a:p>
                      <a:pPr algn="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FR"/>
                    </a:p>
                  </a:txBody>
                  <a:tcPr/>
                </a:tc>
                <a:tc hMerge="1">
                  <a:txBody>
                    <a:bodyPr/>
                    <a:lstStyle/>
                    <a:p>
                      <a:endParaRPr lang="fr-FR"/>
                    </a:p>
                  </a:txBody>
                  <a:tcPr/>
                </a:tc>
                <a:tc hMerge="1">
                  <a:txBody>
                    <a:bodyPr/>
                    <a:lstStyle/>
                    <a:p>
                      <a:pPr algn="ctr" fontAlgn="ctr"/>
                      <a:endParaRPr lang="fr-FR" sz="1000" b="0" i="0" u="none" strike="noStrike" dirty="0">
                        <a:solidFill>
                          <a:srgbClr val="C0504D"/>
                        </a:solidFill>
                        <a:effectLst/>
                        <a:latin typeface="calibri" panose="020F0502020204030204" pitchFamily="34" charset="0"/>
                      </a:endParaRPr>
                    </a:p>
                  </a:txBody>
                  <a:tcPr marL="9525" marR="9525" marT="9525" marB="0" anchor="ctr"/>
                </a:tc>
                <a:tc>
                  <a:txBody>
                    <a:bodyPr/>
                    <a:lstStyle/>
                    <a:p>
                      <a:endParaRPr lang="fr-FR" sz="3200" dirty="0"/>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600" b="0" i="1" u="none" strike="noStrike" dirty="0">
                        <a:solidFill>
                          <a:srgbClr val="1B4696"/>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13050083"/>
                  </a:ext>
                </a:extLst>
              </a:tr>
              <a:tr h="395656">
                <a:tc>
                  <a:txBody>
                    <a:bodyPr/>
                    <a:lstStyle/>
                    <a:p>
                      <a:pPr algn="r" fontAlgn="ctr"/>
                      <a:r>
                        <a:rPr lang="fr-FR" sz="1900" b="0" i="0" u="none" strike="noStrike" dirty="0">
                          <a:solidFill>
                            <a:srgbClr val="C00000"/>
                          </a:solidFill>
                          <a:effectLst/>
                          <a:latin typeface="calibri" panose="020F0502020204030204" pitchFamily="34" charset="0"/>
                        </a:rPr>
                        <a:t>Vous inquiète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4,5</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1B4696"/>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621278"/>
                  </a:ext>
                </a:extLst>
              </a:tr>
            </a:tbl>
          </a:graphicData>
        </a:graphic>
      </p:graphicFrame>
      <p:sp>
        <p:nvSpPr>
          <p:cNvPr id="9" name="Espace réservé du texte 1"/>
          <p:cNvSpPr>
            <a:spLocks noGrp="1"/>
          </p:cNvSpPr>
          <p:nvPr>
            <p:ph type="body" sz="quarter" idx="14"/>
          </p:nvPr>
        </p:nvSpPr>
        <p:spPr>
          <a:xfrm>
            <a:off x="6956358" y="262237"/>
            <a:ext cx="4470399" cy="655955"/>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Les phrases suivantes s’appliquent-elles ou pas à Jean-Luc Mélenchon ? (Note de 0 à 10)</a:t>
            </a:r>
            <a:endParaRPr lang="fr-FR" sz="1467" i="1" dirty="0">
              <a:solidFill>
                <a:schemeClr val="tx2"/>
              </a:solidFill>
              <a:ea typeface="Cambria"/>
              <a:cs typeface="Times New Roman"/>
            </a:endParaRPr>
          </a:p>
        </p:txBody>
      </p:sp>
      <p:pic>
        <p:nvPicPr>
          <p:cNvPr id="10" name="Image 9"/>
          <p:cNvPicPr>
            <a:picLocks noChangeAspect="1"/>
          </p:cNvPicPr>
          <p:nvPr/>
        </p:nvPicPr>
        <p:blipFill rotWithShape="1">
          <a:blip r:embed="rId3"/>
          <a:srcRect l="2561" r="1"/>
          <a:stretch/>
        </p:blipFill>
        <p:spPr>
          <a:xfrm>
            <a:off x="353244" y="995435"/>
            <a:ext cx="977339" cy="1196096"/>
          </a:xfrm>
          <a:prstGeom prst="rect">
            <a:avLst/>
          </a:prstGeom>
        </p:spPr>
      </p:pic>
    </p:spTree>
    <p:extLst>
      <p:ext uri="{BB962C8B-B14F-4D97-AF65-F5344CB8AC3E}">
        <p14:creationId xmlns:p14="http://schemas.microsoft.com/office/powerpoint/2010/main" val="26735233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extLst/>
          </p:nvPr>
        </p:nvGraphicFramePr>
        <p:xfrm>
          <a:off x="97386" y="1614415"/>
          <a:ext cx="11865525" cy="4753659"/>
        </p:xfrm>
        <a:graphic>
          <a:graphicData uri="http://schemas.openxmlformats.org/drawingml/2006/table">
            <a:tbl>
              <a:tblPr firstRow="1" bandRow="1">
                <a:tableStyleId>{5C22544A-7EE6-4342-B048-85BDC9FD1C3A}</a:tableStyleId>
              </a:tblPr>
              <a:tblGrid>
                <a:gridCol w="3302775">
                  <a:extLst>
                    <a:ext uri="{9D8B030D-6E8A-4147-A177-3AD203B41FA5}">
                      <a16:colId xmlns:a16="http://schemas.microsoft.com/office/drawing/2014/main" val="1090372036"/>
                    </a:ext>
                  </a:extLst>
                </a:gridCol>
                <a:gridCol w="856275">
                  <a:extLst>
                    <a:ext uri="{9D8B030D-6E8A-4147-A177-3AD203B41FA5}">
                      <a16:colId xmlns:a16="http://schemas.microsoft.com/office/drawing/2014/main" val="2286622361"/>
                    </a:ext>
                  </a:extLst>
                </a:gridCol>
                <a:gridCol w="856275">
                  <a:extLst>
                    <a:ext uri="{9D8B030D-6E8A-4147-A177-3AD203B41FA5}">
                      <a16:colId xmlns:a16="http://schemas.microsoft.com/office/drawing/2014/main" val="440782295"/>
                    </a:ext>
                  </a:extLst>
                </a:gridCol>
                <a:gridCol w="856275">
                  <a:extLst>
                    <a:ext uri="{9D8B030D-6E8A-4147-A177-3AD203B41FA5}">
                      <a16:colId xmlns:a16="http://schemas.microsoft.com/office/drawing/2014/main" val="1302667406"/>
                    </a:ext>
                  </a:extLst>
                </a:gridCol>
                <a:gridCol w="848059">
                  <a:extLst>
                    <a:ext uri="{9D8B030D-6E8A-4147-A177-3AD203B41FA5}">
                      <a16:colId xmlns:a16="http://schemas.microsoft.com/office/drawing/2014/main" val="1826882686"/>
                    </a:ext>
                  </a:extLst>
                </a:gridCol>
                <a:gridCol w="864491">
                  <a:extLst>
                    <a:ext uri="{9D8B030D-6E8A-4147-A177-3AD203B41FA5}">
                      <a16:colId xmlns:a16="http://schemas.microsoft.com/office/drawing/2014/main" val="2212602719"/>
                    </a:ext>
                  </a:extLst>
                </a:gridCol>
                <a:gridCol w="856275">
                  <a:extLst>
                    <a:ext uri="{9D8B030D-6E8A-4147-A177-3AD203B41FA5}">
                      <a16:colId xmlns:a16="http://schemas.microsoft.com/office/drawing/2014/main" val="1772786115"/>
                    </a:ext>
                  </a:extLst>
                </a:gridCol>
                <a:gridCol w="856275">
                  <a:extLst>
                    <a:ext uri="{9D8B030D-6E8A-4147-A177-3AD203B41FA5}">
                      <a16:colId xmlns:a16="http://schemas.microsoft.com/office/drawing/2014/main" val="1837360851"/>
                    </a:ext>
                  </a:extLst>
                </a:gridCol>
                <a:gridCol w="856275">
                  <a:extLst>
                    <a:ext uri="{9D8B030D-6E8A-4147-A177-3AD203B41FA5}">
                      <a16:colId xmlns:a16="http://schemas.microsoft.com/office/drawing/2014/main" val="4175910906"/>
                    </a:ext>
                  </a:extLst>
                </a:gridCol>
                <a:gridCol w="856275">
                  <a:extLst>
                    <a:ext uri="{9D8B030D-6E8A-4147-A177-3AD203B41FA5}">
                      <a16:colId xmlns:a16="http://schemas.microsoft.com/office/drawing/2014/main" val="1350584322"/>
                    </a:ext>
                  </a:extLst>
                </a:gridCol>
                <a:gridCol w="856275">
                  <a:extLst>
                    <a:ext uri="{9D8B030D-6E8A-4147-A177-3AD203B41FA5}">
                      <a16:colId xmlns:a16="http://schemas.microsoft.com/office/drawing/2014/main" val="501976854"/>
                    </a:ext>
                  </a:extLst>
                </a:gridCol>
              </a:tblGrid>
              <a:tr h="609600">
                <a:tc>
                  <a:txBody>
                    <a:bodyPr/>
                    <a:lstStyle/>
                    <a:p>
                      <a:pPr algn="ctr"/>
                      <a:r>
                        <a:rPr lang="fr-FR" sz="2100" b="1" dirty="0">
                          <a:solidFill>
                            <a:schemeClr val="tx2"/>
                          </a:solidFill>
                        </a:rPr>
                        <a:t>MOYENNE</a:t>
                      </a:r>
                      <a:r>
                        <a:rPr lang="fr-FR" sz="2100" b="1" baseline="0" dirty="0">
                          <a:solidFill>
                            <a:schemeClr val="tx2"/>
                          </a:solidFill>
                        </a:rPr>
                        <a:t>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fr-FR" sz="1600" b="0" dirty="0">
                          <a:solidFill>
                            <a:schemeClr val="tx2"/>
                          </a:solidFill>
                          <a:latin typeface="+mn-lt"/>
                        </a:rPr>
                        <a:t>Jean-Luc</a:t>
                      </a:r>
                      <a:r>
                        <a:rPr lang="fr-FR" sz="1600" b="0" baseline="0" dirty="0">
                          <a:solidFill>
                            <a:schemeClr val="tx2"/>
                          </a:solidFill>
                          <a:latin typeface="+mn-lt"/>
                        </a:rPr>
                        <a:t> </a:t>
                      </a:r>
                    </a:p>
                    <a:p>
                      <a:pPr algn="ctr"/>
                      <a:r>
                        <a:rPr lang="fr-FR" sz="1600" b="0" baseline="0" dirty="0">
                          <a:solidFill>
                            <a:schemeClr val="tx2"/>
                          </a:solidFill>
                          <a:latin typeface="+mn-lt"/>
                        </a:rPr>
                        <a:t>Mélenchon</a:t>
                      </a:r>
                      <a:endParaRPr lang="fr-FR" sz="1600" b="0" dirty="0">
                        <a:solidFill>
                          <a:schemeClr val="tx2"/>
                        </a:solidFill>
                        <a:latin typeface="+mn-lt"/>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1200" b="0" dirty="0">
                        <a:solidFill>
                          <a:schemeClr val="tx2"/>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gridSpan="2">
                  <a:txBody>
                    <a:bodyPr/>
                    <a:lstStyle/>
                    <a:p>
                      <a:pPr algn="ctr"/>
                      <a:r>
                        <a:rPr lang="fr-FR" sz="1600" b="0" dirty="0">
                          <a:solidFill>
                            <a:schemeClr val="tx2"/>
                          </a:solidFill>
                          <a:latin typeface="+mn-lt"/>
                        </a:rPr>
                        <a:t>Benoît</a:t>
                      </a:r>
                    </a:p>
                    <a:p>
                      <a:pPr algn="ctr"/>
                      <a:r>
                        <a:rPr lang="fr-FR" sz="1600" b="0" dirty="0">
                          <a:solidFill>
                            <a:schemeClr val="tx2"/>
                          </a:solidFill>
                          <a:latin typeface="+mn-lt"/>
                        </a:rPr>
                        <a:t>Hamon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fr-FR" sz="1200" b="0" dirty="0">
                        <a:solidFill>
                          <a:schemeClr val="tx2"/>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gridSpan="2">
                  <a:txBody>
                    <a:bodyPr/>
                    <a:lstStyle/>
                    <a:p>
                      <a:pPr algn="ctr"/>
                      <a:r>
                        <a:rPr lang="fr-FR" sz="1600" b="0" dirty="0">
                          <a:solidFill>
                            <a:schemeClr val="tx2"/>
                          </a:solidFill>
                          <a:latin typeface="+mn-lt"/>
                        </a:rPr>
                        <a:t>Emmanuel</a:t>
                      </a:r>
                    </a:p>
                    <a:p>
                      <a:pPr algn="ctr"/>
                      <a:r>
                        <a:rPr lang="fr-FR" sz="1600" b="0" dirty="0">
                          <a:solidFill>
                            <a:schemeClr val="tx2"/>
                          </a:solidFill>
                          <a:latin typeface="+mn-lt"/>
                        </a:rPr>
                        <a:t>Macron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1200" b="0" dirty="0">
                        <a:solidFill>
                          <a:schemeClr val="tx2"/>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gridSpan="2">
                  <a:txBody>
                    <a:bodyPr/>
                    <a:lstStyle/>
                    <a:p>
                      <a:pPr algn="ctr"/>
                      <a:r>
                        <a:rPr lang="fr-FR" sz="1600" b="0" dirty="0">
                          <a:solidFill>
                            <a:schemeClr val="tx2"/>
                          </a:solidFill>
                          <a:latin typeface="+mn-lt"/>
                        </a:rPr>
                        <a:t>François </a:t>
                      </a:r>
                    </a:p>
                    <a:p>
                      <a:pPr algn="ctr"/>
                      <a:r>
                        <a:rPr lang="fr-FR" sz="1600" b="0" dirty="0">
                          <a:solidFill>
                            <a:schemeClr val="tx2"/>
                          </a:solidFill>
                          <a:latin typeface="+mn-lt"/>
                        </a:rPr>
                        <a:t>Fillon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fr-FR" sz="1200" b="0" dirty="0">
                        <a:solidFill>
                          <a:schemeClr val="tx2"/>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gridSpan="2">
                  <a:txBody>
                    <a:bodyPr/>
                    <a:lstStyle/>
                    <a:p>
                      <a:pPr algn="ctr"/>
                      <a:r>
                        <a:rPr lang="fr-FR" sz="1600" b="0" dirty="0">
                          <a:solidFill>
                            <a:schemeClr val="tx2"/>
                          </a:solidFill>
                          <a:latin typeface="+mn-lt"/>
                        </a:rPr>
                        <a:t>Marine</a:t>
                      </a:r>
                    </a:p>
                    <a:p>
                      <a:pPr algn="ctr"/>
                      <a:r>
                        <a:rPr lang="fr-FR" sz="1600" b="0" dirty="0">
                          <a:solidFill>
                            <a:schemeClr val="tx2"/>
                          </a:solidFill>
                          <a:latin typeface="+mn-lt"/>
                        </a:rPr>
                        <a:t>Le Pen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1200" b="0" dirty="0">
                        <a:solidFill>
                          <a:schemeClr val="tx2"/>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383007097"/>
                  </a:ext>
                </a:extLst>
              </a:tr>
              <a:tr h="565560">
                <a:tc>
                  <a:txBody>
                    <a:bodyPr/>
                    <a:lstStyle/>
                    <a:p>
                      <a:pPr algn="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endParaRPr lang="fr-FR" sz="1100" b="0" i="0" u="none" strike="noStrike" dirty="0">
                        <a:solidFill>
                          <a:schemeClr val="tx2"/>
                        </a:solidFill>
                        <a:effectLst/>
                        <a:latin typeface="calibri" panose="020F0502020204030204" pitchFamily="34" charset="0"/>
                      </a:endParaRP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100" b="0" i="0" u="none" strike="noStrike" dirty="0">
                        <a:solidFill>
                          <a:schemeClr val="tx2"/>
                        </a:solidFill>
                        <a:effectLst/>
                        <a:latin typeface="calibri" panose="020F0502020204030204" pitchFamily="34" charset="0"/>
                      </a:endParaRP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endParaRPr kumimoji="0" lang="fr-FR" sz="11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100" b="0" i="0" u="none" strike="noStrike" dirty="0">
                        <a:solidFill>
                          <a:schemeClr val="tx2"/>
                        </a:solidFill>
                        <a:effectLst/>
                        <a:latin typeface="calibri" panose="020F0502020204030204" pitchFamily="34" charset="0"/>
                      </a:endParaRP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endParaRPr kumimoji="0" lang="fr-FR" sz="11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100" b="0"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endParaRPr kumimoji="0" lang="fr-FR" sz="11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100" b="0"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Evolution </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16-17 avril</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888B8D">
                              <a:lumMod val="75000"/>
                            </a:srgbClr>
                          </a:solidFill>
                          <a:effectLst/>
                          <a:uLnTx/>
                          <a:uFillTx/>
                          <a:latin typeface="Calibri" panose="020F0502020204030204" pitchFamily="34" charset="0"/>
                          <a:ea typeface="+mn-ea"/>
                          <a:cs typeface="+mn-cs"/>
                        </a:rPr>
                        <a:t> vs 7-12 février</a:t>
                      </a:r>
                      <a:endParaRPr kumimoji="0" lang="fr-FR" sz="11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0560705"/>
                  </a:ext>
                </a:extLst>
              </a:tr>
              <a:tr h="375888">
                <a:tc>
                  <a:txBody>
                    <a:bodyPr/>
                    <a:lstStyle/>
                    <a:p>
                      <a:pPr algn="r" fontAlgn="ctr"/>
                      <a:r>
                        <a:rPr lang="fr-FR" sz="1900" b="0" i="0" u="none" strike="noStrike" dirty="0">
                          <a:solidFill>
                            <a:schemeClr val="tx2"/>
                          </a:solidFill>
                          <a:effectLst/>
                          <a:latin typeface="calibri" panose="020F0502020204030204" pitchFamily="34" charset="0"/>
                        </a:rPr>
                        <a:t>Veut vraiment changer les choses</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5,1</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+0,6</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3,8</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-0,4</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4,1</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606009"/>
                  </a:ext>
                </a:extLst>
              </a:tr>
              <a:tr h="581660">
                <a:tc>
                  <a:txBody>
                    <a:bodyPr/>
                    <a:lstStyle/>
                    <a:p>
                      <a:pPr algn="r" fontAlgn="ctr"/>
                      <a:r>
                        <a:rPr lang="fr-FR" sz="1900" b="0" i="0" u="none" strike="noStrike" dirty="0">
                          <a:solidFill>
                            <a:schemeClr val="tx2"/>
                          </a:solidFill>
                          <a:effectLst/>
                          <a:latin typeface="calibri" panose="020F0502020204030204" pitchFamily="34" charset="0"/>
                        </a:rPr>
                        <a:t>Comprend bien les problèmes des gens comme nous</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4,4</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+0,3</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3,6</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4,1</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507725"/>
                  </a:ext>
                </a:extLst>
              </a:tr>
              <a:tr h="375888">
                <a:tc>
                  <a:txBody>
                    <a:bodyPr/>
                    <a:lstStyle/>
                    <a:p>
                      <a:pPr algn="r" fontAlgn="ctr"/>
                      <a:r>
                        <a:rPr lang="fr-FR" sz="1900" b="0" i="0" u="none" strike="noStrike" dirty="0">
                          <a:solidFill>
                            <a:schemeClr val="tx2"/>
                          </a:solidFill>
                          <a:effectLst/>
                          <a:latin typeface="calibri" panose="020F0502020204030204" pitchFamily="34" charset="0"/>
                        </a:rPr>
                        <a:t>Est honnête</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4,7</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+0,6</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4,7</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chemeClr val="tx2"/>
                          </a:solidFill>
                          <a:effectLst/>
                          <a:latin typeface="calibri" panose="020F0502020204030204" pitchFamily="34" charset="0"/>
                        </a:rPr>
                        <a:t>+0,4</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3,9</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16755"/>
                  </a:ext>
                </a:extLst>
              </a:tr>
              <a:tr h="375888">
                <a:tc>
                  <a:txBody>
                    <a:bodyPr/>
                    <a:lstStyle/>
                    <a:p>
                      <a:pPr algn="r" fontAlgn="ctr"/>
                      <a:r>
                        <a:rPr lang="fr-FR" sz="1900" b="0" i="0" u="none" strike="noStrike" dirty="0">
                          <a:solidFill>
                            <a:schemeClr val="tx2"/>
                          </a:solidFill>
                          <a:effectLst/>
                          <a:latin typeface="calibri" panose="020F0502020204030204" pitchFamily="34" charset="0"/>
                        </a:rPr>
                        <a:t>Est sympathique</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4,3</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+0,6</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4,2</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4,3</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-0,4</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390872"/>
                  </a:ext>
                </a:extLst>
              </a:tr>
              <a:tr h="375888">
                <a:tc>
                  <a:txBody>
                    <a:bodyPr/>
                    <a:lstStyle/>
                    <a:p>
                      <a:pPr algn="r" fontAlgn="ctr"/>
                      <a:r>
                        <a:rPr lang="fr-FR" sz="1900" b="0" i="0" u="none" strike="noStrike" dirty="0">
                          <a:solidFill>
                            <a:schemeClr val="tx2"/>
                          </a:solidFill>
                          <a:effectLst/>
                          <a:latin typeface="calibri" panose="020F0502020204030204" pitchFamily="34" charset="0"/>
                        </a:rPr>
                        <a:t>A l'étoffe d'un Président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3,7</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+0,8</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2,6</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-0,5</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3,9</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409480"/>
                  </a:ext>
                </a:extLst>
              </a:tr>
              <a:tr h="524267">
                <a:tc>
                  <a:txBody>
                    <a:bodyPr/>
                    <a:lstStyle/>
                    <a:p>
                      <a:pPr algn="r" fontAlgn="ctr"/>
                      <a:r>
                        <a:rPr lang="fr-FR" sz="1900" b="0" i="0" u="none" strike="noStrike" dirty="0">
                          <a:solidFill>
                            <a:schemeClr val="tx2"/>
                          </a:solidFill>
                          <a:effectLst/>
                          <a:latin typeface="calibri" panose="020F0502020204030204" pitchFamily="34" charset="0"/>
                        </a:rPr>
                        <a:t>A déjà prouvé son efficacité</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2,8</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2,6</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3,0</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484533"/>
                  </a:ext>
                </a:extLst>
              </a:tr>
              <a:tr h="500380">
                <a:tc>
                  <a:txBody>
                    <a:bodyPr/>
                    <a:lstStyle/>
                    <a:p>
                      <a:pPr algn="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3200" dirty="0"/>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fr-FR" sz="1600" b="0" i="1" u="none" strike="noStrike" dirty="0">
                        <a:solidFill>
                          <a:srgbClr val="1B4696"/>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600" b="0" i="1"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fr-FR" sz="1600" b="0" i="1"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900" dirty="0">
                        <a:solidFill>
                          <a:schemeClr val="tx2"/>
                        </a:solidFill>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fr-FR" sz="1600" b="0" i="1"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fr-FR" sz="1900" b="1" i="0" u="none" strike="noStrike" dirty="0">
                        <a:solidFill>
                          <a:schemeClr val="tx2"/>
                        </a:solidFill>
                        <a:effectLst/>
                        <a:latin typeface="calibri" panose="020F0502020204030204" pitchFamily="34" charset="0"/>
                      </a:endParaRPr>
                    </a:p>
                  </a:txBody>
                  <a:tcPr marL="12700" marR="12700" marT="127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fr-FR" sz="1600" b="0" i="1"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9451450"/>
                  </a:ext>
                </a:extLst>
              </a:tr>
              <a:tr h="340780">
                <a:tc>
                  <a:txBody>
                    <a:bodyPr/>
                    <a:lstStyle/>
                    <a:p>
                      <a:pPr algn="r" fontAlgn="ctr"/>
                      <a:r>
                        <a:rPr lang="fr-FR" sz="1900" b="0" i="0" u="none" strike="noStrike" dirty="0">
                          <a:solidFill>
                            <a:srgbClr val="C00000"/>
                          </a:solidFill>
                          <a:effectLst/>
                          <a:latin typeface="calibri" panose="020F0502020204030204" pitchFamily="34" charset="0"/>
                        </a:rPr>
                        <a:t>Vous inquiète</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4,5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3,6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4,2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C00000"/>
                          </a:solidFill>
                          <a:effectLst/>
                          <a:latin typeface="calibri" panose="020F0502020204030204" pitchFamily="34" charset="0"/>
                        </a:rPr>
                        <a:t>5,2</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6,0</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621278"/>
                  </a:ext>
                </a:extLst>
              </a:tr>
            </a:tbl>
          </a:graphicData>
        </a:graphic>
      </p:graphicFrame>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2" name="Espace réservé du texte 1"/>
          <p:cNvSpPr>
            <a:spLocks noGrp="1"/>
          </p:cNvSpPr>
          <p:nvPr>
            <p:ph type="body" sz="quarter" idx="14"/>
          </p:nvPr>
        </p:nvSpPr>
        <p:spPr>
          <a:xfrm>
            <a:off x="5479394" y="165444"/>
            <a:ext cx="6477175" cy="471553"/>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Les phrases suivantes s’appliquent-elles ou pas à [Jean-Luc Mélenchon, Benoît Hamon, Emmanuel Macron, François Fillon, Marine Le Pen] ?</a:t>
            </a:r>
            <a:endParaRPr lang="fr-FR" sz="1467" i="1" dirty="0">
              <a:solidFill>
                <a:schemeClr val="tx2"/>
              </a:solidFill>
              <a:ea typeface="Cambria"/>
              <a:cs typeface="Times New Roman"/>
            </a:endParaRPr>
          </a:p>
        </p:txBody>
      </p:sp>
      <p:sp>
        <p:nvSpPr>
          <p:cNvPr id="6" name="Titre 2"/>
          <p:cNvSpPr txBox="1">
            <a:spLocks/>
          </p:cNvSpPr>
          <p:nvPr/>
        </p:nvSpPr>
        <p:spPr>
          <a:xfrm>
            <a:off x="244363" y="499298"/>
            <a:ext cx="6738328" cy="369397"/>
          </a:xfrm>
          <a:prstGeom prst="rect">
            <a:avLst/>
          </a:prstGeom>
        </p:spPr>
        <p:txBody>
          <a:bodyPr vert="horz" wrap="square" lIns="0" tIns="0" rIns="0" bIns="0" rtlCol="0" anchor="ctr">
            <a:spAutoFit/>
          </a:bodyPr>
          <a:lstStyle>
            <a:lvl1pPr algn="l" defTabSz="924282" rtl="0" eaLnBrk="1" latinLnBrk="0" hangingPunct="1">
              <a:lnSpc>
                <a:spcPct val="90000"/>
              </a:lnSpc>
              <a:spcBef>
                <a:spcPts val="408"/>
              </a:spcBef>
              <a:buNone/>
              <a:tabLst/>
              <a:defRPr sz="2800" b="1" kern="1200">
                <a:solidFill>
                  <a:schemeClr val="tx1"/>
                </a:solidFill>
                <a:latin typeface="+mj-lt"/>
                <a:ea typeface="+mj-ea"/>
                <a:cs typeface="+mj-cs"/>
              </a:defRPr>
            </a:lvl1pPr>
          </a:lstStyle>
          <a:p>
            <a:pPr defTabSz="1232345">
              <a:spcBef>
                <a:spcPts val="544"/>
              </a:spcBef>
            </a:pPr>
            <a:r>
              <a:rPr lang="fr-FR" sz="2667" dirty="0">
                <a:solidFill>
                  <a:srgbClr val="222223"/>
                </a:solidFill>
                <a:latin typeface="Calibri"/>
              </a:rPr>
              <a:t>Tableau récapitulatif</a:t>
            </a:r>
            <a:endParaRPr lang="fr-FR" sz="2400" dirty="0">
              <a:solidFill>
                <a:srgbClr val="222223"/>
              </a:solidFill>
              <a:latin typeface="Calibri"/>
            </a:endParaRP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pic>
        <p:nvPicPr>
          <p:cNvPr id="13" name="Image 12"/>
          <p:cNvPicPr>
            <a:picLocks noChangeAspect="1"/>
          </p:cNvPicPr>
          <p:nvPr/>
        </p:nvPicPr>
        <p:blipFill rotWithShape="1">
          <a:blip r:embed="rId3"/>
          <a:srcRect b="3800"/>
          <a:stretch/>
        </p:blipFill>
        <p:spPr>
          <a:xfrm>
            <a:off x="10667128" y="884590"/>
            <a:ext cx="636203" cy="729825"/>
          </a:xfrm>
          <a:prstGeom prst="rect">
            <a:avLst/>
          </a:prstGeom>
        </p:spPr>
      </p:pic>
      <p:pic>
        <p:nvPicPr>
          <p:cNvPr id="14" name="Image 13"/>
          <p:cNvPicPr>
            <a:picLocks noChangeAspect="1"/>
          </p:cNvPicPr>
          <p:nvPr/>
        </p:nvPicPr>
        <p:blipFill rotWithShape="1">
          <a:blip r:embed="rId4"/>
          <a:srcRect l="6496" b="14002"/>
          <a:stretch/>
        </p:blipFill>
        <p:spPr>
          <a:xfrm>
            <a:off x="7329184" y="875601"/>
            <a:ext cx="673641" cy="738815"/>
          </a:xfrm>
          <a:prstGeom prst="rect">
            <a:avLst/>
          </a:prstGeom>
        </p:spPr>
      </p:pic>
      <p:pic>
        <p:nvPicPr>
          <p:cNvPr id="15" name="Image 14"/>
          <p:cNvPicPr>
            <a:picLocks noChangeAspect="1"/>
          </p:cNvPicPr>
          <p:nvPr/>
        </p:nvPicPr>
        <p:blipFill rotWithShape="1">
          <a:blip r:embed="rId5"/>
          <a:srcRect b="11070"/>
          <a:stretch/>
        </p:blipFill>
        <p:spPr>
          <a:xfrm>
            <a:off x="9048666" y="878308"/>
            <a:ext cx="694135" cy="736107"/>
          </a:xfrm>
          <a:prstGeom prst="rect">
            <a:avLst/>
          </a:prstGeom>
        </p:spPr>
      </p:pic>
      <p:pic>
        <p:nvPicPr>
          <p:cNvPr id="16" name="Image 15"/>
          <p:cNvPicPr>
            <a:picLocks noChangeAspect="1"/>
          </p:cNvPicPr>
          <p:nvPr/>
        </p:nvPicPr>
        <p:blipFill rotWithShape="1">
          <a:blip r:embed="rId6"/>
          <a:srcRect t="1" b="2645"/>
          <a:stretch/>
        </p:blipFill>
        <p:spPr>
          <a:xfrm>
            <a:off x="3881110" y="827883"/>
            <a:ext cx="677497" cy="786532"/>
          </a:xfrm>
          <a:prstGeom prst="rect">
            <a:avLst/>
          </a:prstGeom>
        </p:spPr>
      </p:pic>
      <p:pic>
        <p:nvPicPr>
          <p:cNvPr id="17" name="Image 16"/>
          <p:cNvPicPr>
            <a:picLocks noChangeAspect="1"/>
          </p:cNvPicPr>
          <p:nvPr/>
        </p:nvPicPr>
        <p:blipFill rotWithShape="1">
          <a:blip r:embed="rId7"/>
          <a:srcRect t="15690" r="7007"/>
          <a:stretch/>
        </p:blipFill>
        <p:spPr>
          <a:xfrm>
            <a:off x="5571507" y="924102"/>
            <a:ext cx="638504" cy="690313"/>
          </a:xfrm>
          <a:prstGeom prst="rect">
            <a:avLst/>
          </a:prstGeom>
        </p:spPr>
      </p:pic>
    </p:spTree>
    <p:extLst>
      <p:ext uri="{BB962C8B-B14F-4D97-AF65-F5344CB8AC3E}">
        <p14:creationId xmlns:p14="http://schemas.microsoft.com/office/powerpoint/2010/main" val="39855020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27709"/>
            <a:ext cx="8947195" cy="590215"/>
          </a:xfrm>
        </p:spPr>
        <p:txBody>
          <a:bodyPr anchor="ctr"/>
          <a:lstStyle/>
          <a:p>
            <a:r>
              <a:rPr lang="fr-FR" dirty="0">
                <a:solidFill>
                  <a:schemeClr val="bg1">
                    <a:lumMod val="65000"/>
                  </a:schemeClr>
                </a:solidFill>
              </a:rPr>
              <a:t>Module politique </a:t>
            </a:r>
          </a:p>
        </p:txBody>
      </p:sp>
      <p:sp>
        <p:nvSpPr>
          <p:cNvPr id="10" name="Titre 2"/>
          <p:cNvSpPr>
            <a:spLocks noGrp="1"/>
          </p:cNvSpPr>
          <p:nvPr>
            <p:ph type="title"/>
          </p:nvPr>
        </p:nvSpPr>
        <p:spPr>
          <a:xfrm>
            <a:off x="244364" y="411177"/>
            <a:ext cx="5643817" cy="738792"/>
          </a:xfrm>
        </p:spPr>
        <p:txBody>
          <a:bodyPr anchor="ctr"/>
          <a:lstStyle/>
          <a:p>
            <a:r>
              <a:rPr lang="fr-FR" sz="2667" dirty="0"/>
              <a:t>Le positionnement des candidats sur l’axe gauche-droite </a:t>
            </a:r>
          </a:p>
        </p:txBody>
      </p:sp>
      <p:sp>
        <p:nvSpPr>
          <p:cNvPr id="11" name="Espace réservé du texte 1"/>
          <p:cNvSpPr>
            <a:spLocks noGrp="1"/>
          </p:cNvSpPr>
          <p:nvPr>
            <p:ph type="body" sz="quarter" idx="14"/>
          </p:nvPr>
        </p:nvSpPr>
        <p:spPr>
          <a:xfrm>
            <a:off x="5996687" y="183439"/>
            <a:ext cx="5564693" cy="758132"/>
          </a:xfrm>
          <a:prstGeom prst="roundRect">
            <a:avLst/>
          </a:prstGeom>
          <a:noFill/>
          <a:ln>
            <a:noFill/>
          </a:ln>
        </p:spPr>
        <p:txBody>
          <a:bodyPr anchor="ctr">
            <a:noAutofit/>
          </a:bodyPr>
          <a:lstStyle/>
          <a:p>
            <a:pPr marL="0" indent="0">
              <a:buNone/>
            </a:pPr>
            <a:r>
              <a:rPr lang="fr-FR" sz="1467" i="1" dirty="0">
                <a:solidFill>
                  <a:schemeClr val="tx2"/>
                </a:solidFill>
                <a:cs typeface="Helvetica" panose="020B0604020202020204" pitchFamily="34" charset="0"/>
              </a:rPr>
              <a:t>Question : En politique les gens parlent de la gauche et de la droite. Sur une échelle de 0 à 10, où classeriez-vous les candidats suivants ?</a:t>
            </a:r>
            <a:endParaRPr lang="fr-FR" sz="1467" i="1" dirty="0">
              <a:solidFill>
                <a:schemeClr val="tx2"/>
              </a:solidFill>
              <a:ea typeface="Cambria"/>
              <a:cs typeface="Times New Roman"/>
            </a:endParaRPr>
          </a:p>
        </p:txBody>
      </p:sp>
      <p:graphicFrame>
        <p:nvGraphicFramePr>
          <p:cNvPr id="12" name="Tableau 11"/>
          <p:cNvGraphicFramePr>
            <a:graphicFrameLocks noGrp="1"/>
          </p:cNvGraphicFramePr>
          <p:nvPr>
            <p:extLst/>
          </p:nvPr>
        </p:nvGraphicFramePr>
        <p:xfrm>
          <a:off x="257349" y="1210178"/>
          <a:ext cx="11794515" cy="4978331"/>
        </p:xfrm>
        <a:graphic>
          <a:graphicData uri="http://schemas.openxmlformats.org/drawingml/2006/table">
            <a:tbl>
              <a:tblPr firstRow="1" bandRow="1">
                <a:tableStyleId>{5C22544A-7EE6-4342-B048-85BDC9FD1C3A}</a:tableStyleId>
              </a:tblPr>
              <a:tblGrid>
                <a:gridCol w="1804007">
                  <a:extLst>
                    <a:ext uri="{9D8B030D-6E8A-4147-A177-3AD203B41FA5}">
                      <a16:colId xmlns:a16="http://schemas.microsoft.com/office/drawing/2014/main" val="20000"/>
                    </a:ext>
                  </a:extLst>
                </a:gridCol>
                <a:gridCol w="758151">
                  <a:extLst>
                    <a:ext uri="{9D8B030D-6E8A-4147-A177-3AD203B41FA5}">
                      <a16:colId xmlns:a16="http://schemas.microsoft.com/office/drawing/2014/main" val="20001"/>
                    </a:ext>
                  </a:extLst>
                </a:gridCol>
                <a:gridCol w="758151">
                  <a:extLst>
                    <a:ext uri="{9D8B030D-6E8A-4147-A177-3AD203B41FA5}">
                      <a16:colId xmlns:a16="http://schemas.microsoft.com/office/drawing/2014/main" val="20002"/>
                    </a:ext>
                  </a:extLst>
                </a:gridCol>
                <a:gridCol w="758151">
                  <a:extLst>
                    <a:ext uri="{9D8B030D-6E8A-4147-A177-3AD203B41FA5}">
                      <a16:colId xmlns:a16="http://schemas.microsoft.com/office/drawing/2014/main" val="4246056363"/>
                    </a:ext>
                  </a:extLst>
                </a:gridCol>
                <a:gridCol w="758151">
                  <a:extLst>
                    <a:ext uri="{9D8B030D-6E8A-4147-A177-3AD203B41FA5}">
                      <a16:colId xmlns:a16="http://schemas.microsoft.com/office/drawing/2014/main" val="20003"/>
                    </a:ext>
                  </a:extLst>
                </a:gridCol>
                <a:gridCol w="758151">
                  <a:extLst>
                    <a:ext uri="{9D8B030D-6E8A-4147-A177-3AD203B41FA5}">
                      <a16:colId xmlns:a16="http://schemas.microsoft.com/office/drawing/2014/main" val="20004"/>
                    </a:ext>
                  </a:extLst>
                </a:gridCol>
                <a:gridCol w="591748">
                  <a:extLst>
                    <a:ext uri="{9D8B030D-6E8A-4147-A177-3AD203B41FA5}">
                      <a16:colId xmlns:a16="http://schemas.microsoft.com/office/drawing/2014/main" val="807489574"/>
                    </a:ext>
                  </a:extLst>
                </a:gridCol>
                <a:gridCol w="924555">
                  <a:extLst>
                    <a:ext uri="{9D8B030D-6E8A-4147-A177-3AD203B41FA5}">
                      <a16:colId xmlns:a16="http://schemas.microsoft.com/office/drawing/2014/main" val="20005"/>
                    </a:ext>
                  </a:extLst>
                </a:gridCol>
                <a:gridCol w="987951">
                  <a:extLst>
                    <a:ext uri="{9D8B030D-6E8A-4147-A177-3AD203B41FA5}">
                      <a16:colId xmlns:a16="http://schemas.microsoft.com/office/drawing/2014/main" val="1065886020"/>
                    </a:ext>
                  </a:extLst>
                </a:gridCol>
                <a:gridCol w="726399">
                  <a:extLst>
                    <a:ext uri="{9D8B030D-6E8A-4147-A177-3AD203B41FA5}">
                      <a16:colId xmlns:a16="http://schemas.microsoft.com/office/drawing/2014/main" val="20006"/>
                    </a:ext>
                  </a:extLst>
                </a:gridCol>
                <a:gridCol w="726399">
                  <a:extLst>
                    <a:ext uri="{9D8B030D-6E8A-4147-A177-3AD203B41FA5}">
                      <a16:colId xmlns:a16="http://schemas.microsoft.com/office/drawing/2014/main" val="20007"/>
                    </a:ext>
                  </a:extLst>
                </a:gridCol>
                <a:gridCol w="726399">
                  <a:extLst>
                    <a:ext uri="{9D8B030D-6E8A-4147-A177-3AD203B41FA5}">
                      <a16:colId xmlns:a16="http://schemas.microsoft.com/office/drawing/2014/main" val="20008"/>
                    </a:ext>
                  </a:extLst>
                </a:gridCol>
                <a:gridCol w="618609">
                  <a:extLst>
                    <a:ext uri="{9D8B030D-6E8A-4147-A177-3AD203B41FA5}">
                      <a16:colId xmlns:a16="http://schemas.microsoft.com/office/drawing/2014/main" val="3836098665"/>
                    </a:ext>
                  </a:extLst>
                </a:gridCol>
                <a:gridCol w="897693">
                  <a:extLst>
                    <a:ext uri="{9D8B030D-6E8A-4147-A177-3AD203B41FA5}">
                      <a16:colId xmlns:a16="http://schemas.microsoft.com/office/drawing/2014/main" val="777480569"/>
                    </a:ext>
                  </a:extLst>
                </a:gridCol>
              </a:tblGrid>
              <a:tr h="925937">
                <a:tc>
                  <a:txBody>
                    <a:bodyPr/>
                    <a:lstStyle/>
                    <a:p>
                      <a:pPr algn="ctr" fontAlgn="ctr"/>
                      <a:r>
                        <a:rPr lang="fr-FR" sz="2400" b="1" i="0" u="none" strike="noStrike" dirty="0">
                          <a:solidFill>
                            <a:srgbClr val="000000"/>
                          </a:solidFill>
                          <a:effectLst/>
                          <a:latin typeface="calibri"/>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rgbClr val="C00000"/>
                          </a:solidFill>
                          <a:effectLst/>
                          <a:latin typeface="calibri" panose="020F0502020204030204" pitchFamily="34" charset="0"/>
                        </a:rPr>
                        <a:t>Très à gauche</a:t>
                      </a:r>
                    </a:p>
                    <a:p>
                      <a:pPr algn="ctr" fontAlgn="ctr"/>
                      <a:r>
                        <a:rPr lang="fr-FR" sz="1500" b="0" i="0" u="none" strike="noStrike" dirty="0">
                          <a:solidFill>
                            <a:srgbClr val="C00000"/>
                          </a:solidFill>
                          <a:effectLst/>
                          <a:latin typeface="calibri" panose="020F0502020204030204" pitchFamily="34" charset="0"/>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500" b="0" i="0" u="none" strike="noStrike" dirty="0">
                          <a:solidFill>
                            <a:srgbClr val="FF0000"/>
                          </a:solidFill>
                          <a:effectLst/>
                          <a:latin typeface="calibri" panose="020F0502020204030204" pitchFamily="34" charset="0"/>
                        </a:rPr>
                        <a:t>À</a:t>
                      </a:r>
                    </a:p>
                    <a:p>
                      <a:pPr algn="ctr" fontAlgn="ctr"/>
                      <a:r>
                        <a:rPr lang="fr-FR" sz="1500" b="0" i="0" u="none" strike="noStrike" dirty="0">
                          <a:solidFill>
                            <a:srgbClr val="FF0000"/>
                          </a:solidFill>
                          <a:effectLst/>
                          <a:latin typeface="calibri" panose="020F0502020204030204" pitchFamily="34" charset="0"/>
                        </a:rPr>
                        <a:t>gauche</a:t>
                      </a:r>
                    </a:p>
                    <a:p>
                      <a:pPr algn="ctr" fontAlgn="ctr"/>
                      <a:r>
                        <a:rPr lang="fr-FR" sz="1500" b="0" i="0" u="none" strike="noStrike" dirty="0">
                          <a:solidFill>
                            <a:srgbClr val="FF0000"/>
                          </a:solidFill>
                          <a:effectLst/>
                          <a:latin typeface="calibri" panose="020F0502020204030204" pitchFamily="34" charset="0"/>
                        </a:rPr>
                        <a:t> (2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rgbClr val="FF5050"/>
                          </a:solidFill>
                          <a:effectLst/>
                          <a:latin typeface="calibri" panose="020F0502020204030204" pitchFamily="34" charset="0"/>
                        </a:rPr>
                        <a:t>Plutôt à gauche (4)</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accent2">
                              <a:lumMod val="75000"/>
                            </a:schemeClr>
                          </a:solidFill>
                          <a:effectLst/>
                          <a:latin typeface="calibri" panose="020F0502020204030204" pitchFamily="34" charset="0"/>
                        </a:rPr>
                        <a:t>Au Centre </a:t>
                      </a:r>
                    </a:p>
                    <a:p>
                      <a:pPr algn="ctr" fontAlgn="ctr"/>
                      <a:r>
                        <a:rPr lang="fr-FR" sz="1500" b="0" i="0" u="none" strike="noStrike" dirty="0">
                          <a:solidFill>
                            <a:schemeClr val="accent2">
                              <a:lumMod val="75000"/>
                            </a:schemeClr>
                          </a:solidFill>
                          <a:effectLst/>
                          <a:latin typeface="calibri" panose="020F0502020204030204" pitchFamily="34" charset="0"/>
                        </a:rPr>
                        <a:t>(5)</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accent5">
                              <a:lumMod val="75000"/>
                            </a:schemeClr>
                          </a:solidFill>
                          <a:effectLst/>
                          <a:latin typeface="calibri" panose="020F0502020204030204" pitchFamily="34" charset="0"/>
                        </a:rPr>
                        <a:t>Plutôt à droite</a:t>
                      </a:r>
                    </a:p>
                    <a:p>
                      <a:pPr algn="ctr" fontAlgn="ctr"/>
                      <a:r>
                        <a:rPr lang="fr-FR" sz="1500" b="0" i="0" u="none" strike="noStrike" dirty="0">
                          <a:solidFill>
                            <a:schemeClr val="accent5">
                              <a:lumMod val="75000"/>
                            </a:schemeClr>
                          </a:solidFill>
                          <a:effectLst/>
                          <a:latin typeface="calibri" panose="020F0502020204030204" pitchFamily="34" charset="0"/>
                        </a:rPr>
                        <a:t>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rgbClr val="0070C0"/>
                          </a:solidFill>
                          <a:effectLst/>
                          <a:latin typeface="calibri" panose="020F0502020204030204" pitchFamily="34" charset="0"/>
                        </a:rPr>
                        <a:t>À</a:t>
                      </a:r>
                    </a:p>
                    <a:p>
                      <a:pPr algn="ctr" fontAlgn="ctr"/>
                      <a:r>
                        <a:rPr lang="fr-FR" sz="1500" b="0" i="0" u="none" strike="noStrike" dirty="0">
                          <a:solidFill>
                            <a:srgbClr val="0070C0"/>
                          </a:solidFill>
                          <a:effectLst/>
                          <a:latin typeface="calibri" panose="020F0502020204030204" pitchFamily="34" charset="0"/>
                        </a:rPr>
                        <a:t>droite (7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calibri" panose="020F0502020204030204" pitchFamily="34" charset="0"/>
                        </a:rPr>
                        <a:t>Très à droite</a:t>
                      </a:r>
                    </a:p>
                    <a:p>
                      <a:pPr algn="ctr" fontAlgn="ctr"/>
                      <a:r>
                        <a:rPr lang="fr-FR" sz="1500" b="0" i="0" u="none" strike="noStrike" dirty="0">
                          <a:solidFill>
                            <a:schemeClr val="tx2"/>
                          </a:solidFill>
                          <a:effectLst/>
                          <a:latin typeface="calibri" panose="020F0502020204030204" pitchFamily="34" charset="0"/>
                        </a:rPr>
                        <a:t> (9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bg1">
                              <a:lumMod val="50000"/>
                            </a:schemeClr>
                          </a:solidFill>
                          <a:effectLst/>
                          <a:latin typeface="calibri"/>
                        </a:rPr>
                        <a:t>Ne</a:t>
                      </a:r>
                      <a:r>
                        <a:rPr lang="fr-FR" sz="1500" b="0" i="0" u="none" strike="noStrike" baseline="0" dirty="0">
                          <a:solidFill>
                            <a:schemeClr val="bg1">
                              <a:lumMod val="50000"/>
                            </a:schemeClr>
                          </a:solidFill>
                          <a:effectLst/>
                          <a:latin typeface="calibri"/>
                        </a:rPr>
                        <a:t> sait pas / Ne connaît pas assez </a:t>
                      </a:r>
                      <a:endParaRPr lang="fr-FR" sz="1500" b="0" i="0" u="none" strike="noStrike" dirty="0">
                        <a:solidFill>
                          <a:schemeClr val="bg1">
                            <a:lumMod val="50000"/>
                          </a:schemeClr>
                        </a:solidFill>
                        <a:effectLst/>
                        <a:latin typeface="calibri"/>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ST </a:t>
                      </a:r>
                    </a:p>
                    <a:p>
                      <a:pPr algn="ctr" fontAlgn="ctr"/>
                      <a:r>
                        <a:rPr lang="fr-FR" sz="1500" b="1" i="0" u="none" strike="noStrike" dirty="0">
                          <a:solidFill>
                            <a:srgbClr val="FF0000"/>
                          </a:solidFill>
                          <a:effectLst/>
                          <a:latin typeface="calibri"/>
                        </a:rPr>
                        <a:t>À</a:t>
                      </a:r>
                      <a:r>
                        <a:rPr lang="fr-FR" sz="1500" b="1" i="0" u="none" strike="noStrike" baseline="0" dirty="0">
                          <a:solidFill>
                            <a:srgbClr val="FF0000"/>
                          </a:solidFill>
                          <a:effectLst/>
                          <a:latin typeface="calibri"/>
                        </a:rPr>
                        <a:t> </a:t>
                      </a:r>
                      <a:r>
                        <a:rPr lang="fr-FR" sz="1500" b="1" i="0" u="none" strike="noStrike" dirty="0">
                          <a:solidFill>
                            <a:srgbClr val="FF0000"/>
                          </a:solidFill>
                          <a:effectLst/>
                          <a:latin typeface="calibri"/>
                        </a:rPr>
                        <a:t>gauche</a:t>
                      </a:r>
                    </a:p>
                    <a:p>
                      <a:pPr algn="ctr" fontAlgn="ctr"/>
                      <a:r>
                        <a:rPr lang="fr-FR" sz="1500" b="1" i="0" u="none" strike="noStrike" dirty="0">
                          <a:solidFill>
                            <a:srgbClr val="FF0000"/>
                          </a:solidFill>
                          <a:effectLst/>
                          <a:latin typeface="calibri"/>
                        </a:rPr>
                        <a:t> (0 à 4)</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endParaRPr lang="fr-FR" sz="1500" b="1" i="0" u="none" strike="noStrike" baseline="0" dirty="0">
                        <a:solidFill>
                          <a:schemeClr val="accent2">
                            <a:lumMod val="75000"/>
                          </a:schemeClr>
                        </a:solidFill>
                        <a:effectLst/>
                        <a:latin typeface="calibri"/>
                      </a:endParaRPr>
                    </a:p>
                    <a:p>
                      <a:pPr algn="ctr" fontAlgn="ctr"/>
                      <a:r>
                        <a:rPr lang="fr-FR" sz="1500" b="1" i="0" u="none" strike="noStrike" baseline="0" dirty="0">
                          <a:solidFill>
                            <a:schemeClr val="accent2">
                              <a:lumMod val="75000"/>
                            </a:schemeClr>
                          </a:solidFill>
                          <a:effectLst/>
                          <a:latin typeface="calibri"/>
                        </a:rPr>
                        <a:t>Au</a:t>
                      </a:r>
                    </a:p>
                    <a:p>
                      <a:pPr algn="ctr" fontAlgn="ctr"/>
                      <a:r>
                        <a:rPr lang="fr-FR" sz="1500" b="1" i="0" u="none" strike="noStrike" baseline="0" dirty="0">
                          <a:solidFill>
                            <a:schemeClr val="accent2">
                              <a:lumMod val="75000"/>
                            </a:schemeClr>
                          </a:solidFill>
                          <a:effectLst/>
                          <a:latin typeface="calibri"/>
                        </a:rPr>
                        <a:t> centre</a:t>
                      </a:r>
                      <a:endParaRPr lang="fr-FR" sz="1500" b="1" i="0" u="none" strike="noStrike" dirty="0">
                        <a:solidFill>
                          <a:schemeClr val="accent2">
                            <a:lumMod val="75000"/>
                          </a:schemeClr>
                        </a:solidFill>
                        <a:effectLst/>
                        <a:latin typeface="calibri"/>
                      </a:endParaRPr>
                    </a:p>
                    <a:p>
                      <a:pPr algn="ctr" fontAlgn="ctr"/>
                      <a:r>
                        <a:rPr lang="fr-FR" sz="1500" b="1" i="0" u="none" strike="noStrike" dirty="0">
                          <a:solidFill>
                            <a:schemeClr val="accent2">
                              <a:lumMod val="75000"/>
                            </a:schemeClr>
                          </a:solidFill>
                          <a:effectLst/>
                          <a:latin typeface="calibri"/>
                        </a:rPr>
                        <a:t> (5)</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ST</a:t>
                      </a:r>
                    </a:p>
                    <a:p>
                      <a:pPr algn="ctr" fontAlgn="ctr"/>
                      <a:r>
                        <a:rPr lang="fr-FR" sz="1500" b="1" i="0" u="none" strike="noStrike" dirty="0">
                          <a:solidFill>
                            <a:schemeClr val="tx2"/>
                          </a:solidFill>
                          <a:effectLst/>
                          <a:latin typeface="calibri"/>
                        </a:rPr>
                        <a:t>À droite</a:t>
                      </a:r>
                    </a:p>
                    <a:p>
                      <a:pPr algn="ctr" fontAlgn="ctr"/>
                      <a:r>
                        <a:rPr lang="fr-FR" sz="1500" b="1" i="0" u="none" strike="noStrike" dirty="0">
                          <a:solidFill>
                            <a:schemeClr val="tx2"/>
                          </a:solidFill>
                          <a:effectLst/>
                          <a:latin typeface="calibri"/>
                        </a:rPr>
                        <a:t>(6 à 10)</a:t>
                      </a:r>
                    </a:p>
                  </a:txBody>
                  <a:tcPr marL="12700" marR="12700" marT="12700" marB="0" anchor="ctr">
                    <a:lnL w="12700" cmpd="sng">
                      <a:noFill/>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600" b="1" i="0" u="none" strike="noStrike" dirty="0">
                          <a:solidFill>
                            <a:schemeClr val="bg1">
                              <a:lumMod val="50000"/>
                            </a:schemeClr>
                          </a:solidFill>
                          <a:effectLst/>
                          <a:latin typeface="calibri"/>
                        </a:rPr>
                        <a:t>NOTE MOY.</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a:ea typeface="+mn-ea"/>
                          <a:cs typeface="+mn-cs"/>
                        </a:rPr>
                        <a:t>Evolution </a:t>
                      </a:r>
                    </a:p>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a:ea typeface="+mn-ea"/>
                          <a:cs typeface="+mn-cs"/>
                        </a:rPr>
                        <a:t>16-17 avril </a:t>
                      </a:r>
                    </a:p>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a:ea typeface="+mn-ea"/>
                          <a:cs typeface="+mn-cs"/>
                        </a:rPr>
                        <a:t>vs 1</a:t>
                      </a:r>
                      <a:r>
                        <a:rPr kumimoji="0" lang="fr-FR" sz="1200" b="0" i="1" u="none" strike="noStrike" kern="1200" cap="none" spc="0" normalizeH="0" baseline="30000" noProof="0" dirty="0">
                          <a:ln>
                            <a:noFill/>
                          </a:ln>
                          <a:solidFill>
                            <a:schemeClr val="bg2">
                              <a:lumMod val="75000"/>
                            </a:schemeClr>
                          </a:solidFill>
                          <a:effectLst/>
                          <a:uLnTx/>
                          <a:uFillTx/>
                          <a:latin typeface="calibri"/>
                          <a:ea typeface="+mn-ea"/>
                          <a:cs typeface="+mn-cs"/>
                        </a:rPr>
                        <a:t>er</a:t>
                      </a:r>
                      <a:r>
                        <a:rPr kumimoji="0" lang="fr-FR" sz="1200" b="0" i="1" u="none" strike="noStrike" kern="1200" cap="none" spc="0" normalizeH="0" baseline="0" noProof="0" dirty="0">
                          <a:ln>
                            <a:noFill/>
                          </a:ln>
                          <a:solidFill>
                            <a:schemeClr val="bg2">
                              <a:lumMod val="75000"/>
                            </a:schemeClr>
                          </a:solidFill>
                          <a:effectLst/>
                          <a:uLnTx/>
                          <a:uFillTx/>
                          <a:latin typeface="calibri"/>
                          <a:ea typeface="+mn-ea"/>
                          <a:cs typeface="+mn-cs"/>
                        </a:rPr>
                        <a:t>-5mars</a:t>
                      </a:r>
                    </a:p>
                    <a:p>
                      <a:pPr algn="ctr" fontAlgn="ctr"/>
                      <a:endParaRPr lang="fr-FR" sz="1600" b="1" i="0" u="none" strike="noStrike" dirty="0">
                        <a:solidFill>
                          <a:schemeClr val="bg1">
                            <a:lumMod val="50000"/>
                          </a:schemeClr>
                        </a:solidFill>
                        <a:effectLst/>
                        <a:latin typeface="calibri"/>
                      </a:endParaRP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0381">
                <a:tc>
                  <a:txBody>
                    <a:bodyPr/>
                    <a:lstStyle/>
                    <a:p>
                      <a:pPr algn="l" fontAlgn="ctr"/>
                      <a:r>
                        <a:rPr lang="fr-FR" sz="16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2">
                              <a:lumMod val="75000"/>
                            </a:schemeClr>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70C0"/>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0000"/>
                          </a:solidFill>
                          <a:effectLst/>
                          <a:latin typeface="calibri" panose="020F0502020204030204" pitchFamily="34" charset="0"/>
                        </a:rPr>
                        <a:t>79</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5</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87</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9,2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1" u="none" strike="noStrike" dirty="0">
                          <a:solidFill>
                            <a:srgbClr val="1B4696"/>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5839865"/>
                  </a:ext>
                </a:extLst>
              </a:tr>
              <a:tr h="365085">
                <a:tc>
                  <a:txBody>
                    <a:bodyPr/>
                    <a:lstStyle/>
                    <a:p>
                      <a:pPr algn="l" fontAlgn="ctr"/>
                      <a:r>
                        <a:rPr lang="fr-FR" sz="1600" b="1"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70C0"/>
                          </a:solidFill>
                          <a:effectLst/>
                          <a:latin typeface="calibri" panose="020F0502020204030204" pitchFamily="34" charset="0"/>
                        </a:rPr>
                        <a:t>39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0000"/>
                          </a:solidFill>
                          <a:effectLst/>
                          <a:latin typeface="calibri" panose="020F0502020204030204" pitchFamily="34" charset="0"/>
                        </a:rPr>
                        <a:t>47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90</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8,3</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500" b="0" i="1" u="none" strike="noStrike" dirty="0">
                          <a:solidFill>
                            <a:srgbClr val="1B4696"/>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65085">
                <a:tc>
                  <a:txBody>
                    <a:bodyPr/>
                    <a:lstStyle/>
                    <a:p>
                      <a:pPr algn="l" fontAlgn="ctr"/>
                      <a:r>
                        <a:rPr lang="fr-FR" sz="1600" b="0" i="0" u="none" strike="noStrike" dirty="0">
                          <a:solidFill>
                            <a:schemeClr val="tx2"/>
                          </a:solidFill>
                          <a:effectLst/>
                          <a:latin typeface="calibri" panose="020F0502020204030204" pitchFamily="34" charset="0"/>
                        </a:rPr>
                        <a:t>N. Dupont-Aignan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70C0"/>
                          </a:solidFill>
                          <a:effectLst/>
                          <a:latin typeface="calibri" panose="020F0502020204030204" pitchFamily="34" charset="0"/>
                        </a:rPr>
                        <a:t>27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0000"/>
                          </a:solidFill>
                          <a:effectLst/>
                          <a:latin typeface="calibri" panose="020F0502020204030204" pitchFamily="34" charset="0"/>
                        </a:rPr>
                        <a:t>35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bg2">
                              <a:lumMod val="75000"/>
                            </a:schemeClr>
                          </a:solidFill>
                          <a:effectLst/>
                          <a:latin typeface="calibri" panose="020F0502020204030204" pitchFamily="34" charset="0"/>
                        </a:rPr>
                        <a:t>15</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68</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7,5</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500" b="0" i="1" u="none" strike="noStrike" dirty="0">
                          <a:solidFill>
                            <a:srgbClr val="1B4696"/>
                          </a:solidFill>
                          <a:effectLst/>
                          <a:latin typeface="calibri" panose="020F0502020204030204" pitchFamily="34" charset="0"/>
                        </a:rPr>
                        <a:t>+0,3</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2341869"/>
                  </a:ext>
                </a:extLst>
              </a:tr>
              <a:tr h="365085">
                <a:tc>
                  <a:txBody>
                    <a:bodyPr/>
                    <a:lstStyle/>
                    <a:p>
                      <a:pPr algn="l" fontAlgn="ctr"/>
                      <a:r>
                        <a:rPr lang="fr-FR" sz="1600" b="1" i="0" u="none" strike="noStrike" dirty="0">
                          <a:solidFill>
                            <a:schemeClr val="tx2"/>
                          </a:solidFill>
                          <a:effectLst/>
                          <a:latin typeface="calibri" panose="020F0502020204030204" pitchFamily="34" charset="0"/>
                        </a:rPr>
                        <a:t>François </a:t>
                      </a:r>
                      <a:r>
                        <a:rPr lang="fr-FR" sz="1600" b="1" i="0" u="none" strike="noStrike" dirty="0" err="1">
                          <a:solidFill>
                            <a:schemeClr val="tx2"/>
                          </a:solidFill>
                          <a:effectLst/>
                          <a:latin typeface="calibri" panose="020F0502020204030204" pitchFamily="34" charset="0"/>
                        </a:rPr>
                        <a:t>Asselineau</a:t>
                      </a:r>
                      <a:endParaRPr lang="fr-FR" sz="16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70C0"/>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0000"/>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chemeClr val="bg2">
                              <a:lumMod val="75000"/>
                            </a:schemeClr>
                          </a:solidFill>
                          <a:effectLst/>
                          <a:latin typeface="calibri" panose="020F0502020204030204" pitchFamily="34" charset="0"/>
                        </a:rPr>
                        <a:t>40</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15</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16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29</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5,8</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60625179"/>
                  </a:ext>
                </a:extLst>
              </a:tr>
              <a:tr h="365085">
                <a:tc>
                  <a:txBody>
                    <a:bodyPr/>
                    <a:lstStyle/>
                    <a:p>
                      <a:pPr algn="l" fontAlgn="ctr"/>
                      <a:r>
                        <a:rPr lang="fr-FR" sz="16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38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70C0"/>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0000"/>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6</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38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33</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5,2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5224608"/>
                  </a:ext>
                </a:extLst>
              </a:tr>
              <a:tr h="365085">
                <a:tc>
                  <a:txBody>
                    <a:bodyPr/>
                    <a:lstStyle/>
                    <a:p>
                      <a:pPr algn="l" fontAlgn="ctr"/>
                      <a:r>
                        <a:rPr lang="fr-FR" sz="1600" b="1"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17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70C0"/>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0000"/>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40</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20</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17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5,2</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3512178"/>
                  </a:ext>
                </a:extLst>
              </a:tr>
              <a:tr h="365085">
                <a:tc>
                  <a:txBody>
                    <a:bodyPr/>
                    <a:lstStyle/>
                    <a:p>
                      <a:pPr algn="l" fontAlgn="ctr"/>
                      <a:r>
                        <a:rPr lang="fr-FR" sz="16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26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70C0"/>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0000"/>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33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21</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26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20</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4,8</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291080"/>
                  </a:ext>
                </a:extLst>
              </a:tr>
              <a:tr h="365085">
                <a:tc>
                  <a:txBody>
                    <a:bodyPr/>
                    <a:lstStyle/>
                    <a:p>
                      <a:pPr algn="l" fontAlgn="ctr"/>
                      <a:r>
                        <a:rPr lang="fr-FR" sz="1600" b="1"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26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45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chemeClr val="accent5">
                              <a:lumMod val="75000"/>
                            </a:schemeClr>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70C0"/>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0000"/>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84</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2,6</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1" u="none" strike="noStrike" dirty="0">
                          <a:solidFill>
                            <a:srgbClr val="FF0000"/>
                          </a:solidFill>
                          <a:effectLst/>
                          <a:latin typeface="calibri" panose="020F0502020204030204" pitchFamily="34" charset="0"/>
                        </a:rPr>
                        <a:t>-0,2</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65085">
                <a:tc>
                  <a:txBody>
                    <a:bodyPr/>
                    <a:lstStyle/>
                    <a:p>
                      <a:pPr algn="l" fontAlgn="ctr"/>
                      <a:r>
                        <a:rPr lang="fr-FR" sz="16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59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70C0"/>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0000"/>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1,4</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500" b="0" i="1" u="none" strike="noStrike" dirty="0">
                          <a:solidFill>
                            <a:srgbClr val="FF0000"/>
                          </a:solidFill>
                          <a:effectLst/>
                          <a:latin typeface="calibri" panose="020F0502020204030204" pitchFamily="34" charset="0"/>
                        </a:rPr>
                        <a:t>-0,1</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3640569"/>
                  </a:ext>
                </a:extLst>
              </a:tr>
              <a:tr h="365085">
                <a:tc>
                  <a:txBody>
                    <a:bodyPr/>
                    <a:lstStyle/>
                    <a:p>
                      <a:pPr algn="l" fontAlgn="ctr"/>
                      <a:r>
                        <a:rPr lang="fr-FR" sz="1600" b="1" i="0" u="none" strike="noStrike" dirty="0">
                          <a:solidFill>
                            <a:schemeClr val="tx2"/>
                          </a:solidFill>
                          <a:effectLst/>
                          <a:latin typeface="calibri" panose="020F0502020204030204" pitchFamily="34" charset="0"/>
                        </a:rPr>
                        <a:t>Philippe </a:t>
                      </a:r>
                      <a:r>
                        <a:rPr lang="fr-FR" sz="1600" b="1" i="0" u="none" strike="noStrike" dirty="0" err="1">
                          <a:solidFill>
                            <a:schemeClr val="tx2"/>
                          </a:solidFill>
                          <a:effectLst/>
                          <a:latin typeface="calibri" panose="020F0502020204030204" pitchFamily="34" charset="0"/>
                        </a:rPr>
                        <a:t>Poutou</a:t>
                      </a:r>
                      <a:endParaRPr lang="fr-FR" sz="16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C00000"/>
                          </a:solidFill>
                          <a:effectLst/>
                          <a:latin typeface="calibri" panose="020F0502020204030204" pitchFamily="34" charset="0"/>
                        </a:rPr>
                        <a:t>67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70C0"/>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000000"/>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13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80</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2">
                              <a:lumMod val="75000"/>
                            </a:schemeClr>
                          </a:solidFill>
                          <a:effectLst/>
                          <a:latin typeface="calibri" panose="020F0502020204030204" pitchFamily="34" charset="0"/>
                        </a:rPr>
                        <a:t>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lumMod val="75000"/>
                            </a:schemeClr>
                          </a:solidFill>
                          <a:effectLst/>
                          <a:latin typeface="calibri" panose="020F0502020204030204" pitchFamily="34" charset="0"/>
                        </a:rPr>
                        <a:t>1,0</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500" b="0" i="1" u="none" strike="noStrike" dirty="0">
                          <a:solidFill>
                            <a:srgbClr val="FF0000"/>
                          </a:solidFill>
                          <a:effectLst/>
                          <a:latin typeface="calibri" panose="020F0502020204030204" pitchFamily="34" charset="0"/>
                        </a:rPr>
                        <a:t>-0,8</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464964"/>
                  </a:ext>
                </a:extLst>
              </a:tr>
              <a:tr h="365085">
                <a:tc>
                  <a:txBody>
                    <a:bodyPr/>
                    <a:lstStyle/>
                    <a:p>
                      <a:pPr algn="l" fontAlgn="ctr"/>
                      <a:r>
                        <a:rPr lang="fr-FR" sz="1600" b="0" i="0" u="none" strike="noStrike" dirty="0">
                          <a:solidFill>
                            <a:schemeClr val="tx2"/>
                          </a:solidFill>
                          <a:effectLst/>
                          <a:latin typeface="calibri" panose="020F0502020204030204" pitchFamily="34" charset="0"/>
                        </a:rPr>
                        <a:t>Nathalie Arthaud</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C00000"/>
                          </a:solidFill>
                          <a:effectLst/>
                          <a:latin typeface="calibri" panose="020F0502020204030204" pitchFamily="34" charset="0"/>
                        </a:rPr>
                        <a:t>77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70C0"/>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000000"/>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7</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2">
                              <a:lumMod val="75000"/>
                            </a:schemeClr>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lumMod val="75000"/>
                            </a:schemeClr>
                          </a:solidFill>
                          <a:effectLst/>
                          <a:latin typeface="calibri" panose="020F0502020204030204" pitchFamily="34" charset="0"/>
                        </a:rPr>
                        <a:t>0,7</a:t>
                      </a:r>
                    </a:p>
                  </a:txBody>
                  <a:tcPr marL="12700" marR="12700" marT="12700" marB="0"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lang="fr-FR" sz="1500" b="0" i="1" u="none" strike="noStrike" dirty="0">
                          <a:solidFill>
                            <a:srgbClr val="FF0000"/>
                          </a:solidFill>
                          <a:effectLst/>
                          <a:latin typeface="calibri" panose="020F0502020204030204" pitchFamily="34" charset="0"/>
                        </a:rPr>
                        <a:t>-0,4</a:t>
                      </a:r>
                    </a:p>
                  </a:txBody>
                  <a:tcPr marL="12700" marR="12700" marT="12700"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mpd="sng">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796343"/>
                  </a:ext>
                </a:extLst>
              </a:tr>
            </a:tbl>
          </a:graphicData>
        </a:graphic>
      </p:graphicFrame>
      <p:sp>
        <p:nvSpPr>
          <p:cNvPr id="8" name="ZoneTexte 7"/>
          <p:cNvSpPr txBox="1"/>
          <p:nvPr/>
        </p:nvSpPr>
        <p:spPr>
          <a:xfrm>
            <a:off x="4260194" y="6389313"/>
            <a:ext cx="5253681" cy="215444"/>
          </a:xfrm>
          <a:prstGeom prst="rect">
            <a:avLst/>
          </a:prstGeom>
        </p:spPr>
        <p:txBody>
          <a:bodyPr vert="horz" wrap="square" lIns="0" tIns="0" rIns="0" bIns="0" rtlCol="0">
            <a:spAutoFit/>
          </a:bodyPr>
          <a:lstStyle/>
          <a:p>
            <a:pPr marL="6351" defTabSz="1232345"/>
            <a:r>
              <a:rPr lang="fr-FR" sz="1400" dirty="0">
                <a:solidFill>
                  <a:srgbClr val="222223"/>
                </a:solidFill>
                <a:latin typeface="Calibri"/>
              </a:rPr>
              <a:t>*</a:t>
            </a:r>
            <a:r>
              <a:rPr lang="fr-FR" sz="1333" dirty="0">
                <a:solidFill>
                  <a:srgbClr val="222223"/>
                </a:solidFill>
                <a:latin typeface="Calibri"/>
              </a:rPr>
              <a:t>Lors de la vague précédente ces personnalités n’étaient pas testées </a:t>
            </a:r>
            <a:endParaRPr lang="fr-FR" sz="1400" dirty="0">
              <a:solidFill>
                <a:srgbClr val="222223"/>
              </a:solidFill>
              <a:latin typeface="Calibri"/>
            </a:endParaRPr>
          </a:p>
        </p:txBody>
      </p:sp>
      <p:sp>
        <p:nvSpPr>
          <p:cNvPr id="2" name="Espace réservé du pied de page 1"/>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Tree>
    <p:extLst>
      <p:ext uri="{BB962C8B-B14F-4D97-AF65-F5344CB8AC3E}">
        <p14:creationId xmlns:p14="http://schemas.microsoft.com/office/powerpoint/2010/main" val="19553801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3" y="488245"/>
            <a:ext cx="5795583" cy="369397"/>
          </a:xfrm>
          <a:noFill/>
        </p:spPr>
        <p:txBody>
          <a:bodyPr/>
          <a:lstStyle/>
          <a:p>
            <a:r>
              <a:rPr lang="fr-FR" sz="2667" dirty="0"/>
              <a:t>Le potentiel électoral des candidats (1/2)</a:t>
            </a:r>
          </a:p>
        </p:txBody>
      </p:sp>
      <p:sp>
        <p:nvSpPr>
          <p:cNvPr id="2" name="Espace réservé du texte 1"/>
          <p:cNvSpPr>
            <a:spLocks noGrp="1"/>
          </p:cNvSpPr>
          <p:nvPr>
            <p:ph type="body" sz="quarter" idx="14"/>
          </p:nvPr>
        </p:nvSpPr>
        <p:spPr>
          <a:xfrm>
            <a:off x="6222124" y="220157"/>
            <a:ext cx="5731643" cy="759428"/>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Quelles sont les chances que votiez pour les personnalités suivantes à l’élection présidentielle ? 0 signifie qu’il n’y a aucune chance que vous votiez pour lui/elle, 10 de très fortes chances que vous votiez pour lui/elle.</a:t>
            </a:r>
          </a:p>
        </p:txBody>
      </p:sp>
      <p:graphicFrame>
        <p:nvGraphicFramePr>
          <p:cNvPr id="7" name="Tableau 6"/>
          <p:cNvGraphicFramePr>
            <a:graphicFrameLocks noGrp="1"/>
          </p:cNvGraphicFramePr>
          <p:nvPr>
            <p:extLst/>
          </p:nvPr>
        </p:nvGraphicFramePr>
        <p:xfrm>
          <a:off x="244365" y="1368956"/>
          <a:ext cx="11838967" cy="4697658"/>
        </p:xfrm>
        <a:graphic>
          <a:graphicData uri="http://schemas.openxmlformats.org/drawingml/2006/table">
            <a:tbl>
              <a:tblPr>
                <a:tableStyleId>{5C22544A-7EE6-4342-B048-85BDC9FD1C3A}</a:tableStyleId>
              </a:tblPr>
              <a:tblGrid>
                <a:gridCol w="2296012">
                  <a:extLst>
                    <a:ext uri="{9D8B030D-6E8A-4147-A177-3AD203B41FA5}">
                      <a16:colId xmlns:a16="http://schemas.microsoft.com/office/drawing/2014/main" val="3875785546"/>
                    </a:ext>
                  </a:extLst>
                </a:gridCol>
                <a:gridCol w="1396077">
                  <a:extLst>
                    <a:ext uri="{9D8B030D-6E8A-4147-A177-3AD203B41FA5}">
                      <a16:colId xmlns:a16="http://schemas.microsoft.com/office/drawing/2014/main" val="677284781"/>
                    </a:ext>
                  </a:extLst>
                </a:gridCol>
                <a:gridCol w="2175400">
                  <a:extLst>
                    <a:ext uri="{9D8B030D-6E8A-4147-A177-3AD203B41FA5}">
                      <a16:colId xmlns:a16="http://schemas.microsoft.com/office/drawing/2014/main" val="444815308"/>
                    </a:ext>
                  </a:extLst>
                </a:gridCol>
                <a:gridCol w="1785739">
                  <a:extLst>
                    <a:ext uri="{9D8B030D-6E8A-4147-A177-3AD203B41FA5}">
                      <a16:colId xmlns:a16="http://schemas.microsoft.com/office/drawing/2014/main" val="1503145535"/>
                    </a:ext>
                  </a:extLst>
                </a:gridCol>
                <a:gridCol w="1785739">
                  <a:extLst>
                    <a:ext uri="{9D8B030D-6E8A-4147-A177-3AD203B41FA5}">
                      <a16:colId xmlns:a16="http://schemas.microsoft.com/office/drawing/2014/main" val="3545112795"/>
                    </a:ext>
                  </a:extLst>
                </a:gridCol>
                <a:gridCol w="1056000">
                  <a:extLst>
                    <a:ext uri="{9D8B030D-6E8A-4147-A177-3AD203B41FA5}">
                      <a16:colId xmlns:a16="http://schemas.microsoft.com/office/drawing/2014/main" val="1528187816"/>
                    </a:ext>
                  </a:extLst>
                </a:gridCol>
                <a:gridCol w="1344000">
                  <a:extLst>
                    <a:ext uri="{9D8B030D-6E8A-4147-A177-3AD203B41FA5}">
                      <a16:colId xmlns:a16="http://schemas.microsoft.com/office/drawing/2014/main" val="2080110870"/>
                    </a:ext>
                  </a:extLst>
                </a:gridCol>
              </a:tblGrid>
              <a:tr h="840211">
                <a:tc>
                  <a:txBody>
                    <a:bodyPr/>
                    <a:lstStyle/>
                    <a:p>
                      <a:pPr algn="ctr" fontAlgn="ctr"/>
                      <a:r>
                        <a:rPr lang="en-US" sz="2100" b="0" i="0" u="none" strike="noStrike" dirty="0">
                          <a:solidFill>
                            <a:srgbClr val="000000"/>
                          </a:solidFill>
                          <a:effectLst/>
                          <a:latin typeface="calibri" panose="020F0502020204030204" pitchFamily="34" charset="0"/>
                        </a:rPr>
                        <a:t>%</a:t>
                      </a:r>
                    </a:p>
                  </a:txBody>
                  <a:tcPr marL="10035" marR="10035" marT="10035"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600" b="1" u="none" strike="noStrike" dirty="0">
                          <a:solidFill>
                            <a:srgbClr val="FF0000"/>
                          </a:solidFill>
                          <a:effectLst/>
                          <a:latin typeface="+mn-lt"/>
                        </a:rPr>
                        <a:t>ST De faibles chances </a:t>
                      </a:r>
                    </a:p>
                    <a:p>
                      <a:pPr algn="ctr" fontAlgn="ctr"/>
                      <a:r>
                        <a:rPr lang="fr-FR" sz="1600" b="1" u="none" strike="noStrike" dirty="0">
                          <a:solidFill>
                            <a:srgbClr val="FF0000"/>
                          </a:solidFill>
                          <a:effectLst/>
                          <a:latin typeface="+mn-lt"/>
                        </a:rPr>
                        <a:t>(0 à 3)</a:t>
                      </a:r>
                      <a:endParaRPr lang="fr-FR" sz="1600" b="1" i="0" u="none" strike="noStrike" dirty="0">
                        <a:solidFill>
                          <a:srgbClr val="FF0000"/>
                        </a:solidFill>
                        <a:effectLst/>
                        <a:latin typeface="+mn-lt"/>
                      </a:endParaRPr>
                    </a:p>
                  </a:txBody>
                  <a:tcPr marL="10035" marR="10035" marT="10035"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fr-FR" sz="1600" b="1" u="none" strike="noStrike" dirty="0">
                          <a:solidFill>
                            <a:schemeClr val="accent5">
                              <a:lumMod val="75000"/>
                            </a:schemeClr>
                          </a:solidFill>
                          <a:effectLst/>
                          <a:latin typeface="+mn-lt"/>
                        </a:rPr>
                        <a:t>ST Ni de faibles,</a:t>
                      </a:r>
                    </a:p>
                    <a:p>
                      <a:pPr algn="ctr" fontAlgn="ctr"/>
                      <a:r>
                        <a:rPr lang="fr-FR" sz="1600" b="1" u="none" strike="noStrike" dirty="0">
                          <a:solidFill>
                            <a:schemeClr val="accent5">
                              <a:lumMod val="75000"/>
                            </a:schemeClr>
                          </a:solidFill>
                          <a:effectLst/>
                          <a:latin typeface="+mn-lt"/>
                        </a:rPr>
                        <a:t> ni de fortes chances</a:t>
                      </a:r>
                    </a:p>
                    <a:p>
                      <a:pPr algn="ctr" fontAlgn="ctr"/>
                      <a:r>
                        <a:rPr lang="fr-FR" sz="1600" b="1" u="none" strike="noStrike" dirty="0">
                          <a:solidFill>
                            <a:schemeClr val="accent5">
                              <a:lumMod val="75000"/>
                            </a:schemeClr>
                          </a:solidFill>
                          <a:effectLst/>
                          <a:latin typeface="+mn-lt"/>
                        </a:rPr>
                        <a:t> (4 à 6)</a:t>
                      </a:r>
                      <a:endParaRPr lang="fr-FR" sz="1600" b="1" i="0" u="none" strike="noStrike" dirty="0">
                        <a:solidFill>
                          <a:schemeClr val="accent5">
                            <a:lumMod val="75000"/>
                          </a:schemeClr>
                        </a:solidFill>
                        <a:effectLst/>
                        <a:latin typeface="+mn-lt"/>
                      </a:endParaRPr>
                    </a:p>
                  </a:txBody>
                  <a:tcPr marL="10035" marR="10035" marT="10035"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600" b="1" u="none" strike="noStrike" dirty="0">
                          <a:solidFill>
                            <a:schemeClr val="tx2"/>
                          </a:solidFill>
                          <a:effectLst/>
                          <a:latin typeface="+mn-lt"/>
                        </a:rPr>
                        <a:t>ST De fortes</a:t>
                      </a:r>
                    </a:p>
                    <a:p>
                      <a:pPr algn="ctr" fontAlgn="ctr"/>
                      <a:r>
                        <a:rPr lang="fr-FR" sz="1600" b="1" u="none" strike="noStrike" dirty="0">
                          <a:solidFill>
                            <a:schemeClr val="tx2"/>
                          </a:solidFill>
                          <a:effectLst/>
                          <a:latin typeface="+mn-lt"/>
                        </a:rPr>
                        <a:t> chances </a:t>
                      </a:r>
                    </a:p>
                    <a:p>
                      <a:pPr algn="ctr" fontAlgn="ctr"/>
                      <a:r>
                        <a:rPr lang="fr-FR" sz="1600" b="1" u="none" strike="noStrike" dirty="0">
                          <a:solidFill>
                            <a:schemeClr val="tx2"/>
                          </a:solidFill>
                          <a:effectLst/>
                          <a:latin typeface="+mn-lt"/>
                        </a:rPr>
                        <a:t>(7 à 10)</a:t>
                      </a:r>
                      <a:endParaRPr lang="fr-FR" sz="1600" b="1" i="0" u="none" strike="noStrike" dirty="0">
                        <a:solidFill>
                          <a:schemeClr val="tx2"/>
                        </a:solidFill>
                        <a:effectLst/>
                        <a:latin typeface="+mn-lt"/>
                      </a:endParaRPr>
                    </a:p>
                  </a:txBody>
                  <a:tcPr marL="10035" marR="10035" marT="10035"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fr-FR" sz="1600" b="0" i="1" u="none" strike="noStrike" dirty="0">
                          <a:solidFill>
                            <a:schemeClr val="tx2"/>
                          </a:solidFill>
                          <a:effectLst/>
                          <a:latin typeface="+mn-lt"/>
                        </a:rPr>
                        <a:t>Dont de très fortes </a:t>
                      </a:r>
                      <a:br>
                        <a:rPr lang="fr-FR" sz="1600" b="0" i="1" u="none" strike="noStrike" dirty="0">
                          <a:solidFill>
                            <a:schemeClr val="tx2"/>
                          </a:solidFill>
                          <a:effectLst/>
                          <a:latin typeface="+mn-lt"/>
                        </a:rPr>
                      </a:br>
                      <a:r>
                        <a:rPr lang="fr-FR" sz="1600" b="0" i="1" u="none" strike="noStrike" dirty="0">
                          <a:solidFill>
                            <a:schemeClr val="tx2"/>
                          </a:solidFill>
                          <a:effectLst/>
                          <a:latin typeface="+mn-lt"/>
                        </a:rPr>
                        <a:t>chances (9 à 10)</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bg2">
                              <a:lumMod val="75000"/>
                            </a:schemeClr>
                          </a:solidFill>
                          <a:effectLst/>
                          <a:latin typeface="calibri"/>
                        </a:rPr>
                        <a:t>NOTE </a:t>
                      </a:r>
                    </a:p>
                    <a:p>
                      <a:pPr algn="ctr" fontAlgn="ctr"/>
                      <a:r>
                        <a:rPr lang="fr-FR" sz="1900" b="1" i="0" u="none" strike="noStrike" dirty="0">
                          <a:solidFill>
                            <a:schemeClr val="bg2">
                              <a:lumMod val="75000"/>
                            </a:schemeClr>
                          </a:solidFill>
                          <a:effectLst/>
                          <a:latin typeface="calibri"/>
                        </a:rPr>
                        <a:t>MOY.</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Evolution</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16-17 avril 2017</a:t>
                      </a:r>
                    </a:p>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vs 14-15 mars 2017</a:t>
                      </a:r>
                    </a:p>
                    <a:p>
                      <a:pPr marL="0" marR="0" lvl="0" indent="0" algn="ctr" defTabSz="924282" rtl="0" eaLnBrk="1" fontAlgn="b"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endParaRP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7426829"/>
                  </a:ext>
                </a:extLst>
              </a:tr>
              <a:tr h="350677">
                <a:tc>
                  <a:txBody>
                    <a:bodyPr/>
                    <a:lstStyle/>
                    <a:p>
                      <a:pPr algn="l" fontAlgn="ctr"/>
                      <a:r>
                        <a:rPr lang="fr-FR" sz="19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50</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20</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30</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17</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3,9</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855693"/>
                  </a:ext>
                </a:extLst>
              </a:tr>
              <a:tr h="350677">
                <a:tc>
                  <a:txBody>
                    <a:bodyPr/>
                    <a:lstStyle/>
                    <a:p>
                      <a:pPr algn="l" fontAlgn="ctr"/>
                      <a:r>
                        <a:rPr lang="fr-FR" sz="19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63</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10</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27</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18</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3,1</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1639287"/>
                  </a:ext>
                </a:extLst>
              </a:tr>
              <a:tr h="350677">
                <a:tc>
                  <a:txBody>
                    <a:bodyPr/>
                    <a:lstStyle/>
                    <a:p>
                      <a:pPr algn="l" fontAlgn="ctr"/>
                      <a:r>
                        <a:rPr lang="fr-FR" sz="19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57</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17</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26</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15</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3,4</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chemeClr val="tx2"/>
                          </a:solidFill>
                          <a:effectLst/>
                          <a:latin typeface="calibri" panose="020F0502020204030204" pitchFamily="34" charset="0"/>
                        </a:rPr>
                        <a:t>+1,0</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8121245"/>
                  </a:ext>
                </a:extLst>
              </a:tr>
              <a:tr h="350677">
                <a:tc>
                  <a:txBody>
                    <a:bodyPr/>
                    <a:lstStyle/>
                    <a:p>
                      <a:pPr algn="l" fontAlgn="ctr"/>
                      <a:r>
                        <a:rPr lang="fr-FR" sz="1900" b="0"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70</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10</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20</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14</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2,6</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chemeClr val="tx2"/>
                          </a:solidFill>
                          <a:effectLst/>
                          <a:latin typeface="calibri" panose="020F0502020204030204" pitchFamily="34" charset="0"/>
                        </a:rPr>
                        <a:t>+0,1</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1996821"/>
                  </a:ext>
                </a:extLst>
              </a:tr>
              <a:tr h="350677">
                <a:tc>
                  <a:txBody>
                    <a:bodyPr/>
                    <a:lstStyle/>
                    <a:p>
                      <a:pPr algn="l" fontAlgn="ctr"/>
                      <a:r>
                        <a:rPr lang="fr-FR" sz="19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68</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18</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14</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6</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2,5</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6021658"/>
                  </a:ext>
                </a:extLst>
              </a:tr>
              <a:tr h="350677">
                <a:tc>
                  <a:txBody>
                    <a:bodyPr/>
                    <a:lstStyle/>
                    <a:p>
                      <a:pPr algn="l" fontAlgn="ctr"/>
                      <a:r>
                        <a:rPr lang="fr-FR" sz="1900" b="0" i="0" u="none" strike="noStrike">
                          <a:solidFill>
                            <a:schemeClr val="tx2"/>
                          </a:solidFill>
                          <a:effectLst/>
                          <a:latin typeface="calibri" panose="020F0502020204030204" pitchFamily="34" charset="0"/>
                        </a:rPr>
                        <a:t>Nicolas Dupont-Aignan</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77</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chemeClr val="accent5">
                              <a:lumMod val="75000"/>
                            </a:schemeClr>
                          </a:solidFill>
                          <a:effectLst/>
                          <a:latin typeface="calibri" panose="020F0502020204030204" pitchFamily="34" charset="0"/>
                        </a:rPr>
                        <a:t>14</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9</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3</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1,8</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chemeClr val="tx2"/>
                          </a:solidFill>
                          <a:effectLst/>
                          <a:latin typeface="calibri" panose="020F0502020204030204" pitchFamily="34" charset="0"/>
                        </a:rPr>
                        <a:t>+0,2</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8317550"/>
                  </a:ext>
                </a:extLst>
              </a:tr>
              <a:tr h="350677">
                <a:tc>
                  <a:txBody>
                    <a:bodyPr/>
                    <a:lstStyle/>
                    <a:p>
                      <a:pPr algn="l" fontAlgn="ctr"/>
                      <a:r>
                        <a:rPr lang="fr-FR" sz="1900" b="0" i="0" u="none" strike="noStrike" dirty="0">
                          <a:solidFill>
                            <a:schemeClr val="tx2"/>
                          </a:solidFill>
                          <a:effectLst/>
                          <a:latin typeface="calibri" panose="020F0502020204030204" pitchFamily="34" charset="0"/>
                        </a:rPr>
                        <a:t>Philippe </a:t>
                      </a:r>
                      <a:r>
                        <a:rPr lang="fr-FR" sz="1900" b="0" i="0" u="none" strike="noStrike" dirty="0" err="1">
                          <a:solidFill>
                            <a:schemeClr val="tx2"/>
                          </a:solidFill>
                          <a:effectLst/>
                          <a:latin typeface="calibri" panose="020F0502020204030204" pitchFamily="34" charset="0"/>
                        </a:rPr>
                        <a:t>Poutou</a:t>
                      </a: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83</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2</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1,4</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chemeClr val="tx2"/>
                          </a:solidFill>
                          <a:effectLst/>
                          <a:latin typeface="calibri" panose="020F0502020204030204" pitchFamily="34" charset="0"/>
                        </a:rPr>
                        <a:t>+0,3</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2401682"/>
                  </a:ext>
                </a:extLst>
              </a:tr>
              <a:tr h="350677">
                <a:tc>
                  <a:txBody>
                    <a:bodyPr/>
                    <a:lstStyle/>
                    <a:p>
                      <a:pPr algn="l" fontAlgn="ctr"/>
                      <a:r>
                        <a:rPr lang="fr-FR" sz="1900" b="0" i="0" u="none" strike="noStrike" dirty="0">
                          <a:solidFill>
                            <a:schemeClr val="tx2"/>
                          </a:solidFill>
                          <a:effectLst/>
                          <a:latin typeface="calibri" panose="020F0502020204030204" pitchFamily="34" charset="0"/>
                        </a:rPr>
                        <a:t>Nathalie Arthaud</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88</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9</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1,1</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67496"/>
                  </a:ext>
                </a:extLst>
              </a:tr>
              <a:tr h="350677">
                <a:tc>
                  <a:txBody>
                    <a:bodyPr/>
                    <a:lstStyle/>
                    <a:p>
                      <a:pPr algn="l" fontAlgn="ctr"/>
                      <a:r>
                        <a:rPr lang="fr-FR" sz="19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89</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9</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1,0</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3478277"/>
                  </a:ext>
                </a:extLst>
              </a:tr>
              <a:tr h="350677">
                <a:tc>
                  <a:txBody>
                    <a:bodyPr/>
                    <a:lstStyle/>
                    <a:p>
                      <a:pPr algn="l" fontAlgn="ctr"/>
                      <a:r>
                        <a:rPr lang="fr-FR" sz="1900" b="0" i="0" u="none" strike="noStrike" dirty="0">
                          <a:solidFill>
                            <a:schemeClr val="tx2"/>
                          </a:solidFill>
                          <a:effectLst/>
                          <a:latin typeface="calibri" panose="020F0502020204030204" pitchFamily="34" charset="0"/>
                        </a:rPr>
                        <a:t>François </a:t>
                      </a:r>
                      <a:r>
                        <a:rPr lang="fr-FR" sz="1900" b="0" i="0" u="none" strike="noStrike" dirty="0" err="1">
                          <a:solidFill>
                            <a:schemeClr val="tx2"/>
                          </a:solidFill>
                          <a:effectLst/>
                          <a:latin typeface="calibri" panose="020F0502020204030204" pitchFamily="34" charset="0"/>
                        </a:rPr>
                        <a:t>Asselineau</a:t>
                      </a: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92</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6</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1</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0,7</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8976104"/>
                  </a:ext>
                </a:extLst>
              </a:tr>
              <a:tr h="350677">
                <a:tc>
                  <a:txBody>
                    <a:bodyPr/>
                    <a:lstStyle/>
                    <a:p>
                      <a:pPr algn="l" fontAlgn="ctr"/>
                      <a:r>
                        <a:rPr lang="fr-FR" sz="1900" b="0"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28575"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94</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a:t>
                      </a:r>
                    </a:p>
                  </a:txBody>
                  <a:tcPr marL="12700" marR="12700" marT="12700" marB="0" anchor="ctr">
                    <a:lnL w="28575" cap="flat" cmpd="sng" algn="ctr">
                      <a:solidFill>
                        <a:srgbClr val="FF0000"/>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1" u="none" strike="noStrike" dirty="0">
                          <a:solidFill>
                            <a:schemeClr val="tx2"/>
                          </a:solidFill>
                          <a:effectLst/>
                          <a:latin typeface="calibri" panose="020F0502020204030204" pitchFamily="34" charset="0"/>
                        </a:rPr>
                        <a:t>-</a:t>
                      </a:r>
                    </a:p>
                  </a:txBody>
                  <a:tcPr marL="12700" marR="12700" marT="12700" marB="0" anchor="ctr">
                    <a:lnL w="28575"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0,6</a:t>
                      </a:r>
                    </a:p>
                  </a:txBody>
                  <a:tcPr marL="12700" marR="12700" marT="1270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chemeClr val="bg2">
                              <a:lumMod val="75000"/>
                            </a:schemeClr>
                          </a:solidFill>
                          <a:effectLst/>
                          <a:uLnTx/>
                          <a:uFillTx/>
                          <a:latin typeface="calibri" panose="020F0502020204030204" pitchFamily="34" charset="0"/>
                          <a:ea typeface="+mn-ea"/>
                          <a:cs typeface="+mn-cs"/>
                        </a:rPr>
                        <a:t>*</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5054303"/>
                  </a:ext>
                </a:extLst>
              </a:tr>
            </a:tbl>
          </a:graphicData>
        </a:graphic>
      </p:graphicFrame>
      <p:sp>
        <p:nvSpPr>
          <p:cNvPr id="6" name="Espace réservé du pied de page 5"/>
          <p:cNvSpPr>
            <a:spLocks noGrp="1"/>
          </p:cNvSpPr>
          <p:nvPr>
            <p:ph type="ftr" sz="quarter" idx="15"/>
          </p:nvPr>
        </p:nvSpPr>
        <p:spPr/>
        <p:txBody>
          <a:bodyPr/>
          <a:lstStyle/>
          <a:p>
            <a:pPr defTabSz="1232345"/>
            <a:r>
              <a:rPr lang="fr-FR" dirty="0">
                <a:solidFill>
                  <a:srgbClr val="888B8D"/>
                </a:solidFill>
                <a:latin typeface="Calibri"/>
              </a:rPr>
              <a:t>©Ipsos  CEVIPOF LE MONDE – EEF 2017 -  Avril 2017</a:t>
            </a:r>
          </a:p>
        </p:txBody>
      </p:sp>
      <p:sp>
        <p:nvSpPr>
          <p:cNvPr id="8" name="ZoneTexte 7"/>
          <p:cNvSpPr txBox="1"/>
          <p:nvPr/>
        </p:nvSpPr>
        <p:spPr>
          <a:xfrm>
            <a:off x="4260194" y="6389313"/>
            <a:ext cx="5253681" cy="215444"/>
          </a:xfrm>
          <a:prstGeom prst="rect">
            <a:avLst/>
          </a:prstGeom>
        </p:spPr>
        <p:txBody>
          <a:bodyPr vert="horz" wrap="square" lIns="0" tIns="0" rIns="0" bIns="0" rtlCol="0">
            <a:spAutoFit/>
          </a:bodyPr>
          <a:lstStyle/>
          <a:p>
            <a:pPr marL="6351" defTabSz="1232345"/>
            <a:r>
              <a:rPr lang="fr-FR" sz="1400" dirty="0">
                <a:solidFill>
                  <a:srgbClr val="222223"/>
                </a:solidFill>
                <a:latin typeface="Calibri"/>
              </a:rPr>
              <a:t>*</a:t>
            </a:r>
            <a:r>
              <a:rPr lang="fr-FR" sz="1333" dirty="0">
                <a:solidFill>
                  <a:srgbClr val="222223"/>
                </a:solidFill>
                <a:latin typeface="Calibri"/>
              </a:rPr>
              <a:t>Lors de la vague précédente ces personnalités n’étaient pas testées </a:t>
            </a:r>
            <a:endParaRPr lang="fr-FR" sz="1400" dirty="0">
              <a:solidFill>
                <a:srgbClr val="222223"/>
              </a:solidFill>
              <a:latin typeface="Calibri"/>
            </a:endParaRPr>
          </a:p>
        </p:txBody>
      </p:sp>
    </p:spTree>
    <p:extLst>
      <p:ext uri="{BB962C8B-B14F-4D97-AF65-F5344CB8AC3E}">
        <p14:creationId xmlns:p14="http://schemas.microsoft.com/office/powerpoint/2010/main" val="2952082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Retour sur le panel 2012</a:t>
            </a:r>
            <a:br>
              <a:rPr lang="fr-FR" b="1" dirty="0" smtClean="0"/>
            </a:br>
            <a:r>
              <a:rPr lang="fr-FR" b="1" dirty="0" err="1" smtClean="0"/>
              <a:t>Prédiscopie</a:t>
            </a:r>
            <a:r>
              <a:rPr lang="fr-FR" b="1" dirty="0" smtClean="0"/>
              <a:t> </a:t>
            </a:r>
            <a:r>
              <a:rPr lang="fr-FR" b="1" dirty="0" smtClean="0"/>
              <a:t>2012 et ENEF 2017</a:t>
            </a:r>
            <a:endParaRPr lang="fr-FR" b="1" dirty="0"/>
          </a:p>
        </p:txBody>
      </p:sp>
      <p:pic>
        <p:nvPicPr>
          <p:cNvPr id="4" name="Espace réservé du contenu 3"/>
          <p:cNvPicPr>
            <a:picLocks noGrp="1" noChangeAspect="1"/>
          </p:cNvPicPr>
          <p:nvPr>
            <p:ph idx="1"/>
          </p:nvPr>
        </p:nvPicPr>
        <p:blipFill>
          <a:blip r:embed="rId2"/>
          <a:stretch>
            <a:fillRect/>
          </a:stretch>
        </p:blipFill>
        <p:spPr>
          <a:xfrm>
            <a:off x="708660" y="2369820"/>
            <a:ext cx="10645139" cy="2979420"/>
          </a:xfrm>
          <a:prstGeom prst="rect">
            <a:avLst/>
          </a:prstGeom>
        </p:spPr>
      </p:pic>
    </p:spTree>
    <p:extLst>
      <p:ext uri="{BB962C8B-B14F-4D97-AF65-F5344CB8AC3E}">
        <p14:creationId xmlns:p14="http://schemas.microsoft.com/office/powerpoint/2010/main" val="35680985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31524"/>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3" y="470576"/>
            <a:ext cx="5501292" cy="738792"/>
          </a:xfrm>
          <a:noFill/>
        </p:spPr>
        <p:txBody>
          <a:bodyPr/>
          <a:lstStyle/>
          <a:p>
            <a:r>
              <a:rPr lang="fr-FR" sz="2667" dirty="0"/>
              <a:t>Le potentiel électoral des candidats </a:t>
            </a:r>
            <a:r>
              <a:rPr lang="fr-FR" sz="2667" dirty="0">
                <a:solidFill>
                  <a:srgbClr val="222223"/>
                </a:solidFill>
              </a:rPr>
              <a:t>- détail sympathisants </a:t>
            </a:r>
            <a:r>
              <a:rPr lang="fr-FR" sz="2667" dirty="0"/>
              <a:t>(2/2)</a:t>
            </a: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sp>
        <p:nvSpPr>
          <p:cNvPr id="9" name="Espace réservé du texte 1"/>
          <p:cNvSpPr>
            <a:spLocks noGrp="1"/>
          </p:cNvSpPr>
          <p:nvPr>
            <p:ph type="body" sz="quarter" idx="14"/>
          </p:nvPr>
        </p:nvSpPr>
        <p:spPr>
          <a:xfrm>
            <a:off x="5969877" y="222351"/>
            <a:ext cx="6222124" cy="87215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Quelles sont les chances que votiez pour les personnalités suivantes à l’élection présidentielle ? 0 signifie qu’il n’y a aucune chance que vous votiez pour lui/elle, 10 de très fortes chances que vous votiez pour lui/elle.</a:t>
            </a:r>
          </a:p>
        </p:txBody>
      </p:sp>
      <p:graphicFrame>
        <p:nvGraphicFramePr>
          <p:cNvPr id="8" name="Tableau 7"/>
          <p:cNvGraphicFramePr>
            <a:graphicFrameLocks noGrp="1"/>
          </p:cNvGraphicFramePr>
          <p:nvPr>
            <p:extLst/>
          </p:nvPr>
        </p:nvGraphicFramePr>
        <p:xfrm>
          <a:off x="309924" y="1239129"/>
          <a:ext cx="11659217" cy="4845995"/>
        </p:xfrm>
        <a:graphic>
          <a:graphicData uri="http://schemas.openxmlformats.org/drawingml/2006/table">
            <a:tbl>
              <a:tblPr>
                <a:tableStyleId>{5C22544A-7EE6-4342-B048-85BDC9FD1C3A}</a:tableStyleId>
              </a:tblPr>
              <a:tblGrid>
                <a:gridCol w="1931992">
                  <a:extLst>
                    <a:ext uri="{9D8B030D-6E8A-4147-A177-3AD203B41FA5}">
                      <a16:colId xmlns:a16="http://schemas.microsoft.com/office/drawing/2014/main" val="3203827687"/>
                    </a:ext>
                  </a:extLst>
                </a:gridCol>
                <a:gridCol w="842208">
                  <a:extLst>
                    <a:ext uri="{9D8B030D-6E8A-4147-A177-3AD203B41FA5}">
                      <a16:colId xmlns:a16="http://schemas.microsoft.com/office/drawing/2014/main" val="2128396843"/>
                    </a:ext>
                  </a:extLst>
                </a:gridCol>
                <a:gridCol w="679152">
                  <a:extLst>
                    <a:ext uri="{9D8B030D-6E8A-4147-A177-3AD203B41FA5}">
                      <a16:colId xmlns:a16="http://schemas.microsoft.com/office/drawing/2014/main" val="1543385763"/>
                    </a:ext>
                  </a:extLst>
                </a:gridCol>
                <a:gridCol w="679152">
                  <a:extLst>
                    <a:ext uri="{9D8B030D-6E8A-4147-A177-3AD203B41FA5}">
                      <a16:colId xmlns:a16="http://schemas.microsoft.com/office/drawing/2014/main" val="419078014"/>
                    </a:ext>
                  </a:extLst>
                </a:gridCol>
                <a:gridCol w="679152">
                  <a:extLst>
                    <a:ext uri="{9D8B030D-6E8A-4147-A177-3AD203B41FA5}">
                      <a16:colId xmlns:a16="http://schemas.microsoft.com/office/drawing/2014/main" val="2122107768"/>
                    </a:ext>
                  </a:extLst>
                </a:gridCol>
                <a:gridCol w="533101">
                  <a:extLst>
                    <a:ext uri="{9D8B030D-6E8A-4147-A177-3AD203B41FA5}">
                      <a16:colId xmlns:a16="http://schemas.microsoft.com/office/drawing/2014/main" val="4136467071"/>
                    </a:ext>
                  </a:extLst>
                </a:gridCol>
                <a:gridCol w="825201">
                  <a:extLst>
                    <a:ext uri="{9D8B030D-6E8A-4147-A177-3AD203B41FA5}">
                      <a16:colId xmlns:a16="http://schemas.microsoft.com/office/drawing/2014/main" val="618869883"/>
                    </a:ext>
                  </a:extLst>
                </a:gridCol>
                <a:gridCol w="763919">
                  <a:extLst>
                    <a:ext uri="{9D8B030D-6E8A-4147-A177-3AD203B41FA5}">
                      <a16:colId xmlns:a16="http://schemas.microsoft.com/office/drawing/2014/main" val="3034137887"/>
                    </a:ext>
                  </a:extLst>
                </a:gridCol>
                <a:gridCol w="763919">
                  <a:extLst>
                    <a:ext uri="{9D8B030D-6E8A-4147-A177-3AD203B41FA5}">
                      <a16:colId xmlns:a16="http://schemas.microsoft.com/office/drawing/2014/main" val="648542179"/>
                    </a:ext>
                  </a:extLst>
                </a:gridCol>
                <a:gridCol w="735095">
                  <a:extLst>
                    <a:ext uri="{9D8B030D-6E8A-4147-A177-3AD203B41FA5}">
                      <a16:colId xmlns:a16="http://schemas.microsoft.com/office/drawing/2014/main" val="1327608432"/>
                    </a:ext>
                  </a:extLst>
                </a:gridCol>
                <a:gridCol w="536509">
                  <a:extLst>
                    <a:ext uri="{9D8B030D-6E8A-4147-A177-3AD203B41FA5}">
                      <a16:colId xmlns:a16="http://schemas.microsoft.com/office/drawing/2014/main" val="4179499632"/>
                    </a:ext>
                  </a:extLst>
                </a:gridCol>
                <a:gridCol w="652361">
                  <a:extLst>
                    <a:ext uri="{9D8B030D-6E8A-4147-A177-3AD203B41FA5}">
                      <a16:colId xmlns:a16="http://schemas.microsoft.com/office/drawing/2014/main" val="660399735"/>
                    </a:ext>
                  </a:extLst>
                </a:gridCol>
                <a:gridCol w="679152">
                  <a:extLst>
                    <a:ext uri="{9D8B030D-6E8A-4147-A177-3AD203B41FA5}">
                      <a16:colId xmlns:a16="http://schemas.microsoft.com/office/drawing/2014/main" val="1330792461"/>
                    </a:ext>
                  </a:extLst>
                </a:gridCol>
                <a:gridCol w="679152">
                  <a:extLst>
                    <a:ext uri="{9D8B030D-6E8A-4147-A177-3AD203B41FA5}">
                      <a16:colId xmlns:a16="http://schemas.microsoft.com/office/drawing/2014/main" val="1326852200"/>
                    </a:ext>
                  </a:extLst>
                </a:gridCol>
                <a:gridCol w="679152">
                  <a:extLst>
                    <a:ext uri="{9D8B030D-6E8A-4147-A177-3AD203B41FA5}">
                      <a16:colId xmlns:a16="http://schemas.microsoft.com/office/drawing/2014/main" val="2832338773"/>
                    </a:ext>
                  </a:extLst>
                </a:gridCol>
              </a:tblGrid>
              <a:tr h="972700">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mn-lt"/>
                          <a:ea typeface="+mn-ea"/>
                          <a:cs typeface="+mn-cs"/>
                        </a:rPr>
                        <a:t>ST De fortes chances </a:t>
                      </a:r>
                    </a:p>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mn-lt"/>
                          <a:ea typeface="+mn-ea"/>
                          <a:cs typeface="+mn-cs"/>
                        </a:rPr>
                        <a:t>(7 à 10)</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1" i="0" u="none" strike="noStrike" dirty="0">
                          <a:solidFill>
                            <a:schemeClr val="tx2"/>
                          </a:solidFill>
                          <a:effectLst/>
                          <a:latin typeface="+mn-lt"/>
                        </a:rPr>
                        <a:t>Ensemble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ST EXG</a:t>
                      </a:r>
                    </a:p>
                  </a:txBody>
                  <a:tcPr marL="3033" marR="3033" marT="3033"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0" i="0" u="none" strike="noStrike" dirty="0">
                          <a:solidFill>
                            <a:schemeClr val="tx2"/>
                          </a:solidFill>
                          <a:effectLst/>
                          <a:latin typeface="+mn-lt"/>
                        </a:rPr>
                        <a:t>ST FG</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0" i="0" u="none" strike="noStrike" dirty="0">
                          <a:solidFill>
                            <a:schemeClr val="tx2"/>
                          </a:solidFill>
                          <a:effectLst/>
                          <a:latin typeface="+mn-lt"/>
                        </a:rPr>
                        <a:t>EELV</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0" i="0" u="none" strike="noStrike" dirty="0">
                          <a:solidFill>
                            <a:schemeClr val="tx2"/>
                          </a:solidFill>
                          <a:effectLst/>
                          <a:latin typeface="+mn-lt"/>
                        </a:rPr>
                        <a:t>PS</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1" i="0" u="none" strike="noStrike" dirty="0">
                          <a:solidFill>
                            <a:schemeClr val="tx2"/>
                          </a:solidFill>
                          <a:effectLst/>
                          <a:latin typeface="+mn-lt"/>
                        </a:rPr>
                        <a:t>ST GAUCHE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En Marche !</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500" b="0" i="0" u="none" strike="noStrike" dirty="0">
                          <a:solidFill>
                            <a:schemeClr val="tx2"/>
                          </a:solidFill>
                          <a:effectLst/>
                          <a:latin typeface="+mn-lt"/>
                        </a:rPr>
                        <a:t>MoDem</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1B365D"/>
                          </a:solidFill>
                          <a:effectLst/>
                          <a:uLnTx/>
                          <a:uFillTx/>
                          <a:latin typeface="+mn-lt"/>
                          <a:ea typeface="+mn-ea"/>
                          <a:cs typeface="+mn-cs"/>
                        </a:rPr>
                        <a:t>ST DROITE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UDI</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0" i="0" u="none" strike="noStrike" dirty="0">
                          <a:solidFill>
                            <a:schemeClr val="tx2"/>
                          </a:solidFill>
                          <a:effectLst/>
                          <a:latin typeface="+mn-lt"/>
                        </a:rPr>
                        <a:t>LR</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0" i="0" u="none" strike="noStrike" dirty="0">
                          <a:solidFill>
                            <a:schemeClr val="tx2"/>
                          </a:solidFill>
                          <a:effectLst/>
                          <a:latin typeface="+mn-lt"/>
                        </a:rPr>
                        <a:t>DLF</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500" b="1" i="0" u="none" strike="noStrike" dirty="0">
                          <a:solidFill>
                            <a:schemeClr val="tx2"/>
                          </a:solidFill>
                          <a:effectLst/>
                          <a:latin typeface="+mn-lt"/>
                        </a:rPr>
                        <a:t>FN </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Aucun </a:t>
                      </a:r>
                    </a:p>
                    <a:p>
                      <a:pPr algn="ctr" fontAlgn="ctr"/>
                      <a:r>
                        <a:rPr lang="fr-FR" sz="1500" b="0" i="0" u="none" strike="noStrike" dirty="0">
                          <a:solidFill>
                            <a:schemeClr val="tx2"/>
                          </a:solidFill>
                          <a:effectLst/>
                          <a:latin typeface="+mn-lt"/>
                        </a:rPr>
                        <a:t>parti</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9256930"/>
                  </a:ext>
                </a:extLst>
              </a:tr>
              <a:tr h="396495">
                <a:tc>
                  <a:txBody>
                    <a:bodyPr/>
                    <a:lstStyle/>
                    <a:p>
                      <a:pPr algn="l" fontAlgn="ctr"/>
                      <a:r>
                        <a:rPr lang="fr-FR" sz="1600" b="0"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30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16</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47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31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95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60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057315"/>
                  </a:ext>
                </a:extLst>
              </a:tr>
              <a:tr h="347680">
                <a:tc>
                  <a:txBody>
                    <a:bodyPr/>
                    <a:lstStyle/>
                    <a:p>
                      <a:pPr algn="l" fontAlgn="ctr"/>
                      <a:r>
                        <a:rPr lang="fr-FR" sz="16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54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93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0269726"/>
                  </a:ext>
                </a:extLst>
              </a:tr>
              <a:tr h="347680">
                <a:tc>
                  <a:txBody>
                    <a:bodyPr/>
                    <a:lstStyle/>
                    <a:p>
                      <a:pPr algn="l" fontAlgn="ctr"/>
                      <a:r>
                        <a:rPr lang="fr-FR" sz="16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55</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92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43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38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57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5179386"/>
                  </a:ext>
                </a:extLst>
              </a:tr>
              <a:tr h="347680">
                <a:tc>
                  <a:txBody>
                    <a:bodyPr/>
                    <a:lstStyle/>
                    <a:p>
                      <a:pPr algn="l" fontAlgn="ctr"/>
                      <a:r>
                        <a:rPr lang="fr-FR" sz="1600" b="0"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68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77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045472"/>
                  </a:ext>
                </a:extLst>
              </a:tr>
              <a:tr h="347680">
                <a:tc>
                  <a:txBody>
                    <a:bodyPr/>
                    <a:lstStyle/>
                    <a:p>
                      <a:pPr algn="l" fontAlgn="ctr"/>
                      <a:r>
                        <a:rPr lang="fr-FR" sz="16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28</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44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47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39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0128142"/>
                  </a:ext>
                </a:extLst>
              </a:tr>
              <a:tr h="347680">
                <a:tc>
                  <a:txBody>
                    <a:bodyPr/>
                    <a:lstStyle/>
                    <a:p>
                      <a:pPr algn="l" fontAlgn="ctr"/>
                      <a:r>
                        <a:rPr lang="fr-FR" sz="1600" b="0" i="0" u="none" strike="noStrike" dirty="0">
                          <a:solidFill>
                            <a:schemeClr val="tx2"/>
                          </a:solidFill>
                          <a:effectLst/>
                          <a:latin typeface="calibri" panose="020F0502020204030204" pitchFamily="34" charset="0"/>
                        </a:rPr>
                        <a:t>Nicolas Dupont-Aignan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83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222150"/>
                  </a:ext>
                </a:extLst>
              </a:tr>
              <a:tr h="347680">
                <a:tc>
                  <a:txBody>
                    <a:bodyPr/>
                    <a:lstStyle/>
                    <a:p>
                      <a:pPr algn="l" fontAlgn="ctr"/>
                      <a:r>
                        <a:rPr lang="fr-FR" sz="1600" b="0" i="0" u="none" strike="noStrike">
                          <a:solidFill>
                            <a:schemeClr val="tx2"/>
                          </a:solidFill>
                          <a:effectLst/>
                          <a:latin typeface="calibri" panose="020F0502020204030204" pitchFamily="34" charset="0"/>
                        </a:rPr>
                        <a:t>Philippe Poutou</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59</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824265"/>
                  </a:ext>
                </a:extLst>
              </a:tr>
              <a:tr h="347680">
                <a:tc>
                  <a:txBody>
                    <a:bodyPr/>
                    <a:lstStyle/>
                    <a:p>
                      <a:pPr algn="l" fontAlgn="ctr"/>
                      <a:r>
                        <a:rPr lang="fr-FR" sz="1600" b="0" i="0" u="none" strike="noStrike" dirty="0">
                          <a:solidFill>
                            <a:schemeClr val="tx2"/>
                          </a:solidFill>
                          <a:effectLst/>
                          <a:latin typeface="calibri" panose="020F0502020204030204" pitchFamily="34" charset="0"/>
                        </a:rPr>
                        <a:t>Nathalie Arthaud</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42</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7697473"/>
                  </a:ext>
                </a:extLst>
              </a:tr>
              <a:tr h="347680">
                <a:tc>
                  <a:txBody>
                    <a:bodyPr/>
                    <a:lstStyle/>
                    <a:p>
                      <a:pPr algn="l" fontAlgn="ctr"/>
                      <a:r>
                        <a:rPr lang="fr-FR" sz="16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699719"/>
                  </a:ext>
                </a:extLst>
              </a:tr>
              <a:tr h="347680">
                <a:tc>
                  <a:txBody>
                    <a:bodyPr/>
                    <a:lstStyle/>
                    <a:p>
                      <a:pPr algn="l" fontAlgn="ctr"/>
                      <a:r>
                        <a:rPr lang="fr-FR" sz="1600" b="0" i="0" u="none" strike="noStrike" dirty="0">
                          <a:solidFill>
                            <a:schemeClr val="tx2"/>
                          </a:solidFill>
                          <a:effectLst/>
                          <a:latin typeface="calibri" panose="020F0502020204030204" pitchFamily="34" charset="0"/>
                        </a:rPr>
                        <a:t>François </a:t>
                      </a:r>
                      <a:r>
                        <a:rPr lang="fr-FR" sz="1600" b="0" i="0" u="none" strike="noStrike" dirty="0" err="1">
                          <a:solidFill>
                            <a:schemeClr val="tx2"/>
                          </a:solidFill>
                          <a:effectLst/>
                          <a:latin typeface="calibri" panose="020F0502020204030204" pitchFamily="34" charset="0"/>
                        </a:rPr>
                        <a:t>Asselineau</a:t>
                      </a:r>
                      <a:endParaRPr lang="fr-FR" sz="16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4676553"/>
                  </a:ext>
                </a:extLst>
              </a:tr>
              <a:tr h="347680">
                <a:tc>
                  <a:txBody>
                    <a:bodyPr/>
                    <a:lstStyle/>
                    <a:p>
                      <a:pPr algn="l" fontAlgn="ctr"/>
                      <a:r>
                        <a:rPr lang="fr-FR" sz="1600" b="0"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2876410"/>
                  </a:ext>
                </a:extLst>
              </a:tr>
            </a:tbl>
          </a:graphicData>
        </a:graphic>
      </p:graphicFrame>
    </p:spTree>
    <p:extLst>
      <p:ext uri="{BB962C8B-B14F-4D97-AF65-F5344CB8AC3E}">
        <p14:creationId xmlns:p14="http://schemas.microsoft.com/office/powerpoint/2010/main" val="39190134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4" y="502101"/>
            <a:ext cx="5214577" cy="369397"/>
          </a:xfrm>
          <a:noFill/>
        </p:spPr>
        <p:txBody>
          <a:bodyPr/>
          <a:lstStyle/>
          <a:p>
            <a:r>
              <a:rPr lang="fr-FR" sz="2667" dirty="0"/>
              <a:t>Le souhait de victoire (1/2)</a:t>
            </a:r>
          </a:p>
        </p:txBody>
      </p:sp>
      <p:sp>
        <p:nvSpPr>
          <p:cNvPr id="2" name="Espace réservé du texte 1"/>
          <p:cNvSpPr>
            <a:spLocks noGrp="1"/>
          </p:cNvSpPr>
          <p:nvPr>
            <p:ph type="body" sz="quarter" idx="14"/>
          </p:nvPr>
        </p:nvSpPr>
        <p:spPr>
          <a:xfrm>
            <a:off x="6796160" y="332799"/>
            <a:ext cx="4625083" cy="514832"/>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Parmi les candidats suivants, lequel souhaitez-vous voir gagner l’élection présidentielle ?</a:t>
            </a: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22" name="Graphique 21"/>
          <p:cNvGraphicFramePr/>
          <p:nvPr>
            <p:extLst/>
          </p:nvPr>
        </p:nvGraphicFramePr>
        <p:xfrm>
          <a:off x="591644" y="722908"/>
          <a:ext cx="11419845" cy="5183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Tableau 22"/>
          <p:cNvGraphicFramePr>
            <a:graphicFrameLocks noGrp="1"/>
          </p:cNvGraphicFramePr>
          <p:nvPr>
            <p:extLst/>
          </p:nvPr>
        </p:nvGraphicFramePr>
        <p:xfrm>
          <a:off x="798787" y="5345853"/>
          <a:ext cx="11084908" cy="762000"/>
        </p:xfrm>
        <a:graphic>
          <a:graphicData uri="http://schemas.openxmlformats.org/drawingml/2006/table">
            <a:tbl>
              <a:tblPr firstRow="1" bandRow="1">
                <a:tableStyleId>{5C22544A-7EE6-4342-B048-85BDC9FD1C3A}</a:tableStyleId>
              </a:tblPr>
              <a:tblGrid>
                <a:gridCol w="895679">
                  <a:extLst>
                    <a:ext uri="{9D8B030D-6E8A-4147-A177-3AD203B41FA5}">
                      <a16:colId xmlns:a16="http://schemas.microsoft.com/office/drawing/2014/main" val="1518074356"/>
                    </a:ext>
                  </a:extLst>
                </a:gridCol>
                <a:gridCol w="852649">
                  <a:extLst>
                    <a:ext uri="{9D8B030D-6E8A-4147-A177-3AD203B41FA5}">
                      <a16:colId xmlns:a16="http://schemas.microsoft.com/office/drawing/2014/main" val="316194348"/>
                    </a:ext>
                  </a:extLst>
                </a:gridCol>
                <a:gridCol w="1110791">
                  <a:extLst>
                    <a:ext uri="{9D8B030D-6E8A-4147-A177-3AD203B41FA5}">
                      <a16:colId xmlns:a16="http://schemas.microsoft.com/office/drawing/2014/main" val="2087484150"/>
                    </a:ext>
                  </a:extLst>
                </a:gridCol>
                <a:gridCol w="802980">
                  <a:extLst>
                    <a:ext uri="{9D8B030D-6E8A-4147-A177-3AD203B41FA5}">
                      <a16:colId xmlns:a16="http://schemas.microsoft.com/office/drawing/2014/main" val="1167005522"/>
                    </a:ext>
                  </a:extLst>
                </a:gridCol>
                <a:gridCol w="1017109">
                  <a:extLst>
                    <a:ext uri="{9D8B030D-6E8A-4147-A177-3AD203B41FA5}">
                      <a16:colId xmlns:a16="http://schemas.microsoft.com/office/drawing/2014/main" val="3328967760"/>
                    </a:ext>
                  </a:extLst>
                </a:gridCol>
                <a:gridCol w="896663">
                  <a:extLst>
                    <a:ext uri="{9D8B030D-6E8A-4147-A177-3AD203B41FA5}">
                      <a16:colId xmlns:a16="http://schemas.microsoft.com/office/drawing/2014/main" val="1660734085"/>
                    </a:ext>
                  </a:extLst>
                </a:gridCol>
                <a:gridCol w="852649">
                  <a:extLst>
                    <a:ext uri="{9D8B030D-6E8A-4147-A177-3AD203B41FA5}">
                      <a16:colId xmlns:a16="http://schemas.microsoft.com/office/drawing/2014/main" val="3946252942"/>
                    </a:ext>
                  </a:extLst>
                </a:gridCol>
                <a:gridCol w="910045">
                  <a:extLst>
                    <a:ext uri="{9D8B030D-6E8A-4147-A177-3AD203B41FA5}">
                      <a16:colId xmlns:a16="http://schemas.microsoft.com/office/drawing/2014/main" val="3807631016"/>
                    </a:ext>
                  </a:extLst>
                </a:gridCol>
                <a:gridCol w="805280">
                  <a:extLst>
                    <a:ext uri="{9D8B030D-6E8A-4147-A177-3AD203B41FA5}">
                      <a16:colId xmlns:a16="http://schemas.microsoft.com/office/drawing/2014/main" val="1027990989"/>
                    </a:ext>
                  </a:extLst>
                </a:gridCol>
                <a:gridCol w="1089497">
                  <a:extLst>
                    <a:ext uri="{9D8B030D-6E8A-4147-A177-3AD203B41FA5}">
                      <a16:colId xmlns:a16="http://schemas.microsoft.com/office/drawing/2014/main" val="408287645"/>
                    </a:ext>
                  </a:extLst>
                </a:gridCol>
                <a:gridCol w="1093655">
                  <a:extLst>
                    <a:ext uri="{9D8B030D-6E8A-4147-A177-3AD203B41FA5}">
                      <a16:colId xmlns:a16="http://schemas.microsoft.com/office/drawing/2014/main" val="3116443008"/>
                    </a:ext>
                  </a:extLst>
                </a:gridCol>
                <a:gridCol w="757911">
                  <a:extLst>
                    <a:ext uri="{9D8B030D-6E8A-4147-A177-3AD203B41FA5}">
                      <a16:colId xmlns:a16="http://schemas.microsoft.com/office/drawing/2014/main" val="3025266017"/>
                    </a:ext>
                  </a:extLst>
                </a:gridCol>
              </a:tblGrid>
              <a:tr h="762000">
                <a:tc>
                  <a:txBody>
                    <a:bodyPr/>
                    <a:lstStyle/>
                    <a:p>
                      <a:pPr algn="ctr"/>
                      <a:r>
                        <a:rPr lang="fr-FR" sz="1400" b="0" dirty="0">
                          <a:solidFill>
                            <a:srgbClr val="1F4391"/>
                          </a:solidFill>
                        </a:rPr>
                        <a:t>Nathalie</a:t>
                      </a:r>
                    </a:p>
                    <a:p>
                      <a:pPr algn="ctr"/>
                      <a:r>
                        <a:rPr lang="fr-FR" sz="1400" b="0" dirty="0">
                          <a:solidFill>
                            <a:srgbClr val="1F4391"/>
                          </a:solidFill>
                        </a:rPr>
                        <a:t>Arthaud</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Philippe</a:t>
                      </a:r>
                    </a:p>
                    <a:p>
                      <a:pPr algn="ctr"/>
                      <a:r>
                        <a:rPr lang="fr-FR" sz="1400" b="0" dirty="0" err="1">
                          <a:solidFill>
                            <a:srgbClr val="1F4391"/>
                          </a:solidFill>
                        </a:rPr>
                        <a:t>Poutou</a:t>
                      </a:r>
                      <a:r>
                        <a:rPr lang="fr-FR" sz="1400" b="0" dirty="0">
                          <a:solidFill>
                            <a:srgbClr val="1F4391"/>
                          </a:solidFill>
                        </a:rPr>
                        <a:t>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J-L</a:t>
                      </a:r>
                    </a:p>
                    <a:p>
                      <a:pPr algn="ctr"/>
                      <a:r>
                        <a:rPr lang="fr-FR" sz="1400" b="0" dirty="0">
                          <a:solidFill>
                            <a:srgbClr val="1F4391"/>
                          </a:solidFill>
                        </a:rPr>
                        <a:t>Mélenchon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Benoît</a:t>
                      </a:r>
                    </a:p>
                    <a:p>
                      <a:pPr algn="ctr"/>
                      <a:r>
                        <a:rPr lang="fr-FR" sz="1400" b="0" dirty="0">
                          <a:solidFill>
                            <a:srgbClr val="1F4391"/>
                          </a:solidFill>
                        </a:rPr>
                        <a:t>Hamon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Emmanuel</a:t>
                      </a:r>
                    </a:p>
                    <a:p>
                      <a:pPr algn="ctr"/>
                      <a:r>
                        <a:rPr lang="fr-FR" sz="1400" b="0" dirty="0">
                          <a:solidFill>
                            <a:srgbClr val="1F4391"/>
                          </a:solidFill>
                        </a:rPr>
                        <a:t>Macron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Jean </a:t>
                      </a:r>
                    </a:p>
                    <a:p>
                      <a:pPr algn="ctr"/>
                      <a:r>
                        <a:rPr lang="fr-FR" sz="1400" b="0" dirty="0">
                          <a:solidFill>
                            <a:srgbClr val="1F4391"/>
                          </a:solidFill>
                        </a:rPr>
                        <a:t>Lassalle</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François</a:t>
                      </a:r>
                    </a:p>
                    <a:p>
                      <a:pPr algn="ctr"/>
                      <a:r>
                        <a:rPr lang="fr-FR" sz="1400" b="0" dirty="0">
                          <a:solidFill>
                            <a:srgbClr val="1F4391"/>
                          </a:solidFill>
                        </a:rPr>
                        <a:t>Fillon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Nicolas</a:t>
                      </a:r>
                    </a:p>
                    <a:p>
                      <a:pPr algn="ctr"/>
                      <a:r>
                        <a:rPr lang="fr-FR" sz="1400" b="0" dirty="0">
                          <a:solidFill>
                            <a:srgbClr val="1F4391"/>
                          </a:solidFill>
                        </a:rPr>
                        <a:t>Dupont-Aignan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Marine</a:t>
                      </a:r>
                    </a:p>
                    <a:p>
                      <a:pPr algn="ctr"/>
                      <a:r>
                        <a:rPr lang="fr-FR" sz="1400" b="0" dirty="0">
                          <a:solidFill>
                            <a:srgbClr val="1F4391"/>
                          </a:solidFill>
                        </a:rPr>
                        <a:t>Le Pen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Jacques</a:t>
                      </a:r>
                    </a:p>
                    <a:p>
                      <a:pPr algn="ctr"/>
                      <a:r>
                        <a:rPr lang="fr-FR" sz="1400" b="0" dirty="0">
                          <a:solidFill>
                            <a:srgbClr val="1F4391"/>
                          </a:solidFill>
                        </a:rPr>
                        <a:t>Cheminade</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François </a:t>
                      </a:r>
                    </a:p>
                    <a:p>
                      <a:pPr algn="ctr"/>
                      <a:r>
                        <a:rPr lang="fr-FR" sz="1400" b="0" dirty="0" err="1">
                          <a:solidFill>
                            <a:srgbClr val="1F4391"/>
                          </a:solidFill>
                        </a:rPr>
                        <a:t>Asselineau</a:t>
                      </a:r>
                      <a:endParaRPr lang="fr-FR" sz="1400" b="0" dirty="0">
                        <a:solidFill>
                          <a:srgbClr val="1F4391"/>
                        </a:solidFill>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400" b="0" dirty="0">
                          <a:solidFill>
                            <a:srgbClr val="1F4391"/>
                          </a:solidFill>
                        </a:rPr>
                        <a:t>Aucun</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sp>
        <p:nvSpPr>
          <p:cNvPr id="24" name="ZoneTexte 23"/>
          <p:cNvSpPr txBox="1"/>
          <p:nvPr/>
        </p:nvSpPr>
        <p:spPr>
          <a:xfrm>
            <a:off x="-26544" y="2275884"/>
            <a:ext cx="1174848" cy="646331"/>
          </a:xfrm>
          <a:prstGeom prst="rect">
            <a:avLst/>
          </a:prstGeom>
          <a:noFill/>
        </p:spPr>
        <p:txBody>
          <a:bodyPr wrap="square" rtlCol="0">
            <a:spAutoFit/>
          </a:bodyPr>
          <a:lstStyle/>
          <a:p>
            <a:pPr algn="ctr" defTabSz="1232345" fontAlgn="b">
              <a:defRPr/>
            </a:pPr>
            <a:r>
              <a:rPr lang="fr-FR" sz="1200" i="1" dirty="0">
                <a:solidFill>
                  <a:srgbClr val="000000"/>
                </a:solidFill>
                <a:latin typeface="Calibri" panose="020F0502020204030204" pitchFamily="34" charset="0"/>
              </a:rPr>
              <a:t>Evolution </a:t>
            </a:r>
          </a:p>
          <a:p>
            <a:pPr algn="ctr" defTabSz="1232345" fontAlgn="b">
              <a:defRPr/>
            </a:pPr>
            <a:r>
              <a:rPr lang="fr-FR" sz="1200" i="1" dirty="0">
                <a:solidFill>
                  <a:srgbClr val="000000"/>
                </a:solidFill>
                <a:latin typeface="Calibri" panose="020F0502020204030204" pitchFamily="34" charset="0"/>
              </a:rPr>
              <a:t>16-17 avril vs 31 mars-2 avril </a:t>
            </a:r>
          </a:p>
        </p:txBody>
      </p:sp>
      <p:graphicFrame>
        <p:nvGraphicFramePr>
          <p:cNvPr id="25" name="Tableau 24"/>
          <p:cNvGraphicFramePr>
            <a:graphicFrameLocks noGrp="1"/>
          </p:cNvGraphicFramePr>
          <p:nvPr>
            <p:extLst/>
          </p:nvPr>
        </p:nvGraphicFramePr>
        <p:xfrm>
          <a:off x="1078238" y="2331936"/>
          <a:ext cx="10933250" cy="411480"/>
        </p:xfrm>
        <a:graphic>
          <a:graphicData uri="http://schemas.openxmlformats.org/drawingml/2006/table">
            <a:tbl>
              <a:tblPr firstRow="1" bandRow="1">
                <a:tableStyleId>{5C22544A-7EE6-4342-B048-85BDC9FD1C3A}</a:tableStyleId>
              </a:tblPr>
              <a:tblGrid>
                <a:gridCol w="732976">
                  <a:extLst>
                    <a:ext uri="{9D8B030D-6E8A-4147-A177-3AD203B41FA5}">
                      <a16:colId xmlns:a16="http://schemas.microsoft.com/office/drawing/2014/main" val="1518074356"/>
                    </a:ext>
                  </a:extLst>
                </a:gridCol>
                <a:gridCol w="963448">
                  <a:extLst>
                    <a:ext uri="{9D8B030D-6E8A-4147-A177-3AD203B41FA5}">
                      <a16:colId xmlns:a16="http://schemas.microsoft.com/office/drawing/2014/main" val="316194348"/>
                    </a:ext>
                  </a:extLst>
                </a:gridCol>
                <a:gridCol w="976295">
                  <a:extLst>
                    <a:ext uri="{9D8B030D-6E8A-4147-A177-3AD203B41FA5}">
                      <a16:colId xmlns:a16="http://schemas.microsoft.com/office/drawing/2014/main" val="2087484150"/>
                    </a:ext>
                  </a:extLst>
                </a:gridCol>
                <a:gridCol w="937756">
                  <a:extLst>
                    <a:ext uri="{9D8B030D-6E8A-4147-A177-3AD203B41FA5}">
                      <a16:colId xmlns:a16="http://schemas.microsoft.com/office/drawing/2014/main" val="1167005522"/>
                    </a:ext>
                  </a:extLst>
                </a:gridCol>
                <a:gridCol w="945047">
                  <a:extLst>
                    <a:ext uri="{9D8B030D-6E8A-4147-A177-3AD203B41FA5}">
                      <a16:colId xmlns:a16="http://schemas.microsoft.com/office/drawing/2014/main" val="3328967760"/>
                    </a:ext>
                  </a:extLst>
                </a:gridCol>
                <a:gridCol w="911104">
                  <a:extLst>
                    <a:ext uri="{9D8B030D-6E8A-4147-A177-3AD203B41FA5}">
                      <a16:colId xmlns:a16="http://schemas.microsoft.com/office/drawing/2014/main" val="1660734085"/>
                    </a:ext>
                  </a:extLst>
                </a:gridCol>
                <a:gridCol w="911104">
                  <a:extLst>
                    <a:ext uri="{9D8B030D-6E8A-4147-A177-3AD203B41FA5}">
                      <a16:colId xmlns:a16="http://schemas.microsoft.com/office/drawing/2014/main" val="3946252942"/>
                    </a:ext>
                  </a:extLst>
                </a:gridCol>
                <a:gridCol w="911104">
                  <a:extLst>
                    <a:ext uri="{9D8B030D-6E8A-4147-A177-3AD203B41FA5}">
                      <a16:colId xmlns:a16="http://schemas.microsoft.com/office/drawing/2014/main" val="3807631016"/>
                    </a:ext>
                  </a:extLst>
                </a:gridCol>
                <a:gridCol w="911104">
                  <a:extLst>
                    <a:ext uri="{9D8B030D-6E8A-4147-A177-3AD203B41FA5}">
                      <a16:colId xmlns:a16="http://schemas.microsoft.com/office/drawing/2014/main" val="1027990989"/>
                    </a:ext>
                  </a:extLst>
                </a:gridCol>
                <a:gridCol w="911104">
                  <a:extLst>
                    <a:ext uri="{9D8B030D-6E8A-4147-A177-3AD203B41FA5}">
                      <a16:colId xmlns:a16="http://schemas.microsoft.com/office/drawing/2014/main" val="408287645"/>
                    </a:ext>
                  </a:extLst>
                </a:gridCol>
                <a:gridCol w="911104">
                  <a:extLst>
                    <a:ext uri="{9D8B030D-6E8A-4147-A177-3AD203B41FA5}">
                      <a16:colId xmlns:a16="http://schemas.microsoft.com/office/drawing/2014/main" val="3116443008"/>
                    </a:ext>
                  </a:extLst>
                </a:gridCol>
                <a:gridCol w="911104">
                  <a:extLst>
                    <a:ext uri="{9D8B030D-6E8A-4147-A177-3AD203B41FA5}">
                      <a16:colId xmlns:a16="http://schemas.microsoft.com/office/drawing/2014/main" val="2639547452"/>
                    </a:ext>
                  </a:extLst>
                </a:gridCol>
              </a:tblGrid>
              <a:tr h="406400">
                <a:tc>
                  <a:txBody>
                    <a:bodyPr/>
                    <a:lstStyle/>
                    <a:p>
                      <a:pPr algn="ctr"/>
                      <a:r>
                        <a:rPr lang="fr-FR" sz="1900" b="1" dirty="0">
                          <a:solidFill>
                            <a:schemeClr val="bg2">
                              <a:lumMod val="75000"/>
                            </a:schemeClr>
                          </a:solidFill>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4696"/>
                          </a:solidFill>
                          <a:effectLst/>
                          <a:uLnTx/>
                          <a:uFillTx/>
                          <a:latin typeface="Calibri"/>
                          <a:ea typeface="+mn-ea"/>
                          <a:cs typeface="+mn-cs"/>
                        </a:rPr>
                        <a:t>+3</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Calibri"/>
                          <a:ea typeface="+mn-ea"/>
                          <a:cs typeface="+mn-cs"/>
                        </a:rPr>
                        <a:t>-1</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900" b="1" dirty="0">
                          <a:solidFill>
                            <a:schemeClr val="bg2">
                              <a:lumMod val="75000"/>
                            </a:schemeClr>
                          </a:solidFill>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4696"/>
                          </a:solidFill>
                          <a:effectLst/>
                          <a:uLnTx/>
                          <a:uFillTx/>
                          <a:latin typeface="Calibri"/>
                          <a:ea typeface="+mn-ea"/>
                          <a:cs typeface="+mn-cs"/>
                        </a:rPr>
                        <a:t>+2</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Calibri"/>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mn-lt"/>
                          <a:ea typeface="+mn-ea"/>
                          <a:cs typeface="+mn-cs"/>
                        </a:rPr>
                        <a:t>-1</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chemeClr val="bg2">
                              <a:lumMod val="75000"/>
                            </a:schemeClr>
                          </a:solidFill>
                          <a:effectLst/>
                          <a:uLnTx/>
                          <a:uFillTx/>
                          <a:latin typeface="+mn-lt"/>
                          <a:ea typeface="+mn-ea"/>
                          <a:cs typeface="+mn-cs"/>
                        </a:rPr>
                        <a:t>(=)</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4696"/>
                          </a:solidFill>
                          <a:effectLst/>
                          <a:uLnTx/>
                          <a:uFillTx/>
                          <a:latin typeface="+mn-lt"/>
                          <a:ea typeface="+mn-ea"/>
                          <a:cs typeface="+mn-cs"/>
                        </a:rPr>
                        <a:t>+1</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FF0000"/>
                          </a:solidFill>
                          <a:effectLst/>
                          <a:uLnTx/>
                          <a:uFillTx/>
                          <a:latin typeface="+mn-lt"/>
                          <a:ea typeface="+mn-ea"/>
                          <a:cs typeface="+mn-cs"/>
                        </a:rPr>
                        <a:t>-4</a:t>
                      </a:r>
                    </a:p>
                  </a:txBody>
                  <a:tcPr marL="121920" marR="121920" marT="60960" marB="6096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241344"/>
                  </a:ext>
                </a:extLst>
              </a:tr>
            </a:tbl>
          </a:graphicData>
        </a:graphic>
      </p:graphicFrame>
      <p:pic>
        <p:nvPicPr>
          <p:cNvPr id="26" name="Image 25"/>
          <p:cNvPicPr>
            <a:picLocks noChangeAspect="1"/>
          </p:cNvPicPr>
          <p:nvPr/>
        </p:nvPicPr>
        <p:blipFill>
          <a:blip r:embed="rId4"/>
          <a:stretch>
            <a:fillRect/>
          </a:stretch>
        </p:blipFill>
        <p:spPr>
          <a:xfrm>
            <a:off x="7550456" y="1550669"/>
            <a:ext cx="655161" cy="781268"/>
          </a:xfrm>
          <a:prstGeom prst="rect">
            <a:avLst/>
          </a:prstGeom>
        </p:spPr>
      </p:pic>
      <p:pic>
        <p:nvPicPr>
          <p:cNvPr id="27" name="Image 26"/>
          <p:cNvPicPr>
            <a:picLocks noChangeAspect="1"/>
          </p:cNvPicPr>
          <p:nvPr/>
        </p:nvPicPr>
        <p:blipFill rotWithShape="1">
          <a:blip r:embed="rId5"/>
          <a:srcRect t="1" b="2645"/>
          <a:stretch/>
        </p:blipFill>
        <p:spPr>
          <a:xfrm>
            <a:off x="2992427" y="1559832"/>
            <a:ext cx="665068" cy="772104"/>
          </a:xfrm>
          <a:prstGeom prst="rect">
            <a:avLst/>
          </a:prstGeom>
        </p:spPr>
      </p:pic>
      <p:pic>
        <p:nvPicPr>
          <p:cNvPr id="28" name="Image 27"/>
          <p:cNvPicPr>
            <a:picLocks noChangeAspect="1"/>
          </p:cNvPicPr>
          <p:nvPr/>
        </p:nvPicPr>
        <p:blipFill rotWithShape="1">
          <a:blip r:embed="rId6"/>
          <a:srcRect t="15690" r="7007"/>
          <a:stretch/>
        </p:blipFill>
        <p:spPr>
          <a:xfrm>
            <a:off x="3856284" y="1565856"/>
            <a:ext cx="708581" cy="766080"/>
          </a:xfrm>
          <a:prstGeom prst="rect">
            <a:avLst/>
          </a:prstGeom>
        </p:spPr>
      </p:pic>
      <p:pic>
        <p:nvPicPr>
          <p:cNvPr id="29" name="Image 28"/>
          <p:cNvPicPr>
            <a:picLocks noChangeAspect="1"/>
          </p:cNvPicPr>
          <p:nvPr/>
        </p:nvPicPr>
        <p:blipFill rotWithShape="1">
          <a:blip r:embed="rId7"/>
          <a:srcRect l="6496" b="14002"/>
          <a:stretch/>
        </p:blipFill>
        <p:spPr>
          <a:xfrm>
            <a:off x="4837920" y="1569685"/>
            <a:ext cx="695008" cy="762251"/>
          </a:xfrm>
          <a:prstGeom prst="rect">
            <a:avLst/>
          </a:prstGeom>
        </p:spPr>
      </p:pic>
      <p:pic>
        <p:nvPicPr>
          <p:cNvPr id="30" name="Image 29"/>
          <p:cNvPicPr>
            <a:picLocks noChangeAspect="1"/>
          </p:cNvPicPr>
          <p:nvPr/>
        </p:nvPicPr>
        <p:blipFill rotWithShape="1">
          <a:blip r:embed="rId8"/>
          <a:srcRect t="-1" b="3997"/>
          <a:stretch/>
        </p:blipFill>
        <p:spPr>
          <a:xfrm>
            <a:off x="2045237" y="1559835"/>
            <a:ext cx="674431" cy="772101"/>
          </a:xfrm>
          <a:prstGeom prst="rect">
            <a:avLst/>
          </a:prstGeom>
        </p:spPr>
      </p:pic>
      <p:pic>
        <p:nvPicPr>
          <p:cNvPr id="31" name="Image 30"/>
          <p:cNvPicPr>
            <a:picLocks noChangeAspect="1"/>
          </p:cNvPicPr>
          <p:nvPr/>
        </p:nvPicPr>
        <p:blipFill>
          <a:blip r:embed="rId9"/>
          <a:stretch>
            <a:fillRect/>
          </a:stretch>
        </p:blipFill>
        <p:spPr>
          <a:xfrm>
            <a:off x="1174589" y="1551269"/>
            <a:ext cx="654657" cy="780667"/>
          </a:xfrm>
          <a:prstGeom prst="rect">
            <a:avLst/>
          </a:prstGeom>
        </p:spPr>
      </p:pic>
      <p:pic>
        <p:nvPicPr>
          <p:cNvPr id="32" name="Image 31"/>
          <p:cNvPicPr>
            <a:picLocks noChangeAspect="1"/>
          </p:cNvPicPr>
          <p:nvPr/>
        </p:nvPicPr>
        <p:blipFill rotWithShape="1">
          <a:blip r:embed="rId10"/>
          <a:srcRect b="8283"/>
          <a:stretch/>
        </p:blipFill>
        <p:spPr>
          <a:xfrm>
            <a:off x="9352391" y="1548618"/>
            <a:ext cx="716205" cy="783319"/>
          </a:xfrm>
          <a:prstGeom prst="rect">
            <a:avLst/>
          </a:prstGeom>
        </p:spPr>
      </p:pic>
      <p:pic>
        <p:nvPicPr>
          <p:cNvPr id="33" name="Image 32"/>
          <p:cNvPicPr>
            <a:picLocks noChangeAspect="1"/>
          </p:cNvPicPr>
          <p:nvPr/>
        </p:nvPicPr>
        <p:blipFill rotWithShape="1">
          <a:blip r:embed="rId11"/>
          <a:srcRect r="12842" b="17519"/>
          <a:stretch/>
        </p:blipFill>
        <p:spPr>
          <a:xfrm>
            <a:off x="5700597" y="1515301"/>
            <a:ext cx="723659" cy="816636"/>
          </a:xfrm>
          <a:prstGeom prst="rect">
            <a:avLst/>
          </a:prstGeom>
        </p:spPr>
      </p:pic>
      <p:pic>
        <p:nvPicPr>
          <p:cNvPr id="34" name="Image 33"/>
          <p:cNvPicPr>
            <a:picLocks noChangeAspect="1"/>
          </p:cNvPicPr>
          <p:nvPr/>
        </p:nvPicPr>
        <p:blipFill rotWithShape="1">
          <a:blip r:embed="rId12"/>
          <a:srcRect b="11070"/>
          <a:stretch/>
        </p:blipFill>
        <p:spPr>
          <a:xfrm>
            <a:off x="6653846" y="1560346"/>
            <a:ext cx="727591" cy="771591"/>
          </a:xfrm>
          <a:prstGeom prst="rect">
            <a:avLst/>
          </a:prstGeom>
        </p:spPr>
      </p:pic>
      <p:pic>
        <p:nvPicPr>
          <p:cNvPr id="35" name="Image 34"/>
          <p:cNvPicPr>
            <a:picLocks noChangeAspect="1"/>
          </p:cNvPicPr>
          <p:nvPr/>
        </p:nvPicPr>
        <p:blipFill rotWithShape="1">
          <a:blip r:embed="rId13"/>
          <a:srcRect b="3800"/>
          <a:stretch/>
        </p:blipFill>
        <p:spPr>
          <a:xfrm>
            <a:off x="8510790" y="1537485"/>
            <a:ext cx="692540" cy="794452"/>
          </a:xfrm>
          <a:prstGeom prst="rect">
            <a:avLst/>
          </a:prstGeom>
        </p:spPr>
      </p:pic>
      <p:pic>
        <p:nvPicPr>
          <p:cNvPr id="36" name="Image 35"/>
          <p:cNvPicPr>
            <a:picLocks noChangeAspect="1"/>
          </p:cNvPicPr>
          <p:nvPr/>
        </p:nvPicPr>
        <p:blipFill rotWithShape="1">
          <a:blip r:embed="rId14"/>
          <a:srcRect l="209" t="-1897" r="12331" b="20445"/>
          <a:stretch/>
        </p:blipFill>
        <p:spPr>
          <a:xfrm>
            <a:off x="10240434" y="1566597"/>
            <a:ext cx="689143" cy="765340"/>
          </a:xfrm>
          <a:prstGeom prst="rect">
            <a:avLst/>
          </a:prstGeom>
        </p:spPr>
      </p:pic>
      <p:sp>
        <p:nvSpPr>
          <p:cNvPr id="7" name="ZoneTexte 6"/>
          <p:cNvSpPr txBox="1"/>
          <p:nvPr/>
        </p:nvSpPr>
        <p:spPr>
          <a:xfrm>
            <a:off x="926927" y="4807343"/>
            <a:ext cx="659704" cy="369332"/>
          </a:xfrm>
          <a:prstGeom prst="rect">
            <a:avLst/>
          </a:prstGeom>
        </p:spPr>
        <p:txBody>
          <a:bodyPr vert="horz" wrap="square" lIns="0" tIns="0" rIns="0" bIns="0" rtlCol="0">
            <a:spAutoFit/>
          </a:bodyPr>
          <a:lstStyle/>
          <a:p>
            <a:pPr marL="6351" algn="ctr" defTabSz="1232345"/>
            <a:r>
              <a:rPr lang="fr-FR" sz="2400" b="1" dirty="0">
                <a:solidFill>
                  <a:srgbClr val="00CC99"/>
                </a:solidFill>
                <a:latin typeface="Calibri"/>
              </a:rPr>
              <a:t>-</a:t>
            </a:r>
          </a:p>
        </p:txBody>
      </p:sp>
      <p:sp>
        <p:nvSpPr>
          <p:cNvPr id="37" name="ZoneTexte 36"/>
          <p:cNvSpPr txBox="1"/>
          <p:nvPr/>
        </p:nvSpPr>
        <p:spPr>
          <a:xfrm>
            <a:off x="9277612" y="4891932"/>
            <a:ext cx="659704" cy="369332"/>
          </a:xfrm>
          <a:prstGeom prst="rect">
            <a:avLst/>
          </a:prstGeom>
        </p:spPr>
        <p:txBody>
          <a:bodyPr vert="horz" wrap="square" lIns="0" tIns="0" rIns="0" bIns="0" rtlCol="0">
            <a:spAutoFit/>
          </a:bodyPr>
          <a:lstStyle/>
          <a:p>
            <a:pPr marL="6351" algn="ctr" defTabSz="1232345"/>
            <a:r>
              <a:rPr lang="fr-FR" sz="2400" b="1" dirty="0">
                <a:solidFill>
                  <a:srgbClr val="00CC99"/>
                </a:solidFill>
                <a:latin typeface="Calibri"/>
              </a:rPr>
              <a:t>-</a:t>
            </a:r>
          </a:p>
        </p:txBody>
      </p:sp>
    </p:spTree>
    <p:extLst>
      <p:ext uri="{BB962C8B-B14F-4D97-AF65-F5344CB8AC3E}">
        <p14:creationId xmlns:p14="http://schemas.microsoft.com/office/powerpoint/2010/main" val="27221895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1"/>
            <a:ext cx="8947195" cy="590215"/>
          </a:xfrm>
        </p:spPr>
        <p:txBody>
          <a:bodyPr anchor="ctr"/>
          <a:lstStyle/>
          <a:p>
            <a:r>
              <a:rPr lang="fr-FR" dirty="0">
                <a:solidFill>
                  <a:schemeClr val="bg1">
                    <a:lumMod val="65000"/>
                  </a:schemeClr>
                </a:solidFill>
              </a:rPr>
              <a:t>Module politique</a:t>
            </a:r>
          </a:p>
        </p:txBody>
      </p:sp>
      <p:sp>
        <p:nvSpPr>
          <p:cNvPr id="3" name="Titre 2"/>
          <p:cNvSpPr>
            <a:spLocks noGrp="1"/>
          </p:cNvSpPr>
          <p:nvPr>
            <p:ph type="title"/>
          </p:nvPr>
        </p:nvSpPr>
        <p:spPr>
          <a:xfrm>
            <a:off x="244364" y="502100"/>
            <a:ext cx="7897649" cy="369397"/>
          </a:xfrm>
          <a:noFill/>
        </p:spPr>
        <p:txBody>
          <a:bodyPr/>
          <a:lstStyle/>
          <a:p>
            <a:r>
              <a:rPr lang="fr-FR" sz="2667" dirty="0"/>
              <a:t>Le souhait de victoire - détail sympathisants (2/2)</a:t>
            </a:r>
          </a:p>
        </p:txBody>
      </p:sp>
      <p:sp>
        <p:nvSpPr>
          <p:cNvPr id="5" name="Espace réservé du pied de page 4"/>
          <p:cNvSpPr>
            <a:spLocks noGrp="1"/>
          </p:cNvSpPr>
          <p:nvPr>
            <p:ph type="ftr" sz="quarter" idx="15"/>
          </p:nvPr>
        </p:nvSpPr>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8" name="Tableau 7"/>
          <p:cNvGraphicFramePr>
            <a:graphicFrameLocks noGrp="1"/>
          </p:cNvGraphicFramePr>
          <p:nvPr>
            <p:extLst/>
          </p:nvPr>
        </p:nvGraphicFramePr>
        <p:xfrm>
          <a:off x="244363" y="1092311"/>
          <a:ext cx="11904821" cy="4950944"/>
        </p:xfrm>
        <a:graphic>
          <a:graphicData uri="http://schemas.openxmlformats.org/drawingml/2006/table">
            <a:tbl>
              <a:tblPr>
                <a:tableStyleId>{5C22544A-7EE6-4342-B048-85BDC9FD1C3A}</a:tableStyleId>
              </a:tblPr>
              <a:tblGrid>
                <a:gridCol w="1984548">
                  <a:extLst>
                    <a:ext uri="{9D8B030D-6E8A-4147-A177-3AD203B41FA5}">
                      <a16:colId xmlns:a16="http://schemas.microsoft.com/office/drawing/2014/main" val="3203827687"/>
                    </a:ext>
                  </a:extLst>
                </a:gridCol>
                <a:gridCol w="992273">
                  <a:extLst>
                    <a:ext uri="{9D8B030D-6E8A-4147-A177-3AD203B41FA5}">
                      <a16:colId xmlns:a16="http://schemas.microsoft.com/office/drawing/2014/main" val="2128396843"/>
                    </a:ext>
                  </a:extLst>
                </a:gridCol>
                <a:gridCol w="672000">
                  <a:extLst>
                    <a:ext uri="{9D8B030D-6E8A-4147-A177-3AD203B41FA5}">
                      <a16:colId xmlns:a16="http://schemas.microsoft.com/office/drawing/2014/main" val="1543385763"/>
                    </a:ext>
                  </a:extLst>
                </a:gridCol>
                <a:gridCol w="672000">
                  <a:extLst>
                    <a:ext uri="{9D8B030D-6E8A-4147-A177-3AD203B41FA5}">
                      <a16:colId xmlns:a16="http://schemas.microsoft.com/office/drawing/2014/main" val="419078014"/>
                    </a:ext>
                  </a:extLst>
                </a:gridCol>
                <a:gridCol w="528000">
                  <a:extLst>
                    <a:ext uri="{9D8B030D-6E8A-4147-A177-3AD203B41FA5}">
                      <a16:colId xmlns:a16="http://schemas.microsoft.com/office/drawing/2014/main" val="2122107768"/>
                    </a:ext>
                  </a:extLst>
                </a:gridCol>
                <a:gridCol w="528000">
                  <a:extLst>
                    <a:ext uri="{9D8B030D-6E8A-4147-A177-3AD203B41FA5}">
                      <a16:colId xmlns:a16="http://schemas.microsoft.com/office/drawing/2014/main" val="4136467071"/>
                    </a:ext>
                  </a:extLst>
                </a:gridCol>
                <a:gridCol w="816000">
                  <a:extLst>
                    <a:ext uri="{9D8B030D-6E8A-4147-A177-3AD203B41FA5}">
                      <a16:colId xmlns:a16="http://schemas.microsoft.com/office/drawing/2014/main" val="618869883"/>
                    </a:ext>
                  </a:extLst>
                </a:gridCol>
                <a:gridCol w="720000">
                  <a:extLst>
                    <a:ext uri="{9D8B030D-6E8A-4147-A177-3AD203B41FA5}">
                      <a16:colId xmlns:a16="http://schemas.microsoft.com/office/drawing/2014/main" val="3034137887"/>
                    </a:ext>
                  </a:extLst>
                </a:gridCol>
                <a:gridCol w="720000">
                  <a:extLst>
                    <a:ext uri="{9D8B030D-6E8A-4147-A177-3AD203B41FA5}">
                      <a16:colId xmlns:a16="http://schemas.microsoft.com/office/drawing/2014/main" val="519474736"/>
                    </a:ext>
                  </a:extLst>
                </a:gridCol>
                <a:gridCol w="1152000">
                  <a:extLst>
                    <a:ext uri="{9D8B030D-6E8A-4147-A177-3AD203B41FA5}">
                      <a16:colId xmlns:a16="http://schemas.microsoft.com/office/drawing/2014/main" val="1327608432"/>
                    </a:ext>
                  </a:extLst>
                </a:gridCol>
                <a:gridCol w="560000">
                  <a:extLst>
                    <a:ext uri="{9D8B030D-6E8A-4147-A177-3AD203B41FA5}">
                      <a16:colId xmlns:a16="http://schemas.microsoft.com/office/drawing/2014/main" val="4179499632"/>
                    </a:ext>
                  </a:extLst>
                </a:gridCol>
                <a:gridCol w="560000">
                  <a:extLst>
                    <a:ext uri="{9D8B030D-6E8A-4147-A177-3AD203B41FA5}">
                      <a16:colId xmlns:a16="http://schemas.microsoft.com/office/drawing/2014/main" val="660399735"/>
                    </a:ext>
                  </a:extLst>
                </a:gridCol>
                <a:gridCol w="560000">
                  <a:extLst>
                    <a:ext uri="{9D8B030D-6E8A-4147-A177-3AD203B41FA5}">
                      <a16:colId xmlns:a16="http://schemas.microsoft.com/office/drawing/2014/main" val="1330792461"/>
                    </a:ext>
                  </a:extLst>
                </a:gridCol>
                <a:gridCol w="720000">
                  <a:extLst>
                    <a:ext uri="{9D8B030D-6E8A-4147-A177-3AD203B41FA5}">
                      <a16:colId xmlns:a16="http://schemas.microsoft.com/office/drawing/2014/main" val="1326852200"/>
                    </a:ext>
                  </a:extLst>
                </a:gridCol>
                <a:gridCol w="720000">
                  <a:extLst>
                    <a:ext uri="{9D8B030D-6E8A-4147-A177-3AD203B41FA5}">
                      <a16:colId xmlns:a16="http://schemas.microsoft.com/office/drawing/2014/main" val="2832338773"/>
                    </a:ext>
                  </a:extLst>
                </a:gridCol>
              </a:tblGrid>
              <a:tr h="744944">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2100" b="1" i="0" u="none" strike="noStrike" kern="1200" cap="none" spc="0" normalizeH="0" baseline="0" noProof="0" dirty="0">
                          <a:ln>
                            <a:noFill/>
                          </a:ln>
                          <a:solidFill>
                            <a:srgbClr val="1B365D"/>
                          </a:solidFill>
                          <a:effectLst/>
                          <a:uLnTx/>
                          <a:uFillTx/>
                          <a:latin typeface="+mn-lt"/>
                          <a:ea typeface="+mn-ea"/>
                          <a:cs typeface="+mn-cs"/>
                        </a:rPr>
                        <a:t>%</a:t>
                      </a:r>
                    </a:p>
                  </a:txBody>
                  <a:tcPr marL="3033" marR="3033" marT="3033"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F4391"/>
                          </a:solidFill>
                          <a:effectLst/>
                          <a:latin typeface="+mn-lt"/>
                        </a:rPr>
                        <a:t>Ensemble</a:t>
                      </a:r>
                    </a:p>
                  </a:txBody>
                  <a:tcPr marL="3033" marR="3033" marT="3033"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ap="flat" cmpd="sng" algn="ctr">
                      <a:solidFill>
                        <a:srgbClr val="1F439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ST EXG</a:t>
                      </a:r>
                    </a:p>
                  </a:txBody>
                  <a:tcPr marL="3033" marR="3033" marT="3033" marB="0" anchor="ctr">
                    <a:lnL w="12700" cap="flat" cmpd="sng" algn="ctr">
                      <a:solidFill>
                        <a:srgbClr val="1F439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ST FG</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EELV</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PS</a:t>
                      </a:r>
                    </a:p>
                  </a:txBody>
                  <a:tcPr marL="3033" marR="3033" marT="303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ST GAUCHE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En Marche !</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MoDem</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ST </a:t>
                      </a:r>
                    </a:p>
                    <a:p>
                      <a:pPr algn="ctr" fontAlgn="ctr"/>
                      <a:r>
                        <a:rPr lang="fr-FR" sz="1500" b="1" i="0" u="none" strike="noStrike" dirty="0">
                          <a:solidFill>
                            <a:schemeClr val="tx2"/>
                          </a:solidFill>
                          <a:effectLst/>
                          <a:latin typeface="+mn-lt"/>
                        </a:rPr>
                        <a:t>DROITE</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UDI</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LR</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tx2"/>
                          </a:solidFill>
                          <a:effectLst/>
                          <a:latin typeface="+mn-lt"/>
                        </a:rPr>
                        <a:t>DLF</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mn-lt"/>
                        </a:rPr>
                        <a:t>FN </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500" b="0" i="0" u="none" strike="noStrike" dirty="0">
                          <a:solidFill>
                            <a:schemeClr val="tx2"/>
                          </a:solidFill>
                          <a:effectLst/>
                          <a:latin typeface="+mn-lt"/>
                        </a:rPr>
                        <a:t>Aucun </a:t>
                      </a:r>
                    </a:p>
                    <a:p>
                      <a:pPr algn="ctr" fontAlgn="ctr"/>
                      <a:r>
                        <a:rPr lang="fr-FR" sz="1500" b="0" i="0" u="none" strike="noStrike" dirty="0">
                          <a:solidFill>
                            <a:schemeClr val="tx2"/>
                          </a:solidFill>
                          <a:effectLst/>
                          <a:latin typeface="+mn-lt"/>
                        </a:rPr>
                        <a:t>parti</a:t>
                      </a:r>
                    </a:p>
                  </a:txBody>
                  <a:tcPr marL="3033" marR="3033" marT="3033"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9256930"/>
                  </a:ext>
                </a:extLst>
              </a:tr>
              <a:tr h="350500">
                <a:tc>
                  <a:txBody>
                    <a:bodyPr/>
                    <a:lstStyle/>
                    <a:p>
                      <a:pPr algn="l" fontAlgn="ctr"/>
                      <a:r>
                        <a:rPr lang="fr-FR" sz="1900" b="0" i="0" u="none" strike="noStrike" dirty="0">
                          <a:solidFill>
                            <a:schemeClr val="tx2"/>
                          </a:solidFill>
                          <a:effectLst/>
                          <a:latin typeface="calibri" panose="020F0502020204030204" pitchFamily="34" charset="0"/>
                        </a:rPr>
                        <a:t>Emmanuel Macron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22</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20</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93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6575230"/>
                  </a:ext>
                </a:extLst>
              </a:tr>
              <a:tr h="350500">
                <a:tc>
                  <a:txBody>
                    <a:bodyPr/>
                    <a:lstStyle/>
                    <a:p>
                      <a:pPr algn="l" fontAlgn="ctr"/>
                      <a:r>
                        <a:rPr lang="fr-FR" sz="1900" b="0" i="0" u="none" strike="noStrike" dirty="0">
                          <a:solidFill>
                            <a:schemeClr val="tx2"/>
                          </a:solidFill>
                          <a:effectLst/>
                          <a:latin typeface="calibri" panose="020F0502020204030204" pitchFamily="34" charset="0"/>
                        </a:rPr>
                        <a:t>Marine Le Pen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18</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chemeClr val="tx2"/>
                          </a:solidFill>
                          <a:effectLst/>
                          <a:latin typeface="calibri" panose="020F0502020204030204" pitchFamily="34" charset="0"/>
                        </a:rPr>
                        <a:t>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057315"/>
                  </a:ext>
                </a:extLst>
              </a:tr>
              <a:tr h="350500">
                <a:tc>
                  <a:txBody>
                    <a:bodyPr/>
                    <a:lstStyle/>
                    <a:p>
                      <a:pPr algn="l" fontAlgn="ctr"/>
                      <a:r>
                        <a:rPr lang="fr-FR" sz="1900" b="0" i="0" u="none" strike="noStrike" dirty="0">
                          <a:solidFill>
                            <a:schemeClr val="tx2"/>
                          </a:solidFill>
                          <a:effectLst/>
                          <a:latin typeface="calibri" panose="020F0502020204030204" pitchFamily="34" charset="0"/>
                        </a:rPr>
                        <a:t>François Fillon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17</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chemeClr val="tx2"/>
                          </a:solidFill>
                          <a:effectLst/>
                          <a:latin typeface="calibri" panose="020F0502020204030204" pitchFamily="34" charset="0"/>
                        </a:rPr>
                        <a:t>64</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52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73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5179386"/>
                  </a:ext>
                </a:extLst>
              </a:tr>
              <a:tr h="350500">
                <a:tc>
                  <a:txBody>
                    <a:bodyPr/>
                    <a:lstStyle/>
                    <a:p>
                      <a:pPr algn="l" fontAlgn="ctr"/>
                      <a:r>
                        <a:rPr lang="fr-FR" sz="1900" b="0" i="0" u="none" strike="noStrike" dirty="0">
                          <a:solidFill>
                            <a:schemeClr val="tx2"/>
                          </a:solidFill>
                          <a:effectLst/>
                          <a:latin typeface="calibri" panose="020F0502020204030204" pitchFamily="34" charset="0"/>
                        </a:rPr>
                        <a:t>J-L. Mélenchon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16</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38</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40</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16</a:t>
                      </a:r>
                    </a:p>
                  </a:txBody>
                  <a:tcPr marL="12700" marR="12700" marT="1270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0128142"/>
                  </a:ext>
                </a:extLst>
              </a:tr>
              <a:tr h="350500">
                <a:tc>
                  <a:txBody>
                    <a:bodyPr/>
                    <a:lstStyle/>
                    <a:p>
                      <a:pPr algn="l" fontAlgn="ctr"/>
                      <a:r>
                        <a:rPr lang="fr-FR" sz="1900" b="0" i="0" u="none" strike="noStrike" dirty="0">
                          <a:solidFill>
                            <a:schemeClr val="tx2"/>
                          </a:solidFill>
                          <a:effectLst/>
                          <a:latin typeface="calibri" panose="020F0502020204030204" pitchFamily="34" charset="0"/>
                        </a:rPr>
                        <a:t>Benoît Hamon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8</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10</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34</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33</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41410"/>
                  </a:ext>
                </a:extLst>
              </a:tr>
              <a:tr h="350500">
                <a:tc>
                  <a:txBody>
                    <a:bodyPr/>
                    <a:lstStyle/>
                    <a:p>
                      <a:pPr algn="l" fontAlgn="ctr"/>
                      <a:r>
                        <a:rPr lang="fr-FR" sz="1900" b="0" i="0" u="none" strike="noStrike" dirty="0">
                          <a:solidFill>
                            <a:schemeClr val="tx2"/>
                          </a:solidFill>
                          <a:effectLst/>
                          <a:latin typeface="calibri" panose="020F0502020204030204" pitchFamily="34" charset="0"/>
                        </a:rPr>
                        <a:t>N. Dupont- Aignan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3</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56</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70270"/>
                  </a:ext>
                </a:extLst>
              </a:tr>
              <a:tr h="350500">
                <a:tc>
                  <a:txBody>
                    <a:bodyPr/>
                    <a:lstStyle/>
                    <a:p>
                      <a:pPr algn="l" fontAlgn="ctr"/>
                      <a:r>
                        <a:rPr lang="fr-FR" sz="1900" b="0" i="0" u="none" strike="noStrike" dirty="0">
                          <a:solidFill>
                            <a:schemeClr val="tx2"/>
                          </a:solidFill>
                          <a:effectLst/>
                          <a:latin typeface="calibri" panose="020F0502020204030204" pitchFamily="34" charset="0"/>
                        </a:rPr>
                        <a:t>Philippe </a:t>
                      </a:r>
                      <a:r>
                        <a:rPr lang="fr-FR" sz="1900" b="0" i="0" u="none" strike="noStrike" dirty="0" err="1">
                          <a:solidFill>
                            <a:schemeClr val="tx2"/>
                          </a:solidFill>
                          <a:effectLst/>
                          <a:latin typeface="calibri" panose="020F0502020204030204" pitchFamily="34" charset="0"/>
                        </a:rPr>
                        <a:t>Poutou</a:t>
                      </a:r>
                      <a:endParaRPr lang="fr-FR" sz="1900" b="0" i="0" u="none" strike="noStrike" dirty="0">
                        <a:solidFill>
                          <a:schemeClr val="tx2"/>
                        </a:solidFill>
                        <a:effectLst/>
                        <a:latin typeface="calibri" panose="020F0502020204030204" pitchFamily="34" charset="0"/>
                      </a:endParaRP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17</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014739"/>
                  </a:ext>
                </a:extLst>
              </a:tr>
              <a:tr h="350500">
                <a:tc>
                  <a:txBody>
                    <a:bodyPr/>
                    <a:lstStyle/>
                    <a:p>
                      <a:pPr algn="l" fontAlgn="ctr"/>
                      <a:r>
                        <a:rPr lang="fr-FR" sz="1900" b="0" i="0" u="none" strike="noStrike" dirty="0">
                          <a:solidFill>
                            <a:schemeClr val="tx2"/>
                          </a:solidFill>
                          <a:effectLst/>
                          <a:latin typeface="calibri" panose="020F0502020204030204" pitchFamily="34" charset="0"/>
                        </a:rPr>
                        <a:t>Jean Lassalle</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9824265"/>
                  </a:ext>
                </a:extLst>
              </a:tr>
              <a:tr h="350500">
                <a:tc>
                  <a:txBody>
                    <a:bodyPr/>
                    <a:lstStyle/>
                    <a:p>
                      <a:pPr algn="l" fontAlgn="ctr"/>
                      <a:r>
                        <a:rPr lang="fr-FR" sz="1900" b="0" i="0" u="none" strike="noStrike" dirty="0">
                          <a:solidFill>
                            <a:schemeClr val="tx2"/>
                          </a:solidFill>
                          <a:effectLst/>
                          <a:latin typeface="calibri" panose="020F0502020204030204" pitchFamily="34" charset="0"/>
                        </a:rPr>
                        <a:t>François </a:t>
                      </a:r>
                      <a:r>
                        <a:rPr lang="fr-FR" sz="1900" b="0" i="0" u="none" strike="noStrike" dirty="0" err="1">
                          <a:solidFill>
                            <a:schemeClr val="tx2"/>
                          </a:solidFill>
                          <a:effectLst/>
                          <a:latin typeface="calibri" panose="020F0502020204030204" pitchFamily="34" charset="0"/>
                        </a:rPr>
                        <a:t>Asselineau</a:t>
                      </a:r>
                      <a:endParaRPr lang="fr-FR" sz="1900" b="0" i="0" u="none" strike="noStrike" dirty="0">
                        <a:solidFill>
                          <a:schemeClr val="tx2"/>
                        </a:solidFill>
                        <a:effectLst/>
                        <a:latin typeface="calibri" panose="020F0502020204030204" pitchFamily="34" charset="0"/>
                      </a:endParaRP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769832"/>
                  </a:ext>
                </a:extLst>
              </a:tr>
              <a:tr h="350500">
                <a:tc>
                  <a:txBody>
                    <a:bodyPr/>
                    <a:lstStyle/>
                    <a:p>
                      <a:pPr algn="l" fontAlgn="ctr"/>
                      <a:r>
                        <a:rPr lang="fr-FR" sz="1900" b="0" i="0" u="none" strike="noStrike" dirty="0">
                          <a:solidFill>
                            <a:schemeClr val="tx2"/>
                          </a:solidFill>
                          <a:effectLst/>
                          <a:latin typeface="calibri" panose="020F0502020204030204" pitchFamily="34" charset="0"/>
                        </a:rPr>
                        <a:t>Nathalie Arthaud</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13</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1184617"/>
                  </a:ext>
                </a:extLst>
              </a:tr>
              <a:tr h="350500">
                <a:tc>
                  <a:txBody>
                    <a:bodyPr/>
                    <a:lstStyle/>
                    <a:p>
                      <a:pPr algn="l" fontAlgn="ctr"/>
                      <a:r>
                        <a:rPr lang="fr-FR" sz="1900" b="0" i="0" u="none" strike="noStrike" dirty="0">
                          <a:solidFill>
                            <a:schemeClr val="tx2"/>
                          </a:solidFill>
                          <a:effectLst/>
                          <a:latin typeface="calibri" panose="020F0502020204030204" pitchFamily="34" charset="0"/>
                        </a:rPr>
                        <a:t>Jacques Cheminade</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1862681"/>
                  </a:ext>
                </a:extLst>
              </a:tr>
              <a:tr h="350500">
                <a:tc>
                  <a:txBody>
                    <a:bodyPr/>
                    <a:lstStyle/>
                    <a:p>
                      <a:pPr algn="l" fontAlgn="ctr"/>
                      <a:r>
                        <a:rPr lang="fr-FR" sz="1900" b="0" i="0" u="none" strike="noStrike" dirty="0">
                          <a:solidFill>
                            <a:schemeClr val="tx2"/>
                          </a:solidFill>
                          <a:effectLst/>
                          <a:latin typeface="calibri" panose="020F0502020204030204" pitchFamily="34" charset="0"/>
                        </a:rPr>
                        <a:t>Aucun</a:t>
                      </a:r>
                    </a:p>
                  </a:txBody>
                  <a:tcPr marL="12700" marR="12700" marT="12700" marB="0" anchor="ctr">
                    <a:lnL w="28575" cap="flat" cmpd="sng" algn="ctr">
                      <a:no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1B4696"/>
                          </a:solidFill>
                          <a:effectLst/>
                          <a:latin typeface="calibri" panose="020F0502020204030204" pitchFamily="34" charset="0"/>
                        </a:rPr>
                        <a:t>13</a:t>
                      </a:r>
                    </a:p>
                  </a:txBody>
                  <a:tcPr marL="12700" marR="12700" marT="12700" marB="0" anchor="ctr">
                    <a:lnL w="12700" cap="flat" cmpd="sng" algn="ctr">
                      <a:solidFill>
                        <a:srgbClr val="1F4391"/>
                      </a:solidFill>
                      <a:prstDash val="solid"/>
                      <a:round/>
                      <a:headEnd type="none" w="med" len="med"/>
                      <a:tailEnd type="none" w="med" len="med"/>
                    </a:lnL>
                    <a:lnR w="12700" cap="flat" cmpd="sng" algn="ctr">
                      <a:solidFill>
                        <a:srgbClr val="1F4391"/>
                      </a:solidFill>
                      <a:prstDash val="solid"/>
                      <a:round/>
                      <a:headEnd type="none" w="med" len="med"/>
                      <a:tailEnd type="none" w="med" len="med"/>
                    </a:lnR>
                    <a:lnT w="12700" cmpd="sng">
                      <a:noFill/>
                    </a:lnT>
                    <a:lnB w="12700" cap="flat" cmpd="sng" algn="ctr">
                      <a:solidFill>
                        <a:srgbClr val="1F439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12700" cap="flat" cmpd="sng" algn="ctr">
                      <a:solidFill>
                        <a:srgbClr val="1F439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16</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17</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253895"/>
                  </a:ext>
                </a:extLst>
              </a:tr>
            </a:tbl>
          </a:graphicData>
        </a:graphic>
      </p:graphicFrame>
      <p:sp>
        <p:nvSpPr>
          <p:cNvPr id="9" name="Espace réservé du texte 1"/>
          <p:cNvSpPr>
            <a:spLocks noGrp="1"/>
          </p:cNvSpPr>
          <p:nvPr>
            <p:ph type="body" sz="quarter" idx="14"/>
          </p:nvPr>
        </p:nvSpPr>
        <p:spPr>
          <a:xfrm>
            <a:off x="7749628" y="208075"/>
            <a:ext cx="4007945" cy="762005"/>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t>
            </a:r>
            <a:r>
              <a:rPr lang="fr-FR" sz="1400" i="1" dirty="0">
                <a:solidFill>
                  <a:schemeClr val="tx2"/>
                </a:solidFill>
                <a:ea typeface="Cambria"/>
                <a:cs typeface="Times New Roman"/>
              </a:rPr>
              <a:t>Parmi les candidats suivants, lequel souhaitez-vous voir gagner l’élection présidentielle ?</a:t>
            </a:r>
          </a:p>
        </p:txBody>
      </p:sp>
    </p:spTree>
    <p:extLst>
      <p:ext uri="{BB962C8B-B14F-4D97-AF65-F5344CB8AC3E}">
        <p14:creationId xmlns:p14="http://schemas.microsoft.com/office/powerpoint/2010/main" val="18150600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27709"/>
            <a:ext cx="8947195" cy="590215"/>
          </a:xfrm>
        </p:spPr>
        <p:txBody>
          <a:bodyPr anchor="ctr"/>
          <a:lstStyle/>
          <a:p>
            <a:r>
              <a:rPr lang="fr-FR" dirty="0">
                <a:solidFill>
                  <a:schemeClr val="bg1">
                    <a:lumMod val="65000"/>
                  </a:schemeClr>
                </a:solidFill>
              </a:rPr>
              <a:t>Module politique </a:t>
            </a:r>
          </a:p>
        </p:txBody>
      </p:sp>
      <p:sp>
        <p:nvSpPr>
          <p:cNvPr id="10" name="Titre 2"/>
          <p:cNvSpPr>
            <a:spLocks noGrp="1"/>
          </p:cNvSpPr>
          <p:nvPr>
            <p:ph type="title"/>
          </p:nvPr>
        </p:nvSpPr>
        <p:spPr>
          <a:xfrm>
            <a:off x="244363" y="436989"/>
            <a:ext cx="4914935" cy="738792"/>
          </a:xfrm>
        </p:spPr>
        <p:txBody>
          <a:bodyPr anchor="ctr"/>
          <a:lstStyle/>
          <a:p>
            <a:r>
              <a:rPr lang="fr-FR" sz="2667" dirty="0"/>
              <a:t>Le potentiel électoral des partis politiques</a:t>
            </a:r>
          </a:p>
        </p:txBody>
      </p:sp>
      <p:sp>
        <p:nvSpPr>
          <p:cNvPr id="11" name="Espace réservé du texte 1"/>
          <p:cNvSpPr>
            <a:spLocks noGrp="1"/>
          </p:cNvSpPr>
          <p:nvPr>
            <p:ph type="body" sz="quarter" idx="14"/>
          </p:nvPr>
        </p:nvSpPr>
        <p:spPr>
          <a:xfrm>
            <a:off x="4972776" y="160145"/>
            <a:ext cx="7163437" cy="604681"/>
          </a:xfrm>
          <a:prstGeom prst="roundRect">
            <a:avLst/>
          </a:prstGeom>
          <a:noFill/>
          <a:ln>
            <a:noFill/>
          </a:ln>
        </p:spPr>
        <p:txBody>
          <a:bodyPr anchor="ctr">
            <a:noAutofit/>
          </a:bodyPr>
          <a:lstStyle/>
          <a:p>
            <a:pPr marL="0" indent="0">
              <a:buNone/>
            </a:pPr>
            <a:r>
              <a:rPr lang="fr-FR" sz="1467" i="1" dirty="0">
                <a:solidFill>
                  <a:schemeClr val="tx2"/>
                </a:solidFill>
                <a:latin typeface="+mj-lt"/>
                <a:cs typeface="Helvetica" panose="020B0604020202020204" pitchFamily="34" charset="0"/>
              </a:rPr>
              <a:t>Question : En France, nous avons un certain nombre de partis politiques et chacun voudrait obtenir votre vote. Quelle est la probabilité </a:t>
            </a:r>
            <a:r>
              <a:rPr lang="fr-FR" sz="1467" b="1" i="1" u="sng" dirty="0">
                <a:solidFill>
                  <a:schemeClr val="tx2"/>
                </a:solidFill>
                <a:latin typeface="+mj-lt"/>
                <a:cs typeface="Helvetica" panose="020B0604020202020204" pitchFamily="34" charset="0"/>
              </a:rPr>
              <a:t>que vous votiez un jour</a:t>
            </a:r>
            <a:r>
              <a:rPr lang="fr-FR" sz="1467" b="1" i="1" dirty="0">
                <a:solidFill>
                  <a:schemeClr val="tx2"/>
                </a:solidFill>
                <a:latin typeface="+mj-lt"/>
                <a:cs typeface="Helvetica" panose="020B0604020202020204" pitchFamily="34" charset="0"/>
              </a:rPr>
              <a:t> </a:t>
            </a:r>
            <a:r>
              <a:rPr lang="fr-FR" sz="1467" i="1" dirty="0">
                <a:solidFill>
                  <a:schemeClr val="tx2"/>
                </a:solidFill>
                <a:latin typeface="+mj-lt"/>
                <a:cs typeface="Helvetica" panose="020B0604020202020204" pitchFamily="34" charset="0"/>
              </a:rPr>
              <a:t>pour les partis suivants ?</a:t>
            </a:r>
            <a:endParaRPr lang="fr-FR" sz="1467" i="1" dirty="0">
              <a:solidFill>
                <a:schemeClr val="tx2"/>
              </a:solidFill>
              <a:latin typeface="+mj-lt"/>
              <a:ea typeface="Cambria"/>
              <a:cs typeface="Times New Roman"/>
            </a:endParaRPr>
          </a:p>
        </p:txBody>
      </p:sp>
      <p:graphicFrame>
        <p:nvGraphicFramePr>
          <p:cNvPr id="12" name="Tableau 11"/>
          <p:cNvGraphicFramePr>
            <a:graphicFrameLocks noGrp="1"/>
          </p:cNvGraphicFramePr>
          <p:nvPr>
            <p:extLst/>
          </p:nvPr>
        </p:nvGraphicFramePr>
        <p:xfrm>
          <a:off x="118239" y="1096530"/>
          <a:ext cx="12017970" cy="4951473"/>
        </p:xfrm>
        <a:graphic>
          <a:graphicData uri="http://schemas.openxmlformats.org/drawingml/2006/table">
            <a:tbl>
              <a:tblPr firstRow="1" bandRow="1">
                <a:tableStyleId>{5C22544A-7EE6-4342-B048-85BDC9FD1C3A}</a:tableStyleId>
              </a:tblPr>
              <a:tblGrid>
                <a:gridCol w="2208499">
                  <a:extLst>
                    <a:ext uri="{9D8B030D-6E8A-4147-A177-3AD203B41FA5}">
                      <a16:colId xmlns:a16="http://schemas.microsoft.com/office/drawing/2014/main" val="20000"/>
                    </a:ext>
                  </a:extLst>
                </a:gridCol>
                <a:gridCol w="782176">
                  <a:extLst>
                    <a:ext uri="{9D8B030D-6E8A-4147-A177-3AD203B41FA5}">
                      <a16:colId xmlns:a16="http://schemas.microsoft.com/office/drawing/2014/main" val="20001"/>
                    </a:ext>
                  </a:extLst>
                </a:gridCol>
                <a:gridCol w="782176">
                  <a:extLst>
                    <a:ext uri="{9D8B030D-6E8A-4147-A177-3AD203B41FA5}">
                      <a16:colId xmlns:a16="http://schemas.microsoft.com/office/drawing/2014/main" val="20002"/>
                    </a:ext>
                  </a:extLst>
                </a:gridCol>
                <a:gridCol w="1196271">
                  <a:extLst>
                    <a:ext uri="{9D8B030D-6E8A-4147-A177-3AD203B41FA5}">
                      <a16:colId xmlns:a16="http://schemas.microsoft.com/office/drawing/2014/main" val="20003"/>
                    </a:ext>
                  </a:extLst>
                </a:gridCol>
                <a:gridCol w="782176">
                  <a:extLst>
                    <a:ext uri="{9D8B030D-6E8A-4147-A177-3AD203B41FA5}">
                      <a16:colId xmlns:a16="http://schemas.microsoft.com/office/drawing/2014/main" val="20004"/>
                    </a:ext>
                  </a:extLst>
                </a:gridCol>
                <a:gridCol w="782176">
                  <a:extLst>
                    <a:ext uri="{9D8B030D-6E8A-4147-A177-3AD203B41FA5}">
                      <a16:colId xmlns:a16="http://schemas.microsoft.com/office/drawing/2014/main" val="20005"/>
                    </a:ext>
                  </a:extLst>
                </a:gridCol>
                <a:gridCol w="659795">
                  <a:extLst>
                    <a:ext uri="{9D8B030D-6E8A-4147-A177-3AD203B41FA5}">
                      <a16:colId xmlns:a16="http://schemas.microsoft.com/office/drawing/2014/main" val="1065886020"/>
                    </a:ext>
                  </a:extLst>
                </a:gridCol>
                <a:gridCol w="805973">
                  <a:extLst>
                    <a:ext uri="{9D8B030D-6E8A-4147-A177-3AD203B41FA5}">
                      <a16:colId xmlns:a16="http://schemas.microsoft.com/office/drawing/2014/main" val="20006"/>
                    </a:ext>
                  </a:extLst>
                </a:gridCol>
                <a:gridCol w="1225333">
                  <a:extLst>
                    <a:ext uri="{9D8B030D-6E8A-4147-A177-3AD203B41FA5}">
                      <a16:colId xmlns:a16="http://schemas.microsoft.com/office/drawing/2014/main" val="20007"/>
                    </a:ext>
                  </a:extLst>
                </a:gridCol>
                <a:gridCol w="784277">
                  <a:extLst>
                    <a:ext uri="{9D8B030D-6E8A-4147-A177-3AD203B41FA5}">
                      <a16:colId xmlns:a16="http://schemas.microsoft.com/office/drawing/2014/main" val="20008"/>
                    </a:ext>
                  </a:extLst>
                </a:gridCol>
                <a:gridCol w="894353">
                  <a:extLst>
                    <a:ext uri="{9D8B030D-6E8A-4147-A177-3AD203B41FA5}">
                      <a16:colId xmlns:a16="http://schemas.microsoft.com/office/drawing/2014/main" val="20009"/>
                    </a:ext>
                  </a:extLst>
                </a:gridCol>
                <a:gridCol w="1114765">
                  <a:extLst>
                    <a:ext uri="{9D8B030D-6E8A-4147-A177-3AD203B41FA5}">
                      <a16:colId xmlns:a16="http://schemas.microsoft.com/office/drawing/2014/main" val="3890657271"/>
                    </a:ext>
                  </a:extLst>
                </a:gridCol>
              </a:tblGrid>
              <a:tr h="906780">
                <a:tc>
                  <a:txBody>
                    <a:bodyPr/>
                    <a:lstStyle/>
                    <a:p>
                      <a:pPr algn="ctr" fontAlgn="ctr"/>
                      <a:r>
                        <a:rPr lang="fr-FR" sz="2400" b="1" i="0" u="none" strike="noStrike" dirty="0">
                          <a:solidFill>
                            <a:schemeClr val="tx2"/>
                          </a:solidFill>
                          <a:effectLst/>
                          <a:latin typeface="calibri"/>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Pas du tout</a:t>
                      </a:r>
                    </a:p>
                    <a:p>
                      <a:pPr algn="ctr" fontAlgn="ctr"/>
                      <a:r>
                        <a:rPr lang="fr-FR" sz="1500" b="1" i="0" u="none" strike="noStrike" dirty="0">
                          <a:solidFill>
                            <a:srgbClr val="FF0000"/>
                          </a:solidFill>
                          <a:effectLst/>
                          <a:latin typeface="calibri"/>
                        </a:rPr>
                        <a:t>probable</a:t>
                      </a:r>
                    </a:p>
                    <a:p>
                      <a:pPr algn="ctr" fontAlgn="ctr"/>
                      <a:r>
                        <a:rPr lang="fr-FR" sz="15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Peu </a:t>
                      </a:r>
                    </a:p>
                    <a:p>
                      <a:pPr algn="ctr" fontAlgn="ctr"/>
                      <a:r>
                        <a:rPr lang="fr-FR" sz="1500" b="1" i="0" u="none" strike="noStrike" dirty="0">
                          <a:solidFill>
                            <a:srgbClr val="FF0000"/>
                          </a:solidFill>
                          <a:effectLst/>
                          <a:latin typeface="calibri"/>
                        </a:rPr>
                        <a:t>probable</a:t>
                      </a:r>
                    </a:p>
                    <a:p>
                      <a:pPr algn="ctr" fontAlgn="ctr"/>
                      <a:r>
                        <a:rPr lang="fr-FR" sz="1500" b="1" i="0" u="none" strike="noStrike" dirty="0">
                          <a:solidFill>
                            <a:srgbClr val="FF0000"/>
                          </a:solidFill>
                          <a:effectLst/>
                          <a:latin typeface="calibri"/>
                        </a:rPr>
                        <a:t>(2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accent5">
                              <a:lumMod val="75000"/>
                            </a:schemeClr>
                          </a:solidFill>
                          <a:effectLst/>
                          <a:latin typeface="calibri"/>
                        </a:rPr>
                        <a:t>Moyennement</a:t>
                      </a:r>
                    </a:p>
                    <a:p>
                      <a:pPr algn="ctr" fontAlgn="ctr"/>
                      <a:r>
                        <a:rPr lang="fr-FR" sz="1500" b="1" i="0" u="none" strike="noStrike" dirty="0">
                          <a:solidFill>
                            <a:schemeClr val="accent5">
                              <a:lumMod val="75000"/>
                            </a:schemeClr>
                          </a:solidFill>
                          <a:effectLst/>
                          <a:latin typeface="calibri"/>
                        </a:rPr>
                        <a:t>probable </a:t>
                      </a:r>
                    </a:p>
                    <a:p>
                      <a:pPr algn="ctr" fontAlgn="ctr"/>
                      <a:r>
                        <a:rPr lang="fr-FR" sz="15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Plutôt</a:t>
                      </a:r>
                      <a:r>
                        <a:rPr lang="fr-FR" sz="1500" b="1" i="0" u="none" strike="noStrike" baseline="0" dirty="0">
                          <a:solidFill>
                            <a:schemeClr val="tx2"/>
                          </a:solidFill>
                          <a:effectLst/>
                          <a:latin typeface="calibri"/>
                        </a:rPr>
                        <a:t> </a:t>
                      </a:r>
                      <a:endParaRPr lang="fr-FR" sz="1500" b="1" i="0" u="none" strike="noStrike" dirty="0">
                        <a:solidFill>
                          <a:schemeClr val="tx2"/>
                        </a:solidFill>
                        <a:effectLst/>
                        <a:latin typeface="calibri"/>
                      </a:endParaRPr>
                    </a:p>
                    <a:p>
                      <a:pPr algn="ctr" fontAlgn="ctr"/>
                      <a:r>
                        <a:rPr lang="fr-FR" sz="1500" b="1" i="0" u="none" strike="noStrike" dirty="0">
                          <a:solidFill>
                            <a:schemeClr val="tx2"/>
                          </a:solidFill>
                          <a:effectLst/>
                          <a:latin typeface="calibri"/>
                        </a:rPr>
                        <a:t>probable</a:t>
                      </a:r>
                    </a:p>
                    <a:p>
                      <a:pPr algn="ctr" fontAlgn="ctr"/>
                      <a:r>
                        <a:rPr lang="fr-FR" sz="1500" b="1" i="0" u="none" strike="noStrike" dirty="0">
                          <a:solidFill>
                            <a:schemeClr val="tx2"/>
                          </a:solidFill>
                          <a:effectLst/>
                          <a:latin typeface="calibri"/>
                        </a:rPr>
                        <a:t>(7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Très probable</a:t>
                      </a:r>
                    </a:p>
                    <a:p>
                      <a:pPr algn="ctr" fontAlgn="ctr"/>
                      <a:r>
                        <a:rPr lang="fr-FR" sz="1500" b="1" i="0" u="none" strike="noStrike" dirty="0">
                          <a:solidFill>
                            <a:schemeClr val="tx2"/>
                          </a:solidFill>
                          <a:effectLst/>
                          <a:latin typeface="calibri"/>
                        </a:rPr>
                        <a:t>(9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0" i="0" u="none" strike="noStrike" dirty="0">
                          <a:solidFill>
                            <a:schemeClr val="bg2"/>
                          </a:solidFill>
                          <a:effectLst/>
                          <a:latin typeface="calibri"/>
                        </a:rPr>
                        <a:t>Je</a:t>
                      </a:r>
                      <a:r>
                        <a:rPr lang="fr-FR" sz="1500" b="0" i="0" u="none" strike="noStrike" baseline="0" dirty="0">
                          <a:solidFill>
                            <a:schemeClr val="bg2"/>
                          </a:solidFill>
                          <a:effectLst/>
                          <a:latin typeface="calibri"/>
                        </a:rPr>
                        <a:t> ne </a:t>
                      </a:r>
                      <a:br>
                        <a:rPr lang="fr-FR" sz="1500" b="0" i="0" u="none" strike="noStrike" baseline="0" dirty="0">
                          <a:solidFill>
                            <a:schemeClr val="bg2"/>
                          </a:solidFill>
                          <a:effectLst/>
                          <a:latin typeface="calibri"/>
                        </a:rPr>
                      </a:br>
                      <a:r>
                        <a:rPr lang="fr-FR" sz="1500" b="0" i="0" u="none" strike="noStrike" baseline="0" dirty="0">
                          <a:solidFill>
                            <a:schemeClr val="bg2"/>
                          </a:solidFill>
                          <a:effectLst/>
                          <a:latin typeface="calibri"/>
                        </a:rPr>
                        <a:t>sais pas</a:t>
                      </a:r>
                      <a:endParaRPr lang="fr-FR" sz="1500" b="0" i="0" u="none" strike="noStrike" dirty="0">
                        <a:solidFill>
                          <a:schemeClr val="bg2"/>
                        </a:solidFill>
                        <a:effectLst/>
                        <a:latin typeface="calibri"/>
                      </a:endParaRP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ST </a:t>
                      </a:r>
                    </a:p>
                    <a:p>
                      <a:pPr algn="ctr" fontAlgn="ctr"/>
                      <a:r>
                        <a:rPr lang="fr-FR" sz="1500" b="1" i="0" u="none" strike="noStrike" dirty="0">
                          <a:solidFill>
                            <a:srgbClr val="FF0000"/>
                          </a:solidFill>
                          <a:effectLst/>
                          <a:latin typeface="calibri"/>
                        </a:rPr>
                        <a:t>Pas probable</a:t>
                      </a:r>
                    </a:p>
                    <a:p>
                      <a:pPr algn="ctr" fontAlgn="ctr"/>
                      <a:r>
                        <a:rPr lang="fr-FR" sz="1500" b="1" i="0" u="none" strike="noStrike" dirty="0">
                          <a:solidFill>
                            <a:srgbClr val="FF0000"/>
                          </a:solidFill>
                          <a:effectLst/>
                          <a:latin typeface="calibri"/>
                        </a:rPr>
                        <a:t> (0 à 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baseline="0" dirty="0">
                          <a:solidFill>
                            <a:schemeClr val="accent5">
                              <a:lumMod val="75000"/>
                            </a:schemeClr>
                          </a:solidFill>
                          <a:effectLst/>
                          <a:latin typeface="calibri"/>
                        </a:rPr>
                        <a:t>ST Moyennement probable</a:t>
                      </a:r>
                      <a:endParaRPr lang="fr-FR" sz="1500" b="1" i="0" u="none" strike="noStrike" dirty="0">
                        <a:solidFill>
                          <a:schemeClr val="accent5">
                            <a:lumMod val="75000"/>
                          </a:schemeClr>
                        </a:solidFill>
                        <a:effectLst/>
                        <a:latin typeface="calibri"/>
                      </a:endParaRPr>
                    </a:p>
                    <a:p>
                      <a:pPr algn="ctr" fontAlgn="ctr"/>
                      <a:r>
                        <a:rPr lang="fr-FR" sz="1500" b="1" i="0" u="none" strike="noStrike" dirty="0">
                          <a:solidFill>
                            <a:schemeClr val="accent5">
                              <a:lumMod val="75000"/>
                            </a:schemeClr>
                          </a:solidFill>
                          <a:effectLst/>
                          <a:latin typeface="calibri"/>
                        </a:rPr>
                        <a:t> (4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ST Probable</a:t>
                      </a:r>
                    </a:p>
                    <a:p>
                      <a:pPr algn="ctr" fontAlgn="ctr"/>
                      <a:r>
                        <a:rPr lang="fr-FR" sz="1500" b="1" i="0" u="none" strike="noStrike" dirty="0">
                          <a:solidFill>
                            <a:schemeClr val="tx2"/>
                          </a:solidFill>
                          <a:effectLst/>
                          <a:latin typeface="calibri"/>
                        </a:rPr>
                        <a:t>(7 à 10)</a:t>
                      </a:r>
                    </a:p>
                  </a:txBody>
                  <a:tcPr marL="12700" marR="12700" marT="12700" marB="0" anchor="ctr">
                    <a:lnL w="12700" cmpd="sng">
                      <a:noFill/>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a:rPr>
                        <a:t>NOTE MOY.</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300" b="0" i="1" u="none" strike="noStrike" dirty="0">
                          <a:solidFill>
                            <a:schemeClr val="tx2"/>
                          </a:solidFill>
                          <a:effectLst/>
                          <a:latin typeface="calibri"/>
                        </a:rPr>
                        <a:t>Evolution </a:t>
                      </a:r>
                    </a:p>
                    <a:p>
                      <a:pPr algn="ctr" fontAlgn="ctr"/>
                      <a:r>
                        <a:rPr lang="fr-FR" sz="1300" b="0" i="1" u="none" strike="noStrike" dirty="0">
                          <a:solidFill>
                            <a:schemeClr val="tx2"/>
                          </a:solidFill>
                          <a:effectLst/>
                          <a:latin typeface="calibri"/>
                        </a:rPr>
                        <a:t>16-17</a:t>
                      </a:r>
                      <a:r>
                        <a:rPr lang="fr-FR" sz="1300" b="0" i="1" u="none" strike="noStrike" baseline="0" dirty="0">
                          <a:solidFill>
                            <a:schemeClr val="tx2"/>
                          </a:solidFill>
                          <a:effectLst/>
                          <a:latin typeface="calibri"/>
                        </a:rPr>
                        <a:t> avril </a:t>
                      </a:r>
                      <a:r>
                        <a:rPr lang="fr-FR" sz="1300" b="0" i="1" u="none" strike="noStrike" dirty="0">
                          <a:solidFill>
                            <a:schemeClr val="tx2"/>
                          </a:solidFill>
                          <a:effectLst/>
                          <a:latin typeface="calibri"/>
                        </a:rPr>
                        <a:t>vs</a:t>
                      </a:r>
                    </a:p>
                    <a:p>
                      <a:pPr algn="ctr" fontAlgn="ctr"/>
                      <a:r>
                        <a:rPr lang="fr-FR" sz="1300" b="0" i="1" u="none" strike="noStrike" dirty="0">
                          <a:solidFill>
                            <a:schemeClr val="tx2"/>
                          </a:solidFill>
                          <a:effectLst/>
                          <a:latin typeface="calibri"/>
                        </a:rPr>
                        <a:t> 31 mars-2 avril </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20363">
                <a:tc>
                  <a:txBody>
                    <a:bodyPr/>
                    <a:lstStyle/>
                    <a:p>
                      <a:pPr algn="l" fontAlgn="ctr"/>
                      <a:r>
                        <a:rPr lang="fr-FR" sz="1600" b="0" i="0" u="none" strike="noStrike" dirty="0">
                          <a:solidFill>
                            <a:schemeClr val="tx2"/>
                          </a:solidFill>
                          <a:effectLst/>
                          <a:latin typeface="calibri" panose="020F0502020204030204" pitchFamily="34" charset="0"/>
                        </a:rPr>
                        <a:t>En Marche !</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bg2"/>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51</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20363">
                <a:tc>
                  <a:txBody>
                    <a:bodyPr/>
                    <a:lstStyle/>
                    <a:p>
                      <a:pPr algn="l" fontAlgn="ctr"/>
                      <a:r>
                        <a:rPr lang="fr-FR" sz="1600" b="1" i="0" u="none" strike="noStrike" dirty="0">
                          <a:solidFill>
                            <a:schemeClr val="tx2"/>
                          </a:solidFill>
                          <a:effectLst/>
                          <a:latin typeface="calibri" panose="020F0502020204030204" pitchFamily="34" charset="0"/>
                        </a:rPr>
                        <a:t>Les Républicains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48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3,1</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20363">
                <a:tc>
                  <a:txBody>
                    <a:bodyPr/>
                    <a:lstStyle/>
                    <a:p>
                      <a:pPr algn="l" fontAlgn="ctr"/>
                      <a:r>
                        <a:rPr lang="fr-FR" sz="1600" b="0" i="0" u="none" strike="noStrike" dirty="0">
                          <a:solidFill>
                            <a:schemeClr val="tx2"/>
                          </a:solidFill>
                          <a:effectLst/>
                          <a:latin typeface="calibri" panose="020F0502020204030204" pitchFamily="34" charset="0"/>
                        </a:rPr>
                        <a:t>Parti Socialiste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58</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3,0</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20363">
                <a:tc>
                  <a:txBody>
                    <a:bodyPr/>
                    <a:lstStyle/>
                    <a:p>
                      <a:pPr algn="l" fontAlgn="ctr"/>
                      <a:r>
                        <a:rPr lang="fr-FR" sz="1600" b="1" i="0" u="none" strike="noStrike" dirty="0">
                          <a:solidFill>
                            <a:schemeClr val="tx2"/>
                          </a:solidFill>
                          <a:effectLst/>
                          <a:latin typeface="calibri" panose="020F0502020204030204" pitchFamily="34" charset="0"/>
                        </a:rPr>
                        <a:t>Front National</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solidFill>
                          <a:effectLst/>
                          <a:latin typeface="calibri" panose="020F0502020204030204" pitchFamily="34" charset="0"/>
                        </a:rPr>
                        <a:t>4</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2,8</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20363">
                <a:tc>
                  <a:txBody>
                    <a:bodyPr/>
                    <a:lstStyle/>
                    <a:p>
                      <a:pPr algn="l" fontAlgn="ctr"/>
                      <a:r>
                        <a:rPr lang="fr-FR" sz="1600" b="0" i="0" u="none" strike="noStrike" dirty="0">
                          <a:solidFill>
                            <a:schemeClr val="tx2"/>
                          </a:solidFill>
                          <a:effectLst/>
                          <a:latin typeface="calibri" panose="020F0502020204030204" pitchFamily="34" charset="0"/>
                        </a:rPr>
                        <a:t>Parti de Gauche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accent5">
                              <a:lumMod val="75000"/>
                            </a:schemeClr>
                          </a:solidFill>
                          <a:effectLst/>
                          <a:latin typeface="calibri" panose="020F0502020204030204" pitchFamily="34" charset="0"/>
                        </a:rPr>
                        <a:t>18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65</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chemeClr val="bg2">
                              <a:lumMod val="75000"/>
                            </a:schemeClr>
                          </a:solidFill>
                          <a:effectLst/>
                          <a:latin typeface="calibri" panose="020F0502020204030204" pitchFamily="34" charset="0"/>
                        </a:rPr>
                        <a:t>(=)</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20363">
                <a:tc>
                  <a:txBody>
                    <a:bodyPr/>
                    <a:lstStyle/>
                    <a:p>
                      <a:pPr algn="l" fontAlgn="ctr"/>
                      <a:r>
                        <a:rPr lang="fr-FR" sz="1600" b="1" i="0" u="none" strike="noStrike" dirty="0">
                          <a:solidFill>
                            <a:schemeClr val="tx2"/>
                          </a:solidFill>
                          <a:effectLst/>
                          <a:latin typeface="calibri" panose="020F0502020204030204" pitchFamily="34" charset="0"/>
                        </a:rPr>
                        <a:t>Europe Ecologie-Les Verts</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48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64</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20363">
                <a:tc>
                  <a:txBody>
                    <a:bodyPr/>
                    <a:lstStyle/>
                    <a:p>
                      <a:pPr algn="l" fontAlgn="ctr"/>
                      <a:r>
                        <a:rPr lang="fr-FR" sz="1600" b="0" i="0" u="none" strike="noStrike" dirty="0">
                          <a:solidFill>
                            <a:schemeClr val="tx2"/>
                          </a:solidFill>
                          <a:effectLst/>
                          <a:latin typeface="calibri" panose="020F0502020204030204" pitchFamily="34" charset="0"/>
                        </a:rPr>
                        <a:t>MoDem</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47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9</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3784860"/>
                  </a:ext>
                </a:extLst>
              </a:tr>
              <a:tr h="320363">
                <a:tc>
                  <a:txBody>
                    <a:bodyPr/>
                    <a:lstStyle/>
                    <a:p>
                      <a:pPr algn="l" fontAlgn="ctr"/>
                      <a:r>
                        <a:rPr lang="fr-FR" sz="1600" b="1" i="0" u="none" strike="noStrike" dirty="0">
                          <a:solidFill>
                            <a:schemeClr val="tx2"/>
                          </a:solidFill>
                          <a:effectLst/>
                          <a:latin typeface="calibri" panose="020F0502020204030204" pitchFamily="34" charset="0"/>
                        </a:rPr>
                        <a:t>UDI</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2,2</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2664164"/>
                  </a:ext>
                </a:extLst>
              </a:tr>
              <a:tr h="320363">
                <a:tc>
                  <a:txBody>
                    <a:bodyPr/>
                    <a:lstStyle/>
                    <a:p>
                      <a:pPr algn="l" fontAlgn="ctr"/>
                      <a:r>
                        <a:rPr lang="fr-FR" sz="1600" b="0" i="0" u="none" strike="noStrike" dirty="0">
                          <a:solidFill>
                            <a:schemeClr val="tx2"/>
                          </a:solidFill>
                          <a:effectLst/>
                          <a:latin typeface="calibri" panose="020F0502020204030204" pitchFamily="34" charset="0"/>
                        </a:rPr>
                        <a:t>Debout la France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71</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15</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2,1</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5380857"/>
                  </a:ext>
                </a:extLst>
              </a:tr>
              <a:tr h="320363">
                <a:tc>
                  <a:txBody>
                    <a:bodyPr/>
                    <a:lstStyle/>
                    <a:p>
                      <a:pPr algn="l" fontAlgn="ctr"/>
                      <a:r>
                        <a:rPr lang="fr-FR" sz="1600" b="1" i="0" u="none" strike="noStrike" dirty="0">
                          <a:solidFill>
                            <a:schemeClr val="tx2"/>
                          </a:solidFill>
                          <a:effectLst/>
                          <a:latin typeface="calibri" panose="020F0502020204030204" pitchFamily="34" charset="0"/>
                        </a:rPr>
                        <a:t>PCF</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79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1,6</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2815244"/>
                  </a:ext>
                </a:extLst>
              </a:tr>
              <a:tr h="320363">
                <a:tc>
                  <a:txBody>
                    <a:bodyPr/>
                    <a:lstStyle/>
                    <a:p>
                      <a:pPr algn="l" fontAlgn="ctr"/>
                      <a:r>
                        <a:rPr lang="fr-FR" sz="1600" b="0" i="0" u="none" strike="noStrike" dirty="0">
                          <a:solidFill>
                            <a:schemeClr val="tx2"/>
                          </a:solidFill>
                          <a:effectLst/>
                          <a:latin typeface="calibri" panose="020F0502020204030204" pitchFamily="34" charset="0"/>
                        </a:rPr>
                        <a:t>Lutte Ouvrière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bg2"/>
                          </a:solidFill>
                          <a:effectLst/>
                          <a:latin typeface="calibri" panose="020F0502020204030204" pitchFamily="34" charset="0"/>
                        </a:rPr>
                        <a:t>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80</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1,5</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-0,2</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169574"/>
                  </a:ext>
                </a:extLst>
              </a:tr>
              <a:tr h="500380">
                <a:tc>
                  <a:txBody>
                    <a:bodyPr/>
                    <a:lstStyle/>
                    <a:p>
                      <a:pPr algn="l" fontAlgn="ctr"/>
                      <a:r>
                        <a:rPr lang="fr-FR" sz="1600" b="1" i="0" u="none" strike="noStrike" dirty="0">
                          <a:solidFill>
                            <a:schemeClr val="tx2"/>
                          </a:solidFill>
                          <a:effectLst/>
                          <a:latin typeface="calibri" panose="020F0502020204030204" pitchFamily="34" charset="0"/>
                        </a:rPr>
                        <a:t>Nouveau Parti Anticapitaliste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bg2"/>
                          </a:solidFill>
                          <a:effectLst/>
                          <a:latin typeface="calibri" panose="020F0502020204030204" pitchFamily="34" charset="0"/>
                        </a:rPr>
                        <a:t>3</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80</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1,5</a:t>
                      </a:r>
                    </a:p>
                  </a:txBody>
                  <a:tcPr marL="12700" marR="12700" marT="127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600" b="0" i="1" u="none" strike="noStrike" dirty="0">
                          <a:solidFill>
                            <a:srgbClr val="FF0000"/>
                          </a:solidFill>
                          <a:effectLst/>
                          <a:latin typeface="calibri" panose="020F0502020204030204" pitchFamily="34" charset="0"/>
                        </a:rPr>
                        <a:t>-0,1</a:t>
                      </a:r>
                    </a:p>
                  </a:txBody>
                  <a:tcPr marL="12700" marR="12700" marT="127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17478402"/>
                  </a:ext>
                </a:extLst>
              </a:tr>
            </a:tbl>
          </a:graphicData>
        </a:graphic>
      </p:graphicFrame>
      <p:sp>
        <p:nvSpPr>
          <p:cNvPr id="7" name="Espace réservé du pied de page 9"/>
          <p:cNvSpPr>
            <a:spLocks noGrp="1"/>
          </p:cNvSpPr>
          <p:nvPr>
            <p:ph type="ftr" sz="quarter" idx="15"/>
          </p:nvPr>
        </p:nvSpPr>
        <p:spPr>
          <a:xfrm>
            <a:off x="493984" y="6447565"/>
            <a:ext cx="3860800" cy="366183"/>
          </a:xfrm>
        </p:spPr>
        <p:txBody>
          <a:bodyPr/>
          <a:lstStyle/>
          <a:p>
            <a:pPr defTabSz="1232345"/>
            <a:r>
              <a:rPr lang="fr-FR" dirty="0">
                <a:solidFill>
                  <a:srgbClr val="888B8D"/>
                </a:solidFill>
                <a:latin typeface="Calibri"/>
              </a:rPr>
              <a:t>©Ipsos  CEVIPOF LE MONDE – EEF 2017 -  Avril 2017</a:t>
            </a:r>
          </a:p>
        </p:txBody>
      </p:sp>
    </p:spTree>
    <p:extLst>
      <p:ext uri="{BB962C8B-B14F-4D97-AF65-F5344CB8AC3E}">
        <p14:creationId xmlns:p14="http://schemas.microsoft.com/office/powerpoint/2010/main" val="29687754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115654" y="1825119"/>
            <a:ext cx="6782129" cy="3283213"/>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b="0" dirty="0">
                <a:solidFill>
                  <a:prstClr val="white">
                    <a:lumMod val="65000"/>
                  </a:prstClr>
                </a:solidFill>
                <a:latin typeface="Calibri"/>
              </a:rPr>
              <a:t>Le vote stratégique</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066" r="25066"/>
          <a:stretch>
            <a:fillRect/>
          </a:stretch>
        </p:blipFill>
        <p:spPr/>
      </p:pic>
    </p:spTree>
    <p:extLst>
      <p:ext uri="{BB962C8B-B14F-4D97-AF65-F5344CB8AC3E}">
        <p14:creationId xmlns:p14="http://schemas.microsoft.com/office/powerpoint/2010/main" val="36042378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27709"/>
            <a:ext cx="8947195" cy="590215"/>
          </a:xfrm>
        </p:spPr>
        <p:txBody>
          <a:bodyPr anchor="ctr"/>
          <a:lstStyle/>
          <a:p>
            <a:r>
              <a:rPr lang="fr-FR" dirty="0">
                <a:solidFill>
                  <a:schemeClr val="bg1">
                    <a:lumMod val="65000"/>
                  </a:schemeClr>
                </a:solidFill>
              </a:rPr>
              <a:t>Le vote stratégique</a:t>
            </a:r>
          </a:p>
        </p:txBody>
      </p:sp>
      <p:sp>
        <p:nvSpPr>
          <p:cNvPr id="10" name="Titre 2"/>
          <p:cNvSpPr>
            <a:spLocks noGrp="1"/>
          </p:cNvSpPr>
          <p:nvPr>
            <p:ph type="title"/>
          </p:nvPr>
        </p:nvSpPr>
        <p:spPr>
          <a:xfrm>
            <a:off x="244363" y="450522"/>
            <a:ext cx="6510285" cy="369397"/>
          </a:xfrm>
        </p:spPr>
        <p:txBody>
          <a:bodyPr anchor="ctr"/>
          <a:lstStyle/>
          <a:p>
            <a:r>
              <a:rPr lang="fr-FR" sz="2667" dirty="0"/>
              <a:t>La probabilité d’accéder au second tour (1/2) </a:t>
            </a:r>
          </a:p>
        </p:txBody>
      </p:sp>
      <p:sp>
        <p:nvSpPr>
          <p:cNvPr id="11" name="Espace réservé du texte 1"/>
          <p:cNvSpPr>
            <a:spLocks noGrp="1"/>
          </p:cNvSpPr>
          <p:nvPr>
            <p:ph type="body" sz="quarter" idx="14"/>
          </p:nvPr>
        </p:nvSpPr>
        <p:spPr>
          <a:xfrm>
            <a:off x="6754649" y="160145"/>
            <a:ext cx="5381564" cy="867124"/>
          </a:xfrm>
          <a:prstGeom prst="roundRect">
            <a:avLst/>
          </a:prstGeom>
          <a:noFill/>
          <a:ln>
            <a:noFill/>
          </a:ln>
        </p:spPr>
        <p:txBody>
          <a:bodyPr anchor="ctr">
            <a:noAutofit/>
          </a:bodyPr>
          <a:lstStyle/>
          <a:p>
            <a:pPr marL="0" indent="0">
              <a:buNone/>
            </a:pPr>
            <a:r>
              <a:rPr lang="fr-FR" sz="1467" i="1" dirty="0">
                <a:solidFill>
                  <a:schemeClr val="tx2"/>
                </a:solidFill>
                <a:latin typeface="+mj-lt"/>
                <a:cs typeface="Helvetica" panose="020B0604020202020204" pitchFamily="34" charset="0"/>
              </a:rPr>
              <a:t>Question : Sachant que seuls les deux candidats arrivés en tête au 1</a:t>
            </a:r>
            <a:r>
              <a:rPr lang="fr-FR" sz="1467" i="1" baseline="30000" dirty="0">
                <a:solidFill>
                  <a:schemeClr val="tx2"/>
                </a:solidFill>
                <a:latin typeface="+mj-lt"/>
                <a:cs typeface="Helvetica" panose="020B0604020202020204" pitchFamily="34" charset="0"/>
              </a:rPr>
              <a:t>er</a:t>
            </a:r>
            <a:r>
              <a:rPr lang="fr-FR" sz="1467" i="1" dirty="0">
                <a:solidFill>
                  <a:schemeClr val="tx2"/>
                </a:solidFill>
                <a:latin typeface="+mj-lt"/>
                <a:cs typeface="Helvetica" panose="020B0604020202020204" pitchFamily="34" charset="0"/>
              </a:rPr>
              <a:t> tour peuvent accéder au second tour, quelle est la probabilité que les candidats suivants gagnent assez de votes pour accéder au second tour ? 0 signifie très improbable et 10 signifie très probable.</a:t>
            </a:r>
            <a:endParaRPr lang="fr-FR" sz="1467" i="1" dirty="0">
              <a:solidFill>
                <a:schemeClr val="tx2"/>
              </a:solidFill>
              <a:latin typeface="+mj-lt"/>
              <a:ea typeface="Cambria"/>
              <a:cs typeface="Times New Roman"/>
            </a:endParaRPr>
          </a:p>
        </p:txBody>
      </p:sp>
      <p:graphicFrame>
        <p:nvGraphicFramePr>
          <p:cNvPr id="12" name="Tableau 11"/>
          <p:cNvGraphicFramePr>
            <a:graphicFrameLocks noGrp="1"/>
          </p:cNvGraphicFramePr>
          <p:nvPr>
            <p:extLst/>
          </p:nvPr>
        </p:nvGraphicFramePr>
        <p:xfrm>
          <a:off x="244363" y="1215121"/>
          <a:ext cx="11034589" cy="4901232"/>
        </p:xfrm>
        <a:graphic>
          <a:graphicData uri="http://schemas.openxmlformats.org/drawingml/2006/table">
            <a:tbl>
              <a:tblPr firstRow="1" bandRow="1">
                <a:tableStyleId>{5C22544A-7EE6-4342-B048-85BDC9FD1C3A}</a:tableStyleId>
              </a:tblPr>
              <a:tblGrid>
                <a:gridCol w="2355400">
                  <a:extLst>
                    <a:ext uri="{9D8B030D-6E8A-4147-A177-3AD203B41FA5}">
                      <a16:colId xmlns:a16="http://schemas.microsoft.com/office/drawing/2014/main" val="20000"/>
                    </a:ext>
                  </a:extLst>
                </a:gridCol>
                <a:gridCol w="960000">
                  <a:extLst>
                    <a:ext uri="{9D8B030D-6E8A-4147-A177-3AD203B41FA5}">
                      <a16:colId xmlns:a16="http://schemas.microsoft.com/office/drawing/2014/main" val="20001"/>
                    </a:ext>
                  </a:extLst>
                </a:gridCol>
                <a:gridCol w="848641">
                  <a:extLst>
                    <a:ext uri="{9D8B030D-6E8A-4147-A177-3AD203B41FA5}">
                      <a16:colId xmlns:a16="http://schemas.microsoft.com/office/drawing/2014/main" val="20002"/>
                    </a:ext>
                  </a:extLst>
                </a:gridCol>
                <a:gridCol w="1297920">
                  <a:extLst>
                    <a:ext uri="{9D8B030D-6E8A-4147-A177-3AD203B41FA5}">
                      <a16:colId xmlns:a16="http://schemas.microsoft.com/office/drawing/2014/main" val="20003"/>
                    </a:ext>
                  </a:extLst>
                </a:gridCol>
                <a:gridCol w="848641">
                  <a:extLst>
                    <a:ext uri="{9D8B030D-6E8A-4147-A177-3AD203B41FA5}">
                      <a16:colId xmlns:a16="http://schemas.microsoft.com/office/drawing/2014/main" val="20004"/>
                    </a:ext>
                  </a:extLst>
                </a:gridCol>
                <a:gridCol w="848641">
                  <a:extLst>
                    <a:ext uri="{9D8B030D-6E8A-4147-A177-3AD203B41FA5}">
                      <a16:colId xmlns:a16="http://schemas.microsoft.com/office/drawing/2014/main" val="20005"/>
                    </a:ext>
                  </a:extLst>
                </a:gridCol>
                <a:gridCol w="1003364">
                  <a:extLst>
                    <a:ext uri="{9D8B030D-6E8A-4147-A177-3AD203B41FA5}">
                      <a16:colId xmlns:a16="http://schemas.microsoft.com/office/drawing/2014/main" val="20006"/>
                    </a:ext>
                  </a:extLst>
                </a:gridCol>
                <a:gridCol w="1200000">
                  <a:extLst>
                    <a:ext uri="{9D8B030D-6E8A-4147-A177-3AD203B41FA5}">
                      <a16:colId xmlns:a16="http://schemas.microsoft.com/office/drawing/2014/main" val="20007"/>
                    </a:ext>
                  </a:extLst>
                </a:gridCol>
                <a:gridCol w="880777">
                  <a:extLst>
                    <a:ext uri="{9D8B030D-6E8A-4147-A177-3AD203B41FA5}">
                      <a16:colId xmlns:a16="http://schemas.microsoft.com/office/drawing/2014/main" val="20008"/>
                    </a:ext>
                  </a:extLst>
                </a:gridCol>
                <a:gridCol w="791205">
                  <a:extLst>
                    <a:ext uri="{9D8B030D-6E8A-4147-A177-3AD203B41FA5}">
                      <a16:colId xmlns:a16="http://schemas.microsoft.com/office/drawing/2014/main" val="20009"/>
                    </a:ext>
                  </a:extLst>
                </a:gridCol>
              </a:tblGrid>
              <a:tr h="1072155">
                <a:tc>
                  <a:txBody>
                    <a:bodyPr/>
                    <a:lstStyle/>
                    <a:p>
                      <a:pPr algn="ctr" fontAlgn="ctr"/>
                      <a:r>
                        <a:rPr lang="fr-FR" sz="2400" b="1" i="0" u="none" strike="noStrike" dirty="0">
                          <a:solidFill>
                            <a:schemeClr val="tx2"/>
                          </a:solidFill>
                          <a:effectLst/>
                          <a:latin typeface="calibri"/>
                        </a:rPr>
                        <a:t>%</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Très improbable</a:t>
                      </a:r>
                    </a:p>
                    <a:p>
                      <a:pPr algn="ctr" fontAlgn="ctr"/>
                      <a:r>
                        <a:rPr lang="fr-FR" sz="15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5050"/>
                          </a:solidFill>
                          <a:effectLst/>
                          <a:latin typeface="calibri"/>
                        </a:rPr>
                        <a:t>Peu </a:t>
                      </a:r>
                    </a:p>
                    <a:p>
                      <a:pPr algn="ctr" fontAlgn="ctr"/>
                      <a:r>
                        <a:rPr lang="fr-FR" sz="1500" b="1" i="0" u="none" strike="noStrike" dirty="0">
                          <a:solidFill>
                            <a:srgbClr val="FF5050"/>
                          </a:solidFill>
                          <a:effectLst/>
                          <a:latin typeface="calibri"/>
                        </a:rPr>
                        <a:t>probable</a:t>
                      </a:r>
                    </a:p>
                    <a:p>
                      <a:pPr algn="ctr" fontAlgn="ctr"/>
                      <a:r>
                        <a:rPr lang="fr-FR" sz="1500" b="1" i="0" u="none" strike="noStrike" dirty="0">
                          <a:solidFill>
                            <a:srgbClr val="FF5050"/>
                          </a:solidFill>
                          <a:effectLst/>
                          <a:latin typeface="calibri"/>
                        </a:rPr>
                        <a:t>(2 à 3)</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accent5">
                              <a:lumMod val="75000"/>
                            </a:schemeClr>
                          </a:solidFill>
                          <a:effectLst/>
                          <a:latin typeface="calibri"/>
                        </a:rPr>
                        <a:t>Moyennement</a:t>
                      </a:r>
                    </a:p>
                    <a:p>
                      <a:pPr algn="ctr" fontAlgn="ctr"/>
                      <a:r>
                        <a:rPr lang="fr-FR" sz="1500" b="1" i="0" u="none" strike="noStrike" dirty="0">
                          <a:solidFill>
                            <a:schemeClr val="accent5">
                              <a:lumMod val="75000"/>
                            </a:schemeClr>
                          </a:solidFill>
                          <a:effectLst/>
                          <a:latin typeface="calibri"/>
                        </a:rPr>
                        <a:t>probable </a:t>
                      </a:r>
                    </a:p>
                    <a:p>
                      <a:pPr algn="ctr" fontAlgn="ctr"/>
                      <a:r>
                        <a:rPr lang="fr-FR" sz="15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Plutôt</a:t>
                      </a:r>
                      <a:r>
                        <a:rPr lang="fr-FR" sz="1500" b="1" i="0" u="none" strike="noStrike" baseline="0" dirty="0">
                          <a:solidFill>
                            <a:schemeClr val="tx2"/>
                          </a:solidFill>
                          <a:effectLst/>
                          <a:latin typeface="calibri"/>
                        </a:rPr>
                        <a:t> </a:t>
                      </a:r>
                      <a:endParaRPr lang="fr-FR" sz="1500" b="1" i="0" u="none" strike="noStrike" dirty="0">
                        <a:solidFill>
                          <a:schemeClr val="tx2"/>
                        </a:solidFill>
                        <a:effectLst/>
                        <a:latin typeface="calibri"/>
                      </a:endParaRPr>
                    </a:p>
                    <a:p>
                      <a:pPr algn="ctr" fontAlgn="ctr"/>
                      <a:r>
                        <a:rPr lang="fr-FR" sz="1500" b="1" i="0" u="none" strike="noStrike" dirty="0">
                          <a:solidFill>
                            <a:schemeClr val="tx2"/>
                          </a:solidFill>
                          <a:effectLst/>
                          <a:latin typeface="calibri"/>
                        </a:rPr>
                        <a:t>probable</a:t>
                      </a:r>
                    </a:p>
                    <a:p>
                      <a:pPr algn="ctr" fontAlgn="ctr"/>
                      <a:r>
                        <a:rPr lang="fr-FR" sz="1500" b="1" i="0" u="none" strike="noStrike" dirty="0">
                          <a:solidFill>
                            <a:schemeClr val="tx2"/>
                          </a:solidFill>
                          <a:effectLst/>
                          <a:latin typeface="calibri"/>
                        </a:rPr>
                        <a:t>(7 à 8)</a:t>
                      </a: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Très probable</a:t>
                      </a:r>
                    </a:p>
                    <a:p>
                      <a:pPr algn="ctr" fontAlgn="ctr"/>
                      <a:r>
                        <a:rPr lang="fr-FR" sz="1500" b="1" i="0" u="none" strike="noStrike" dirty="0">
                          <a:solidFill>
                            <a:schemeClr val="tx2"/>
                          </a:solidFill>
                          <a:effectLst/>
                          <a:latin typeface="calibri"/>
                        </a:rPr>
                        <a:t>(9 à 10)</a:t>
                      </a:r>
                    </a:p>
                  </a:txBody>
                  <a:tcPr marL="12700" marR="12700" marT="1270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ST </a:t>
                      </a:r>
                    </a:p>
                    <a:p>
                      <a:pPr algn="ctr" fontAlgn="ctr"/>
                      <a:r>
                        <a:rPr lang="fr-FR" sz="1500" b="1" i="0" u="none" strike="noStrike" dirty="0">
                          <a:solidFill>
                            <a:srgbClr val="FF0000"/>
                          </a:solidFill>
                          <a:effectLst/>
                          <a:latin typeface="calibri"/>
                        </a:rPr>
                        <a:t>Improbable</a:t>
                      </a:r>
                    </a:p>
                    <a:p>
                      <a:pPr algn="ctr" fontAlgn="ctr"/>
                      <a:r>
                        <a:rPr lang="fr-FR" sz="1500" b="1" i="0" u="none" strike="noStrike" dirty="0">
                          <a:solidFill>
                            <a:srgbClr val="FF0000"/>
                          </a:solidFill>
                          <a:effectLst/>
                          <a:latin typeface="calibri"/>
                        </a:rPr>
                        <a:t> (0 à 3)</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baseline="0" dirty="0">
                          <a:solidFill>
                            <a:schemeClr val="accent5">
                              <a:lumMod val="75000"/>
                            </a:schemeClr>
                          </a:solidFill>
                          <a:effectLst/>
                          <a:latin typeface="calibri"/>
                        </a:rPr>
                        <a:t>ST Moyennement probable</a:t>
                      </a:r>
                      <a:endParaRPr lang="fr-FR" sz="1500" b="1" i="0" u="none" strike="noStrike" dirty="0">
                        <a:solidFill>
                          <a:schemeClr val="accent5">
                            <a:lumMod val="75000"/>
                          </a:schemeClr>
                        </a:solidFill>
                        <a:effectLst/>
                        <a:latin typeface="calibri"/>
                      </a:endParaRPr>
                    </a:p>
                    <a:p>
                      <a:pPr algn="ctr" fontAlgn="ctr"/>
                      <a:r>
                        <a:rPr lang="fr-FR" sz="1500" b="1" i="0" u="none" strike="noStrike" dirty="0">
                          <a:solidFill>
                            <a:schemeClr val="accent5">
                              <a:lumMod val="75000"/>
                            </a:schemeClr>
                          </a:solidFill>
                          <a:effectLst/>
                          <a:latin typeface="calibri"/>
                        </a:rPr>
                        <a:t> (4 à 6)</a:t>
                      </a:r>
                    </a:p>
                  </a:txBody>
                  <a:tcPr marL="12700" marR="12700" marT="12700" marB="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ST Probable</a:t>
                      </a:r>
                    </a:p>
                    <a:p>
                      <a:pPr algn="ctr" fontAlgn="ctr"/>
                      <a:r>
                        <a:rPr lang="fr-FR" sz="1500" b="1" i="0" u="none" strike="noStrike" dirty="0">
                          <a:solidFill>
                            <a:schemeClr val="tx2"/>
                          </a:solidFill>
                          <a:effectLst/>
                          <a:latin typeface="calibri"/>
                        </a:rPr>
                        <a:t>(7 à 10)</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2">
                              <a:lumMod val="75000"/>
                            </a:schemeClr>
                          </a:solidFill>
                          <a:effectLst/>
                          <a:latin typeface="calibri"/>
                        </a:rPr>
                        <a:t>NOTE MOY.</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7180">
                <a:tc>
                  <a:txBody>
                    <a:bodyPr/>
                    <a:lstStyle/>
                    <a:p>
                      <a:pPr algn="l" fontAlgn="ctr"/>
                      <a:r>
                        <a:rPr lang="fr-FR" sz="19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27</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29</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63</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6,9</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8372">
                <a:tc>
                  <a:txBody>
                    <a:bodyPr/>
                    <a:lstStyle/>
                    <a:p>
                      <a:pPr algn="l" fontAlgn="ctr"/>
                      <a:r>
                        <a:rPr lang="fr-FR" sz="1900" b="1"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31</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38</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9</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31</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60</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6,7</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1469">
                <a:tc>
                  <a:txBody>
                    <a:bodyPr/>
                    <a:lstStyle/>
                    <a:p>
                      <a:pPr algn="l" fontAlgn="ctr"/>
                      <a:r>
                        <a:rPr lang="fr-FR" sz="19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42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24</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42</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36</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5,4</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8372">
                <a:tc>
                  <a:txBody>
                    <a:bodyPr/>
                    <a:lstStyle/>
                    <a:p>
                      <a:pPr algn="l" fontAlgn="ctr"/>
                      <a:r>
                        <a:rPr lang="fr-FR" sz="1900" b="1"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26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44</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30</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5,0</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8372">
                <a:tc>
                  <a:txBody>
                    <a:bodyPr/>
                    <a:lstStyle/>
                    <a:p>
                      <a:pPr algn="l" fontAlgn="ctr"/>
                      <a:r>
                        <a:rPr lang="fr-FR" sz="19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37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25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62</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30</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5050"/>
                          </a:solidFill>
                          <a:effectLst/>
                          <a:latin typeface="calibri" panose="020F0502020204030204" pitchFamily="34" charset="0"/>
                        </a:rPr>
                        <a:t>2,8</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8372">
                <a:tc>
                  <a:txBody>
                    <a:bodyPr/>
                    <a:lstStyle/>
                    <a:p>
                      <a:pPr algn="l" fontAlgn="ctr"/>
                      <a:r>
                        <a:rPr lang="fr-FR" sz="1900" b="1" i="0" u="none" strike="noStrike" dirty="0">
                          <a:solidFill>
                            <a:schemeClr val="tx2"/>
                          </a:solidFill>
                          <a:effectLst/>
                          <a:latin typeface="calibri" panose="020F0502020204030204" pitchFamily="34" charset="0"/>
                        </a:rPr>
                        <a:t>Nicolas Dupont-Aignan</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19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12</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5050"/>
                          </a:solidFill>
                          <a:effectLst/>
                          <a:latin typeface="calibri" panose="020F0502020204030204" pitchFamily="34" charset="0"/>
                        </a:rPr>
                        <a:t>1,3</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8372">
                <a:tc>
                  <a:txBody>
                    <a:bodyPr/>
                    <a:lstStyle/>
                    <a:p>
                      <a:pPr algn="l" fontAlgn="ctr"/>
                      <a:r>
                        <a:rPr lang="fr-FR" sz="19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95</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4</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0,5</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3784860"/>
                  </a:ext>
                </a:extLst>
              </a:tr>
              <a:tr h="348372">
                <a:tc>
                  <a:txBody>
                    <a:bodyPr/>
                    <a:lstStyle/>
                    <a:p>
                      <a:pPr algn="l" fontAlgn="ctr"/>
                      <a:r>
                        <a:rPr lang="fr-FR" sz="1900" b="1"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96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0,5</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2664164"/>
                  </a:ext>
                </a:extLst>
              </a:tr>
              <a:tr h="348372">
                <a:tc>
                  <a:txBody>
                    <a:bodyPr/>
                    <a:lstStyle/>
                    <a:p>
                      <a:pPr algn="l" fontAlgn="ctr"/>
                      <a:r>
                        <a:rPr lang="fr-FR" sz="1900" b="0" i="0" u="none" strike="noStrike" dirty="0">
                          <a:solidFill>
                            <a:schemeClr val="tx2"/>
                          </a:solidFill>
                          <a:effectLst/>
                          <a:latin typeface="calibri" panose="020F0502020204030204" pitchFamily="34" charset="0"/>
                        </a:rPr>
                        <a:t>François </a:t>
                      </a:r>
                      <a:r>
                        <a:rPr lang="fr-FR" sz="1900" b="0" i="0" u="none" strike="noStrike" dirty="0" err="1">
                          <a:solidFill>
                            <a:schemeClr val="tx2"/>
                          </a:solidFill>
                          <a:effectLst/>
                          <a:latin typeface="calibri" panose="020F0502020204030204" pitchFamily="34" charset="0"/>
                        </a:rPr>
                        <a:t>Asselineau</a:t>
                      </a: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8</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0,5</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5380857"/>
                  </a:ext>
                </a:extLst>
              </a:tr>
              <a:tr h="348372">
                <a:tc>
                  <a:txBody>
                    <a:bodyPr/>
                    <a:lstStyle/>
                    <a:p>
                      <a:pPr algn="l" fontAlgn="ctr"/>
                      <a:r>
                        <a:rPr lang="fr-FR" sz="1900" b="1" i="0" u="none" strike="noStrike" dirty="0">
                          <a:solidFill>
                            <a:schemeClr val="tx2"/>
                          </a:solidFill>
                          <a:effectLst/>
                          <a:latin typeface="calibri" panose="020F0502020204030204" pitchFamily="34" charset="0"/>
                        </a:rPr>
                        <a:t>Philippe </a:t>
                      </a:r>
                      <a:r>
                        <a:rPr lang="fr-FR" sz="1900" b="1" i="0" u="none" strike="noStrike" dirty="0" err="1">
                          <a:solidFill>
                            <a:schemeClr val="tx2"/>
                          </a:solidFill>
                          <a:effectLst/>
                          <a:latin typeface="calibri" panose="020F0502020204030204" pitchFamily="34" charset="0"/>
                        </a:rPr>
                        <a:t>Poutou</a:t>
                      </a:r>
                      <a:endParaRPr lang="fr-FR" sz="19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90</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6</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96</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fr-FR" sz="1900" b="1" i="0" u="none" strike="noStrike" dirty="0">
                          <a:solidFill>
                            <a:srgbClr val="FF0000"/>
                          </a:solidFill>
                          <a:effectLst/>
                          <a:latin typeface="calibri" panose="020F0502020204030204" pitchFamily="34" charset="0"/>
                        </a:rPr>
                        <a:t>0,4</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2815244"/>
                  </a:ext>
                </a:extLst>
              </a:tr>
              <a:tr h="348372">
                <a:tc>
                  <a:txBody>
                    <a:bodyPr/>
                    <a:lstStyle/>
                    <a:p>
                      <a:pPr algn="l" fontAlgn="ctr"/>
                      <a:r>
                        <a:rPr lang="fr-FR" sz="1900" b="0" i="0" u="none" strike="noStrike" dirty="0">
                          <a:solidFill>
                            <a:schemeClr val="tx2"/>
                          </a:solidFill>
                          <a:effectLst/>
                          <a:latin typeface="calibri" panose="020F0502020204030204" pitchFamily="34" charset="0"/>
                        </a:rPr>
                        <a:t>Nathalie Arthaud</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5</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317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97</a:t>
                      </a:r>
                    </a:p>
                  </a:txBody>
                  <a:tcPr marL="12700" marR="12700" marT="12700"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accent5">
                              <a:lumMod val="75000"/>
                            </a:schemeClr>
                          </a:solidFill>
                          <a:effectLst/>
                          <a:latin typeface="calibri" panose="020F0502020204030204" pitchFamily="34" charset="0"/>
                        </a:rPr>
                        <a:t>2</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0" i="0" u="none" strike="noStrike" dirty="0">
                          <a:solidFill>
                            <a:srgbClr val="FF0000"/>
                          </a:solidFill>
                          <a:effectLst/>
                          <a:latin typeface="calibri" panose="020F0502020204030204" pitchFamily="34" charset="0"/>
                        </a:rPr>
                        <a:t>0,3</a:t>
                      </a:r>
                    </a:p>
                  </a:txBody>
                  <a:tcPr marL="12700" marR="12700" marT="1270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69574"/>
                  </a:ext>
                </a:extLst>
              </a:tr>
            </a:tbl>
          </a:graphicData>
        </a:graphic>
      </p:graphicFrame>
      <p:sp>
        <p:nvSpPr>
          <p:cNvPr id="7" name="Espace réservé du pied de page 9"/>
          <p:cNvSpPr>
            <a:spLocks noGrp="1"/>
          </p:cNvSpPr>
          <p:nvPr>
            <p:ph type="ftr" sz="quarter" idx="15"/>
          </p:nvPr>
        </p:nvSpPr>
        <p:spPr>
          <a:xfrm>
            <a:off x="493984" y="6447565"/>
            <a:ext cx="3860800" cy="366183"/>
          </a:xfrm>
        </p:spPr>
        <p:txBody>
          <a:bodyPr/>
          <a:lstStyle/>
          <a:p>
            <a:pPr defTabSz="1232345"/>
            <a:r>
              <a:rPr lang="fr-FR" dirty="0">
                <a:solidFill>
                  <a:srgbClr val="888B8D"/>
                </a:solidFill>
                <a:latin typeface="Calibri"/>
              </a:rPr>
              <a:t>©Ipsos  CEVIPOF LE MONDE – EEF 2017 -  Avril 2017</a:t>
            </a:r>
          </a:p>
        </p:txBody>
      </p:sp>
    </p:spTree>
    <p:extLst>
      <p:ext uri="{BB962C8B-B14F-4D97-AF65-F5344CB8AC3E}">
        <p14:creationId xmlns:p14="http://schemas.microsoft.com/office/powerpoint/2010/main" val="27666122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244363" y="-27709"/>
            <a:ext cx="8947195" cy="590215"/>
          </a:xfrm>
        </p:spPr>
        <p:txBody>
          <a:bodyPr anchor="ctr"/>
          <a:lstStyle/>
          <a:p>
            <a:r>
              <a:rPr lang="fr-FR" dirty="0">
                <a:solidFill>
                  <a:schemeClr val="bg1">
                    <a:lumMod val="65000"/>
                  </a:schemeClr>
                </a:solidFill>
              </a:rPr>
              <a:t>Le vote stratégique</a:t>
            </a:r>
          </a:p>
        </p:txBody>
      </p:sp>
      <p:sp>
        <p:nvSpPr>
          <p:cNvPr id="10" name="Titre 2"/>
          <p:cNvSpPr>
            <a:spLocks noGrp="1"/>
          </p:cNvSpPr>
          <p:nvPr>
            <p:ph type="title"/>
          </p:nvPr>
        </p:nvSpPr>
        <p:spPr>
          <a:xfrm>
            <a:off x="244363" y="430537"/>
            <a:ext cx="5641431" cy="738792"/>
          </a:xfrm>
        </p:spPr>
        <p:txBody>
          <a:bodyPr anchor="ctr"/>
          <a:lstStyle/>
          <a:p>
            <a:r>
              <a:rPr lang="fr-FR" sz="2667" dirty="0"/>
              <a:t>La probabilité d’accéder au second tour - selon l’intention de vote (2/2)</a:t>
            </a:r>
          </a:p>
        </p:txBody>
      </p:sp>
      <p:sp>
        <p:nvSpPr>
          <p:cNvPr id="11" name="Espace réservé du texte 1"/>
          <p:cNvSpPr>
            <a:spLocks noGrp="1"/>
          </p:cNvSpPr>
          <p:nvPr>
            <p:ph type="body" sz="quarter" idx="14"/>
          </p:nvPr>
        </p:nvSpPr>
        <p:spPr>
          <a:xfrm>
            <a:off x="6081988" y="160145"/>
            <a:ext cx="6054225" cy="867124"/>
          </a:xfrm>
          <a:prstGeom prst="roundRect">
            <a:avLst/>
          </a:prstGeom>
          <a:noFill/>
          <a:ln>
            <a:noFill/>
          </a:ln>
        </p:spPr>
        <p:txBody>
          <a:bodyPr anchor="ctr">
            <a:noAutofit/>
          </a:bodyPr>
          <a:lstStyle/>
          <a:p>
            <a:pPr marL="0" indent="0">
              <a:buNone/>
            </a:pPr>
            <a:r>
              <a:rPr lang="fr-FR" sz="1467" i="1" dirty="0">
                <a:solidFill>
                  <a:schemeClr val="tx2"/>
                </a:solidFill>
                <a:latin typeface="+mj-lt"/>
                <a:cs typeface="Helvetica" panose="020B0604020202020204" pitchFamily="34" charset="0"/>
              </a:rPr>
              <a:t>Question : Sachant que seuls les deux candidats arrivés en tête au 1</a:t>
            </a:r>
            <a:r>
              <a:rPr lang="fr-FR" sz="1467" i="1" baseline="30000" dirty="0">
                <a:solidFill>
                  <a:schemeClr val="tx2"/>
                </a:solidFill>
                <a:latin typeface="+mj-lt"/>
                <a:cs typeface="Helvetica" panose="020B0604020202020204" pitchFamily="34" charset="0"/>
              </a:rPr>
              <a:t>er</a:t>
            </a:r>
            <a:r>
              <a:rPr lang="fr-FR" sz="1467" i="1" dirty="0">
                <a:solidFill>
                  <a:schemeClr val="tx2"/>
                </a:solidFill>
                <a:latin typeface="+mj-lt"/>
                <a:cs typeface="Helvetica" panose="020B0604020202020204" pitchFamily="34" charset="0"/>
              </a:rPr>
              <a:t> tour peuvent accéder au second tour, quelle est la probabilité que les candidats suivants gagnent assez de votes pour accéder au second tour ? 0 signifie très improbable et 10 signifie très probable.</a:t>
            </a:r>
            <a:endParaRPr lang="fr-FR" sz="1467" i="1" dirty="0">
              <a:solidFill>
                <a:schemeClr val="tx2"/>
              </a:solidFill>
              <a:latin typeface="+mj-lt"/>
              <a:ea typeface="Cambria"/>
              <a:cs typeface="Times New Roman"/>
            </a:endParaRPr>
          </a:p>
        </p:txBody>
      </p:sp>
      <p:sp>
        <p:nvSpPr>
          <p:cNvPr id="7" name="Espace réservé du pied de page 9"/>
          <p:cNvSpPr>
            <a:spLocks noGrp="1"/>
          </p:cNvSpPr>
          <p:nvPr>
            <p:ph type="ftr" sz="quarter" idx="15"/>
          </p:nvPr>
        </p:nvSpPr>
        <p:spPr>
          <a:xfrm>
            <a:off x="493984" y="6447565"/>
            <a:ext cx="3860800" cy="366183"/>
          </a:xfrm>
        </p:spPr>
        <p:txBody>
          <a:bodyPr/>
          <a:lstStyle/>
          <a:p>
            <a:pPr defTabSz="1232345"/>
            <a:r>
              <a:rPr lang="fr-FR" dirty="0">
                <a:solidFill>
                  <a:srgbClr val="888B8D"/>
                </a:solidFill>
                <a:latin typeface="Calibri"/>
              </a:rPr>
              <a:t>©Ipsos  CEVIPOF LE MONDE – EEF 2017 -  Avril 2017</a:t>
            </a:r>
          </a:p>
        </p:txBody>
      </p:sp>
      <p:pic>
        <p:nvPicPr>
          <p:cNvPr id="8" name="Image 7"/>
          <p:cNvPicPr>
            <a:picLocks noChangeAspect="1"/>
          </p:cNvPicPr>
          <p:nvPr/>
        </p:nvPicPr>
        <p:blipFill rotWithShape="1">
          <a:blip r:embed="rId3"/>
          <a:srcRect t="1" b="2645"/>
          <a:stretch/>
        </p:blipFill>
        <p:spPr>
          <a:xfrm>
            <a:off x="4681537" y="1119190"/>
            <a:ext cx="644527" cy="748257"/>
          </a:xfrm>
          <a:prstGeom prst="rect">
            <a:avLst/>
          </a:prstGeom>
        </p:spPr>
      </p:pic>
      <p:pic>
        <p:nvPicPr>
          <p:cNvPr id="9" name="Image 8"/>
          <p:cNvPicPr>
            <a:picLocks noChangeAspect="1"/>
          </p:cNvPicPr>
          <p:nvPr/>
        </p:nvPicPr>
        <p:blipFill rotWithShape="1">
          <a:blip r:embed="rId4"/>
          <a:srcRect b="3800"/>
          <a:stretch/>
        </p:blipFill>
        <p:spPr>
          <a:xfrm>
            <a:off x="11134857" y="1097530"/>
            <a:ext cx="671152" cy="769917"/>
          </a:xfrm>
          <a:prstGeom prst="rect">
            <a:avLst/>
          </a:prstGeom>
        </p:spPr>
      </p:pic>
      <p:pic>
        <p:nvPicPr>
          <p:cNvPr id="13" name="Image 12"/>
          <p:cNvPicPr>
            <a:picLocks noChangeAspect="1"/>
          </p:cNvPicPr>
          <p:nvPr/>
        </p:nvPicPr>
        <p:blipFill rotWithShape="1">
          <a:blip r:embed="rId5"/>
          <a:srcRect t="15690" r="7007"/>
          <a:stretch/>
        </p:blipFill>
        <p:spPr>
          <a:xfrm>
            <a:off x="5964914" y="1125027"/>
            <a:ext cx="686697" cy="742420"/>
          </a:xfrm>
          <a:prstGeom prst="rect">
            <a:avLst/>
          </a:prstGeom>
        </p:spPr>
      </p:pic>
      <p:pic>
        <p:nvPicPr>
          <p:cNvPr id="14" name="Image 13"/>
          <p:cNvPicPr>
            <a:picLocks noChangeAspect="1"/>
          </p:cNvPicPr>
          <p:nvPr/>
        </p:nvPicPr>
        <p:blipFill rotWithShape="1">
          <a:blip r:embed="rId6"/>
          <a:srcRect l="6496" b="14002"/>
          <a:stretch/>
        </p:blipFill>
        <p:spPr>
          <a:xfrm>
            <a:off x="7284787" y="1128739"/>
            <a:ext cx="673541" cy="738708"/>
          </a:xfrm>
          <a:prstGeom prst="rect">
            <a:avLst/>
          </a:prstGeom>
        </p:spPr>
      </p:pic>
      <p:pic>
        <p:nvPicPr>
          <p:cNvPr id="15" name="Image 14"/>
          <p:cNvPicPr>
            <a:picLocks noChangeAspect="1"/>
          </p:cNvPicPr>
          <p:nvPr/>
        </p:nvPicPr>
        <p:blipFill rotWithShape="1">
          <a:blip r:embed="rId7"/>
          <a:srcRect b="11070"/>
          <a:stretch/>
        </p:blipFill>
        <p:spPr>
          <a:xfrm>
            <a:off x="8537983" y="1119686"/>
            <a:ext cx="705120" cy="747761"/>
          </a:xfrm>
          <a:prstGeom prst="rect">
            <a:avLst/>
          </a:prstGeom>
        </p:spPr>
      </p:pic>
      <p:graphicFrame>
        <p:nvGraphicFramePr>
          <p:cNvPr id="16" name="Tableau 15"/>
          <p:cNvGraphicFramePr>
            <a:graphicFrameLocks noGrp="1"/>
          </p:cNvGraphicFramePr>
          <p:nvPr>
            <p:extLst/>
          </p:nvPr>
        </p:nvGraphicFramePr>
        <p:xfrm>
          <a:off x="244363" y="1937179"/>
          <a:ext cx="11879855" cy="4345947"/>
        </p:xfrm>
        <a:graphic>
          <a:graphicData uri="http://schemas.openxmlformats.org/drawingml/2006/table">
            <a:tbl>
              <a:tblPr firstRow="1" bandRow="1">
                <a:tableStyleId>{5C22544A-7EE6-4342-B048-85BDC9FD1C3A}</a:tableStyleId>
              </a:tblPr>
              <a:tblGrid>
                <a:gridCol w="2625984">
                  <a:extLst>
                    <a:ext uri="{9D8B030D-6E8A-4147-A177-3AD203B41FA5}">
                      <a16:colId xmlns:a16="http://schemas.microsoft.com/office/drawing/2014/main" val="3224988757"/>
                    </a:ext>
                  </a:extLst>
                </a:gridCol>
                <a:gridCol w="1366099">
                  <a:extLst>
                    <a:ext uri="{9D8B030D-6E8A-4147-A177-3AD203B41FA5}">
                      <a16:colId xmlns:a16="http://schemas.microsoft.com/office/drawing/2014/main" val="2847417737"/>
                    </a:ext>
                  </a:extLst>
                </a:gridCol>
                <a:gridCol w="1440000">
                  <a:extLst>
                    <a:ext uri="{9D8B030D-6E8A-4147-A177-3AD203B41FA5}">
                      <a16:colId xmlns:a16="http://schemas.microsoft.com/office/drawing/2014/main" val="2241043250"/>
                    </a:ext>
                  </a:extLst>
                </a:gridCol>
                <a:gridCol w="1303283">
                  <a:extLst>
                    <a:ext uri="{9D8B030D-6E8A-4147-A177-3AD203B41FA5}">
                      <a16:colId xmlns:a16="http://schemas.microsoft.com/office/drawing/2014/main" val="981846427"/>
                    </a:ext>
                  </a:extLst>
                </a:gridCol>
                <a:gridCol w="1302173">
                  <a:extLst>
                    <a:ext uri="{9D8B030D-6E8A-4147-A177-3AD203B41FA5}">
                      <a16:colId xmlns:a16="http://schemas.microsoft.com/office/drawing/2014/main" val="2752117019"/>
                    </a:ext>
                  </a:extLst>
                </a:gridCol>
                <a:gridCol w="1280772">
                  <a:extLst>
                    <a:ext uri="{9D8B030D-6E8A-4147-A177-3AD203B41FA5}">
                      <a16:colId xmlns:a16="http://schemas.microsoft.com/office/drawing/2014/main" val="3816637277"/>
                    </a:ext>
                  </a:extLst>
                </a:gridCol>
                <a:gridCol w="1280772">
                  <a:extLst>
                    <a:ext uri="{9D8B030D-6E8A-4147-A177-3AD203B41FA5}">
                      <a16:colId xmlns:a16="http://schemas.microsoft.com/office/drawing/2014/main" val="1914460748"/>
                    </a:ext>
                  </a:extLst>
                </a:gridCol>
                <a:gridCol w="1280772">
                  <a:extLst>
                    <a:ext uri="{9D8B030D-6E8A-4147-A177-3AD203B41FA5}">
                      <a16:colId xmlns:a16="http://schemas.microsoft.com/office/drawing/2014/main" val="4197155240"/>
                    </a:ext>
                  </a:extLst>
                </a:gridCol>
              </a:tblGrid>
              <a:tr h="1021087">
                <a:tc>
                  <a:txBody>
                    <a:bodyPr/>
                    <a:lstStyle/>
                    <a:p>
                      <a:pPr algn="ctr" fontAlgn="ctr"/>
                      <a:r>
                        <a:rPr lang="fr-FR" sz="1900" b="1" i="0" u="none" strike="noStrike" dirty="0">
                          <a:solidFill>
                            <a:schemeClr val="tx2"/>
                          </a:solidFill>
                          <a:effectLst/>
                          <a:latin typeface="calibri"/>
                        </a:rPr>
                        <a:t>ST Probable</a:t>
                      </a:r>
                    </a:p>
                    <a:p>
                      <a:pPr algn="ctr" fontAlgn="ctr"/>
                      <a:r>
                        <a:rPr lang="fr-FR" sz="1900" b="1" i="0" u="none" strike="noStrike" dirty="0">
                          <a:solidFill>
                            <a:schemeClr val="tx2"/>
                          </a:solidFill>
                          <a:effectLst/>
                          <a:latin typeface="calibri"/>
                        </a:rPr>
                        <a:t>Note de 7 à 10</a:t>
                      </a:r>
                    </a:p>
                    <a:p>
                      <a:pPr marL="0" marR="0" indent="0" algn="ctr" defTabSz="924282" rtl="0" eaLnBrk="1" fontAlgn="auto" latinLnBrk="0" hangingPunct="1">
                        <a:lnSpc>
                          <a:spcPct val="100000"/>
                        </a:lnSpc>
                        <a:spcBef>
                          <a:spcPts val="0"/>
                        </a:spcBef>
                        <a:spcAft>
                          <a:spcPts val="0"/>
                        </a:spcAft>
                        <a:buClrTx/>
                        <a:buSzTx/>
                        <a:buFontTx/>
                        <a:buNone/>
                        <a:tabLst/>
                        <a:defRPr/>
                      </a:pPr>
                      <a:r>
                        <a:rPr lang="fr-FR" sz="1900" dirty="0">
                          <a:solidFill>
                            <a:schemeClr val="tx2"/>
                          </a:solidFill>
                        </a:rPr>
                        <a:t>%</a:t>
                      </a:r>
                    </a:p>
                  </a:txBody>
                  <a:tcPr marL="121920" marR="121920" marT="60960" marB="6096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r>
                        <a:rPr lang="fr-FR" sz="1600" dirty="0">
                          <a:solidFill>
                            <a:schemeClr val="bg2">
                              <a:lumMod val="50000"/>
                            </a:schemeClr>
                          </a:solidFill>
                        </a:rPr>
                        <a:t>Ensemble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500" b="0" baseline="0" dirty="0">
                          <a:solidFill>
                            <a:schemeClr val="bg2">
                              <a:lumMod val="75000"/>
                            </a:schemeClr>
                          </a:solidFill>
                        </a:rPr>
                        <a:t>Voterait pour</a:t>
                      </a:r>
                    </a:p>
                    <a:p>
                      <a:pPr algn="ctr"/>
                      <a:r>
                        <a:rPr lang="fr-FR" sz="1500" b="0" baseline="0" dirty="0">
                          <a:solidFill>
                            <a:schemeClr val="bg2">
                              <a:lumMod val="75000"/>
                            </a:schemeClr>
                          </a:solidFill>
                        </a:rPr>
                        <a:t>J.-L. Mélenchon</a:t>
                      </a:r>
                      <a:endParaRPr lang="fr-FR" sz="1500" b="0" dirty="0">
                        <a:solidFill>
                          <a:schemeClr val="bg2">
                            <a:lumMod val="75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B. Hamon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fr-FR" sz="1500" b="0" baseline="0" dirty="0">
                          <a:solidFill>
                            <a:schemeClr val="bg2">
                              <a:lumMod val="75000"/>
                            </a:schemeClr>
                          </a:solidFill>
                        </a:rPr>
                        <a:t>Voterait pour</a:t>
                      </a:r>
                    </a:p>
                    <a:p>
                      <a:pPr algn="ct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E. Macron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500" b="0" baseline="0" dirty="0">
                          <a:solidFill>
                            <a:schemeClr val="bg2">
                              <a:lumMod val="75000"/>
                            </a:schemeClr>
                          </a:solidFill>
                        </a:rPr>
                        <a:t>Voterait pour</a:t>
                      </a:r>
                    </a:p>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 F. Fillon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mn-lt"/>
                          <a:ea typeface="+mn-ea"/>
                          <a:cs typeface="+mn-cs"/>
                        </a:rPr>
                        <a:t>Voterait pour N. Dupont-Aignan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chemeClr val="bg2">
                              <a:lumMod val="75000"/>
                            </a:schemeClr>
                          </a:solidFill>
                          <a:effectLst/>
                          <a:uLnTx/>
                          <a:uFillTx/>
                          <a:latin typeface="Calibri"/>
                          <a:ea typeface="+mn-ea"/>
                          <a:cs typeface="+mn-cs"/>
                        </a:rPr>
                        <a:t>Voterait pour M. Le Pen</a:t>
                      </a:r>
                    </a:p>
                  </a:txBody>
                  <a:tcPr marL="121920" marR="121920" marT="60960" marB="6096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9786021"/>
                  </a:ext>
                </a:extLst>
              </a:tr>
              <a:tr h="297180">
                <a:tc>
                  <a:txBody>
                    <a:bodyPr/>
                    <a:lstStyle/>
                    <a:p>
                      <a:pPr algn="l" fontAlgn="ctr"/>
                      <a:r>
                        <a:rPr lang="fr-FR" sz="1900" b="0" i="0" u="none" strike="noStrike" dirty="0">
                          <a:solidFill>
                            <a:schemeClr val="tx2"/>
                          </a:solidFill>
                          <a:effectLst/>
                          <a:latin typeface="calibri" panose="020F0502020204030204" pitchFamily="34" charset="0"/>
                        </a:rPr>
                        <a:t>Marine Le Pen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63</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67</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54</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a:solidFill>
                            <a:schemeClr val="tx2"/>
                          </a:solidFill>
                          <a:effectLst/>
                          <a:latin typeface="calibri" panose="020F0502020204030204" pitchFamily="34" charset="0"/>
                        </a:rPr>
                        <a:t>64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62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a:solidFill>
                            <a:schemeClr val="tx2"/>
                          </a:solidFill>
                          <a:effectLst/>
                          <a:latin typeface="calibri" panose="020F0502020204030204" pitchFamily="34" charset="0"/>
                        </a:rPr>
                        <a:t>63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86</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13338"/>
                  </a:ext>
                </a:extLst>
              </a:tr>
              <a:tr h="297180">
                <a:tc>
                  <a:txBody>
                    <a:bodyPr/>
                    <a:lstStyle/>
                    <a:p>
                      <a:pPr algn="l" fontAlgn="ctr"/>
                      <a:r>
                        <a:rPr lang="fr-FR" sz="1900" b="1" i="0" u="none" strike="noStrike" dirty="0">
                          <a:solidFill>
                            <a:schemeClr val="tx2"/>
                          </a:solidFill>
                          <a:effectLst/>
                          <a:latin typeface="calibri" panose="020F0502020204030204" pitchFamily="34" charset="0"/>
                        </a:rPr>
                        <a:t>Emmanuel Macron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60</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73</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65</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86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55</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48</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7957446"/>
                  </a:ext>
                </a:extLst>
              </a:tr>
              <a:tr h="297180">
                <a:tc>
                  <a:txBody>
                    <a:bodyPr/>
                    <a:lstStyle/>
                    <a:p>
                      <a:pPr algn="l" fontAlgn="ctr"/>
                      <a:r>
                        <a:rPr lang="fr-FR" sz="1900" b="0" i="0" u="none" strike="noStrike" dirty="0">
                          <a:solidFill>
                            <a:schemeClr val="tx2"/>
                          </a:solidFill>
                          <a:effectLst/>
                          <a:latin typeface="calibri" panose="020F0502020204030204" pitchFamily="34" charset="0"/>
                        </a:rPr>
                        <a:t>Jean-Luc Mélenchon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36</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81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43</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a:solidFill>
                            <a:schemeClr val="tx2"/>
                          </a:solidFill>
                          <a:effectLst/>
                          <a:latin typeface="calibri" panose="020F0502020204030204" pitchFamily="34" charset="0"/>
                        </a:rPr>
                        <a:t>31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30</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6332431"/>
                  </a:ext>
                </a:extLst>
              </a:tr>
              <a:tr h="297180">
                <a:tc>
                  <a:txBody>
                    <a:bodyPr/>
                    <a:lstStyle/>
                    <a:p>
                      <a:pPr algn="l" fontAlgn="ctr"/>
                      <a:r>
                        <a:rPr lang="fr-FR" sz="1900" b="1" i="0" u="none" strike="noStrike" dirty="0">
                          <a:solidFill>
                            <a:schemeClr val="tx2"/>
                          </a:solidFill>
                          <a:effectLst/>
                          <a:latin typeface="calibri" panose="020F0502020204030204" pitchFamily="34" charset="0"/>
                        </a:rPr>
                        <a:t>François Fillon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30</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20</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72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27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24</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97788795"/>
                  </a:ext>
                </a:extLst>
              </a:tr>
              <a:tr h="297180">
                <a:tc>
                  <a:txBody>
                    <a:bodyPr/>
                    <a:lstStyle/>
                    <a:p>
                      <a:pPr algn="l" fontAlgn="ctr"/>
                      <a:r>
                        <a:rPr lang="fr-FR" sz="1900" b="0" i="0" u="none" strike="noStrike" dirty="0">
                          <a:solidFill>
                            <a:schemeClr val="tx2"/>
                          </a:solidFill>
                          <a:effectLst/>
                          <a:latin typeface="calibri" panose="020F0502020204030204" pitchFamily="34" charset="0"/>
                        </a:rPr>
                        <a:t>Benoît Hamon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8</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12</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32</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a:solidFill>
                            <a:schemeClr val="tx2"/>
                          </a:solidFill>
                          <a:effectLst/>
                          <a:latin typeface="calibri" panose="020F0502020204030204" pitchFamily="34" charset="0"/>
                        </a:rPr>
                        <a:t>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5</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19444497"/>
                  </a:ext>
                </a:extLst>
              </a:tr>
              <a:tr h="297180">
                <a:tc>
                  <a:txBody>
                    <a:bodyPr/>
                    <a:lstStyle/>
                    <a:p>
                      <a:pPr algn="l" fontAlgn="ctr"/>
                      <a:r>
                        <a:rPr lang="fr-FR" sz="1900" b="1" i="0" u="none" strike="noStrike" dirty="0">
                          <a:solidFill>
                            <a:schemeClr val="tx2"/>
                          </a:solidFill>
                          <a:effectLst/>
                          <a:latin typeface="calibri" panose="020F0502020204030204" pitchFamily="34" charset="0"/>
                        </a:rPr>
                        <a:t>Nicolas Dupont-Aignan</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0423945"/>
                  </a:ext>
                </a:extLst>
              </a:tr>
              <a:tr h="297180">
                <a:tc>
                  <a:txBody>
                    <a:bodyPr/>
                    <a:lstStyle/>
                    <a:p>
                      <a:pPr algn="l" fontAlgn="ctr"/>
                      <a:r>
                        <a:rPr lang="fr-FR" sz="1900" b="0" i="0" u="none" strike="noStrike" dirty="0">
                          <a:solidFill>
                            <a:schemeClr val="tx2"/>
                          </a:solidFill>
                          <a:effectLst/>
                          <a:latin typeface="calibri" panose="020F0502020204030204" pitchFamily="34" charset="0"/>
                        </a:rPr>
                        <a:t>Nathalie Arthaud</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20240582"/>
                  </a:ext>
                </a:extLst>
              </a:tr>
              <a:tr h="297180">
                <a:tc>
                  <a:txBody>
                    <a:bodyPr/>
                    <a:lstStyle/>
                    <a:p>
                      <a:pPr algn="l" fontAlgn="ctr"/>
                      <a:r>
                        <a:rPr lang="fr-FR" sz="1900" b="1" i="0" u="none" strike="noStrike" dirty="0">
                          <a:solidFill>
                            <a:schemeClr val="tx2"/>
                          </a:solidFill>
                          <a:effectLst/>
                          <a:latin typeface="calibri" panose="020F0502020204030204" pitchFamily="34" charset="0"/>
                        </a:rPr>
                        <a:t>Philippe </a:t>
                      </a:r>
                      <a:r>
                        <a:rPr lang="fr-FR" sz="1900" b="1" i="0" u="none" strike="noStrike" dirty="0" err="1">
                          <a:solidFill>
                            <a:schemeClr val="tx2"/>
                          </a:solidFill>
                          <a:effectLst/>
                          <a:latin typeface="calibri" panose="020F0502020204030204" pitchFamily="34" charset="0"/>
                        </a:rPr>
                        <a:t>Poutou</a:t>
                      </a:r>
                      <a:endParaRPr lang="fr-FR" sz="1900" b="1"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7919273"/>
                  </a:ext>
                </a:extLst>
              </a:tr>
              <a:tr h="297180">
                <a:tc>
                  <a:txBody>
                    <a:bodyPr/>
                    <a:lstStyle/>
                    <a:p>
                      <a:pPr algn="l" fontAlgn="ctr"/>
                      <a:r>
                        <a:rPr lang="fr-FR" sz="1900" b="0" i="0" u="none" strike="noStrike" dirty="0">
                          <a:solidFill>
                            <a:schemeClr val="tx2"/>
                          </a:solidFill>
                          <a:effectLst/>
                          <a:latin typeface="calibri" panose="020F0502020204030204" pitchFamily="34" charset="0"/>
                        </a:rPr>
                        <a:t>Jean Lassalle</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a:ln>
                            <a:noFill/>
                          </a:ln>
                          <a:solidFill>
                            <a:srgbClr val="1B365D"/>
                          </a:solidFill>
                          <a:effectLst/>
                          <a:uLnTx/>
                          <a:uFillTx/>
                          <a:latin typeface="calibri" panose="020F0502020204030204" pitchFamily="34" charset="0"/>
                          <a:ea typeface="+mn-ea"/>
                          <a:cs typeface="+mn-cs"/>
                        </a:rPr>
                        <a:t>-</a:t>
                      </a:r>
                      <a:endPar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03436634"/>
                  </a:ext>
                </a:extLst>
              </a:tr>
              <a:tr h="297180">
                <a:tc>
                  <a:txBody>
                    <a:bodyPr/>
                    <a:lstStyle/>
                    <a:p>
                      <a:pPr algn="l" fontAlgn="ctr"/>
                      <a:r>
                        <a:rPr lang="fr-FR" sz="1900" b="1" i="0" u="none" strike="noStrike" dirty="0">
                          <a:solidFill>
                            <a:schemeClr val="tx2"/>
                          </a:solidFill>
                          <a:effectLst/>
                          <a:latin typeface="calibri" panose="020F0502020204030204" pitchFamily="34" charset="0"/>
                        </a:rPr>
                        <a:t>Jacques Cheminade</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a:t>
                      </a:r>
                    </a:p>
                  </a:txBody>
                  <a:tcPr marL="12700" marR="12700" marT="1270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12646852"/>
                  </a:ext>
                </a:extLst>
              </a:tr>
              <a:tr h="297180">
                <a:tc>
                  <a:txBody>
                    <a:bodyPr/>
                    <a:lstStyle/>
                    <a:p>
                      <a:pPr algn="l" fontAlgn="ctr"/>
                      <a:r>
                        <a:rPr lang="fr-FR" sz="1900" b="0" i="0" u="none" strike="noStrike" dirty="0">
                          <a:solidFill>
                            <a:schemeClr val="tx2"/>
                          </a:solidFill>
                          <a:effectLst/>
                          <a:latin typeface="calibri" panose="020F0502020204030204" pitchFamily="34" charset="0"/>
                        </a:rPr>
                        <a:t>François </a:t>
                      </a:r>
                      <a:r>
                        <a:rPr lang="fr-FR" sz="1900" b="0" i="0" u="none" strike="noStrike" dirty="0" err="1">
                          <a:solidFill>
                            <a:schemeClr val="tx2"/>
                          </a:solidFill>
                          <a:effectLst/>
                          <a:latin typeface="calibri" panose="020F0502020204030204" pitchFamily="34" charset="0"/>
                        </a:rPr>
                        <a:t>Asselineau</a:t>
                      </a: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ctr"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srgbClr val="1B365D"/>
                          </a:solidFill>
                          <a:effectLst/>
                          <a:uLnTx/>
                          <a:uFillTx/>
                          <a:latin typeface="calibri" panose="020F0502020204030204" pitchFamily="34" charset="0"/>
                          <a:ea typeface="+mn-ea"/>
                          <a:cs typeface="+mn-cs"/>
                        </a:rPr>
                        <a:t>-</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900" b="0" i="0" u="none" strike="noStrike" dirty="0">
                          <a:solidFill>
                            <a:schemeClr val="tx2"/>
                          </a:solidFill>
                          <a:effectLst/>
                          <a:latin typeface="calibri" panose="020F0502020204030204" pitchFamily="34" charset="0"/>
                        </a:rPr>
                        <a:t>1</a:t>
                      </a:r>
                    </a:p>
                  </a:txBody>
                  <a:tcPr marL="12700" marR="12700" marT="1270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88807215"/>
                  </a:ext>
                </a:extLst>
              </a:tr>
            </a:tbl>
          </a:graphicData>
        </a:graphic>
      </p:graphicFrame>
      <p:pic>
        <p:nvPicPr>
          <p:cNvPr id="17" name="Image 16"/>
          <p:cNvPicPr>
            <a:picLocks noChangeAspect="1"/>
          </p:cNvPicPr>
          <p:nvPr/>
        </p:nvPicPr>
        <p:blipFill>
          <a:blip r:embed="rId8"/>
          <a:stretch>
            <a:fillRect/>
          </a:stretch>
        </p:blipFill>
        <p:spPr>
          <a:xfrm>
            <a:off x="9826532" y="1115812"/>
            <a:ext cx="630312" cy="751635"/>
          </a:xfrm>
          <a:prstGeom prst="rect">
            <a:avLst/>
          </a:prstGeom>
        </p:spPr>
      </p:pic>
    </p:spTree>
    <p:extLst>
      <p:ext uri="{BB962C8B-B14F-4D97-AF65-F5344CB8AC3E}">
        <p14:creationId xmlns:p14="http://schemas.microsoft.com/office/powerpoint/2010/main" val="4039848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p:cNvGraphicFramePr>
            <a:graphicFrameLocks noGrp="1"/>
          </p:cNvGraphicFramePr>
          <p:nvPr>
            <p:extLst/>
          </p:nvPr>
        </p:nvGraphicFramePr>
        <p:xfrm>
          <a:off x="596881" y="683146"/>
          <a:ext cx="10654338" cy="6156467"/>
        </p:xfrm>
        <a:graphic>
          <a:graphicData uri="http://schemas.openxmlformats.org/drawingml/2006/table">
            <a:tbl>
              <a:tblPr firstRow="1" bandRow="1">
                <a:tableStyleId>{5C22544A-7EE6-4342-B048-85BDC9FD1C3A}</a:tableStyleId>
              </a:tblPr>
              <a:tblGrid>
                <a:gridCol w="2125763">
                  <a:extLst>
                    <a:ext uri="{9D8B030D-6E8A-4147-A177-3AD203B41FA5}">
                      <a16:colId xmlns:a16="http://schemas.microsoft.com/office/drawing/2014/main" val="20000"/>
                    </a:ext>
                  </a:extLst>
                </a:gridCol>
                <a:gridCol w="1075389">
                  <a:extLst>
                    <a:ext uri="{9D8B030D-6E8A-4147-A177-3AD203B41FA5}">
                      <a16:colId xmlns:a16="http://schemas.microsoft.com/office/drawing/2014/main" val="20001"/>
                    </a:ext>
                  </a:extLst>
                </a:gridCol>
                <a:gridCol w="819397">
                  <a:extLst>
                    <a:ext uri="{9D8B030D-6E8A-4147-A177-3AD203B41FA5}">
                      <a16:colId xmlns:a16="http://schemas.microsoft.com/office/drawing/2014/main" val="20002"/>
                    </a:ext>
                  </a:extLst>
                </a:gridCol>
                <a:gridCol w="1253193">
                  <a:extLst>
                    <a:ext uri="{9D8B030D-6E8A-4147-A177-3AD203B41FA5}">
                      <a16:colId xmlns:a16="http://schemas.microsoft.com/office/drawing/2014/main" val="20003"/>
                    </a:ext>
                  </a:extLst>
                </a:gridCol>
                <a:gridCol w="819397">
                  <a:extLst>
                    <a:ext uri="{9D8B030D-6E8A-4147-A177-3AD203B41FA5}">
                      <a16:colId xmlns:a16="http://schemas.microsoft.com/office/drawing/2014/main" val="20004"/>
                    </a:ext>
                  </a:extLst>
                </a:gridCol>
                <a:gridCol w="819397">
                  <a:extLst>
                    <a:ext uri="{9D8B030D-6E8A-4147-A177-3AD203B41FA5}">
                      <a16:colId xmlns:a16="http://schemas.microsoft.com/office/drawing/2014/main" val="20005"/>
                    </a:ext>
                  </a:extLst>
                </a:gridCol>
                <a:gridCol w="995909">
                  <a:extLst>
                    <a:ext uri="{9D8B030D-6E8A-4147-A177-3AD203B41FA5}">
                      <a16:colId xmlns:a16="http://schemas.microsoft.com/office/drawing/2014/main" val="20006"/>
                    </a:ext>
                  </a:extLst>
                </a:gridCol>
                <a:gridCol w="1219200">
                  <a:extLst>
                    <a:ext uri="{9D8B030D-6E8A-4147-A177-3AD203B41FA5}">
                      <a16:colId xmlns:a16="http://schemas.microsoft.com/office/drawing/2014/main" val="20007"/>
                    </a:ext>
                  </a:extLst>
                </a:gridCol>
                <a:gridCol w="762753">
                  <a:extLst>
                    <a:ext uri="{9D8B030D-6E8A-4147-A177-3AD203B41FA5}">
                      <a16:colId xmlns:a16="http://schemas.microsoft.com/office/drawing/2014/main" val="20008"/>
                    </a:ext>
                  </a:extLst>
                </a:gridCol>
                <a:gridCol w="763940">
                  <a:extLst>
                    <a:ext uri="{9D8B030D-6E8A-4147-A177-3AD203B41FA5}">
                      <a16:colId xmlns:a16="http://schemas.microsoft.com/office/drawing/2014/main" val="20009"/>
                    </a:ext>
                  </a:extLst>
                </a:gridCol>
              </a:tblGrid>
              <a:tr h="917535">
                <a:tc>
                  <a:txBody>
                    <a:bodyPr/>
                    <a:lstStyle/>
                    <a:p>
                      <a:pPr algn="ctr" fontAlgn="ctr"/>
                      <a:r>
                        <a:rPr lang="fr-FR" sz="2400" b="1" i="0" u="none" strike="noStrike" dirty="0">
                          <a:solidFill>
                            <a:schemeClr val="tx2"/>
                          </a:solidFill>
                          <a:effectLst/>
                          <a:latin typeface="calibri"/>
                        </a:rPr>
                        <a:t>%</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Très improbable</a:t>
                      </a:r>
                    </a:p>
                    <a:p>
                      <a:pPr algn="ctr" fontAlgn="ctr"/>
                      <a:r>
                        <a:rPr lang="fr-FR" sz="1500" b="1" i="0" u="none" strike="noStrike" dirty="0">
                          <a:solidFill>
                            <a:srgbClr val="FF0000"/>
                          </a:solidFill>
                          <a:effectLst/>
                          <a:latin typeface="calibri"/>
                        </a:rPr>
                        <a:t> (0 à 1)</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5050"/>
                          </a:solidFill>
                          <a:effectLst/>
                          <a:latin typeface="calibri"/>
                        </a:rPr>
                        <a:t>Peu </a:t>
                      </a:r>
                    </a:p>
                    <a:p>
                      <a:pPr algn="ctr" fontAlgn="ctr"/>
                      <a:r>
                        <a:rPr lang="fr-FR" sz="1500" b="1" i="0" u="none" strike="noStrike" dirty="0">
                          <a:solidFill>
                            <a:srgbClr val="FF5050"/>
                          </a:solidFill>
                          <a:effectLst/>
                          <a:latin typeface="calibri"/>
                        </a:rPr>
                        <a:t>probable</a:t>
                      </a:r>
                    </a:p>
                    <a:p>
                      <a:pPr algn="ctr" fontAlgn="ctr"/>
                      <a:r>
                        <a:rPr lang="fr-FR" sz="1500" b="1" i="0" u="none" strike="noStrike" dirty="0">
                          <a:solidFill>
                            <a:srgbClr val="FF5050"/>
                          </a:solidFill>
                          <a:effectLst/>
                          <a:latin typeface="calibri"/>
                        </a:rPr>
                        <a:t>(2 à 3)</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accent5">
                              <a:lumMod val="75000"/>
                            </a:schemeClr>
                          </a:solidFill>
                          <a:effectLst/>
                          <a:latin typeface="calibri"/>
                        </a:rPr>
                        <a:t>Moyennement</a:t>
                      </a:r>
                    </a:p>
                    <a:p>
                      <a:pPr algn="ctr" fontAlgn="ctr"/>
                      <a:r>
                        <a:rPr lang="fr-FR" sz="1500" b="1" i="0" u="none" strike="noStrike" dirty="0">
                          <a:solidFill>
                            <a:schemeClr val="accent5">
                              <a:lumMod val="75000"/>
                            </a:schemeClr>
                          </a:solidFill>
                          <a:effectLst/>
                          <a:latin typeface="calibri"/>
                        </a:rPr>
                        <a:t>probable </a:t>
                      </a:r>
                    </a:p>
                    <a:p>
                      <a:pPr algn="ctr" fontAlgn="ctr"/>
                      <a:r>
                        <a:rPr lang="fr-FR" sz="1500" b="1" i="0" u="none" strike="noStrike" dirty="0">
                          <a:solidFill>
                            <a:schemeClr val="accent5">
                              <a:lumMod val="75000"/>
                            </a:schemeClr>
                          </a:solidFill>
                          <a:effectLst/>
                          <a:latin typeface="calibri"/>
                        </a:rPr>
                        <a:t>(4 à 6)</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Plutôt</a:t>
                      </a:r>
                      <a:r>
                        <a:rPr lang="fr-FR" sz="1500" b="1" i="0" u="none" strike="noStrike" baseline="0" dirty="0">
                          <a:solidFill>
                            <a:schemeClr val="tx2"/>
                          </a:solidFill>
                          <a:effectLst/>
                          <a:latin typeface="calibri"/>
                        </a:rPr>
                        <a:t> </a:t>
                      </a:r>
                      <a:endParaRPr lang="fr-FR" sz="1500" b="1" i="0" u="none" strike="noStrike" dirty="0">
                        <a:solidFill>
                          <a:schemeClr val="tx2"/>
                        </a:solidFill>
                        <a:effectLst/>
                        <a:latin typeface="calibri"/>
                      </a:endParaRPr>
                    </a:p>
                    <a:p>
                      <a:pPr algn="ctr" fontAlgn="ctr"/>
                      <a:r>
                        <a:rPr lang="fr-FR" sz="1500" b="1" i="0" u="none" strike="noStrike" dirty="0">
                          <a:solidFill>
                            <a:schemeClr val="tx2"/>
                          </a:solidFill>
                          <a:effectLst/>
                          <a:latin typeface="calibri"/>
                        </a:rPr>
                        <a:t>probable</a:t>
                      </a:r>
                    </a:p>
                    <a:p>
                      <a:pPr algn="ctr" fontAlgn="ctr"/>
                      <a:r>
                        <a:rPr lang="fr-FR" sz="1500" b="1" i="0" u="none" strike="noStrike" dirty="0">
                          <a:solidFill>
                            <a:schemeClr val="tx2"/>
                          </a:solidFill>
                          <a:effectLst/>
                          <a:latin typeface="calibri"/>
                        </a:rPr>
                        <a:t>(7 à 8)</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Très probable</a:t>
                      </a:r>
                    </a:p>
                    <a:p>
                      <a:pPr algn="ctr" fontAlgn="ctr"/>
                      <a:r>
                        <a:rPr lang="fr-FR" sz="1500" b="1" i="0" u="none" strike="noStrike" dirty="0">
                          <a:solidFill>
                            <a:schemeClr val="tx2"/>
                          </a:solidFill>
                          <a:effectLst/>
                          <a:latin typeface="calibri"/>
                        </a:rPr>
                        <a:t>(9 à 10)</a:t>
                      </a:r>
                    </a:p>
                  </a:txBody>
                  <a:tcPr marL="12700" marR="12700" marT="12700" marB="0" anchor="ctr">
                    <a:lnL w="12700" cmpd="sng">
                      <a:noFill/>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rgbClr val="FF0000"/>
                          </a:solidFill>
                          <a:effectLst/>
                          <a:latin typeface="calibri"/>
                        </a:rPr>
                        <a:t>ST </a:t>
                      </a:r>
                    </a:p>
                    <a:p>
                      <a:pPr algn="ctr" fontAlgn="ctr"/>
                      <a:r>
                        <a:rPr lang="fr-FR" sz="1500" b="1" i="0" u="none" strike="noStrike" dirty="0">
                          <a:solidFill>
                            <a:srgbClr val="FF0000"/>
                          </a:solidFill>
                          <a:effectLst/>
                          <a:latin typeface="calibri"/>
                        </a:rPr>
                        <a:t> Improbable</a:t>
                      </a:r>
                    </a:p>
                    <a:p>
                      <a:pPr algn="ctr" fontAlgn="ctr"/>
                      <a:r>
                        <a:rPr lang="fr-FR" sz="1500" b="1" i="0" u="none" strike="noStrike" dirty="0">
                          <a:solidFill>
                            <a:srgbClr val="FF0000"/>
                          </a:solidFill>
                          <a:effectLst/>
                          <a:latin typeface="calibri"/>
                        </a:rPr>
                        <a:t> (0 à 3)</a:t>
                      </a:r>
                    </a:p>
                  </a:txBody>
                  <a:tcPr marL="12700" marR="12700" marT="1270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baseline="0" dirty="0">
                          <a:solidFill>
                            <a:schemeClr val="accent5">
                              <a:lumMod val="75000"/>
                            </a:schemeClr>
                          </a:solidFill>
                          <a:effectLst/>
                          <a:latin typeface="calibri"/>
                        </a:rPr>
                        <a:t>ST Moyennement probable</a:t>
                      </a:r>
                      <a:endParaRPr lang="fr-FR" sz="1500" b="1" i="0" u="none" strike="noStrike" dirty="0">
                        <a:solidFill>
                          <a:schemeClr val="accent5">
                            <a:lumMod val="75000"/>
                          </a:schemeClr>
                        </a:solidFill>
                        <a:effectLst/>
                        <a:latin typeface="calibri"/>
                      </a:endParaRPr>
                    </a:p>
                    <a:p>
                      <a:pPr algn="ctr" fontAlgn="ctr"/>
                      <a:r>
                        <a:rPr lang="fr-FR" sz="1500" b="1" i="0" u="none" strike="noStrike" dirty="0">
                          <a:solidFill>
                            <a:schemeClr val="accent5">
                              <a:lumMod val="75000"/>
                            </a:schemeClr>
                          </a:solidFill>
                          <a:effectLst/>
                          <a:latin typeface="calibri"/>
                        </a:rPr>
                        <a:t> (4 à 6)</a:t>
                      </a:r>
                    </a:p>
                  </a:txBody>
                  <a:tcPr marL="12700" marR="12700" marT="12700" marB="0" anchor="ctr">
                    <a:lnL w="12700" cmpd="sng">
                      <a:noFill/>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500" b="1" i="0" u="none" strike="noStrike" dirty="0">
                          <a:solidFill>
                            <a:schemeClr val="tx2"/>
                          </a:solidFill>
                          <a:effectLst/>
                          <a:latin typeface="calibri"/>
                        </a:rPr>
                        <a:t>ST Probable</a:t>
                      </a:r>
                    </a:p>
                    <a:p>
                      <a:pPr algn="ctr" fontAlgn="ctr"/>
                      <a:r>
                        <a:rPr lang="fr-FR" sz="1500" b="1" i="0" u="none" strike="noStrike" dirty="0">
                          <a:solidFill>
                            <a:schemeClr val="tx2"/>
                          </a:solidFill>
                          <a:effectLst/>
                          <a:latin typeface="calibri"/>
                        </a:rPr>
                        <a:t>(7 à 10)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bg2">
                              <a:lumMod val="75000"/>
                            </a:schemeClr>
                          </a:solidFill>
                          <a:effectLst/>
                          <a:latin typeface="calibri"/>
                        </a:rPr>
                        <a:t>NOTE MOY.</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7180">
                <a:tc>
                  <a:txBody>
                    <a:bodyPr/>
                    <a:lstStyle/>
                    <a:p>
                      <a:pPr marL="0" marR="0" indent="0" algn="l" defTabSz="924282" rtl="0" eaLnBrk="1" fontAlgn="ctr" latinLnBrk="0" hangingPunct="1">
                        <a:lnSpc>
                          <a:spcPct val="100000"/>
                        </a:lnSpc>
                        <a:spcBef>
                          <a:spcPts val="0"/>
                        </a:spcBef>
                        <a:spcAft>
                          <a:spcPts val="0"/>
                        </a:spcAft>
                        <a:buClrTx/>
                        <a:buSzTx/>
                        <a:buFontTx/>
                        <a:buNone/>
                        <a:tabLst/>
                        <a:defRPr/>
                      </a:pPr>
                      <a:r>
                        <a:rPr lang="fr-FR" sz="1900" b="1" i="0" u="none" strike="noStrike" dirty="0">
                          <a:solidFill>
                            <a:schemeClr val="tx2"/>
                          </a:solidFill>
                          <a:effectLst/>
                          <a:latin typeface="Calibri" panose="020F0502020204030204" pitchFamily="34" charset="0"/>
                        </a:rPr>
                        <a:t>Marine Le Pen</a:t>
                      </a:r>
                    </a:p>
                  </a:txBody>
                  <a:tcPr marL="12700" marR="12700" marT="12700" marB="0" anchor="ctr">
                    <a:lnL w="9525" cap="flat" cmpd="sng" algn="ctr">
                      <a:solidFill>
                        <a:schemeClr val="bg1">
                          <a:lumMod val="65000"/>
                        </a:schemeClr>
                      </a:solid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24</a:t>
                      </a: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22</a:t>
                      </a: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37</a:t>
                      </a: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11</a:t>
                      </a:r>
                    </a:p>
                  </a:txBody>
                  <a:tcPr marL="12700" marR="12700" marT="12700"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6</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46</a:t>
                      </a:r>
                    </a:p>
                  </a:txBody>
                  <a:tcPr marL="12700" marR="12700" marT="12700"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37</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3,8</a:t>
                      </a:r>
                    </a:p>
                  </a:txBody>
                  <a:tcPr marL="12700" marR="12700" marT="12700"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7180">
                <a:tc gridSpan="10">
                  <a:txBody>
                    <a:bodyPr/>
                    <a:lstStyle/>
                    <a:p>
                      <a:pPr algn="l" fontAlgn="ctr"/>
                      <a:r>
                        <a:rPr lang="fr-FR" sz="1900" b="0" i="0" u="none" strike="noStrike" dirty="0">
                          <a:solidFill>
                            <a:schemeClr val="tx2"/>
                          </a:solidFill>
                          <a:effectLst/>
                          <a:latin typeface="Calibri" panose="020F0502020204030204" pitchFamily="34" charset="0"/>
                        </a:rPr>
                        <a:t>Emmanuel Macron</a:t>
                      </a:r>
                    </a:p>
                  </a:txBody>
                  <a:tcPr marL="12700" marR="12700" marT="1270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5050"/>
                        </a:solidFill>
                        <a:effectLst/>
                        <a:latin typeface="Calibri" panose="020F0502020204030204" pitchFamily="34" charset="0"/>
                      </a:endParaRPr>
                    </a:p>
                  </a:txBody>
                  <a:tcPr marL="9525" marR="9525" marT="9525"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accent5">
                            <a:lumMod val="75000"/>
                          </a:schemeClr>
                        </a:solidFill>
                        <a:effectLst/>
                        <a:latin typeface="Calibri" panose="020F0502020204030204" pitchFamily="34" charset="0"/>
                      </a:endParaRPr>
                    </a:p>
                  </a:txBody>
                  <a:tcPr marL="9525" marR="9525" marT="9525"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97180">
                <a:tc>
                  <a:txBody>
                    <a:bodyPr/>
                    <a:lstStyle/>
                    <a:p>
                      <a:pPr algn="l"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505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7180">
                <a:tc gridSpan="10">
                  <a:txBody>
                    <a:bodyPr/>
                    <a:lstStyle/>
                    <a:p>
                      <a:pPr marL="0" marR="0" indent="0" algn="l" defTabSz="924282" rtl="0" eaLnBrk="1" fontAlgn="ctr" latinLnBrk="0" hangingPunct="1">
                        <a:lnSpc>
                          <a:spcPct val="100000"/>
                        </a:lnSpc>
                        <a:spcBef>
                          <a:spcPts val="0"/>
                        </a:spcBef>
                        <a:spcAft>
                          <a:spcPts val="0"/>
                        </a:spcAft>
                        <a:buClrTx/>
                        <a:buSzTx/>
                        <a:buFontTx/>
                        <a:buNone/>
                        <a:tabLst/>
                        <a:defRPr/>
                      </a:pPr>
                      <a:r>
                        <a:rPr lang="fr-FR" sz="1900" b="0" i="0" u="none" strike="noStrike" dirty="0">
                          <a:solidFill>
                            <a:schemeClr val="tx2"/>
                          </a:solidFill>
                          <a:effectLst/>
                          <a:latin typeface="Calibri" panose="020F0502020204030204" pitchFamily="34" charset="0"/>
                        </a:rPr>
                        <a:t>Marine Le Pen</a:t>
                      </a:r>
                    </a:p>
                  </a:txBody>
                  <a:tcPr marL="12700" marR="12700" marT="1270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505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accent5">
                            <a:lumMod val="75000"/>
                          </a:schemeClr>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971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fr-FR" sz="1900" b="1" i="0" u="none" strike="noStrike" dirty="0">
                          <a:solidFill>
                            <a:schemeClr val="tx2"/>
                          </a:solidFill>
                          <a:effectLst/>
                          <a:latin typeface="Calibri" panose="020F0502020204030204" pitchFamily="34" charset="0"/>
                        </a:rPr>
                        <a:t>François Fillon</a:t>
                      </a:r>
                    </a:p>
                  </a:txBody>
                  <a:tcPr marL="12700" marR="12700" marT="12700" marB="0" anchor="ctr">
                    <a:lnL w="9525" cap="flat" cmpd="sng" algn="ctr">
                      <a:solidFill>
                        <a:schemeClr val="bg1">
                          <a:lumMod val="65000"/>
                        </a:schemeClr>
                      </a:solid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8</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9</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40</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25</a:t>
                      </a:r>
                    </a:p>
                  </a:txBody>
                  <a:tcPr marL="12700" marR="12700" marT="12700" marB="0" anchor="ctr">
                    <a:lnL w="3175"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17</a:t>
                      </a:r>
                    </a:p>
                  </a:txBody>
                  <a:tcPr marL="12700" marR="12700" marT="1270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40</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43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5,9</a:t>
                      </a:r>
                    </a:p>
                  </a:txBody>
                  <a:tcPr marL="12700" marR="12700" marT="12700"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7180">
                <a:tc>
                  <a:txBody>
                    <a:bodyPr/>
                    <a:lstStyle/>
                    <a:p>
                      <a:pPr algn="l"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rgbClr val="FF000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rgbClr val="FF505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accent5">
                            <a:lumMod val="75000"/>
                          </a:schemeClr>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chemeClr val="accent5">
                            <a:lumMod val="75000"/>
                          </a:schemeClr>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0"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7180">
                <a:tc gridSpan="10">
                  <a:txBody>
                    <a:bodyPr/>
                    <a:lstStyle/>
                    <a:p>
                      <a:pPr marL="0" marR="0" indent="0" algn="l" defTabSz="924282" rtl="0" eaLnBrk="1" fontAlgn="ctr" latinLnBrk="0" hangingPunct="1">
                        <a:lnSpc>
                          <a:spcPct val="100000"/>
                        </a:lnSpc>
                        <a:spcBef>
                          <a:spcPts val="0"/>
                        </a:spcBef>
                        <a:spcAft>
                          <a:spcPts val="0"/>
                        </a:spcAft>
                        <a:buClrTx/>
                        <a:buSzTx/>
                        <a:buFontTx/>
                        <a:buNone/>
                        <a:tabLst/>
                        <a:defRPr/>
                      </a:pPr>
                      <a:r>
                        <a:rPr lang="fr-FR" sz="1900" b="0" i="0" u="none" strike="noStrike" dirty="0">
                          <a:solidFill>
                            <a:schemeClr val="tx2"/>
                          </a:solidFill>
                          <a:effectLst/>
                          <a:latin typeface="Calibri" panose="020F0502020204030204" pitchFamily="34" charset="0"/>
                        </a:rPr>
                        <a:t>François</a:t>
                      </a:r>
                      <a:r>
                        <a:rPr lang="fr-FR" sz="1900" b="0" i="0" u="none" strike="noStrike" baseline="0" dirty="0">
                          <a:solidFill>
                            <a:schemeClr val="tx2"/>
                          </a:solidFill>
                          <a:effectLst/>
                          <a:latin typeface="Calibri" panose="020F0502020204030204" pitchFamily="34" charset="0"/>
                        </a:rPr>
                        <a:t> Fillon</a:t>
                      </a:r>
                      <a:endParaRPr lang="fr-FR" sz="1900" b="0" i="0" u="none" strike="noStrike" dirty="0">
                        <a:solidFill>
                          <a:schemeClr val="tx2"/>
                        </a:solidFill>
                        <a:effectLst/>
                        <a:latin typeface="Calibri" panose="020F0502020204030204" pitchFamily="34" charset="0"/>
                      </a:endParaRPr>
                    </a:p>
                  </a:txBody>
                  <a:tcPr marL="12700" marR="12700" marT="1270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505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3784860"/>
                  </a:ext>
                </a:extLst>
              </a:tr>
              <a:tr h="297180">
                <a:tc>
                  <a:txBody>
                    <a:bodyPr/>
                    <a:lstStyle/>
                    <a:p>
                      <a:pPr algn="l" fontAlgn="ctr"/>
                      <a:r>
                        <a:rPr lang="fr-FR" sz="1900" b="1" i="0" u="none" strike="noStrike" dirty="0">
                          <a:solidFill>
                            <a:schemeClr val="tx2"/>
                          </a:solidFill>
                          <a:effectLst/>
                          <a:latin typeface="Calibri" panose="020F0502020204030204" pitchFamily="34" charset="0"/>
                        </a:rPr>
                        <a:t>Emmanuel Macron</a:t>
                      </a:r>
                      <a:r>
                        <a:rPr lang="fr-FR" sz="1900" b="1" i="0" u="none" strike="noStrike" baseline="0" dirty="0">
                          <a:solidFill>
                            <a:schemeClr val="tx2"/>
                          </a:solidFill>
                          <a:effectLst/>
                          <a:latin typeface="Calibri" panose="020F0502020204030204" pitchFamily="34" charset="0"/>
                        </a:rPr>
                        <a:t> </a:t>
                      </a:r>
                      <a:endParaRPr lang="fr-FR" sz="1900" b="1" i="0" u="none" strike="noStrike" dirty="0">
                        <a:solidFill>
                          <a:schemeClr val="tx2"/>
                        </a:solidFill>
                        <a:effectLst/>
                        <a:latin typeface="Calibri" panose="020F0502020204030204" pitchFamily="34" charset="0"/>
                      </a:endParaRPr>
                    </a:p>
                  </a:txBody>
                  <a:tcPr marL="12700" marR="12700" marT="12700" marB="0" anchor="ctr">
                    <a:lnL w="9525" cap="flat" cmpd="sng" algn="ctr">
                      <a:solidFill>
                        <a:schemeClr val="bg1">
                          <a:lumMod val="65000"/>
                        </a:schemeClr>
                      </a:solid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4</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41</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34</a:t>
                      </a:r>
                    </a:p>
                  </a:txBody>
                  <a:tcPr marL="12700" marR="12700" marT="12700" marB="0" anchor="ctr">
                    <a:lnL w="3175"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7</a:t>
                      </a:r>
                    </a:p>
                  </a:txBody>
                  <a:tcPr marL="12700" marR="12700" marT="1270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41</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6,6</a:t>
                      </a:r>
                    </a:p>
                  </a:txBody>
                  <a:tcPr marL="12700" marR="12700" marT="12700"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2664164"/>
                  </a:ext>
                </a:extLst>
              </a:tr>
              <a:tr h="297180">
                <a:tc>
                  <a:txBody>
                    <a:bodyPr/>
                    <a:lstStyle/>
                    <a:p>
                      <a:pPr algn="l"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505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5380857"/>
                  </a:ext>
                </a:extLst>
              </a:tr>
              <a:tr h="297180">
                <a:tc gridSpan="10">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fr-FR" sz="1900" b="0" i="0" u="none" strike="noStrike" dirty="0">
                          <a:solidFill>
                            <a:schemeClr val="tx2"/>
                          </a:solidFill>
                          <a:effectLst/>
                          <a:latin typeface="Calibri" panose="020F0502020204030204" pitchFamily="34" charset="0"/>
                        </a:rPr>
                        <a:t>Jean-Lu</a:t>
                      </a:r>
                      <a:r>
                        <a:rPr lang="fr-FR" sz="1900" b="0" i="0" u="none" strike="noStrike" baseline="0" dirty="0">
                          <a:solidFill>
                            <a:schemeClr val="tx2"/>
                          </a:solidFill>
                          <a:effectLst/>
                          <a:latin typeface="Calibri" panose="020F0502020204030204" pitchFamily="34" charset="0"/>
                        </a:rPr>
                        <a:t>c Mélenchon</a:t>
                      </a:r>
                      <a:endParaRPr lang="fr-FR" sz="1900" b="0" i="0" u="none" strike="noStrike" dirty="0">
                        <a:solidFill>
                          <a:schemeClr val="tx2"/>
                        </a:solidFill>
                        <a:effectLst/>
                        <a:latin typeface="Calibri" panose="020F0502020204030204" pitchFamily="34" charset="0"/>
                      </a:endParaRPr>
                    </a:p>
                  </a:txBody>
                  <a:tcPr marL="12700" marR="12700" marT="1270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505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accent5">
                            <a:lumMod val="75000"/>
                          </a:schemeClr>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chemeClr val="tx2"/>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0"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2815244"/>
                  </a:ext>
                </a:extLst>
              </a:tr>
              <a:tr h="2971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fr-FR" sz="1900" b="1" i="0" u="none" strike="noStrike" dirty="0">
                          <a:solidFill>
                            <a:schemeClr val="tx2"/>
                          </a:solidFill>
                          <a:effectLst/>
                          <a:latin typeface="Calibri" panose="020F0502020204030204" pitchFamily="34" charset="0"/>
                        </a:rPr>
                        <a:t>François Fillon</a:t>
                      </a:r>
                    </a:p>
                  </a:txBody>
                  <a:tcPr marL="12700" marR="12700" marT="12700" marB="0" anchor="ctr">
                    <a:lnL w="9525" cap="flat" cmpd="sng" algn="ctr">
                      <a:solidFill>
                        <a:schemeClr val="bg1">
                          <a:lumMod val="65000"/>
                        </a:schemeClr>
                      </a:solid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9</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10</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45</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23</a:t>
                      </a:r>
                    </a:p>
                  </a:txBody>
                  <a:tcPr marL="12700" marR="12700" marT="12700" marB="0" anchor="ctr">
                    <a:lnL w="3175"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13</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19</a:t>
                      </a:r>
                    </a:p>
                  </a:txBody>
                  <a:tcPr marL="12700" marR="12700" marT="1270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45</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5,5</a:t>
                      </a:r>
                    </a:p>
                  </a:txBody>
                  <a:tcPr marL="12700" marR="12700" marT="12700"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69574"/>
                  </a:ext>
                </a:extLst>
              </a:tr>
              <a:tr h="297180">
                <a:tc>
                  <a:txBody>
                    <a:bodyPr/>
                    <a:lstStyle/>
                    <a:p>
                      <a:pPr algn="l" fontAlgn="ctr"/>
                      <a:endParaRPr lang="fr-FR" sz="1900" b="0" i="0" u="none" strike="noStrike" dirty="0">
                        <a:solidFill>
                          <a:schemeClr val="tx2"/>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505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3787150"/>
                  </a:ext>
                </a:extLst>
              </a:tr>
              <a:tr h="297180">
                <a:tc gridSpan="10">
                  <a:txBody>
                    <a:bodyPr/>
                    <a:lstStyle/>
                    <a:p>
                      <a:pPr algn="l" fontAlgn="ctr"/>
                      <a:r>
                        <a:rPr lang="fr-FR" sz="1900" b="0" i="0" u="none" strike="noStrike" dirty="0">
                          <a:solidFill>
                            <a:schemeClr val="tx2"/>
                          </a:solidFill>
                          <a:effectLst/>
                          <a:latin typeface="Calibri" panose="020F0502020204030204" pitchFamily="34" charset="0"/>
                        </a:rPr>
                        <a:t>Jean-Luc Mélenchon</a:t>
                      </a:r>
                    </a:p>
                  </a:txBody>
                  <a:tcPr marL="12700" marR="12700" marT="1270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505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94494862"/>
                  </a:ext>
                </a:extLst>
              </a:tr>
              <a:tr h="297180">
                <a:tc>
                  <a:txBody>
                    <a:bodyPr/>
                    <a:lstStyle/>
                    <a:p>
                      <a:pPr algn="l" fontAlgn="ctr"/>
                      <a:r>
                        <a:rPr lang="fr-FR" sz="1900" b="1" i="0" u="none" strike="noStrike" dirty="0">
                          <a:solidFill>
                            <a:schemeClr val="tx2"/>
                          </a:solidFill>
                          <a:effectLst/>
                          <a:latin typeface="Calibri" panose="020F0502020204030204" pitchFamily="34" charset="0"/>
                        </a:rPr>
                        <a:t>Emmanuel Macron</a:t>
                      </a:r>
                    </a:p>
                  </a:txBody>
                  <a:tcPr marL="12700" marR="12700" marT="12700" marB="0" anchor="ctr">
                    <a:lnL w="9525" cap="flat" cmpd="sng" algn="ctr">
                      <a:solidFill>
                        <a:schemeClr val="bg1">
                          <a:lumMod val="65000"/>
                        </a:schemeClr>
                      </a:solid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3</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5050"/>
                          </a:solidFill>
                          <a:effectLst/>
                          <a:latin typeface="calibri" panose="020F0502020204030204" pitchFamily="34" charset="0"/>
                        </a:rPr>
                        <a:t>4</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39</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35</a:t>
                      </a:r>
                    </a:p>
                  </a:txBody>
                  <a:tcPr marL="12700" marR="12700" marT="12700" marB="0" anchor="ctr">
                    <a:lnL w="3175"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19</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rgbClr val="FF0000"/>
                          </a:solidFill>
                          <a:effectLst/>
                          <a:latin typeface="calibri" panose="020F0502020204030204" pitchFamily="34" charset="0"/>
                        </a:rPr>
                        <a:t>7</a:t>
                      </a:r>
                    </a:p>
                  </a:txBody>
                  <a:tcPr marL="12700" marR="12700" marT="1270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39</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tx2"/>
                          </a:solidFill>
                          <a:effectLst/>
                          <a:latin typeface="calibri" panose="020F0502020204030204" pitchFamily="34" charset="0"/>
                        </a:rPr>
                        <a:t>54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6,6</a:t>
                      </a:r>
                    </a:p>
                  </a:txBody>
                  <a:tcPr marL="12700" marR="12700" marT="12700"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90260"/>
                  </a:ext>
                </a:extLst>
              </a:tr>
              <a:tr h="29718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endParaRPr lang="fr-FR" sz="1900" b="0" i="0" u="none" strike="noStrike" dirty="0">
                        <a:solidFill>
                          <a:schemeClr val="tx2"/>
                        </a:solidFill>
                        <a:effectLst/>
                        <a:latin typeface="Calibri" panose="020F0502020204030204" pitchFamily="34" charset="0"/>
                      </a:endParaRPr>
                    </a:p>
                  </a:txBody>
                  <a:tcPr marL="12700" marR="12700" marT="12700" marB="0" anchor="ctr">
                    <a:lnL w="952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rgbClr val="FF5050"/>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chemeClr val="accent5">
                            <a:lumMod val="75000"/>
                          </a:schemeClr>
                        </a:solidFill>
                        <a:effectLst/>
                        <a:latin typeface="Calibri" panose="020F0502020204030204" pitchFamily="34" charset="0"/>
                      </a:endParaRP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chemeClr val="tx2"/>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fr-FR" sz="1900" b="1" i="0" u="none" strike="noStrike" dirty="0">
                        <a:solidFill>
                          <a:srgbClr val="FF0000"/>
                        </a:solidFill>
                        <a:effectLst/>
                        <a:latin typeface="Calibri" panose="020F0502020204030204" pitchFamily="34" charset="0"/>
                      </a:endParaRPr>
                    </a:p>
                  </a:txBody>
                  <a:tcPr marL="12700" marR="12700" marT="1270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6793449"/>
                  </a:ext>
                </a:extLst>
              </a:tr>
              <a:tr h="393207">
                <a:tc gridSpan="10">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fr-FR" sz="1900" b="0" i="0" u="none" strike="noStrike" dirty="0">
                          <a:solidFill>
                            <a:schemeClr val="tx2"/>
                          </a:solidFill>
                          <a:effectLst/>
                          <a:latin typeface="Calibri" panose="020F0502020204030204" pitchFamily="34" charset="0"/>
                        </a:rPr>
                        <a:t>Jean-Lu</a:t>
                      </a:r>
                      <a:r>
                        <a:rPr lang="fr-FR" sz="1900" b="0" i="0" u="none" strike="noStrike" baseline="0" dirty="0">
                          <a:solidFill>
                            <a:schemeClr val="tx2"/>
                          </a:solidFill>
                          <a:effectLst/>
                          <a:latin typeface="Calibri" panose="020F0502020204030204" pitchFamily="34" charset="0"/>
                        </a:rPr>
                        <a:t>c Mélenchon</a:t>
                      </a:r>
                      <a:endParaRPr lang="fr-FR" sz="1900" b="0" i="0" u="none" strike="noStrike" dirty="0">
                        <a:solidFill>
                          <a:schemeClr val="tx2"/>
                        </a:solidFill>
                        <a:effectLst/>
                        <a:latin typeface="Calibri" panose="020F0502020204030204" pitchFamily="34" charset="0"/>
                      </a:endParaRPr>
                    </a:p>
                  </a:txBody>
                  <a:tcPr marL="12700" marR="12700" marT="1270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5050"/>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12700" cmpd="sng">
                      <a:noFill/>
                    </a:lnL>
                    <a:lnR w="12700" cmpd="sng">
                      <a:noFill/>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accent5">
                            <a:lumMod val="75000"/>
                          </a:schemeClr>
                        </a:solidFill>
                        <a:effectLst/>
                        <a:latin typeface="Calibri" panose="020F0502020204030204" pitchFamily="34" charset="0"/>
                      </a:endParaRPr>
                    </a:p>
                  </a:txBody>
                  <a:tcPr marL="9525" marR="9525" marT="9525"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chemeClr val="tx2"/>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ctr"/>
                      <a:endParaRPr lang="fr-FR" sz="1400" b="1" i="0" u="none" strike="noStrike" dirty="0">
                        <a:solidFill>
                          <a:srgbClr val="FF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06223941"/>
                  </a:ext>
                </a:extLst>
              </a:tr>
              <a:tr h="297180">
                <a:tc>
                  <a:txBody>
                    <a:bodyPr/>
                    <a:lstStyle/>
                    <a:p>
                      <a:pPr algn="l" fontAlgn="ctr"/>
                      <a:r>
                        <a:rPr lang="fr-FR" sz="1900" b="1" i="0" u="none" strike="noStrike" dirty="0">
                          <a:solidFill>
                            <a:schemeClr val="tx2"/>
                          </a:solidFill>
                          <a:effectLst/>
                          <a:latin typeface="Calibri" panose="020F0502020204030204" pitchFamily="34" charset="0"/>
                        </a:rPr>
                        <a:t>Marine Le Pen</a:t>
                      </a:r>
                    </a:p>
                  </a:txBody>
                  <a:tcPr marL="12700" marR="12700" marT="12700" marB="0" anchor="ctr">
                    <a:lnL w="9525" cap="flat" cmpd="sng" algn="ctr">
                      <a:solidFill>
                        <a:schemeClr val="bg1">
                          <a:lumMod val="65000"/>
                        </a:schemeClr>
                      </a:solid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11</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5050"/>
                          </a:solidFill>
                          <a:effectLst/>
                          <a:latin typeface="calibri" panose="020F0502020204030204" pitchFamily="34" charset="0"/>
                        </a:rPr>
                        <a:t>12</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49</a:t>
                      </a:r>
                    </a:p>
                  </a:txBody>
                  <a:tcPr marL="12700" marR="12700" marT="12700" marB="0" anchor="ctr">
                    <a:lnL w="12700" cmpd="sng">
                      <a:noFill/>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18</a:t>
                      </a:r>
                    </a:p>
                  </a:txBody>
                  <a:tcPr marL="12700" marR="12700" marT="12700" marB="0" anchor="ctr">
                    <a:lnL w="3175"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10</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rgbClr val="FF0000"/>
                          </a:solidFill>
                          <a:effectLst/>
                          <a:latin typeface="calibri" panose="020F0502020204030204" pitchFamily="34" charset="0"/>
                        </a:rPr>
                        <a:t>23</a:t>
                      </a:r>
                    </a:p>
                  </a:txBody>
                  <a:tcPr marL="12700" marR="12700" marT="12700" marB="0" anchor="ctr">
                    <a:lnL w="12700" cap="flat" cmpd="sng" algn="ctr">
                      <a:noFill/>
                      <a:prstDash val="solid"/>
                      <a:round/>
                      <a:headEnd type="none" w="med" len="med"/>
                      <a:tailEnd type="none" w="med" len="med"/>
                    </a:lnL>
                    <a:lnR w="12700" cmpd="sng">
                      <a:noFill/>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49</a:t>
                      </a:r>
                    </a:p>
                  </a:txBody>
                  <a:tcPr marL="12700" marR="12700" marT="1270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tx2"/>
                          </a:solidFill>
                          <a:effectLst/>
                          <a:latin typeface="calibri" panose="020F0502020204030204" pitchFamily="34" charset="0"/>
                        </a:rPr>
                        <a:t>28</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fr-FR" sz="1900" b="1" i="0" u="none" strike="noStrike" dirty="0">
                          <a:solidFill>
                            <a:schemeClr val="accent5">
                              <a:lumMod val="75000"/>
                            </a:schemeClr>
                          </a:solidFill>
                          <a:effectLst/>
                          <a:latin typeface="calibri" panose="020F0502020204030204" pitchFamily="34" charset="0"/>
                        </a:rPr>
                        <a:t>5,1</a:t>
                      </a:r>
                    </a:p>
                  </a:txBody>
                  <a:tcPr marL="12700" marR="12700" marT="12700" marB="0"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mpd="sng">
                      <a:noFill/>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4236582"/>
                  </a:ext>
                </a:extLst>
              </a:tr>
            </a:tbl>
          </a:graphicData>
        </a:graphic>
      </p:graphicFrame>
      <p:sp>
        <p:nvSpPr>
          <p:cNvPr id="4" name="Espace réservé du texte 3"/>
          <p:cNvSpPr>
            <a:spLocks noGrp="1"/>
          </p:cNvSpPr>
          <p:nvPr>
            <p:ph type="body" sz="quarter" idx="13"/>
          </p:nvPr>
        </p:nvSpPr>
        <p:spPr>
          <a:xfrm>
            <a:off x="244363" y="-97776"/>
            <a:ext cx="8947195" cy="590215"/>
          </a:xfrm>
        </p:spPr>
        <p:txBody>
          <a:bodyPr anchor="ctr"/>
          <a:lstStyle/>
          <a:p>
            <a:r>
              <a:rPr lang="fr-FR" dirty="0">
                <a:solidFill>
                  <a:schemeClr val="bg1">
                    <a:lumMod val="65000"/>
                  </a:schemeClr>
                </a:solidFill>
              </a:rPr>
              <a:t>Le vote stratégique</a:t>
            </a:r>
          </a:p>
        </p:txBody>
      </p:sp>
      <p:sp>
        <p:nvSpPr>
          <p:cNvPr id="10" name="Titre 2"/>
          <p:cNvSpPr>
            <a:spLocks noGrp="1"/>
          </p:cNvSpPr>
          <p:nvPr>
            <p:ph type="title"/>
          </p:nvPr>
        </p:nvSpPr>
        <p:spPr>
          <a:xfrm>
            <a:off x="244363" y="395113"/>
            <a:ext cx="6635332" cy="369397"/>
          </a:xfrm>
        </p:spPr>
        <p:txBody>
          <a:bodyPr anchor="ctr"/>
          <a:lstStyle/>
          <a:p>
            <a:r>
              <a:rPr lang="fr-FR" sz="2667" dirty="0"/>
              <a:t>La probabilité de l’emporter au second tour</a:t>
            </a:r>
          </a:p>
        </p:txBody>
      </p:sp>
      <p:sp>
        <p:nvSpPr>
          <p:cNvPr id="11" name="Espace réservé du texte 1"/>
          <p:cNvSpPr>
            <a:spLocks noGrp="1"/>
          </p:cNvSpPr>
          <p:nvPr>
            <p:ph type="body" sz="quarter" idx="14"/>
          </p:nvPr>
        </p:nvSpPr>
        <p:spPr>
          <a:xfrm>
            <a:off x="6572470" y="1"/>
            <a:ext cx="5563743" cy="867124"/>
          </a:xfrm>
          <a:prstGeom prst="roundRect">
            <a:avLst/>
          </a:prstGeom>
          <a:noFill/>
          <a:ln>
            <a:noFill/>
          </a:ln>
        </p:spPr>
        <p:txBody>
          <a:bodyPr anchor="ctr">
            <a:noAutofit/>
          </a:bodyPr>
          <a:lstStyle/>
          <a:p>
            <a:pPr marL="0" indent="0">
              <a:buNone/>
            </a:pPr>
            <a:r>
              <a:rPr lang="fr-FR" sz="1467" i="1" dirty="0">
                <a:solidFill>
                  <a:schemeClr val="tx2"/>
                </a:solidFill>
                <a:latin typeface="+mj-lt"/>
                <a:cs typeface="Helvetica" panose="020B0604020202020204" pitchFamily="34" charset="0"/>
              </a:rPr>
              <a:t>Question : Si le second tour oppose [NOMS DES CANDIDATS], quelles sont les chances que [CANDIDAT </a:t>
            </a:r>
            <a:r>
              <a:rPr lang="fr-FR" sz="1467" b="1" i="1" dirty="0">
                <a:solidFill>
                  <a:schemeClr val="tx2"/>
                </a:solidFill>
                <a:latin typeface="+mj-lt"/>
                <a:cs typeface="Helvetica" panose="020B0604020202020204" pitchFamily="34" charset="0"/>
              </a:rPr>
              <a:t>EN GRAS</a:t>
            </a:r>
            <a:r>
              <a:rPr lang="fr-FR" sz="1467" i="1" dirty="0">
                <a:solidFill>
                  <a:schemeClr val="tx2"/>
                </a:solidFill>
                <a:latin typeface="+mj-lt"/>
                <a:cs typeface="Helvetica" panose="020B0604020202020204" pitchFamily="34" charset="0"/>
              </a:rPr>
              <a:t>] gagne ? 0 signifie très improbable et 10 signifie très probable.</a:t>
            </a:r>
            <a:endParaRPr lang="fr-FR" sz="1467" i="1" dirty="0">
              <a:solidFill>
                <a:schemeClr val="tx2"/>
              </a:solidFill>
              <a:latin typeface="+mj-lt"/>
              <a:ea typeface="Cambria"/>
              <a:cs typeface="Times New Roman"/>
            </a:endParaRPr>
          </a:p>
        </p:txBody>
      </p:sp>
    </p:spTree>
    <p:extLst>
      <p:ext uri="{BB962C8B-B14F-4D97-AF65-F5344CB8AC3E}">
        <p14:creationId xmlns:p14="http://schemas.microsoft.com/office/powerpoint/2010/main" val="40501545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
          <p:cNvGrpSpPr/>
          <p:nvPr/>
        </p:nvGrpSpPr>
        <p:grpSpPr>
          <a:xfrm>
            <a:off x="3604177" y="1440"/>
            <a:ext cx="3856168" cy="6856561"/>
            <a:chOff x="3973512" y="1587"/>
            <a:chExt cx="4251325" cy="7561263"/>
          </a:xfrm>
        </p:grpSpPr>
        <p:sp>
          <p:nvSpPr>
            <p:cNvPr id="9" name="Freeform 6"/>
            <p:cNvSpPr>
              <a:spLocks/>
            </p:cNvSpPr>
            <p:nvPr/>
          </p:nvSpPr>
          <p:spPr bwMode="white">
            <a:xfrm flipH="1">
              <a:off x="3973513" y="3175"/>
              <a:ext cx="2865893" cy="7559675"/>
            </a:xfrm>
            <a:custGeom>
              <a:avLst/>
              <a:gdLst/>
              <a:ahLst/>
              <a:cxnLst/>
              <a:rect l="l" t="t" r="r" b="b"/>
              <a:pathLst>
                <a:path w="2865893" h="7559675">
                  <a:moveTo>
                    <a:pt x="2865893" y="0"/>
                  </a:moveTo>
                  <a:lnTo>
                    <a:pt x="0" y="0"/>
                  </a:lnTo>
                  <a:lnTo>
                    <a:pt x="0" y="7559675"/>
                  </a:lnTo>
                  <a:lnTo>
                    <a:pt x="389393" y="7559675"/>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0" name="Freeform 7"/>
            <p:cNvSpPr>
              <a:spLocks/>
            </p:cNvSpPr>
            <p:nvPr/>
          </p:nvSpPr>
          <p:spPr bwMode="ltGray">
            <a:xfrm flipH="1">
              <a:off x="3973512" y="1587"/>
              <a:ext cx="4251325" cy="3200400"/>
            </a:xfrm>
            <a:custGeom>
              <a:avLst/>
              <a:gdLst>
                <a:gd name="T0" fmla="*/ 2678 w 2678"/>
                <a:gd name="T1" fmla="*/ 0 h 2016"/>
                <a:gd name="T2" fmla="*/ 0 w 2678"/>
                <a:gd name="T3" fmla="*/ 0 h 2016"/>
                <a:gd name="T4" fmla="*/ 2018 w 2678"/>
                <a:gd name="T5" fmla="*/ 2016 h 2016"/>
                <a:gd name="T6" fmla="*/ 2678 w 2678"/>
                <a:gd name="T7" fmla="*/ 0 h 2016"/>
              </a:gdLst>
              <a:ahLst/>
              <a:cxnLst>
                <a:cxn ang="0">
                  <a:pos x="T0" y="T1"/>
                </a:cxn>
                <a:cxn ang="0">
                  <a:pos x="T2" y="T3"/>
                </a:cxn>
                <a:cxn ang="0">
                  <a:pos x="T4" y="T5"/>
                </a:cxn>
                <a:cxn ang="0">
                  <a:pos x="T6" y="T7"/>
                </a:cxn>
              </a:cxnLst>
              <a:rect l="0" t="0" r="r" b="b"/>
              <a:pathLst>
                <a:path w="2678" h="2016">
                  <a:moveTo>
                    <a:pt x="2678" y="0"/>
                  </a:moveTo>
                  <a:lnTo>
                    <a:pt x="0" y="0"/>
                  </a:lnTo>
                  <a:lnTo>
                    <a:pt x="2018" y="2016"/>
                  </a:lnTo>
                  <a:lnTo>
                    <a:pt x="2678" y="0"/>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sp>
          <p:nvSpPr>
            <p:cNvPr id="15" name="Freeform 10"/>
            <p:cNvSpPr>
              <a:spLocks/>
            </p:cNvSpPr>
            <p:nvPr/>
          </p:nvSpPr>
          <p:spPr bwMode="ltGray">
            <a:xfrm flipH="1">
              <a:off x="4438649" y="3582987"/>
              <a:ext cx="1355725" cy="2019300"/>
            </a:xfrm>
            <a:custGeom>
              <a:avLst/>
              <a:gdLst>
                <a:gd name="T0" fmla="*/ 406 w 854"/>
                <a:gd name="T1" fmla="*/ 0 h 1272"/>
                <a:gd name="T2" fmla="*/ 468 w 854"/>
                <a:gd name="T3" fmla="*/ 24 h 1272"/>
                <a:gd name="T4" fmla="*/ 526 w 854"/>
                <a:gd name="T5" fmla="*/ 52 h 1272"/>
                <a:gd name="T6" fmla="*/ 582 w 854"/>
                <a:gd name="T7" fmla="*/ 86 h 1272"/>
                <a:gd name="T8" fmla="*/ 632 w 854"/>
                <a:gd name="T9" fmla="*/ 126 h 1272"/>
                <a:gd name="T10" fmla="*/ 676 w 854"/>
                <a:gd name="T11" fmla="*/ 168 h 1272"/>
                <a:gd name="T12" fmla="*/ 718 w 854"/>
                <a:gd name="T13" fmla="*/ 216 h 1272"/>
                <a:gd name="T14" fmla="*/ 754 w 854"/>
                <a:gd name="T15" fmla="*/ 266 h 1272"/>
                <a:gd name="T16" fmla="*/ 784 w 854"/>
                <a:gd name="T17" fmla="*/ 320 h 1272"/>
                <a:gd name="T18" fmla="*/ 810 w 854"/>
                <a:gd name="T19" fmla="*/ 378 h 1272"/>
                <a:gd name="T20" fmla="*/ 830 w 854"/>
                <a:gd name="T21" fmla="*/ 436 h 1272"/>
                <a:gd name="T22" fmla="*/ 844 w 854"/>
                <a:gd name="T23" fmla="*/ 498 h 1272"/>
                <a:gd name="T24" fmla="*/ 852 w 854"/>
                <a:gd name="T25" fmla="*/ 560 h 1272"/>
                <a:gd name="T26" fmla="*/ 854 w 854"/>
                <a:gd name="T27" fmla="*/ 624 h 1272"/>
                <a:gd name="T28" fmla="*/ 850 w 854"/>
                <a:gd name="T29" fmla="*/ 688 h 1272"/>
                <a:gd name="T30" fmla="*/ 840 w 854"/>
                <a:gd name="T31" fmla="*/ 752 h 1272"/>
                <a:gd name="T32" fmla="*/ 824 w 854"/>
                <a:gd name="T33" fmla="*/ 818 h 1272"/>
                <a:gd name="T34" fmla="*/ 812 w 854"/>
                <a:gd name="T35" fmla="*/ 850 h 1272"/>
                <a:gd name="T36" fmla="*/ 786 w 854"/>
                <a:gd name="T37" fmla="*/ 910 h 1272"/>
                <a:gd name="T38" fmla="*/ 754 w 854"/>
                <a:gd name="T39" fmla="*/ 966 h 1272"/>
                <a:gd name="T40" fmla="*/ 718 w 854"/>
                <a:gd name="T41" fmla="*/ 1020 h 1272"/>
                <a:gd name="T42" fmla="*/ 676 w 854"/>
                <a:gd name="T43" fmla="*/ 1068 h 1272"/>
                <a:gd name="T44" fmla="*/ 630 w 854"/>
                <a:gd name="T45" fmla="*/ 1112 h 1272"/>
                <a:gd name="T46" fmla="*/ 580 w 854"/>
                <a:gd name="T47" fmla="*/ 1150 h 1272"/>
                <a:gd name="T48" fmla="*/ 528 w 854"/>
                <a:gd name="T49" fmla="*/ 1184 h 1272"/>
                <a:gd name="T50" fmla="*/ 472 w 854"/>
                <a:gd name="T51" fmla="*/ 1212 h 1272"/>
                <a:gd name="T52" fmla="*/ 412 w 854"/>
                <a:gd name="T53" fmla="*/ 1236 h 1272"/>
                <a:gd name="T54" fmla="*/ 352 w 854"/>
                <a:gd name="T55" fmla="*/ 1254 h 1272"/>
                <a:gd name="T56" fmla="*/ 290 w 854"/>
                <a:gd name="T57" fmla="*/ 1266 h 1272"/>
                <a:gd name="T58" fmla="*/ 226 w 854"/>
                <a:gd name="T59" fmla="*/ 1272 h 1272"/>
                <a:gd name="T60" fmla="*/ 162 w 854"/>
                <a:gd name="T61" fmla="*/ 1272 h 1272"/>
                <a:gd name="T62" fmla="*/ 96 w 854"/>
                <a:gd name="T63" fmla="*/ 1266 h 1272"/>
                <a:gd name="T64" fmla="*/ 32 w 854"/>
                <a:gd name="T65" fmla="*/ 1252 h 1272"/>
                <a:gd name="T66" fmla="*/ 0 w 854"/>
                <a:gd name="T67" fmla="*/ 1242 h 1272"/>
                <a:gd name="T68" fmla="*/ 202 w 854"/>
                <a:gd name="T69" fmla="*/ 622 h 1272"/>
                <a:gd name="T70" fmla="*/ 406 w 854"/>
                <a:gd name="T71"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4" h="1272">
                  <a:moveTo>
                    <a:pt x="406" y="0"/>
                  </a:moveTo>
                  <a:lnTo>
                    <a:pt x="406" y="0"/>
                  </a:lnTo>
                  <a:lnTo>
                    <a:pt x="438" y="12"/>
                  </a:lnTo>
                  <a:lnTo>
                    <a:pt x="468" y="24"/>
                  </a:lnTo>
                  <a:lnTo>
                    <a:pt x="498" y="38"/>
                  </a:lnTo>
                  <a:lnTo>
                    <a:pt x="526" y="52"/>
                  </a:lnTo>
                  <a:lnTo>
                    <a:pt x="554" y="68"/>
                  </a:lnTo>
                  <a:lnTo>
                    <a:pt x="582" y="86"/>
                  </a:lnTo>
                  <a:lnTo>
                    <a:pt x="606" y="106"/>
                  </a:lnTo>
                  <a:lnTo>
                    <a:pt x="632" y="126"/>
                  </a:lnTo>
                  <a:lnTo>
                    <a:pt x="654" y="146"/>
                  </a:lnTo>
                  <a:lnTo>
                    <a:pt x="676" y="168"/>
                  </a:lnTo>
                  <a:lnTo>
                    <a:pt x="698" y="192"/>
                  </a:lnTo>
                  <a:lnTo>
                    <a:pt x="718" y="216"/>
                  </a:lnTo>
                  <a:lnTo>
                    <a:pt x="736" y="240"/>
                  </a:lnTo>
                  <a:lnTo>
                    <a:pt x="754" y="266"/>
                  </a:lnTo>
                  <a:lnTo>
                    <a:pt x="770" y="294"/>
                  </a:lnTo>
                  <a:lnTo>
                    <a:pt x="784" y="320"/>
                  </a:lnTo>
                  <a:lnTo>
                    <a:pt x="798" y="348"/>
                  </a:lnTo>
                  <a:lnTo>
                    <a:pt x="810" y="378"/>
                  </a:lnTo>
                  <a:lnTo>
                    <a:pt x="820" y="406"/>
                  </a:lnTo>
                  <a:lnTo>
                    <a:pt x="830" y="436"/>
                  </a:lnTo>
                  <a:lnTo>
                    <a:pt x="838" y="466"/>
                  </a:lnTo>
                  <a:lnTo>
                    <a:pt x="844" y="498"/>
                  </a:lnTo>
                  <a:lnTo>
                    <a:pt x="848" y="528"/>
                  </a:lnTo>
                  <a:lnTo>
                    <a:pt x="852" y="560"/>
                  </a:lnTo>
                  <a:lnTo>
                    <a:pt x="854" y="592"/>
                  </a:lnTo>
                  <a:lnTo>
                    <a:pt x="854" y="624"/>
                  </a:lnTo>
                  <a:lnTo>
                    <a:pt x="854" y="656"/>
                  </a:lnTo>
                  <a:lnTo>
                    <a:pt x="850" y="688"/>
                  </a:lnTo>
                  <a:lnTo>
                    <a:pt x="846" y="720"/>
                  </a:lnTo>
                  <a:lnTo>
                    <a:pt x="840" y="752"/>
                  </a:lnTo>
                  <a:lnTo>
                    <a:pt x="832" y="786"/>
                  </a:lnTo>
                  <a:lnTo>
                    <a:pt x="824" y="818"/>
                  </a:lnTo>
                  <a:lnTo>
                    <a:pt x="824" y="818"/>
                  </a:lnTo>
                  <a:lnTo>
                    <a:pt x="812" y="850"/>
                  </a:lnTo>
                  <a:lnTo>
                    <a:pt x="800" y="880"/>
                  </a:lnTo>
                  <a:lnTo>
                    <a:pt x="786" y="910"/>
                  </a:lnTo>
                  <a:lnTo>
                    <a:pt x="770" y="938"/>
                  </a:lnTo>
                  <a:lnTo>
                    <a:pt x="754" y="966"/>
                  </a:lnTo>
                  <a:lnTo>
                    <a:pt x="736" y="994"/>
                  </a:lnTo>
                  <a:lnTo>
                    <a:pt x="718" y="1020"/>
                  </a:lnTo>
                  <a:lnTo>
                    <a:pt x="698" y="1044"/>
                  </a:lnTo>
                  <a:lnTo>
                    <a:pt x="676" y="1068"/>
                  </a:lnTo>
                  <a:lnTo>
                    <a:pt x="654" y="1090"/>
                  </a:lnTo>
                  <a:lnTo>
                    <a:pt x="630" y="1112"/>
                  </a:lnTo>
                  <a:lnTo>
                    <a:pt x="606" y="1132"/>
                  </a:lnTo>
                  <a:lnTo>
                    <a:pt x="580" y="1150"/>
                  </a:lnTo>
                  <a:lnTo>
                    <a:pt x="554" y="1168"/>
                  </a:lnTo>
                  <a:lnTo>
                    <a:pt x="528" y="1184"/>
                  </a:lnTo>
                  <a:lnTo>
                    <a:pt x="500" y="1200"/>
                  </a:lnTo>
                  <a:lnTo>
                    <a:pt x="472" y="1212"/>
                  </a:lnTo>
                  <a:lnTo>
                    <a:pt x="442" y="1226"/>
                  </a:lnTo>
                  <a:lnTo>
                    <a:pt x="412" y="1236"/>
                  </a:lnTo>
                  <a:lnTo>
                    <a:pt x="382" y="1246"/>
                  </a:lnTo>
                  <a:lnTo>
                    <a:pt x="352" y="1254"/>
                  </a:lnTo>
                  <a:lnTo>
                    <a:pt x="320" y="1260"/>
                  </a:lnTo>
                  <a:lnTo>
                    <a:pt x="290" y="1266"/>
                  </a:lnTo>
                  <a:lnTo>
                    <a:pt x="258" y="1270"/>
                  </a:lnTo>
                  <a:lnTo>
                    <a:pt x="226" y="1272"/>
                  </a:lnTo>
                  <a:lnTo>
                    <a:pt x="194" y="1272"/>
                  </a:lnTo>
                  <a:lnTo>
                    <a:pt x="162" y="1272"/>
                  </a:lnTo>
                  <a:lnTo>
                    <a:pt x="130" y="1270"/>
                  </a:lnTo>
                  <a:lnTo>
                    <a:pt x="96" y="1266"/>
                  </a:lnTo>
                  <a:lnTo>
                    <a:pt x="64" y="1260"/>
                  </a:lnTo>
                  <a:lnTo>
                    <a:pt x="32" y="1252"/>
                  </a:lnTo>
                  <a:lnTo>
                    <a:pt x="0" y="1242"/>
                  </a:lnTo>
                  <a:lnTo>
                    <a:pt x="0" y="1242"/>
                  </a:lnTo>
                  <a:lnTo>
                    <a:pt x="62" y="1048"/>
                  </a:lnTo>
                  <a:lnTo>
                    <a:pt x="202" y="622"/>
                  </a:lnTo>
                  <a:lnTo>
                    <a:pt x="406" y="0"/>
                  </a:lnTo>
                  <a:lnTo>
                    <a:pt x="406"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defTabSz="1232345"/>
              <a:endParaRPr lang="en-GB" sz="2400" dirty="0">
                <a:solidFill>
                  <a:srgbClr val="222223"/>
                </a:solidFill>
                <a:latin typeface="Calibri"/>
              </a:endParaRPr>
            </a:p>
          </p:txBody>
        </p:sp>
      </p:grpSp>
      <p:sp>
        <p:nvSpPr>
          <p:cNvPr id="17" name="Sous-titre 9"/>
          <p:cNvSpPr txBox="1">
            <a:spLocks/>
          </p:cNvSpPr>
          <p:nvPr/>
        </p:nvSpPr>
        <p:spPr>
          <a:xfrm>
            <a:off x="5255792" y="1870364"/>
            <a:ext cx="6936208" cy="3283213"/>
          </a:xfrm>
          <a:prstGeom prst="rect">
            <a:avLst/>
          </a:prstGeom>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2700" b="1" kern="1200" cap="all" baseline="0">
                <a:solidFill>
                  <a:schemeClr val="tx1"/>
                </a:solidFill>
                <a:latin typeface="+mn-lt"/>
                <a:ea typeface="+mn-ea"/>
                <a:cs typeface="+mn-cs"/>
              </a:defRPr>
            </a:lvl1pPr>
            <a:lvl2pPr marL="3240" indent="0" algn="l" defTabSz="924282" rtl="0" eaLnBrk="1" latinLnBrk="0" hangingPunct="1">
              <a:lnSpc>
                <a:spcPct val="100000"/>
              </a:lnSpc>
              <a:spcBef>
                <a:spcPts val="0"/>
              </a:spcBef>
              <a:spcAft>
                <a:spcPts val="300"/>
              </a:spcAft>
              <a:buFont typeface="Arial" panose="020B0604020202020204" pitchFamily="34" charset="0"/>
              <a:buNone/>
              <a:tabLst/>
              <a:defRPr sz="2200" kern="1200" baseline="0">
                <a:solidFill>
                  <a:schemeClr val="bg2"/>
                </a:solidFill>
                <a:latin typeface="+mn-lt"/>
                <a:ea typeface="+mn-ea"/>
                <a:cs typeface="+mn-cs"/>
              </a:defRPr>
            </a:lvl2pPr>
            <a:lvl3pPr marL="92428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3pPr>
            <a:lvl4pPr marL="1386422" indent="0" algn="ctr"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tint val="75000"/>
                  </a:schemeClr>
                </a:solidFill>
                <a:latin typeface="+mn-lt"/>
                <a:ea typeface="+mn-ea"/>
                <a:cs typeface="+mn-cs"/>
              </a:defRPr>
            </a:lvl4pPr>
            <a:lvl5pPr marL="1848564" indent="0" algn="ctr" defTabSz="924282" rtl="0" eaLnBrk="1" latinLnBrk="0" hangingPunct="1">
              <a:lnSpc>
                <a:spcPct val="100000"/>
              </a:lnSpc>
              <a:spcBef>
                <a:spcPts val="300"/>
              </a:spcBef>
              <a:spcAft>
                <a:spcPts val="300"/>
              </a:spcAft>
              <a:buSzPct val="85000"/>
              <a:buFont typeface="Arial" panose="020B0604020202020204" pitchFamily="34" charset="0"/>
              <a:buNone/>
              <a:defRPr sz="1200" kern="1200">
                <a:solidFill>
                  <a:schemeClr val="tx1">
                    <a:tint val="75000"/>
                  </a:schemeClr>
                </a:solidFill>
                <a:latin typeface="+mn-lt"/>
                <a:ea typeface="+mn-ea"/>
                <a:cs typeface="+mn-cs"/>
              </a:defRPr>
            </a:lvl5pPr>
            <a:lvl6pPr marL="2310704"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7284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3498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97126" indent="0" algn="ctr" defTabSz="92428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32345">
              <a:spcBef>
                <a:spcPts val="400"/>
              </a:spcBef>
              <a:spcAft>
                <a:spcPts val="400"/>
              </a:spcAft>
            </a:pPr>
            <a:r>
              <a:rPr lang="fr-FR" sz="3733" b="0" dirty="0">
                <a:solidFill>
                  <a:prstClr val="white">
                    <a:lumMod val="65000"/>
                  </a:prstClr>
                </a:solidFill>
                <a:latin typeface="Calibri"/>
              </a:rPr>
              <a:t>les sondages </a:t>
            </a:r>
          </a:p>
        </p:txBody>
      </p:sp>
      <p:grpSp>
        <p:nvGrpSpPr>
          <p:cNvPr id="18" name="Groupe 17"/>
          <p:cNvGrpSpPr/>
          <p:nvPr/>
        </p:nvGrpSpPr>
        <p:grpSpPr>
          <a:xfrm>
            <a:off x="11120731" y="228600"/>
            <a:ext cx="777052" cy="778933"/>
            <a:chOff x="8267700" y="98425"/>
            <a:chExt cx="655638" cy="657225"/>
          </a:xfrm>
          <a:solidFill>
            <a:schemeClr val="bg1">
              <a:lumMod val="85000"/>
            </a:schemeClr>
          </a:solidFill>
        </p:grpSpPr>
        <p:sp>
          <p:nvSpPr>
            <p:cNvPr id="19" name="Freeform 6"/>
            <p:cNvSpPr>
              <a:spLocks noEditPoints="1"/>
            </p:cNvSpPr>
            <p:nvPr/>
          </p:nvSpPr>
          <p:spPr bwMode="auto">
            <a:xfrm>
              <a:off x="8267700" y="98425"/>
              <a:ext cx="655638" cy="657225"/>
            </a:xfrm>
            <a:custGeom>
              <a:avLst/>
              <a:gdLst>
                <a:gd name="T0" fmla="*/ 1238 w 1239"/>
                <a:gd name="T1" fmla="*/ 1158 h 1242"/>
                <a:gd name="T2" fmla="*/ 1218 w 1239"/>
                <a:gd name="T3" fmla="*/ 1221 h 1242"/>
                <a:gd name="T4" fmla="*/ 1169 w 1239"/>
                <a:gd name="T5" fmla="*/ 1242 h 1242"/>
                <a:gd name="T6" fmla="*/ 907 w 1239"/>
                <a:gd name="T7" fmla="*/ 1010 h 1242"/>
                <a:gd name="T8" fmla="*/ 524 w 1239"/>
                <a:gd name="T9" fmla="*/ 0 h 1242"/>
                <a:gd name="T10" fmla="*/ 654 w 1239"/>
                <a:gd name="T11" fmla="*/ 16 h 1242"/>
                <a:gd name="T12" fmla="*/ 773 w 1239"/>
                <a:gd name="T13" fmla="*/ 64 h 1242"/>
                <a:gd name="T14" fmla="*/ 876 w 1239"/>
                <a:gd name="T15" fmla="*/ 136 h 1242"/>
                <a:gd name="T16" fmla="*/ 957 w 1239"/>
                <a:gd name="T17" fmla="*/ 231 h 1242"/>
                <a:gd name="T18" fmla="*/ 1016 w 1239"/>
                <a:gd name="T19" fmla="*/ 345 h 1242"/>
                <a:gd name="T20" fmla="*/ 1045 w 1239"/>
                <a:gd name="T21" fmla="*/ 471 h 1242"/>
                <a:gd name="T22" fmla="*/ 1046 w 1239"/>
                <a:gd name="T23" fmla="*/ 570 h 1242"/>
                <a:gd name="T24" fmla="*/ 1026 w 1239"/>
                <a:gd name="T25" fmla="*/ 676 h 1242"/>
                <a:gd name="T26" fmla="*/ 985 w 1239"/>
                <a:gd name="T27" fmla="*/ 773 h 1242"/>
                <a:gd name="T28" fmla="*/ 978 w 1239"/>
                <a:gd name="T29" fmla="*/ 882 h 1242"/>
                <a:gd name="T30" fmla="*/ 808 w 1239"/>
                <a:gd name="T31" fmla="*/ 966 h 1242"/>
                <a:gd name="T32" fmla="*/ 714 w 1239"/>
                <a:gd name="T33" fmla="*/ 1015 h 1242"/>
                <a:gd name="T34" fmla="*/ 611 w 1239"/>
                <a:gd name="T35" fmla="*/ 1042 h 1242"/>
                <a:gd name="T36" fmla="*/ 524 w 1239"/>
                <a:gd name="T37" fmla="*/ 1050 h 1242"/>
                <a:gd name="T38" fmla="*/ 393 w 1239"/>
                <a:gd name="T39" fmla="*/ 1033 h 1242"/>
                <a:gd name="T40" fmla="*/ 274 w 1239"/>
                <a:gd name="T41" fmla="*/ 986 h 1242"/>
                <a:gd name="T42" fmla="*/ 172 w 1239"/>
                <a:gd name="T43" fmla="*/ 913 h 1242"/>
                <a:gd name="T44" fmla="*/ 90 w 1239"/>
                <a:gd name="T45" fmla="*/ 818 h 1242"/>
                <a:gd name="T46" fmla="*/ 32 w 1239"/>
                <a:gd name="T47" fmla="*/ 706 h 1242"/>
                <a:gd name="T48" fmla="*/ 2 w 1239"/>
                <a:gd name="T49" fmla="*/ 579 h 1242"/>
                <a:gd name="T50" fmla="*/ 2 w 1239"/>
                <a:gd name="T51" fmla="*/ 471 h 1242"/>
                <a:gd name="T52" fmla="*/ 32 w 1239"/>
                <a:gd name="T53" fmla="*/ 345 h 1242"/>
                <a:gd name="T54" fmla="*/ 90 w 1239"/>
                <a:gd name="T55" fmla="*/ 231 h 1242"/>
                <a:gd name="T56" fmla="*/ 172 w 1239"/>
                <a:gd name="T57" fmla="*/ 136 h 1242"/>
                <a:gd name="T58" fmla="*/ 274 w 1239"/>
                <a:gd name="T59" fmla="*/ 64 h 1242"/>
                <a:gd name="T60" fmla="*/ 393 w 1239"/>
                <a:gd name="T61" fmla="*/ 16 h 1242"/>
                <a:gd name="T62" fmla="*/ 524 w 1239"/>
                <a:gd name="T63" fmla="*/ 0 h 1242"/>
                <a:gd name="T64" fmla="*/ 806 w 1239"/>
                <a:gd name="T65" fmla="*/ 181 h 1242"/>
                <a:gd name="T66" fmla="*/ 717 w 1239"/>
                <a:gd name="T67" fmla="*/ 124 h 1242"/>
                <a:gd name="T68" fmla="*/ 613 w 1239"/>
                <a:gd name="T69" fmla="*/ 89 h 1242"/>
                <a:gd name="T70" fmla="*/ 524 w 1239"/>
                <a:gd name="T71" fmla="*/ 80 h 1242"/>
                <a:gd name="T72" fmla="*/ 434 w 1239"/>
                <a:gd name="T73" fmla="*/ 89 h 1242"/>
                <a:gd name="T74" fmla="*/ 332 w 1239"/>
                <a:gd name="T75" fmla="*/ 124 h 1242"/>
                <a:gd name="T76" fmla="*/ 242 w 1239"/>
                <a:gd name="T77" fmla="*/ 181 h 1242"/>
                <a:gd name="T78" fmla="*/ 181 w 1239"/>
                <a:gd name="T79" fmla="*/ 242 h 1242"/>
                <a:gd name="T80" fmla="*/ 123 w 1239"/>
                <a:gd name="T81" fmla="*/ 332 h 1242"/>
                <a:gd name="T82" fmla="*/ 89 w 1239"/>
                <a:gd name="T83" fmla="*/ 435 h 1242"/>
                <a:gd name="T84" fmla="*/ 80 w 1239"/>
                <a:gd name="T85" fmla="*/ 525 h 1242"/>
                <a:gd name="T86" fmla="*/ 89 w 1239"/>
                <a:gd name="T87" fmla="*/ 615 h 1242"/>
                <a:gd name="T88" fmla="*/ 123 w 1239"/>
                <a:gd name="T89" fmla="*/ 718 h 1242"/>
                <a:gd name="T90" fmla="*/ 181 w 1239"/>
                <a:gd name="T91" fmla="*/ 808 h 1242"/>
                <a:gd name="T92" fmla="*/ 242 w 1239"/>
                <a:gd name="T93" fmla="*/ 868 h 1242"/>
                <a:gd name="T94" fmla="*/ 332 w 1239"/>
                <a:gd name="T95" fmla="*/ 926 h 1242"/>
                <a:gd name="T96" fmla="*/ 434 w 1239"/>
                <a:gd name="T97" fmla="*/ 961 h 1242"/>
                <a:gd name="T98" fmla="*/ 524 w 1239"/>
                <a:gd name="T99" fmla="*/ 970 h 1242"/>
                <a:gd name="T100" fmla="*/ 634 w 1239"/>
                <a:gd name="T101" fmla="*/ 956 h 1242"/>
                <a:gd name="T102" fmla="*/ 735 w 1239"/>
                <a:gd name="T103" fmla="*/ 916 h 1242"/>
                <a:gd name="T104" fmla="*/ 823 w 1239"/>
                <a:gd name="T105" fmla="*/ 855 h 1242"/>
                <a:gd name="T106" fmla="*/ 879 w 1239"/>
                <a:gd name="T107" fmla="*/ 791 h 1242"/>
                <a:gd name="T108" fmla="*/ 932 w 1239"/>
                <a:gd name="T109" fmla="*/ 698 h 1242"/>
                <a:gd name="T110" fmla="*/ 962 w 1239"/>
                <a:gd name="T111" fmla="*/ 592 h 1242"/>
                <a:gd name="T112" fmla="*/ 967 w 1239"/>
                <a:gd name="T113" fmla="*/ 502 h 1242"/>
                <a:gd name="T114" fmla="*/ 947 w 1239"/>
                <a:gd name="T115" fmla="*/ 392 h 1242"/>
                <a:gd name="T116" fmla="*/ 904 w 1239"/>
                <a:gd name="T117" fmla="*/ 295 h 1242"/>
                <a:gd name="T118" fmla="*/ 838 w 1239"/>
                <a:gd name="T119" fmla="*/ 21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9" h="1242">
                  <a:moveTo>
                    <a:pt x="1218" y="1122"/>
                  </a:moveTo>
                  <a:lnTo>
                    <a:pt x="1218" y="1122"/>
                  </a:lnTo>
                  <a:lnTo>
                    <a:pt x="1228" y="1133"/>
                  </a:lnTo>
                  <a:lnTo>
                    <a:pt x="1234" y="1146"/>
                  </a:lnTo>
                  <a:lnTo>
                    <a:pt x="1238" y="1158"/>
                  </a:lnTo>
                  <a:lnTo>
                    <a:pt x="1239" y="1172"/>
                  </a:lnTo>
                  <a:lnTo>
                    <a:pt x="1238" y="1186"/>
                  </a:lnTo>
                  <a:lnTo>
                    <a:pt x="1234" y="1198"/>
                  </a:lnTo>
                  <a:lnTo>
                    <a:pt x="1228" y="1211"/>
                  </a:lnTo>
                  <a:lnTo>
                    <a:pt x="1218" y="1221"/>
                  </a:lnTo>
                  <a:lnTo>
                    <a:pt x="1218" y="1221"/>
                  </a:lnTo>
                  <a:lnTo>
                    <a:pt x="1208" y="1231"/>
                  </a:lnTo>
                  <a:lnTo>
                    <a:pt x="1195" y="1237"/>
                  </a:lnTo>
                  <a:lnTo>
                    <a:pt x="1183" y="1241"/>
                  </a:lnTo>
                  <a:lnTo>
                    <a:pt x="1169" y="1242"/>
                  </a:lnTo>
                  <a:lnTo>
                    <a:pt x="1155" y="1241"/>
                  </a:lnTo>
                  <a:lnTo>
                    <a:pt x="1143" y="1237"/>
                  </a:lnTo>
                  <a:lnTo>
                    <a:pt x="1131" y="1231"/>
                  </a:lnTo>
                  <a:lnTo>
                    <a:pt x="1119" y="1221"/>
                  </a:lnTo>
                  <a:lnTo>
                    <a:pt x="907" y="1010"/>
                  </a:lnTo>
                  <a:lnTo>
                    <a:pt x="1007" y="910"/>
                  </a:lnTo>
                  <a:lnTo>
                    <a:pt x="1218" y="1122"/>
                  </a:lnTo>
                  <a:lnTo>
                    <a:pt x="1218" y="1122"/>
                  </a:lnTo>
                  <a:close/>
                  <a:moveTo>
                    <a:pt x="524" y="0"/>
                  </a:moveTo>
                  <a:lnTo>
                    <a:pt x="524" y="0"/>
                  </a:lnTo>
                  <a:lnTo>
                    <a:pt x="551" y="1"/>
                  </a:lnTo>
                  <a:lnTo>
                    <a:pt x="577" y="2"/>
                  </a:lnTo>
                  <a:lnTo>
                    <a:pt x="603" y="6"/>
                  </a:lnTo>
                  <a:lnTo>
                    <a:pt x="629" y="11"/>
                  </a:lnTo>
                  <a:lnTo>
                    <a:pt x="654" y="16"/>
                  </a:lnTo>
                  <a:lnTo>
                    <a:pt x="679" y="24"/>
                  </a:lnTo>
                  <a:lnTo>
                    <a:pt x="704" y="32"/>
                  </a:lnTo>
                  <a:lnTo>
                    <a:pt x="728" y="41"/>
                  </a:lnTo>
                  <a:lnTo>
                    <a:pt x="750" y="52"/>
                  </a:lnTo>
                  <a:lnTo>
                    <a:pt x="773" y="64"/>
                  </a:lnTo>
                  <a:lnTo>
                    <a:pt x="795" y="76"/>
                  </a:lnTo>
                  <a:lnTo>
                    <a:pt x="816" y="90"/>
                  </a:lnTo>
                  <a:lnTo>
                    <a:pt x="836" y="105"/>
                  </a:lnTo>
                  <a:lnTo>
                    <a:pt x="856" y="120"/>
                  </a:lnTo>
                  <a:lnTo>
                    <a:pt x="876" y="136"/>
                  </a:lnTo>
                  <a:lnTo>
                    <a:pt x="894" y="154"/>
                  </a:lnTo>
                  <a:lnTo>
                    <a:pt x="911" y="172"/>
                  </a:lnTo>
                  <a:lnTo>
                    <a:pt x="927" y="191"/>
                  </a:lnTo>
                  <a:lnTo>
                    <a:pt x="944" y="211"/>
                  </a:lnTo>
                  <a:lnTo>
                    <a:pt x="957" y="231"/>
                  </a:lnTo>
                  <a:lnTo>
                    <a:pt x="971" y="252"/>
                  </a:lnTo>
                  <a:lnTo>
                    <a:pt x="983" y="275"/>
                  </a:lnTo>
                  <a:lnTo>
                    <a:pt x="996" y="297"/>
                  </a:lnTo>
                  <a:lnTo>
                    <a:pt x="1006" y="321"/>
                  </a:lnTo>
                  <a:lnTo>
                    <a:pt x="1016" y="345"/>
                  </a:lnTo>
                  <a:lnTo>
                    <a:pt x="1023" y="369"/>
                  </a:lnTo>
                  <a:lnTo>
                    <a:pt x="1031" y="394"/>
                  </a:lnTo>
                  <a:lnTo>
                    <a:pt x="1037" y="420"/>
                  </a:lnTo>
                  <a:lnTo>
                    <a:pt x="1041" y="445"/>
                  </a:lnTo>
                  <a:lnTo>
                    <a:pt x="1045" y="471"/>
                  </a:lnTo>
                  <a:lnTo>
                    <a:pt x="1047" y="499"/>
                  </a:lnTo>
                  <a:lnTo>
                    <a:pt x="1047" y="525"/>
                  </a:lnTo>
                  <a:lnTo>
                    <a:pt x="1047" y="525"/>
                  </a:lnTo>
                  <a:lnTo>
                    <a:pt x="1047" y="547"/>
                  </a:lnTo>
                  <a:lnTo>
                    <a:pt x="1046" y="570"/>
                  </a:lnTo>
                  <a:lnTo>
                    <a:pt x="1043" y="591"/>
                  </a:lnTo>
                  <a:lnTo>
                    <a:pt x="1040" y="612"/>
                  </a:lnTo>
                  <a:lnTo>
                    <a:pt x="1036" y="633"/>
                  </a:lnTo>
                  <a:lnTo>
                    <a:pt x="1031" y="655"/>
                  </a:lnTo>
                  <a:lnTo>
                    <a:pt x="1026" y="676"/>
                  </a:lnTo>
                  <a:lnTo>
                    <a:pt x="1018" y="696"/>
                  </a:lnTo>
                  <a:lnTo>
                    <a:pt x="1012" y="716"/>
                  </a:lnTo>
                  <a:lnTo>
                    <a:pt x="1003" y="736"/>
                  </a:lnTo>
                  <a:lnTo>
                    <a:pt x="995" y="755"/>
                  </a:lnTo>
                  <a:lnTo>
                    <a:pt x="985" y="773"/>
                  </a:lnTo>
                  <a:lnTo>
                    <a:pt x="975" y="791"/>
                  </a:lnTo>
                  <a:lnTo>
                    <a:pt x="964" y="810"/>
                  </a:lnTo>
                  <a:lnTo>
                    <a:pt x="952" y="826"/>
                  </a:lnTo>
                  <a:lnTo>
                    <a:pt x="940" y="843"/>
                  </a:lnTo>
                  <a:lnTo>
                    <a:pt x="978" y="882"/>
                  </a:lnTo>
                  <a:lnTo>
                    <a:pt x="880" y="981"/>
                  </a:lnTo>
                  <a:lnTo>
                    <a:pt x="841" y="942"/>
                  </a:lnTo>
                  <a:lnTo>
                    <a:pt x="841" y="942"/>
                  </a:lnTo>
                  <a:lnTo>
                    <a:pt x="824" y="955"/>
                  </a:lnTo>
                  <a:lnTo>
                    <a:pt x="808" y="966"/>
                  </a:lnTo>
                  <a:lnTo>
                    <a:pt x="789" y="977"/>
                  </a:lnTo>
                  <a:lnTo>
                    <a:pt x="772" y="987"/>
                  </a:lnTo>
                  <a:lnTo>
                    <a:pt x="753" y="997"/>
                  </a:lnTo>
                  <a:lnTo>
                    <a:pt x="734" y="1006"/>
                  </a:lnTo>
                  <a:lnTo>
                    <a:pt x="714" y="1015"/>
                  </a:lnTo>
                  <a:lnTo>
                    <a:pt x="694" y="1021"/>
                  </a:lnTo>
                  <a:lnTo>
                    <a:pt x="674" y="1028"/>
                  </a:lnTo>
                  <a:lnTo>
                    <a:pt x="653" y="1033"/>
                  </a:lnTo>
                  <a:lnTo>
                    <a:pt x="632" y="1038"/>
                  </a:lnTo>
                  <a:lnTo>
                    <a:pt x="611" y="1042"/>
                  </a:lnTo>
                  <a:lnTo>
                    <a:pt x="590" y="1046"/>
                  </a:lnTo>
                  <a:lnTo>
                    <a:pt x="568" y="1048"/>
                  </a:lnTo>
                  <a:lnTo>
                    <a:pt x="546" y="1050"/>
                  </a:lnTo>
                  <a:lnTo>
                    <a:pt x="524" y="1050"/>
                  </a:lnTo>
                  <a:lnTo>
                    <a:pt x="524" y="1050"/>
                  </a:lnTo>
                  <a:lnTo>
                    <a:pt x="497" y="1050"/>
                  </a:lnTo>
                  <a:lnTo>
                    <a:pt x="470" y="1047"/>
                  </a:lnTo>
                  <a:lnTo>
                    <a:pt x="444" y="1043"/>
                  </a:lnTo>
                  <a:lnTo>
                    <a:pt x="419" y="1040"/>
                  </a:lnTo>
                  <a:lnTo>
                    <a:pt x="393" y="1033"/>
                  </a:lnTo>
                  <a:lnTo>
                    <a:pt x="368" y="1026"/>
                  </a:lnTo>
                  <a:lnTo>
                    <a:pt x="344" y="1018"/>
                  </a:lnTo>
                  <a:lnTo>
                    <a:pt x="320" y="1008"/>
                  </a:lnTo>
                  <a:lnTo>
                    <a:pt x="297" y="998"/>
                  </a:lnTo>
                  <a:lnTo>
                    <a:pt x="274" y="986"/>
                  </a:lnTo>
                  <a:lnTo>
                    <a:pt x="252" y="973"/>
                  </a:lnTo>
                  <a:lnTo>
                    <a:pt x="231" y="960"/>
                  </a:lnTo>
                  <a:lnTo>
                    <a:pt x="211" y="946"/>
                  </a:lnTo>
                  <a:lnTo>
                    <a:pt x="191" y="930"/>
                  </a:lnTo>
                  <a:lnTo>
                    <a:pt x="172" y="913"/>
                  </a:lnTo>
                  <a:lnTo>
                    <a:pt x="153" y="896"/>
                  </a:lnTo>
                  <a:lnTo>
                    <a:pt x="136" y="878"/>
                  </a:lnTo>
                  <a:lnTo>
                    <a:pt x="120" y="858"/>
                  </a:lnTo>
                  <a:lnTo>
                    <a:pt x="105" y="838"/>
                  </a:lnTo>
                  <a:lnTo>
                    <a:pt x="90" y="818"/>
                  </a:lnTo>
                  <a:lnTo>
                    <a:pt x="76" y="797"/>
                  </a:lnTo>
                  <a:lnTo>
                    <a:pt x="64" y="775"/>
                  </a:lnTo>
                  <a:lnTo>
                    <a:pt x="52" y="752"/>
                  </a:lnTo>
                  <a:lnTo>
                    <a:pt x="41" y="730"/>
                  </a:lnTo>
                  <a:lnTo>
                    <a:pt x="32" y="706"/>
                  </a:lnTo>
                  <a:lnTo>
                    <a:pt x="24" y="681"/>
                  </a:lnTo>
                  <a:lnTo>
                    <a:pt x="16" y="656"/>
                  </a:lnTo>
                  <a:lnTo>
                    <a:pt x="11" y="631"/>
                  </a:lnTo>
                  <a:lnTo>
                    <a:pt x="6" y="605"/>
                  </a:lnTo>
                  <a:lnTo>
                    <a:pt x="2" y="579"/>
                  </a:lnTo>
                  <a:lnTo>
                    <a:pt x="1" y="552"/>
                  </a:lnTo>
                  <a:lnTo>
                    <a:pt x="0" y="525"/>
                  </a:lnTo>
                  <a:lnTo>
                    <a:pt x="0" y="525"/>
                  </a:lnTo>
                  <a:lnTo>
                    <a:pt x="1" y="499"/>
                  </a:lnTo>
                  <a:lnTo>
                    <a:pt x="2" y="471"/>
                  </a:lnTo>
                  <a:lnTo>
                    <a:pt x="6" y="445"/>
                  </a:lnTo>
                  <a:lnTo>
                    <a:pt x="11" y="420"/>
                  </a:lnTo>
                  <a:lnTo>
                    <a:pt x="16" y="394"/>
                  </a:lnTo>
                  <a:lnTo>
                    <a:pt x="24" y="369"/>
                  </a:lnTo>
                  <a:lnTo>
                    <a:pt x="32" y="345"/>
                  </a:lnTo>
                  <a:lnTo>
                    <a:pt x="41" y="321"/>
                  </a:lnTo>
                  <a:lnTo>
                    <a:pt x="52" y="297"/>
                  </a:lnTo>
                  <a:lnTo>
                    <a:pt x="64" y="275"/>
                  </a:lnTo>
                  <a:lnTo>
                    <a:pt x="76" y="252"/>
                  </a:lnTo>
                  <a:lnTo>
                    <a:pt x="90" y="231"/>
                  </a:lnTo>
                  <a:lnTo>
                    <a:pt x="105" y="211"/>
                  </a:lnTo>
                  <a:lnTo>
                    <a:pt x="120" y="191"/>
                  </a:lnTo>
                  <a:lnTo>
                    <a:pt x="136" y="172"/>
                  </a:lnTo>
                  <a:lnTo>
                    <a:pt x="153" y="154"/>
                  </a:lnTo>
                  <a:lnTo>
                    <a:pt x="172" y="136"/>
                  </a:lnTo>
                  <a:lnTo>
                    <a:pt x="191" y="120"/>
                  </a:lnTo>
                  <a:lnTo>
                    <a:pt x="211" y="105"/>
                  </a:lnTo>
                  <a:lnTo>
                    <a:pt x="231" y="90"/>
                  </a:lnTo>
                  <a:lnTo>
                    <a:pt x="252" y="76"/>
                  </a:lnTo>
                  <a:lnTo>
                    <a:pt x="274" y="64"/>
                  </a:lnTo>
                  <a:lnTo>
                    <a:pt x="297" y="52"/>
                  </a:lnTo>
                  <a:lnTo>
                    <a:pt x="320" y="41"/>
                  </a:lnTo>
                  <a:lnTo>
                    <a:pt x="344" y="32"/>
                  </a:lnTo>
                  <a:lnTo>
                    <a:pt x="368" y="24"/>
                  </a:lnTo>
                  <a:lnTo>
                    <a:pt x="393" y="16"/>
                  </a:lnTo>
                  <a:lnTo>
                    <a:pt x="419" y="11"/>
                  </a:lnTo>
                  <a:lnTo>
                    <a:pt x="444" y="6"/>
                  </a:lnTo>
                  <a:lnTo>
                    <a:pt x="470" y="2"/>
                  </a:lnTo>
                  <a:lnTo>
                    <a:pt x="497" y="1"/>
                  </a:lnTo>
                  <a:lnTo>
                    <a:pt x="524" y="0"/>
                  </a:lnTo>
                  <a:lnTo>
                    <a:pt x="524" y="0"/>
                  </a:lnTo>
                  <a:close/>
                  <a:moveTo>
                    <a:pt x="838" y="210"/>
                  </a:moveTo>
                  <a:lnTo>
                    <a:pt x="838" y="210"/>
                  </a:lnTo>
                  <a:lnTo>
                    <a:pt x="823" y="196"/>
                  </a:lnTo>
                  <a:lnTo>
                    <a:pt x="806" y="181"/>
                  </a:lnTo>
                  <a:lnTo>
                    <a:pt x="789" y="169"/>
                  </a:lnTo>
                  <a:lnTo>
                    <a:pt x="772" y="156"/>
                  </a:lnTo>
                  <a:lnTo>
                    <a:pt x="754" y="145"/>
                  </a:lnTo>
                  <a:lnTo>
                    <a:pt x="735" y="134"/>
                  </a:lnTo>
                  <a:lnTo>
                    <a:pt x="717" y="124"/>
                  </a:lnTo>
                  <a:lnTo>
                    <a:pt x="697" y="115"/>
                  </a:lnTo>
                  <a:lnTo>
                    <a:pt x="677" y="107"/>
                  </a:lnTo>
                  <a:lnTo>
                    <a:pt x="656" y="100"/>
                  </a:lnTo>
                  <a:lnTo>
                    <a:pt x="634" y="94"/>
                  </a:lnTo>
                  <a:lnTo>
                    <a:pt x="613" y="89"/>
                  </a:lnTo>
                  <a:lnTo>
                    <a:pt x="591" y="85"/>
                  </a:lnTo>
                  <a:lnTo>
                    <a:pt x="570" y="82"/>
                  </a:lnTo>
                  <a:lnTo>
                    <a:pt x="546" y="81"/>
                  </a:lnTo>
                  <a:lnTo>
                    <a:pt x="524" y="80"/>
                  </a:lnTo>
                  <a:lnTo>
                    <a:pt x="524" y="80"/>
                  </a:lnTo>
                  <a:lnTo>
                    <a:pt x="524" y="80"/>
                  </a:lnTo>
                  <a:lnTo>
                    <a:pt x="501" y="81"/>
                  </a:lnTo>
                  <a:lnTo>
                    <a:pt x="479" y="82"/>
                  </a:lnTo>
                  <a:lnTo>
                    <a:pt x="456" y="85"/>
                  </a:lnTo>
                  <a:lnTo>
                    <a:pt x="434" y="89"/>
                  </a:lnTo>
                  <a:lnTo>
                    <a:pt x="413" y="94"/>
                  </a:lnTo>
                  <a:lnTo>
                    <a:pt x="391" y="100"/>
                  </a:lnTo>
                  <a:lnTo>
                    <a:pt x="371" y="107"/>
                  </a:lnTo>
                  <a:lnTo>
                    <a:pt x="352" y="115"/>
                  </a:lnTo>
                  <a:lnTo>
                    <a:pt x="332" y="124"/>
                  </a:lnTo>
                  <a:lnTo>
                    <a:pt x="312" y="134"/>
                  </a:lnTo>
                  <a:lnTo>
                    <a:pt x="294" y="145"/>
                  </a:lnTo>
                  <a:lnTo>
                    <a:pt x="275" y="156"/>
                  </a:lnTo>
                  <a:lnTo>
                    <a:pt x="258" y="169"/>
                  </a:lnTo>
                  <a:lnTo>
                    <a:pt x="242" y="181"/>
                  </a:lnTo>
                  <a:lnTo>
                    <a:pt x="226" y="196"/>
                  </a:lnTo>
                  <a:lnTo>
                    <a:pt x="209" y="210"/>
                  </a:lnTo>
                  <a:lnTo>
                    <a:pt x="209" y="210"/>
                  </a:lnTo>
                  <a:lnTo>
                    <a:pt x="196" y="226"/>
                  </a:lnTo>
                  <a:lnTo>
                    <a:pt x="181" y="242"/>
                  </a:lnTo>
                  <a:lnTo>
                    <a:pt x="168" y="259"/>
                  </a:lnTo>
                  <a:lnTo>
                    <a:pt x="156" y="276"/>
                  </a:lnTo>
                  <a:lnTo>
                    <a:pt x="145" y="295"/>
                  </a:lnTo>
                  <a:lnTo>
                    <a:pt x="133" y="312"/>
                  </a:lnTo>
                  <a:lnTo>
                    <a:pt x="123" y="332"/>
                  </a:lnTo>
                  <a:lnTo>
                    <a:pt x="115" y="352"/>
                  </a:lnTo>
                  <a:lnTo>
                    <a:pt x="107" y="372"/>
                  </a:lnTo>
                  <a:lnTo>
                    <a:pt x="100" y="392"/>
                  </a:lnTo>
                  <a:lnTo>
                    <a:pt x="93" y="414"/>
                  </a:lnTo>
                  <a:lnTo>
                    <a:pt x="89" y="435"/>
                  </a:lnTo>
                  <a:lnTo>
                    <a:pt x="85" y="457"/>
                  </a:lnTo>
                  <a:lnTo>
                    <a:pt x="82" y="480"/>
                  </a:lnTo>
                  <a:lnTo>
                    <a:pt x="81" y="502"/>
                  </a:lnTo>
                  <a:lnTo>
                    <a:pt x="80" y="525"/>
                  </a:lnTo>
                  <a:lnTo>
                    <a:pt x="80" y="525"/>
                  </a:lnTo>
                  <a:lnTo>
                    <a:pt x="80" y="525"/>
                  </a:lnTo>
                  <a:lnTo>
                    <a:pt x="81" y="547"/>
                  </a:lnTo>
                  <a:lnTo>
                    <a:pt x="82" y="571"/>
                  </a:lnTo>
                  <a:lnTo>
                    <a:pt x="85" y="592"/>
                  </a:lnTo>
                  <a:lnTo>
                    <a:pt x="89" y="615"/>
                  </a:lnTo>
                  <a:lnTo>
                    <a:pt x="93" y="636"/>
                  </a:lnTo>
                  <a:lnTo>
                    <a:pt x="100" y="657"/>
                  </a:lnTo>
                  <a:lnTo>
                    <a:pt x="107" y="678"/>
                  </a:lnTo>
                  <a:lnTo>
                    <a:pt x="115" y="698"/>
                  </a:lnTo>
                  <a:lnTo>
                    <a:pt x="123" y="718"/>
                  </a:lnTo>
                  <a:lnTo>
                    <a:pt x="133" y="737"/>
                  </a:lnTo>
                  <a:lnTo>
                    <a:pt x="145" y="756"/>
                  </a:lnTo>
                  <a:lnTo>
                    <a:pt x="156" y="773"/>
                  </a:lnTo>
                  <a:lnTo>
                    <a:pt x="168" y="791"/>
                  </a:lnTo>
                  <a:lnTo>
                    <a:pt x="181" y="808"/>
                  </a:lnTo>
                  <a:lnTo>
                    <a:pt x="196" y="825"/>
                  </a:lnTo>
                  <a:lnTo>
                    <a:pt x="209" y="840"/>
                  </a:lnTo>
                  <a:lnTo>
                    <a:pt x="209" y="840"/>
                  </a:lnTo>
                  <a:lnTo>
                    <a:pt x="226" y="855"/>
                  </a:lnTo>
                  <a:lnTo>
                    <a:pt x="242" y="868"/>
                  </a:lnTo>
                  <a:lnTo>
                    <a:pt x="258" y="881"/>
                  </a:lnTo>
                  <a:lnTo>
                    <a:pt x="275" y="893"/>
                  </a:lnTo>
                  <a:lnTo>
                    <a:pt x="294" y="906"/>
                  </a:lnTo>
                  <a:lnTo>
                    <a:pt x="312" y="916"/>
                  </a:lnTo>
                  <a:lnTo>
                    <a:pt x="332" y="926"/>
                  </a:lnTo>
                  <a:lnTo>
                    <a:pt x="352" y="935"/>
                  </a:lnTo>
                  <a:lnTo>
                    <a:pt x="371" y="943"/>
                  </a:lnTo>
                  <a:lnTo>
                    <a:pt x="391" y="950"/>
                  </a:lnTo>
                  <a:lnTo>
                    <a:pt x="413" y="956"/>
                  </a:lnTo>
                  <a:lnTo>
                    <a:pt x="434" y="961"/>
                  </a:lnTo>
                  <a:lnTo>
                    <a:pt x="456" y="965"/>
                  </a:lnTo>
                  <a:lnTo>
                    <a:pt x="479" y="967"/>
                  </a:lnTo>
                  <a:lnTo>
                    <a:pt x="501" y="970"/>
                  </a:lnTo>
                  <a:lnTo>
                    <a:pt x="524" y="970"/>
                  </a:lnTo>
                  <a:lnTo>
                    <a:pt x="524" y="970"/>
                  </a:lnTo>
                  <a:lnTo>
                    <a:pt x="546" y="970"/>
                  </a:lnTo>
                  <a:lnTo>
                    <a:pt x="570" y="967"/>
                  </a:lnTo>
                  <a:lnTo>
                    <a:pt x="591" y="965"/>
                  </a:lnTo>
                  <a:lnTo>
                    <a:pt x="613" y="961"/>
                  </a:lnTo>
                  <a:lnTo>
                    <a:pt x="634" y="956"/>
                  </a:lnTo>
                  <a:lnTo>
                    <a:pt x="656" y="950"/>
                  </a:lnTo>
                  <a:lnTo>
                    <a:pt x="677" y="943"/>
                  </a:lnTo>
                  <a:lnTo>
                    <a:pt x="697" y="935"/>
                  </a:lnTo>
                  <a:lnTo>
                    <a:pt x="717" y="926"/>
                  </a:lnTo>
                  <a:lnTo>
                    <a:pt x="735" y="916"/>
                  </a:lnTo>
                  <a:lnTo>
                    <a:pt x="754" y="906"/>
                  </a:lnTo>
                  <a:lnTo>
                    <a:pt x="772" y="893"/>
                  </a:lnTo>
                  <a:lnTo>
                    <a:pt x="789" y="881"/>
                  </a:lnTo>
                  <a:lnTo>
                    <a:pt x="806" y="868"/>
                  </a:lnTo>
                  <a:lnTo>
                    <a:pt x="823" y="855"/>
                  </a:lnTo>
                  <a:lnTo>
                    <a:pt x="838" y="840"/>
                  </a:lnTo>
                  <a:lnTo>
                    <a:pt x="838" y="840"/>
                  </a:lnTo>
                  <a:lnTo>
                    <a:pt x="853" y="825"/>
                  </a:lnTo>
                  <a:lnTo>
                    <a:pt x="866" y="808"/>
                  </a:lnTo>
                  <a:lnTo>
                    <a:pt x="879" y="791"/>
                  </a:lnTo>
                  <a:lnTo>
                    <a:pt x="891" y="773"/>
                  </a:lnTo>
                  <a:lnTo>
                    <a:pt x="904" y="756"/>
                  </a:lnTo>
                  <a:lnTo>
                    <a:pt x="914" y="737"/>
                  </a:lnTo>
                  <a:lnTo>
                    <a:pt x="924" y="718"/>
                  </a:lnTo>
                  <a:lnTo>
                    <a:pt x="932" y="698"/>
                  </a:lnTo>
                  <a:lnTo>
                    <a:pt x="941" y="678"/>
                  </a:lnTo>
                  <a:lnTo>
                    <a:pt x="947" y="657"/>
                  </a:lnTo>
                  <a:lnTo>
                    <a:pt x="954" y="636"/>
                  </a:lnTo>
                  <a:lnTo>
                    <a:pt x="959" y="615"/>
                  </a:lnTo>
                  <a:lnTo>
                    <a:pt x="962" y="592"/>
                  </a:lnTo>
                  <a:lnTo>
                    <a:pt x="965" y="571"/>
                  </a:lnTo>
                  <a:lnTo>
                    <a:pt x="967" y="547"/>
                  </a:lnTo>
                  <a:lnTo>
                    <a:pt x="967" y="525"/>
                  </a:lnTo>
                  <a:lnTo>
                    <a:pt x="967" y="525"/>
                  </a:lnTo>
                  <a:lnTo>
                    <a:pt x="967" y="502"/>
                  </a:lnTo>
                  <a:lnTo>
                    <a:pt x="965" y="480"/>
                  </a:lnTo>
                  <a:lnTo>
                    <a:pt x="962" y="457"/>
                  </a:lnTo>
                  <a:lnTo>
                    <a:pt x="959" y="435"/>
                  </a:lnTo>
                  <a:lnTo>
                    <a:pt x="954" y="414"/>
                  </a:lnTo>
                  <a:lnTo>
                    <a:pt x="947" y="392"/>
                  </a:lnTo>
                  <a:lnTo>
                    <a:pt x="941" y="372"/>
                  </a:lnTo>
                  <a:lnTo>
                    <a:pt x="932" y="352"/>
                  </a:lnTo>
                  <a:lnTo>
                    <a:pt x="924" y="332"/>
                  </a:lnTo>
                  <a:lnTo>
                    <a:pt x="914" y="312"/>
                  </a:lnTo>
                  <a:lnTo>
                    <a:pt x="904" y="295"/>
                  </a:lnTo>
                  <a:lnTo>
                    <a:pt x="891" y="276"/>
                  </a:lnTo>
                  <a:lnTo>
                    <a:pt x="879" y="259"/>
                  </a:lnTo>
                  <a:lnTo>
                    <a:pt x="866" y="242"/>
                  </a:lnTo>
                  <a:lnTo>
                    <a:pt x="853" y="226"/>
                  </a:lnTo>
                  <a:lnTo>
                    <a:pt x="838" y="210"/>
                  </a:lnTo>
                  <a:lnTo>
                    <a:pt x="838" y="210"/>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sp>
          <p:nvSpPr>
            <p:cNvPr id="20" name="Freeform 7"/>
            <p:cNvSpPr>
              <a:spLocks noEditPoints="1"/>
            </p:cNvSpPr>
            <p:nvPr/>
          </p:nvSpPr>
          <p:spPr bwMode="auto">
            <a:xfrm>
              <a:off x="8367713" y="293688"/>
              <a:ext cx="354013" cy="292100"/>
            </a:xfrm>
            <a:custGeom>
              <a:avLst/>
              <a:gdLst>
                <a:gd name="T0" fmla="*/ 181 w 671"/>
                <a:gd name="T1" fmla="*/ 57 h 550"/>
                <a:gd name="T2" fmla="*/ 311 w 671"/>
                <a:gd name="T3" fmla="*/ 57 h 550"/>
                <a:gd name="T4" fmla="*/ 311 w 671"/>
                <a:gd name="T5" fmla="*/ 550 h 550"/>
                <a:gd name="T6" fmla="*/ 311 w 671"/>
                <a:gd name="T7" fmla="*/ 550 h 550"/>
                <a:gd name="T8" fmla="*/ 277 w 671"/>
                <a:gd name="T9" fmla="*/ 546 h 550"/>
                <a:gd name="T10" fmla="*/ 245 w 671"/>
                <a:gd name="T11" fmla="*/ 540 h 550"/>
                <a:gd name="T12" fmla="*/ 212 w 671"/>
                <a:gd name="T13" fmla="*/ 530 h 550"/>
                <a:gd name="T14" fmla="*/ 181 w 671"/>
                <a:gd name="T15" fmla="*/ 518 h 550"/>
                <a:gd name="T16" fmla="*/ 181 w 671"/>
                <a:gd name="T17" fmla="*/ 57 h 550"/>
                <a:gd name="T18" fmla="*/ 181 w 671"/>
                <a:gd name="T19" fmla="*/ 57 h 550"/>
                <a:gd name="T20" fmla="*/ 0 w 671"/>
                <a:gd name="T21" fmla="*/ 362 h 550"/>
                <a:gd name="T22" fmla="*/ 0 w 671"/>
                <a:gd name="T23" fmla="*/ 362 h 550"/>
                <a:gd name="T24" fmla="*/ 13 w 671"/>
                <a:gd name="T25" fmla="*/ 381 h 550"/>
                <a:gd name="T26" fmla="*/ 26 w 671"/>
                <a:gd name="T27" fmla="*/ 400 h 550"/>
                <a:gd name="T28" fmla="*/ 41 w 671"/>
                <a:gd name="T29" fmla="*/ 417 h 550"/>
                <a:gd name="T30" fmla="*/ 58 w 671"/>
                <a:gd name="T31" fmla="*/ 435 h 550"/>
                <a:gd name="T32" fmla="*/ 58 w 671"/>
                <a:gd name="T33" fmla="*/ 435 h 550"/>
                <a:gd name="T34" fmla="*/ 74 w 671"/>
                <a:gd name="T35" fmla="*/ 451 h 550"/>
                <a:gd name="T36" fmla="*/ 92 w 671"/>
                <a:gd name="T37" fmla="*/ 466 h 550"/>
                <a:gd name="T38" fmla="*/ 111 w 671"/>
                <a:gd name="T39" fmla="*/ 480 h 550"/>
                <a:gd name="T40" fmla="*/ 130 w 671"/>
                <a:gd name="T41" fmla="*/ 492 h 550"/>
                <a:gd name="T42" fmla="*/ 130 w 671"/>
                <a:gd name="T43" fmla="*/ 145 h 550"/>
                <a:gd name="T44" fmla="*/ 0 w 671"/>
                <a:gd name="T45" fmla="*/ 145 h 550"/>
                <a:gd name="T46" fmla="*/ 0 w 671"/>
                <a:gd name="T47" fmla="*/ 362 h 550"/>
                <a:gd name="T48" fmla="*/ 0 w 671"/>
                <a:gd name="T49" fmla="*/ 362 h 550"/>
                <a:gd name="T50" fmla="*/ 360 w 671"/>
                <a:gd name="T51" fmla="*/ 550 h 550"/>
                <a:gd name="T52" fmla="*/ 360 w 671"/>
                <a:gd name="T53" fmla="*/ 550 h 550"/>
                <a:gd name="T54" fmla="*/ 394 w 671"/>
                <a:gd name="T55" fmla="*/ 546 h 550"/>
                <a:gd name="T56" fmla="*/ 428 w 671"/>
                <a:gd name="T57" fmla="*/ 540 h 550"/>
                <a:gd name="T58" fmla="*/ 460 w 671"/>
                <a:gd name="T59" fmla="*/ 530 h 550"/>
                <a:gd name="T60" fmla="*/ 491 w 671"/>
                <a:gd name="T61" fmla="*/ 518 h 550"/>
                <a:gd name="T62" fmla="*/ 491 w 671"/>
                <a:gd name="T63" fmla="*/ 230 h 550"/>
                <a:gd name="T64" fmla="*/ 360 w 671"/>
                <a:gd name="T65" fmla="*/ 230 h 550"/>
                <a:gd name="T66" fmla="*/ 360 w 671"/>
                <a:gd name="T67" fmla="*/ 550 h 550"/>
                <a:gd name="T68" fmla="*/ 360 w 671"/>
                <a:gd name="T69" fmla="*/ 550 h 550"/>
                <a:gd name="T70" fmla="*/ 541 w 671"/>
                <a:gd name="T71" fmla="*/ 492 h 550"/>
                <a:gd name="T72" fmla="*/ 541 w 671"/>
                <a:gd name="T73" fmla="*/ 492 h 550"/>
                <a:gd name="T74" fmla="*/ 561 w 671"/>
                <a:gd name="T75" fmla="*/ 480 h 550"/>
                <a:gd name="T76" fmla="*/ 580 w 671"/>
                <a:gd name="T77" fmla="*/ 466 h 550"/>
                <a:gd name="T78" fmla="*/ 597 w 671"/>
                <a:gd name="T79" fmla="*/ 451 h 550"/>
                <a:gd name="T80" fmla="*/ 615 w 671"/>
                <a:gd name="T81" fmla="*/ 435 h 550"/>
                <a:gd name="T82" fmla="*/ 615 w 671"/>
                <a:gd name="T83" fmla="*/ 435 h 550"/>
                <a:gd name="T84" fmla="*/ 630 w 671"/>
                <a:gd name="T85" fmla="*/ 417 h 550"/>
                <a:gd name="T86" fmla="*/ 645 w 671"/>
                <a:gd name="T87" fmla="*/ 400 h 550"/>
                <a:gd name="T88" fmla="*/ 658 w 671"/>
                <a:gd name="T89" fmla="*/ 381 h 550"/>
                <a:gd name="T90" fmla="*/ 671 w 671"/>
                <a:gd name="T91" fmla="*/ 362 h 550"/>
                <a:gd name="T92" fmla="*/ 671 w 671"/>
                <a:gd name="T93" fmla="*/ 0 h 550"/>
                <a:gd name="T94" fmla="*/ 541 w 671"/>
                <a:gd name="T95" fmla="*/ 0 h 550"/>
                <a:gd name="T96" fmla="*/ 541 w 671"/>
                <a:gd name="T97" fmla="*/ 492 h 550"/>
                <a:gd name="T98" fmla="*/ 541 w 671"/>
                <a:gd name="T99" fmla="*/ 4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1" h="550">
                  <a:moveTo>
                    <a:pt x="181" y="57"/>
                  </a:moveTo>
                  <a:lnTo>
                    <a:pt x="311" y="57"/>
                  </a:lnTo>
                  <a:lnTo>
                    <a:pt x="311" y="550"/>
                  </a:lnTo>
                  <a:lnTo>
                    <a:pt x="311" y="550"/>
                  </a:lnTo>
                  <a:lnTo>
                    <a:pt x="277" y="546"/>
                  </a:lnTo>
                  <a:lnTo>
                    <a:pt x="245" y="540"/>
                  </a:lnTo>
                  <a:lnTo>
                    <a:pt x="212" y="530"/>
                  </a:lnTo>
                  <a:lnTo>
                    <a:pt x="181" y="518"/>
                  </a:lnTo>
                  <a:lnTo>
                    <a:pt x="181" y="57"/>
                  </a:lnTo>
                  <a:lnTo>
                    <a:pt x="181" y="57"/>
                  </a:lnTo>
                  <a:close/>
                  <a:moveTo>
                    <a:pt x="0" y="362"/>
                  </a:moveTo>
                  <a:lnTo>
                    <a:pt x="0" y="362"/>
                  </a:lnTo>
                  <a:lnTo>
                    <a:pt x="13" y="381"/>
                  </a:lnTo>
                  <a:lnTo>
                    <a:pt x="26" y="400"/>
                  </a:lnTo>
                  <a:lnTo>
                    <a:pt x="41" y="417"/>
                  </a:lnTo>
                  <a:lnTo>
                    <a:pt x="58" y="435"/>
                  </a:lnTo>
                  <a:lnTo>
                    <a:pt x="58" y="435"/>
                  </a:lnTo>
                  <a:lnTo>
                    <a:pt x="74" y="451"/>
                  </a:lnTo>
                  <a:lnTo>
                    <a:pt x="92" y="466"/>
                  </a:lnTo>
                  <a:lnTo>
                    <a:pt x="111" y="480"/>
                  </a:lnTo>
                  <a:lnTo>
                    <a:pt x="130" y="492"/>
                  </a:lnTo>
                  <a:lnTo>
                    <a:pt x="130" y="145"/>
                  </a:lnTo>
                  <a:lnTo>
                    <a:pt x="0" y="145"/>
                  </a:lnTo>
                  <a:lnTo>
                    <a:pt x="0" y="362"/>
                  </a:lnTo>
                  <a:lnTo>
                    <a:pt x="0" y="362"/>
                  </a:lnTo>
                  <a:close/>
                  <a:moveTo>
                    <a:pt x="360" y="550"/>
                  </a:moveTo>
                  <a:lnTo>
                    <a:pt x="360" y="550"/>
                  </a:lnTo>
                  <a:lnTo>
                    <a:pt x="394" y="546"/>
                  </a:lnTo>
                  <a:lnTo>
                    <a:pt x="428" y="540"/>
                  </a:lnTo>
                  <a:lnTo>
                    <a:pt x="460" y="530"/>
                  </a:lnTo>
                  <a:lnTo>
                    <a:pt x="491" y="518"/>
                  </a:lnTo>
                  <a:lnTo>
                    <a:pt x="491" y="230"/>
                  </a:lnTo>
                  <a:lnTo>
                    <a:pt x="360" y="230"/>
                  </a:lnTo>
                  <a:lnTo>
                    <a:pt x="360" y="550"/>
                  </a:lnTo>
                  <a:lnTo>
                    <a:pt x="360" y="550"/>
                  </a:lnTo>
                  <a:close/>
                  <a:moveTo>
                    <a:pt x="541" y="492"/>
                  </a:moveTo>
                  <a:lnTo>
                    <a:pt x="541" y="492"/>
                  </a:lnTo>
                  <a:lnTo>
                    <a:pt x="561" y="480"/>
                  </a:lnTo>
                  <a:lnTo>
                    <a:pt x="580" y="466"/>
                  </a:lnTo>
                  <a:lnTo>
                    <a:pt x="597" y="451"/>
                  </a:lnTo>
                  <a:lnTo>
                    <a:pt x="615" y="435"/>
                  </a:lnTo>
                  <a:lnTo>
                    <a:pt x="615" y="435"/>
                  </a:lnTo>
                  <a:lnTo>
                    <a:pt x="630" y="417"/>
                  </a:lnTo>
                  <a:lnTo>
                    <a:pt x="645" y="400"/>
                  </a:lnTo>
                  <a:lnTo>
                    <a:pt x="658" y="381"/>
                  </a:lnTo>
                  <a:lnTo>
                    <a:pt x="671" y="362"/>
                  </a:lnTo>
                  <a:lnTo>
                    <a:pt x="671" y="0"/>
                  </a:lnTo>
                  <a:lnTo>
                    <a:pt x="541" y="0"/>
                  </a:lnTo>
                  <a:lnTo>
                    <a:pt x="541" y="492"/>
                  </a:lnTo>
                  <a:lnTo>
                    <a:pt x="541" y="492"/>
                  </a:lnTo>
                  <a:close/>
                </a:path>
              </a:pathLst>
            </a:custGeom>
            <a:grpFill/>
            <a:ln>
              <a:noFill/>
            </a:ln>
          </p:spPr>
          <p:txBody>
            <a:bodyPr vert="horz" wrap="square" lIns="121920" tIns="60960" rIns="121920" bIns="60960" numCol="1" anchor="t" anchorCtr="0" compatLnSpc="1">
              <a:prstTxWarp prst="textNoShape">
                <a:avLst/>
              </a:prstTxWarp>
            </a:bodyPr>
            <a:lstStyle/>
            <a:p>
              <a:pPr defTabSz="1232345"/>
              <a:endParaRPr lang="fr-FR" sz="2400" dirty="0">
                <a:solidFill>
                  <a:srgbClr val="222223"/>
                </a:solidFill>
                <a:latin typeface="Calibri"/>
              </a:endParaRPr>
            </a:p>
          </p:txBody>
        </p:sp>
      </p:grpSp>
      <p:pic>
        <p:nvPicPr>
          <p:cNvPr id="4" name="Espace réservé pour une image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066" r="25066"/>
          <a:stretch>
            <a:fillRect/>
          </a:stretch>
        </p:blipFill>
        <p:spPr/>
      </p:pic>
    </p:spTree>
    <p:extLst>
      <p:ext uri="{BB962C8B-B14F-4D97-AF65-F5344CB8AC3E}">
        <p14:creationId xmlns:p14="http://schemas.microsoft.com/office/powerpoint/2010/main" val="38878285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76974" y="410189"/>
            <a:ext cx="5776985" cy="738792"/>
          </a:xfrm>
        </p:spPr>
        <p:txBody>
          <a:bodyPr/>
          <a:lstStyle/>
          <a:p>
            <a:r>
              <a:rPr lang="fr-FR" sz="2667" dirty="0"/>
              <a:t>La prise en compte des sondages pour le 1</a:t>
            </a:r>
            <a:r>
              <a:rPr lang="fr-FR" sz="2667" baseline="30000" dirty="0"/>
              <a:t>er</a:t>
            </a:r>
            <a:r>
              <a:rPr lang="fr-FR" sz="2667" dirty="0"/>
              <a:t> tour de l’élection présidentielle (1/2)</a:t>
            </a:r>
          </a:p>
        </p:txBody>
      </p:sp>
      <p:sp>
        <p:nvSpPr>
          <p:cNvPr id="2" name="Espace réservé du texte 1"/>
          <p:cNvSpPr>
            <a:spLocks noGrp="1"/>
          </p:cNvSpPr>
          <p:nvPr>
            <p:ph type="body" sz="quarter" idx="14"/>
          </p:nvPr>
        </p:nvSpPr>
        <p:spPr>
          <a:xfrm>
            <a:off x="6320222" y="165633"/>
            <a:ext cx="5655017" cy="1137649"/>
          </a:xfrm>
          <a:prstGeom prst="roundRect">
            <a:avLst/>
          </a:prstGeom>
          <a:noFill/>
          <a:ln>
            <a:noFill/>
          </a:ln>
        </p:spPr>
        <p:txBody>
          <a:bodyPr anchor="ctr">
            <a:noAutofit/>
          </a:bodyPr>
          <a:lstStyle/>
          <a:p>
            <a:pPr marL="0" indent="0">
              <a:buNone/>
            </a:pPr>
            <a:r>
              <a:rPr lang="fr-FR" sz="1400" i="1" dirty="0">
                <a:solidFill>
                  <a:schemeClr val="tx2"/>
                </a:solidFill>
                <a:cs typeface="Helvetica" panose="020B0604020202020204" pitchFamily="34" charset="0"/>
              </a:rPr>
              <a:t>Question : Aujourd’hui, beaucoup de sondages publient les intentions de vote des candidats à l’élection présidentielle. Diriez-vous que vous tenez pas du tout ou beaucoup compte de ces résultats publiés pour déterminer ce que vous ferez au premier tour de l’élection présidentielle ? </a:t>
            </a:r>
          </a:p>
        </p:txBody>
      </p:sp>
      <p:sp>
        <p:nvSpPr>
          <p:cNvPr id="4" name="Espace réservé du texte 3"/>
          <p:cNvSpPr>
            <a:spLocks noGrp="1"/>
          </p:cNvSpPr>
          <p:nvPr>
            <p:ph type="body" sz="quarter" idx="13"/>
          </p:nvPr>
        </p:nvSpPr>
        <p:spPr>
          <a:xfrm>
            <a:off x="276973" y="-12106"/>
            <a:ext cx="6658144" cy="590215"/>
          </a:xfrm>
        </p:spPr>
        <p:txBody>
          <a:bodyPr anchor="ctr"/>
          <a:lstStyle/>
          <a:p>
            <a:r>
              <a:rPr lang="fr-FR" dirty="0">
                <a:solidFill>
                  <a:schemeClr val="bg1">
                    <a:lumMod val="65000"/>
                  </a:schemeClr>
                </a:solidFill>
              </a:rPr>
              <a:t>Module sondages </a:t>
            </a:r>
            <a:endParaRPr lang="fr-FR" sz="3200" dirty="0">
              <a:solidFill>
                <a:schemeClr val="bg1">
                  <a:lumMod val="65000"/>
                </a:schemeClr>
              </a:solidFill>
            </a:endParaRPr>
          </a:p>
        </p:txBody>
      </p:sp>
      <p:sp>
        <p:nvSpPr>
          <p:cNvPr id="11" name="Espace réservé du pied de page 1"/>
          <p:cNvSpPr>
            <a:spLocks noGrp="1"/>
          </p:cNvSpPr>
          <p:nvPr>
            <p:ph type="ftr" sz="quarter" idx="15"/>
          </p:nvPr>
        </p:nvSpPr>
        <p:spPr>
          <a:xfrm>
            <a:off x="633684" y="6351954"/>
            <a:ext cx="3860800" cy="366183"/>
          </a:xfrm>
        </p:spPr>
        <p:txBody>
          <a:bodyPr/>
          <a:lstStyle/>
          <a:p>
            <a:pPr defTabSz="1232345"/>
            <a:r>
              <a:rPr lang="fr-FR">
                <a:solidFill>
                  <a:srgbClr val="888B8D"/>
                </a:solidFill>
                <a:latin typeface="Calibri"/>
              </a:rPr>
              <a:t>©Ipsos  CEVIPOF LE MONDE – EEF 2017 -  Avril 2017</a:t>
            </a:r>
            <a:endParaRPr lang="fr-FR" dirty="0">
              <a:solidFill>
                <a:srgbClr val="888B8D"/>
              </a:solidFill>
              <a:latin typeface="Calibri"/>
            </a:endParaRPr>
          </a:p>
        </p:txBody>
      </p:sp>
      <p:graphicFrame>
        <p:nvGraphicFramePr>
          <p:cNvPr id="7" name="Tableau 6"/>
          <p:cNvGraphicFramePr>
            <a:graphicFrameLocks noGrp="1"/>
          </p:cNvGraphicFramePr>
          <p:nvPr>
            <p:extLst/>
          </p:nvPr>
        </p:nvGraphicFramePr>
        <p:xfrm>
          <a:off x="-174157" y="2039735"/>
          <a:ext cx="12070130" cy="3839523"/>
        </p:xfrm>
        <a:graphic>
          <a:graphicData uri="http://schemas.openxmlformats.org/drawingml/2006/table">
            <a:tbl>
              <a:tblPr firstRow="1" bandRow="1">
                <a:tableStyleId>{5C22544A-7EE6-4342-B048-85BDC9FD1C3A}</a:tableStyleId>
              </a:tblPr>
              <a:tblGrid>
                <a:gridCol w="1022067">
                  <a:extLst>
                    <a:ext uri="{9D8B030D-6E8A-4147-A177-3AD203B41FA5}">
                      <a16:colId xmlns:a16="http://schemas.microsoft.com/office/drawing/2014/main" val="20000"/>
                    </a:ext>
                  </a:extLst>
                </a:gridCol>
                <a:gridCol w="2093352">
                  <a:extLst>
                    <a:ext uri="{9D8B030D-6E8A-4147-A177-3AD203B41FA5}">
                      <a16:colId xmlns:a16="http://schemas.microsoft.com/office/drawing/2014/main" val="20001"/>
                    </a:ext>
                  </a:extLst>
                </a:gridCol>
                <a:gridCol w="1585193">
                  <a:extLst>
                    <a:ext uri="{9D8B030D-6E8A-4147-A177-3AD203B41FA5}">
                      <a16:colId xmlns:a16="http://schemas.microsoft.com/office/drawing/2014/main" val="20002"/>
                    </a:ext>
                  </a:extLst>
                </a:gridCol>
                <a:gridCol w="2732691">
                  <a:extLst>
                    <a:ext uri="{9D8B030D-6E8A-4147-A177-3AD203B41FA5}">
                      <a16:colId xmlns:a16="http://schemas.microsoft.com/office/drawing/2014/main" val="20003"/>
                    </a:ext>
                  </a:extLst>
                </a:gridCol>
                <a:gridCol w="1521955">
                  <a:extLst>
                    <a:ext uri="{9D8B030D-6E8A-4147-A177-3AD203B41FA5}">
                      <a16:colId xmlns:a16="http://schemas.microsoft.com/office/drawing/2014/main" val="20004"/>
                    </a:ext>
                  </a:extLst>
                </a:gridCol>
                <a:gridCol w="1654028">
                  <a:extLst>
                    <a:ext uri="{9D8B030D-6E8A-4147-A177-3AD203B41FA5}">
                      <a16:colId xmlns:a16="http://schemas.microsoft.com/office/drawing/2014/main" val="20005"/>
                    </a:ext>
                  </a:extLst>
                </a:gridCol>
                <a:gridCol w="1460844">
                  <a:extLst>
                    <a:ext uri="{9D8B030D-6E8A-4147-A177-3AD203B41FA5}">
                      <a16:colId xmlns:a16="http://schemas.microsoft.com/office/drawing/2014/main" val="20006"/>
                    </a:ext>
                  </a:extLst>
                </a:gridCol>
              </a:tblGrid>
              <a:tr h="1150620">
                <a:tc>
                  <a:txBody>
                    <a:bodyPr/>
                    <a:lstStyle/>
                    <a:p>
                      <a:pPr marL="0" marR="0" indent="0" algn="ctr" defTabSz="924282" rtl="0" eaLnBrk="1" fontAlgn="auto" latinLnBrk="0" hangingPunct="1">
                        <a:lnSpc>
                          <a:spcPct val="100000"/>
                        </a:lnSpc>
                        <a:spcBef>
                          <a:spcPts val="0"/>
                        </a:spcBef>
                        <a:spcAft>
                          <a:spcPts val="0"/>
                        </a:spcAft>
                        <a:buClrTx/>
                        <a:buSzTx/>
                        <a:buFontTx/>
                        <a:buNone/>
                        <a:tabLst/>
                        <a:defRPr/>
                      </a:pPr>
                      <a:endParaRPr lang="fr-FR" sz="1900" b="1" i="0" u="none" strike="noStrike" dirty="0">
                        <a:solidFill>
                          <a:srgbClr val="FF0000"/>
                        </a:solidFill>
                        <a:effectLst/>
                        <a:latin typeface="+mn-lt"/>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0000"/>
                          </a:solidFill>
                          <a:effectLst/>
                        </a:rPr>
                        <a:t>Pas du tout</a:t>
                      </a:r>
                    </a:p>
                    <a:p>
                      <a:pPr algn="ctr" fontAlgn="ctr"/>
                      <a:r>
                        <a:rPr lang="fr-FR" sz="1900" u="none" strike="noStrike" dirty="0">
                          <a:solidFill>
                            <a:srgbClr val="FF0000"/>
                          </a:solidFill>
                          <a:effectLst/>
                        </a:rPr>
                        <a:t>(0 à 1)</a:t>
                      </a:r>
                      <a:endParaRPr lang="fr-FR" sz="1900" b="0" i="0" u="none" strike="noStrike" dirty="0">
                        <a:solidFill>
                          <a:srgbClr val="FF000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rgbClr val="FF5050"/>
                          </a:solidFill>
                          <a:effectLst/>
                        </a:rPr>
                        <a:t>Peu</a:t>
                      </a:r>
                    </a:p>
                    <a:p>
                      <a:pPr algn="ctr" fontAlgn="ctr"/>
                      <a:r>
                        <a:rPr lang="fr-FR" sz="1900" u="none" strike="noStrike" dirty="0">
                          <a:solidFill>
                            <a:srgbClr val="FF5050"/>
                          </a:solidFill>
                          <a:effectLst/>
                        </a:rPr>
                        <a:t>(2 à 3)</a:t>
                      </a:r>
                      <a:endParaRPr lang="fr-FR" sz="1900" b="0" i="0" u="none" strike="noStrike" dirty="0">
                        <a:solidFill>
                          <a:srgbClr val="FF5050"/>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1900" u="none" strike="noStrike" dirty="0">
                          <a:solidFill>
                            <a:schemeClr val="accent5">
                              <a:lumMod val="75000"/>
                            </a:schemeClr>
                          </a:solidFill>
                          <a:effectLst/>
                        </a:rPr>
                        <a:t>En</a:t>
                      </a:r>
                      <a:r>
                        <a:rPr lang="fr-FR" sz="1900" u="none" strike="noStrike" baseline="0" dirty="0">
                          <a:solidFill>
                            <a:schemeClr val="accent5">
                              <a:lumMod val="75000"/>
                            </a:schemeClr>
                          </a:solidFill>
                          <a:effectLst/>
                        </a:rPr>
                        <a:t> tient</a:t>
                      </a:r>
                    </a:p>
                    <a:p>
                      <a:pPr marL="0" marR="0" indent="0" algn="ctr" defTabSz="924282" rtl="0" eaLnBrk="1" fontAlgn="ctr" latinLnBrk="0" hangingPunct="1">
                        <a:lnSpc>
                          <a:spcPct val="100000"/>
                        </a:lnSpc>
                        <a:spcBef>
                          <a:spcPts val="0"/>
                        </a:spcBef>
                        <a:spcAft>
                          <a:spcPts val="0"/>
                        </a:spcAft>
                        <a:buClrTx/>
                        <a:buSzTx/>
                        <a:buFontTx/>
                        <a:buNone/>
                        <a:tabLst/>
                        <a:defRPr/>
                      </a:pPr>
                      <a:r>
                        <a:rPr lang="fr-FR" sz="1900" u="none" strike="noStrike" baseline="0" dirty="0">
                          <a:solidFill>
                            <a:schemeClr val="accent5">
                              <a:lumMod val="75000"/>
                            </a:schemeClr>
                          </a:solidFill>
                          <a:effectLst/>
                        </a:rPr>
                        <a:t>moyennement</a:t>
                      </a:r>
                      <a:endParaRPr lang="fr-FR" sz="1900" u="none" strike="noStrike" dirty="0">
                        <a:solidFill>
                          <a:schemeClr val="accent5">
                            <a:lumMod val="75000"/>
                          </a:schemeClr>
                        </a:solidFill>
                        <a:effectLst/>
                      </a:endParaRPr>
                    </a:p>
                    <a:p>
                      <a:pPr algn="ctr" fontAlgn="ctr"/>
                      <a:r>
                        <a:rPr lang="fr-FR" sz="1900" u="none" strike="noStrike" baseline="0" dirty="0">
                          <a:solidFill>
                            <a:schemeClr val="accent5">
                              <a:lumMod val="75000"/>
                            </a:schemeClr>
                          </a:solidFill>
                          <a:effectLst/>
                        </a:rPr>
                        <a:t>compte</a:t>
                      </a:r>
                    </a:p>
                    <a:p>
                      <a:pPr algn="ctr" fontAlgn="ctr"/>
                      <a:r>
                        <a:rPr lang="fr-FR" sz="1900" u="none" strike="noStrike" dirty="0">
                          <a:solidFill>
                            <a:schemeClr val="accent5">
                              <a:lumMod val="75000"/>
                            </a:schemeClr>
                          </a:solidFill>
                          <a:effectLst/>
                        </a:rPr>
                        <a:t>(4 à 6)</a:t>
                      </a:r>
                      <a:endParaRPr lang="fr-FR" sz="1900" b="0" i="0" u="none" strike="noStrike" dirty="0">
                        <a:solidFill>
                          <a:schemeClr val="accent5">
                            <a:lumMod val="75000"/>
                          </a:schemeClr>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Assez</a:t>
                      </a:r>
                    </a:p>
                    <a:p>
                      <a:pPr algn="ctr" fontAlgn="ctr"/>
                      <a:r>
                        <a:rPr lang="fr-FR" sz="1900" u="none" strike="noStrike" dirty="0">
                          <a:solidFill>
                            <a:schemeClr val="tx2"/>
                          </a:solidFill>
                          <a:effectLst/>
                        </a:rPr>
                        <a:t> (7 à 8)</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1900" u="none" strike="noStrike" dirty="0">
                          <a:solidFill>
                            <a:schemeClr val="tx2"/>
                          </a:solidFill>
                          <a:effectLst/>
                        </a:rPr>
                        <a:t>Beaucoup </a:t>
                      </a:r>
                    </a:p>
                    <a:p>
                      <a:pPr algn="ctr" fontAlgn="ctr"/>
                      <a:r>
                        <a:rPr lang="fr-FR" sz="1900" u="none" strike="noStrike" dirty="0">
                          <a:solidFill>
                            <a:schemeClr val="tx2"/>
                          </a:solidFill>
                          <a:effectLst/>
                        </a:rPr>
                        <a:t>(9 à 10)</a:t>
                      </a:r>
                      <a:endParaRPr lang="fr-FR" sz="1900" b="0" i="0" u="none" strike="noStrike" dirty="0">
                        <a:solidFill>
                          <a:schemeClr val="tx2"/>
                        </a:solidFill>
                        <a:effectLst/>
                        <a:latin typeface="calibri"/>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4">
                  <a:txBody>
                    <a:bodyPr/>
                    <a:lstStyle/>
                    <a:p>
                      <a:pPr algn="ctr"/>
                      <a:r>
                        <a:rPr lang="fr-FR" sz="2400" b="1" dirty="0">
                          <a:solidFill>
                            <a:srgbClr val="FF5050"/>
                          </a:solidFill>
                          <a:latin typeface="+mn-lt"/>
                        </a:rPr>
                        <a:t>Note</a:t>
                      </a:r>
                      <a:r>
                        <a:rPr lang="fr-FR" sz="2400" b="1" baseline="0" dirty="0">
                          <a:solidFill>
                            <a:srgbClr val="FF5050"/>
                          </a:solidFill>
                          <a:latin typeface="+mn-lt"/>
                        </a:rPr>
                        <a:t> </a:t>
                      </a:r>
                      <a:r>
                        <a:rPr lang="fr-FR" sz="2400" b="1" dirty="0">
                          <a:solidFill>
                            <a:srgbClr val="FF5050"/>
                          </a:solidFill>
                          <a:latin typeface="+mn-lt"/>
                        </a:rPr>
                        <a:t>Moyenne</a:t>
                      </a:r>
                    </a:p>
                    <a:p>
                      <a:pPr algn="ctr"/>
                      <a:r>
                        <a:rPr lang="fr-FR" sz="2400" b="1" dirty="0">
                          <a:solidFill>
                            <a:srgbClr val="FF5050"/>
                          </a:solidFill>
                          <a:latin typeface="+mn-lt"/>
                        </a:rPr>
                        <a:t>2,4</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6899">
                <a:tc>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0000"/>
                          </a:solidFill>
                          <a:effectLst/>
                          <a:latin typeface="calibri" panose="020F0502020204030204" pitchFamily="34" charset="0"/>
                        </a:rPr>
                        <a:t>53%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rgbClr val="FF5050"/>
                          </a:solidFill>
                          <a:effectLst/>
                          <a:latin typeface="calibri" panose="020F0502020204030204" pitchFamily="34" charset="0"/>
                        </a:rPr>
                        <a:t>14%</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accent5">
                              <a:lumMod val="75000"/>
                            </a:schemeClr>
                          </a:solidFill>
                          <a:effectLst/>
                          <a:latin typeface="calibri" panose="020F0502020204030204" pitchFamily="34" charset="0"/>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7%</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r>
                        <a:rPr lang="fr-FR" sz="2100" b="1" i="0" u="none" strike="noStrike" dirty="0">
                          <a:solidFill>
                            <a:schemeClr val="tx2"/>
                          </a:solidFill>
                          <a:effectLst/>
                          <a:latin typeface="calibri" panose="020F0502020204030204" pitchFamily="34" charset="0"/>
                        </a:rPr>
                        <a:t>3%</a:t>
                      </a:r>
                    </a:p>
                  </a:txBody>
                  <a:tcPr marL="12700" marR="12700" marT="12700" marB="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pPr algn="ctr" fontAlgn="ctr"/>
                      <a:endParaRPr lang="fr-FR" sz="1100" b="1" i="0" u="none" strike="noStrike" dirty="0">
                        <a:solidFill>
                          <a:schemeClr val="bg2">
                            <a:lumMod val="75000"/>
                          </a:schemeClr>
                        </a:solidFill>
                        <a:effectLst/>
                        <a:latin typeface="+mn-lt"/>
                      </a:endParaRP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5944">
                <a:tc>
                  <a:txBody>
                    <a:bodyPr/>
                    <a:lstStyle/>
                    <a:p>
                      <a:pPr algn="ctr" fontAlgn="ctr"/>
                      <a:endParaRPr lang="fr-FR" sz="15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endParaRPr lang="fr-FR" sz="1900" b="1" i="0" u="none" strike="noStrike" dirty="0">
                        <a:solidFill>
                          <a:srgbClr val="FF0000"/>
                        </a:solidFill>
                        <a:effectLst/>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accent5">
                            <a:lumMod val="75000"/>
                          </a:schemeClr>
                        </a:solidFill>
                        <a:latin typeface="+mn-lt"/>
                      </a:endParaRP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endParaRPr lang="fr-FR" sz="1900" b="1" dirty="0">
                        <a:solidFill>
                          <a:schemeClr val="tx2"/>
                        </a:solidFill>
                        <a:latin typeface="+mn-lt"/>
                      </a:endParaRP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888B8D">
                            <a:lumMod val="75000"/>
                          </a:srgbClr>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475740">
                <a:tc>
                  <a:txBody>
                    <a:bodyPr/>
                    <a:lstStyle/>
                    <a:p>
                      <a:endParaRPr lang="fr-FR" sz="3200" dirty="0"/>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fr-FR" sz="2100" b="1" i="0" u="none" strike="noStrike" dirty="0">
                          <a:solidFill>
                            <a:srgbClr val="FF0000"/>
                          </a:solidFill>
                          <a:effectLst/>
                          <a:latin typeface="+mn-lt"/>
                        </a:rPr>
                        <a:t>N’en tient pas </a:t>
                      </a:r>
                    </a:p>
                    <a:p>
                      <a:pPr algn="ctr" fontAlgn="ctr"/>
                      <a:r>
                        <a:rPr lang="fr-FR" sz="2100" b="1" i="0" u="none" strike="noStrike" dirty="0">
                          <a:solidFill>
                            <a:srgbClr val="FF0000"/>
                          </a:solidFill>
                          <a:effectLst/>
                          <a:latin typeface="+mn-lt"/>
                        </a:rPr>
                        <a:t>compte</a:t>
                      </a:r>
                    </a:p>
                    <a:p>
                      <a:pPr algn="ctr" fontAlgn="ctr"/>
                      <a:r>
                        <a:rPr lang="fr-FR" sz="3700" b="1" i="0" u="none" strike="noStrike" dirty="0">
                          <a:solidFill>
                            <a:srgbClr val="FF0000"/>
                          </a:solidFill>
                          <a:effectLst/>
                          <a:latin typeface="+mn-lt"/>
                        </a:rPr>
                        <a:t>67%</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2100" b="1" dirty="0">
                          <a:solidFill>
                            <a:schemeClr val="accent5">
                              <a:lumMod val="75000"/>
                            </a:schemeClr>
                          </a:solidFill>
                          <a:latin typeface="+mn-lt"/>
                        </a:rPr>
                        <a:t>En</a:t>
                      </a:r>
                      <a:r>
                        <a:rPr lang="fr-FR" sz="2100" b="1" baseline="0" dirty="0">
                          <a:solidFill>
                            <a:schemeClr val="accent5">
                              <a:lumMod val="75000"/>
                            </a:schemeClr>
                          </a:solidFill>
                          <a:latin typeface="+mn-lt"/>
                        </a:rPr>
                        <a:t> tient </a:t>
                      </a:r>
                    </a:p>
                    <a:p>
                      <a:pPr marL="0" marR="0" indent="0" algn="ctr" defTabSz="924282" rtl="0" eaLnBrk="1" fontAlgn="ctr" latinLnBrk="0" hangingPunct="1">
                        <a:lnSpc>
                          <a:spcPct val="100000"/>
                        </a:lnSpc>
                        <a:spcBef>
                          <a:spcPts val="0"/>
                        </a:spcBef>
                        <a:spcAft>
                          <a:spcPts val="0"/>
                        </a:spcAft>
                        <a:buClrTx/>
                        <a:buSzTx/>
                        <a:buFontTx/>
                        <a:buNone/>
                        <a:tabLst/>
                        <a:defRPr/>
                      </a:pPr>
                      <a:r>
                        <a:rPr lang="fr-FR" sz="2100" b="1" baseline="0" dirty="0">
                          <a:solidFill>
                            <a:schemeClr val="accent5">
                              <a:lumMod val="75000"/>
                            </a:schemeClr>
                          </a:solidFill>
                          <a:latin typeface="+mn-lt"/>
                        </a:rPr>
                        <a:t>moyennement</a:t>
                      </a:r>
                      <a:endParaRPr lang="fr-FR" sz="2100" b="1" dirty="0">
                        <a:solidFill>
                          <a:schemeClr val="accent5">
                            <a:lumMod val="75000"/>
                          </a:schemeClr>
                        </a:solidFill>
                        <a:latin typeface="+mn-lt"/>
                      </a:endParaRPr>
                    </a:p>
                    <a:p>
                      <a:pPr marL="0" marR="0" indent="0" algn="ctr" defTabSz="924282" rtl="0" eaLnBrk="1" fontAlgn="ctr" latinLnBrk="0" hangingPunct="1">
                        <a:lnSpc>
                          <a:spcPct val="100000"/>
                        </a:lnSpc>
                        <a:spcBef>
                          <a:spcPts val="0"/>
                        </a:spcBef>
                        <a:spcAft>
                          <a:spcPts val="0"/>
                        </a:spcAft>
                        <a:buClrTx/>
                        <a:buSzTx/>
                        <a:buFontTx/>
                        <a:buNone/>
                        <a:tabLst/>
                        <a:defRPr/>
                      </a:pPr>
                      <a:r>
                        <a:rPr lang="fr-FR" sz="2100" b="1" baseline="0" dirty="0">
                          <a:solidFill>
                            <a:schemeClr val="accent5">
                              <a:lumMod val="75000"/>
                            </a:schemeClr>
                          </a:solidFill>
                          <a:latin typeface="+mn-lt"/>
                        </a:rPr>
                        <a:t>compte </a:t>
                      </a:r>
                    </a:p>
                    <a:p>
                      <a:pPr marL="0" marR="0" indent="0" algn="ctr" defTabSz="924282" rtl="0" eaLnBrk="1" fontAlgn="ctr" latinLnBrk="0" hangingPunct="1">
                        <a:lnSpc>
                          <a:spcPct val="100000"/>
                        </a:lnSpc>
                        <a:spcBef>
                          <a:spcPts val="0"/>
                        </a:spcBef>
                        <a:spcAft>
                          <a:spcPts val="0"/>
                        </a:spcAft>
                        <a:buClrTx/>
                        <a:buSzTx/>
                        <a:buFontTx/>
                        <a:buNone/>
                        <a:tabLst/>
                        <a:defRPr/>
                      </a:pPr>
                      <a:r>
                        <a:rPr lang="fr-FR" sz="3200" b="1" dirty="0">
                          <a:solidFill>
                            <a:schemeClr val="accent5">
                              <a:lumMod val="75000"/>
                            </a:schemeClr>
                          </a:solidFill>
                          <a:latin typeface="+mn-lt"/>
                        </a:rPr>
                        <a:t>23%</a:t>
                      </a:r>
                    </a:p>
                  </a:txBody>
                  <a:tcPr marL="12700" marR="12700" marT="1270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24282" rtl="0" eaLnBrk="1" fontAlgn="ctr" latinLnBrk="0" hangingPunct="1">
                        <a:lnSpc>
                          <a:spcPct val="100000"/>
                        </a:lnSpc>
                        <a:spcBef>
                          <a:spcPts val="0"/>
                        </a:spcBef>
                        <a:spcAft>
                          <a:spcPts val="0"/>
                        </a:spcAft>
                        <a:buClrTx/>
                        <a:buSzTx/>
                        <a:buFontTx/>
                        <a:buNone/>
                        <a:tabLst/>
                        <a:defRPr/>
                      </a:pPr>
                      <a:r>
                        <a:rPr lang="fr-FR" sz="2100" b="1" dirty="0">
                          <a:solidFill>
                            <a:schemeClr val="tx2"/>
                          </a:solidFill>
                          <a:latin typeface="+mn-lt"/>
                        </a:rPr>
                        <a:t>En tient</a:t>
                      </a:r>
                      <a:r>
                        <a:rPr lang="fr-FR" sz="2100" b="1" baseline="0" dirty="0">
                          <a:solidFill>
                            <a:schemeClr val="tx2"/>
                          </a:solidFill>
                          <a:latin typeface="+mn-lt"/>
                        </a:rPr>
                        <a:t> </a:t>
                      </a:r>
                    </a:p>
                    <a:p>
                      <a:pPr marL="0" marR="0" indent="0" algn="ctr" defTabSz="924282" rtl="0" eaLnBrk="1" fontAlgn="ctr" latinLnBrk="0" hangingPunct="1">
                        <a:lnSpc>
                          <a:spcPct val="100000"/>
                        </a:lnSpc>
                        <a:spcBef>
                          <a:spcPts val="0"/>
                        </a:spcBef>
                        <a:spcAft>
                          <a:spcPts val="0"/>
                        </a:spcAft>
                        <a:buClrTx/>
                        <a:buSzTx/>
                        <a:buFontTx/>
                        <a:buNone/>
                        <a:tabLst/>
                        <a:defRPr/>
                      </a:pPr>
                      <a:r>
                        <a:rPr lang="fr-FR" sz="2100" b="1" baseline="0" dirty="0">
                          <a:solidFill>
                            <a:schemeClr val="tx2"/>
                          </a:solidFill>
                          <a:latin typeface="+mn-lt"/>
                        </a:rPr>
                        <a:t>compte</a:t>
                      </a:r>
                      <a:r>
                        <a:rPr lang="fr-FR" sz="1900" b="1" baseline="0" dirty="0">
                          <a:solidFill>
                            <a:schemeClr val="tx2"/>
                          </a:solidFill>
                          <a:latin typeface="+mn-lt"/>
                        </a:rPr>
                        <a:t> </a:t>
                      </a:r>
                      <a:endParaRPr lang="fr-FR" sz="1900" b="1" dirty="0">
                        <a:solidFill>
                          <a:schemeClr val="tx2"/>
                        </a:solidFill>
                        <a:latin typeface="+mn-lt"/>
                      </a:endParaRPr>
                    </a:p>
                    <a:p>
                      <a:pPr marL="0" marR="0" indent="0" algn="ctr" defTabSz="924282" rtl="0" eaLnBrk="1" fontAlgn="ctr" latinLnBrk="0" hangingPunct="1">
                        <a:lnSpc>
                          <a:spcPct val="100000"/>
                        </a:lnSpc>
                        <a:spcBef>
                          <a:spcPts val="0"/>
                        </a:spcBef>
                        <a:spcAft>
                          <a:spcPts val="0"/>
                        </a:spcAft>
                        <a:buClrTx/>
                        <a:buSzTx/>
                        <a:buFontTx/>
                        <a:buNone/>
                        <a:tabLst/>
                        <a:defRPr/>
                      </a:pPr>
                      <a:r>
                        <a:rPr lang="fr-FR" sz="2400" b="1" dirty="0">
                          <a:solidFill>
                            <a:schemeClr val="tx2"/>
                          </a:solidFill>
                          <a:latin typeface="+mn-lt"/>
                        </a:rPr>
                        <a:t>10%</a:t>
                      </a:r>
                    </a:p>
                  </a:txBody>
                  <a:tcPr marL="121920" marR="121920" marT="60960" marB="6096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vMerge="1">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888B8D">
                            <a:lumMod val="75000"/>
                          </a:srgbClr>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8" name="Parenthèse fermante 7"/>
          <p:cNvSpPr/>
          <p:nvPr/>
        </p:nvSpPr>
        <p:spPr>
          <a:xfrm rot="5400000">
            <a:off x="2454611" y="2796054"/>
            <a:ext cx="275860" cy="2245743"/>
          </a:xfrm>
          <a:prstGeom prst="rightBracket">
            <a:avLst/>
          </a:prstGeom>
          <a:noFill/>
          <a:ln w="12700">
            <a:solidFill>
              <a:srgbClr val="FF0000"/>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defRPr/>
            </a:pPr>
            <a:endParaRPr lang="fr-FR" sz="2400" dirty="0">
              <a:solidFill>
                <a:srgbClr val="222223"/>
              </a:solidFill>
              <a:latin typeface="Calibri"/>
            </a:endParaRPr>
          </a:p>
        </p:txBody>
      </p:sp>
      <p:sp>
        <p:nvSpPr>
          <p:cNvPr id="9" name="Parenthèse fermante 8"/>
          <p:cNvSpPr/>
          <p:nvPr/>
        </p:nvSpPr>
        <p:spPr>
          <a:xfrm rot="5400000">
            <a:off x="5569541" y="2796053"/>
            <a:ext cx="275860" cy="2245743"/>
          </a:xfrm>
          <a:prstGeom prst="rightBracket">
            <a:avLst/>
          </a:prstGeom>
          <a:noFill/>
          <a:ln w="12700">
            <a:solidFill>
              <a:schemeClr val="accent5">
                <a:lumMod val="75000"/>
              </a:schemeClr>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defRPr/>
            </a:pPr>
            <a:endParaRPr lang="fr-FR" sz="2400" dirty="0">
              <a:solidFill>
                <a:srgbClr val="222223"/>
              </a:solidFill>
              <a:latin typeface="Calibri"/>
            </a:endParaRPr>
          </a:p>
        </p:txBody>
      </p:sp>
      <p:sp>
        <p:nvSpPr>
          <p:cNvPr id="10" name="Parenthèse fermante 9"/>
          <p:cNvSpPr/>
          <p:nvPr/>
        </p:nvSpPr>
        <p:spPr>
          <a:xfrm rot="5400000">
            <a:off x="8531937" y="2802461"/>
            <a:ext cx="275860" cy="2245743"/>
          </a:xfrm>
          <a:prstGeom prst="rightBracket">
            <a:avLst/>
          </a:prstGeom>
          <a:noFill/>
          <a:ln w="12700">
            <a:solidFill>
              <a:schemeClr val="tx2"/>
            </a:solidFill>
            <a:round/>
            <a:headEnd/>
            <a:tailEnd/>
          </a:ln>
          <a:effectLst/>
          <a:extLst>
            <a:ext uri="{909E8E84-426E-40DD-AFC4-6F175D3DCCD1}">
              <a14:hiddenFill xmlns:a14="http://schemas.microsoft.com/office/drawing/2010/main">
                <a:noFill/>
              </a14:hiddenFill>
            </a:ext>
          </a:extLst>
        </p:spPr>
        <p:txBody>
          <a:bodyPr rtlCol="0" anchor="ctr"/>
          <a:lstStyle/>
          <a:p>
            <a:pPr algn="ctr" defTabSz="1232345">
              <a:defRPr/>
            </a:pPr>
            <a:endParaRPr lang="fr-FR" sz="2400" dirty="0">
              <a:solidFill>
                <a:srgbClr val="222223"/>
              </a:solidFill>
              <a:latin typeface="Calibri"/>
            </a:endParaRPr>
          </a:p>
        </p:txBody>
      </p:sp>
      <p:sp>
        <p:nvSpPr>
          <p:cNvPr id="12" name="Rectangle 11"/>
          <p:cNvSpPr/>
          <p:nvPr/>
        </p:nvSpPr>
        <p:spPr>
          <a:xfrm rot="5400000">
            <a:off x="5475285" y="-707164"/>
            <a:ext cx="268188" cy="8983991"/>
          </a:xfrm>
          <a:prstGeom prst="rect">
            <a:avLst/>
          </a:prstGeom>
          <a:gradFill>
            <a:gsLst>
              <a:gs pos="61000">
                <a:schemeClr val="accent5"/>
              </a:gs>
              <a:gs pos="46875">
                <a:schemeClr val="accent5">
                  <a:lumMod val="60000"/>
                  <a:lumOff val="40000"/>
                </a:schemeClr>
              </a:gs>
              <a:gs pos="43750">
                <a:schemeClr val="accent5"/>
              </a:gs>
              <a:gs pos="37500">
                <a:srgbClr val="93B9B3"/>
              </a:gs>
              <a:gs pos="25000">
                <a:schemeClr val="accent5">
                  <a:lumMod val="50000"/>
                </a:schemeClr>
              </a:gs>
              <a:gs pos="0">
                <a:schemeClr val="tx2"/>
              </a:gs>
              <a:gs pos="83000">
                <a:srgbClr val="FF5353"/>
              </a:gs>
              <a:gs pos="10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2345">
              <a:defRPr/>
            </a:pPr>
            <a:endParaRPr lang="fr-FR" sz="2400" dirty="0">
              <a:solidFill>
                <a:prstClr val="white"/>
              </a:solidFill>
              <a:latin typeface="Calibri"/>
            </a:endParaRPr>
          </a:p>
        </p:txBody>
      </p:sp>
    </p:spTree>
    <p:extLst>
      <p:ext uri="{BB962C8B-B14F-4D97-AF65-F5344CB8AC3E}">
        <p14:creationId xmlns:p14="http://schemas.microsoft.com/office/powerpoint/2010/main" val="3386404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psos PPT Template - 16-9 generiqu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3.xml><?xml version="1.0" encoding="utf-8"?>
<a:theme xmlns:a="http://schemas.openxmlformats.org/drawingml/2006/main" name="1_Ipsos PPT Template - 16-9 generiqu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4.xml><?xml version="1.0" encoding="utf-8"?>
<a:theme xmlns:a="http://schemas.openxmlformats.org/drawingml/2006/main" name="2_Ipsos PPT Template - 16-9 generiqu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5.xml><?xml version="1.0" encoding="utf-8"?>
<a:theme xmlns:a="http://schemas.openxmlformats.org/drawingml/2006/main" name="3_Ipsos PPT Template - 16-9 generiqu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6.xml><?xml version="1.0" encoding="utf-8"?>
<a:theme xmlns:a="http://schemas.openxmlformats.org/drawingml/2006/main" name="4_Ipsos PPT Template - 16-9 generiqu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7.xml><?xml version="1.0" encoding="utf-8"?>
<a:theme xmlns:a="http://schemas.openxmlformats.org/drawingml/2006/main" name="5_Ipsos PPT Template - 16-9 generiqu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unicipales 2014">
    <a:dk1>
      <a:srgbClr val="FFFFFF"/>
    </a:dk1>
    <a:lt1>
      <a:srgbClr val="1F4391"/>
    </a:lt1>
    <a:dk2>
      <a:srgbClr val="F9F9DE"/>
    </a:dk2>
    <a:lt2>
      <a:srgbClr val="27346D"/>
    </a:lt2>
    <a:accent1>
      <a:srgbClr val="D75158"/>
    </a:accent1>
    <a:accent2>
      <a:srgbClr val="892934"/>
    </a:accent2>
    <a:accent3>
      <a:srgbClr val="007D87"/>
    </a:accent3>
    <a:accent4>
      <a:srgbClr val="D32E20"/>
    </a:accent4>
    <a:accent5>
      <a:srgbClr val="00A3D6"/>
    </a:accent5>
    <a:accent6>
      <a:srgbClr val="92D050"/>
    </a:accent6>
    <a:hlink>
      <a:srgbClr val="292929"/>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unicipales 2014">
    <a:dk1>
      <a:srgbClr val="FFFFFF"/>
    </a:dk1>
    <a:lt1>
      <a:srgbClr val="1F4391"/>
    </a:lt1>
    <a:dk2>
      <a:srgbClr val="F9F9DE"/>
    </a:dk2>
    <a:lt2>
      <a:srgbClr val="27346D"/>
    </a:lt2>
    <a:accent1>
      <a:srgbClr val="D75158"/>
    </a:accent1>
    <a:accent2>
      <a:srgbClr val="892934"/>
    </a:accent2>
    <a:accent3>
      <a:srgbClr val="007D87"/>
    </a:accent3>
    <a:accent4>
      <a:srgbClr val="D32E20"/>
    </a:accent4>
    <a:accent5>
      <a:srgbClr val="00A3D6"/>
    </a:accent5>
    <a:accent6>
      <a:srgbClr val="92D050"/>
    </a:accent6>
    <a:hlink>
      <a:srgbClr val="292929"/>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unicipales 2014">
    <a:dk1>
      <a:srgbClr val="FFFFFF"/>
    </a:dk1>
    <a:lt1>
      <a:srgbClr val="1F4391"/>
    </a:lt1>
    <a:dk2>
      <a:srgbClr val="F9F9DE"/>
    </a:dk2>
    <a:lt2>
      <a:srgbClr val="27346D"/>
    </a:lt2>
    <a:accent1>
      <a:srgbClr val="D75158"/>
    </a:accent1>
    <a:accent2>
      <a:srgbClr val="892934"/>
    </a:accent2>
    <a:accent3>
      <a:srgbClr val="007D87"/>
    </a:accent3>
    <a:accent4>
      <a:srgbClr val="D32E20"/>
    </a:accent4>
    <a:accent5>
      <a:srgbClr val="00A3D6"/>
    </a:accent5>
    <a:accent6>
      <a:srgbClr val="92D050"/>
    </a:accent6>
    <a:hlink>
      <a:srgbClr val="292929"/>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unicipales 2014">
    <a:dk1>
      <a:srgbClr val="FFFFFF"/>
    </a:dk1>
    <a:lt1>
      <a:srgbClr val="1F4391"/>
    </a:lt1>
    <a:dk2>
      <a:srgbClr val="F9F9DE"/>
    </a:dk2>
    <a:lt2>
      <a:srgbClr val="27346D"/>
    </a:lt2>
    <a:accent1>
      <a:srgbClr val="D75158"/>
    </a:accent1>
    <a:accent2>
      <a:srgbClr val="892934"/>
    </a:accent2>
    <a:accent3>
      <a:srgbClr val="007D87"/>
    </a:accent3>
    <a:accent4>
      <a:srgbClr val="D32E20"/>
    </a:accent4>
    <a:accent5>
      <a:srgbClr val="00A3D6"/>
    </a:accent5>
    <a:accent6>
      <a:srgbClr val="92D050"/>
    </a:accent6>
    <a:hlink>
      <a:srgbClr val="292929"/>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878</TotalTime>
  <Words>13374</Words>
  <Application>Microsoft Office PowerPoint</Application>
  <PresentationFormat>Grand écran</PresentationFormat>
  <Paragraphs>4945</Paragraphs>
  <Slides>120</Slides>
  <Notes>93</Notes>
  <HiddenSlides>0</HiddenSlides>
  <MMClips>0</MMClips>
  <ScaleCrop>false</ScaleCrop>
  <HeadingPairs>
    <vt:vector size="6" baseType="variant">
      <vt:variant>
        <vt:lpstr>Polices utilisées</vt:lpstr>
      </vt:variant>
      <vt:variant>
        <vt:i4>13</vt:i4>
      </vt:variant>
      <vt:variant>
        <vt:lpstr>Thème</vt:lpstr>
      </vt:variant>
      <vt:variant>
        <vt:i4>7</vt:i4>
      </vt:variant>
      <vt:variant>
        <vt:lpstr>Titres des diapositives</vt:lpstr>
      </vt:variant>
      <vt:variant>
        <vt:i4>120</vt:i4>
      </vt:variant>
    </vt:vector>
  </HeadingPairs>
  <TitlesOfParts>
    <vt:vector size="140" baseType="lpstr">
      <vt:lpstr>ＭＳ Ｐゴシック</vt:lpstr>
      <vt:lpstr>Arial</vt:lpstr>
      <vt:lpstr>AvantGarde MdCn BT</vt:lpstr>
      <vt:lpstr>calibri</vt:lpstr>
      <vt:lpstr>calibri</vt:lpstr>
      <vt:lpstr>Calibri Light</vt:lpstr>
      <vt:lpstr>Cambria</vt:lpstr>
      <vt:lpstr>Helvetica</vt:lpstr>
      <vt:lpstr>HGMinchoB</vt:lpstr>
      <vt:lpstr>Times New Roman</vt:lpstr>
      <vt:lpstr>Wingdings</vt:lpstr>
      <vt:lpstr>Wingdings 3</vt:lpstr>
      <vt:lpstr>ZapfDingbats</vt:lpstr>
      <vt:lpstr>Thème Office</vt:lpstr>
      <vt:lpstr>Ipsos PPT Template - 16-9 generique</vt:lpstr>
      <vt:lpstr>1_Ipsos PPT Template - 16-9 generique</vt:lpstr>
      <vt:lpstr>2_Ipsos PPT Template - 16-9 generique</vt:lpstr>
      <vt:lpstr>3_Ipsos PPT Template - 16-9 generique</vt:lpstr>
      <vt:lpstr>4_Ipsos PPT Template - 16-9 generique</vt:lpstr>
      <vt:lpstr>5_Ipsos PPT Template - 16-9 generique</vt:lpstr>
      <vt:lpstr>Comprendre les dynamiques électorales :  le panel ENEF2017 du CEVIPOF</vt:lpstr>
      <vt:lpstr>Les panels électoraux du CEVIPOF</vt:lpstr>
      <vt:lpstr>Pourquoi les panels ?</vt:lpstr>
      <vt:lpstr>Les logiques d’explications et les panels (1)</vt:lpstr>
      <vt:lpstr>Les logiques d’explications et les panels (2)</vt:lpstr>
      <vt:lpstr>Comprendre les dynamiques électorales de 2017</vt:lpstr>
      <vt:lpstr>Comprendre les dynamiques électorales 2017</vt:lpstr>
      <vt:lpstr>Modes d’administration</vt:lpstr>
      <vt:lpstr>Retour sur le panel 2012 Prédiscopie 2012 et ENEF 2017</vt:lpstr>
      <vt:lpstr>Méthodologie du panel ENEF2017</vt:lpstr>
      <vt:lpstr>Champ de l’enquête</vt:lpstr>
      <vt:lpstr>Echantillon et base de sondage</vt:lpstr>
      <vt:lpstr>Avantage comparatif de l’Access Panel</vt:lpstr>
      <vt:lpstr>La présentation de ces avantages comparatifs par le sondeur (IPSOS)</vt:lpstr>
      <vt:lpstr>La présentation de ces avantages comparatifs par le sondeur (IPSOS)</vt:lpstr>
      <vt:lpstr>Vague 3….incroyable, non…? </vt:lpstr>
      <vt:lpstr>L’intention de vote 1er tour (1/3) </vt:lpstr>
      <vt:lpstr>L’intention de vote 1er tour </vt:lpstr>
      <vt:lpstr>L’intention de vote 1er tour </vt:lpstr>
      <vt:lpstr>L’intention de vote 1er tour </vt:lpstr>
      <vt:lpstr>L’intention de vote 1er tour </vt:lpstr>
      <vt:lpstr>Tableau récapitulatif des intentions de vote 1er tour  </vt:lpstr>
      <vt:lpstr>La proportion d’électeurs qui basculent en faveur d’Emmanuel Macron (hypothèse où N. Sarkozy est le candidat LR )</vt:lpstr>
      <vt:lpstr>La proportion d’électeurs qui basculent en faveur d’Emmanuel Macron (hypothèse où A. Juppé est le candidat LR)</vt:lpstr>
      <vt:lpstr>Vague 11</vt:lpstr>
      <vt:lpstr>Présentation PowerPoint</vt:lpstr>
      <vt:lpstr>Vague 12 : en plein drame du Penelopegate…</vt:lpstr>
      <vt:lpstr>Présentation PowerPoint</vt:lpstr>
      <vt:lpstr>L’intérêt pour l’élection présidentielle (Note de 0 à 10) – (1/2)</vt:lpstr>
      <vt:lpstr>L’intérêt pour l’élection présidentielle (Note de 0 à 10) – (2/2)</vt:lpstr>
      <vt:lpstr>Indice de participation</vt:lpstr>
      <vt:lpstr>L’intention de vote 1er tour</vt:lpstr>
      <vt:lpstr>La sûreté du choix</vt:lpstr>
      <vt:lpstr>L’intention de vote 2nd tour Hypothèse E. Macron face à M. Le Pen</vt:lpstr>
      <vt:lpstr>La sûreté du choix Hypothèse E. Macron face à M. Le Pen</vt:lpstr>
      <vt:lpstr>Les changeurs : note méthodologique</vt:lpstr>
      <vt:lpstr>Les changeurs : Marine Le Pen</vt:lpstr>
      <vt:lpstr>Les changeurs : Emmanuel Macron</vt:lpstr>
      <vt:lpstr>Les changeurs : François Fillon</vt:lpstr>
      <vt:lpstr>Les changeurs : Benoît Hamon</vt:lpstr>
      <vt:lpstr>Les changeurs : Jean-Luc Mélenchon</vt:lpstr>
      <vt:lpstr>Traits d’images et « cotes d’amour » des candidats </vt:lpstr>
      <vt:lpstr>“Enquête électorale française 2017”</vt:lpstr>
      <vt:lpstr>Fiche technique </vt:lpstr>
      <vt:lpstr>Présentation PowerPoint</vt:lpstr>
      <vt:lpstr>Présentation PowerPoint</vt:lpstr>
      <vt:lpstr>La satisfaction à l’égard de l’action du président  de la République (Note de 0 à 10) - (1/4)</vt:lpstr>
      <vt:lpstr>La satisfaction à l’égard de l’action du président de la République (Note de 0 à 10) - (2/4)</vt:lpstr>
      <vt:lpstr>La satisfaction à l’égard de l’action du président de la République (Note de 0 à 10) - (3/4)</vt:lpstr>
      <vt:lpstr>Présentation PowerPoint</vt:lpstr>
      <vt:lpstr>Présentation PowerPoint</vt:lpstr>
      <vt:lpstr>L’intérêt pour l’élection présidentielle (Note de 0 à 10) – (1/4)</vt:lpstr>
      <vt:lpstr>L’intérêt pour l’élection présidentielle (Note de 0 à 10) – (2/4)</vt:lpstr>
      <vt:lpstr>L’intérêt pour l’élection présidentielle (Note de 0 à 10) – (3/4)</vt:lpstr>
      <vt:lpstr>Présentation PowerPoint</vt:lpstr>
      <vt:lpstr>Indice de participation</vt:lpstr>
      <vt:lpstr>Indice de participation - détail par âge, sexe et CSP</vt:lpstr>
      <vt:lpstr>L’intention de vote 1er tour</vt:lpstr>
      <vt:lpstr>L’intention de vote 1er tour</vt:lpstr>
      <vt:lpstr>La sûreté du choix</vt:lpstr>
      <vt:lpstr>Présentation PowerPoint</vt:lpstr>
      <vt:lpstr>Le second choix des électeurs pour le 1er tour  </vt:lpstr>
      <vt:lpstr>LES POINTS HAUTS ET BAS SI LA MOITIÉ DES HÉSITANTS BASCULE VERS LEUR SECOND CHOIX</vt:lpstr>
      <vt:lpstr>Tableau récapitulatif des intentions de vote pour le second tour</vt:lpstr>
      <vt:lpstr>L’intention de vote 2nd tour Hypothèse E. Macron face à M. Le Pen</vt:lpstr>
      <vt:lpstr>L’intention de vote 2nd tour Hypothèse E. Macron face à F. Fillon</vt:lpstr>
      <vt:lpstr>L’intention de vote 2nd tour Hypothèse F. Fillon face à M. Le Pen</vt:lpstr>
      <vt:lpstr>L’intention de vote 2nd tour Hypothèse J-L. Mélenchon face à E. Macron</vt:lpstr>
      <vt:lpstr>L’intention de vote 2nd tour Hypothèse J-L. Mélenchon face à M. Le Pen</vt:lpstr>
      <vt:lpstr>L’intention de vote 2nd tour Hypothèse J-L. Mélenchon face à F. Fillon</vt:lpstr>
      <vt:lpstr>Présentation PowerPoint</vt:lpstr>
      <vt:lpstr>Les changeurs : note méthodologique</vt:lpstr>
      <vt:lpstr>Les changeurs : Emmanuel Macron</vt:lpstr>
      <vt:lpstr>Les changeurs : Marine Le Pen</vt:lpstr>
      <vt:lpstr>Les changeurs : François Fillon</vt:lpstr>
      <vt:lpstr>Les changeurs : Jean-Luc Mélenchon</vt:lpstr>
      <vt:lpstr>Les changeurs : Benoît Hamon</vt:lpstr>
      <vt:lpstr>Présentation PowerPoint</vt:lpstr>
      <vt:lpstr>L’image des candidats (1/3)</vt:lpstr>
      <vt:lpstr>L’image des candidats - évolutions (2/3)</vt:lpstr>
      <vt:lpstr>L’image des candidats - détail sympathisants (3/3)</vt:lpstr>
      <vt:lpstr>L’opinion détaillée sur Marine Le Pen</vt:lpstr>
      <vt:lpstr>L’opinion détaillée sur Emmanuel Macron</vt:lpstr>
      <vt:lpstr>L’opinion détaillée sur François Fillon</vt:lpstr>
      <vt:lpstr>L’opinion détaillée sur Benoît Hamon</vt:lpstr>
      <vt:lpstr>L’opinion détaillée sur Jean-Luc Mélenchon</vt:lpstr>
      <vt:lpstr>Présentation PowerPoint</vt:lpstr>
      <vt:lpstr>Le positionnement des candidats sur l’axe gauche-droite </vt:lpstr>
      <vt:lpstr>Le potentiel électoral des candidats (1/2)</vt:lpstr>
      <vt:lpstr>Le potentiel électoral des candidats - détail sympathisants (2/2)</vt:lpstr>
      <vt:lpstr>Le souhait de victoire (1/2)</vt:lpstr>
      <vt:lpstr>Le souhait de victoire - détail sympathisants (2/2)</vt:lpstr>
      <vt:lpstr>Le potentiel électoral des partis politiques</vt:lpstr>
      <vt:lpstr>Présentation PowerPoint</vt:lpstr>
      <vt:lpstr>La probabilité d’accéder au second tour (1/2) </vt:lpstr>
      <vt:lpstr>La probabilité d’accéder au second tour - selon l’intention de vote (2/2)</vt:lpstr>
      <vt:lpstr>La probabilité de l’emporter au second tour</vt:lpstr>
      <vt:lpstr>Présentation PowerPoint</vt:lpstr>
      <vt:lpstr>La prise en compte des sondages pour le 1er tour de l’élection présidentielle (1/2)</vt:lpstr>
      <vt:lpstr>La prise en compte des sondages pour le 1er tour de l’élection présidentielle - selon l’intention de vote (2/2)</vt:lpstr>
      <vt:lpstr>L’opinion sur la conformité entre les intentions de vote publiées et les résultats qui seront obtenus au 1er tour par chaque candidat </vt:lpstr>
      <vt:lpstr>Présentation PowerPoint</vt:lpstr>
      <vt:lpstr>La diversité des idées politiques en France (1/3)</vt:lpstr>
      <vt:lpstr>La diversité des idées politiques en France - évolution (2/3)</vt:lpstr>
      <vt:lpstr>La diversité des idées politiques en France  - selon l’intention de vote (3/3)</vt:lpstr>
      <vt:lpstr>Le traitement médiatique réservé à chaque candidat à la télévision </vt:lpstr>
      <vt:lpstr>L’opinion sur le niveau actuel du débat politique en France (1/2)</vt:lpstr>
      <vt:lpstr>L’opinion sur le niveau actuel du débat politique en France - selon l’intention de vote (2/2) </vt:lpstr>
      <vt:lpstr>L’intérêt pour l’actualité des partis politiques </vt:lpstr>
      <vt:lpstr>Présentation PowerPoint</vt:lpstr>
      <vt:lpstr>L’opinion sur les pratiques en politique (1/2)</vt:lpstr>
      <vt:lpstr>L’opinion sur les pratiques en politique – selon l’intention de vote (2/2)</vt:lpstr>
      <vt:lpstr>Présentation PowerPoint</vt:lpstr>
      <vt:lpstr>Le vote par procuration pour le premier tour de l’élection présidentielle (1/2)</vt:lpstr>
      <vt:lpstr>Le vote par procuration pour le premier tour de l’élection présidentielle- selon l’âge et la catégorie d’agglomération (2/2)</vt:lpstr>
      <vt:lpstr>Présentation PowerPoint</vt:lpstr>
      <vt:lpstr>Présentation PowerPoint</vt:lpstr>
      <vt:lpstr>Présentation PowerPoint</vt:lpstr>
      <vt:lpstr>L’image des personnalités politiques - évolutions (2/3)</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Bruno Cautrès</dc:creator>
  <cp:lastModifiedBy>Bruno Cautrès</cp:lastModifiedBy>
  <cp:revision>16</cp:revision>
  <dcterms:created xsi:type="dcterms:W3CDTF">2018-10-25T17:18:25Z</dcterms:created>
  <dcterms:modified xsi:type="dcterms:W3CDTF">2018-10-26T08:59:28Z</dcterms:modified>
</cp:coreProperties>
</file>