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3" r:id="rId9"/>
    <p:sldId id="265" r:id="rId10"/>
    <p:sldId id="270" r:id="rId11"/>
    <p:sldId id="290" r:id="rId12"/>
    <p:sldId id="271" r:id="rId13"/>
    <p:sldId id="269" r:id="rId14"/>
    <p:sldId id="272" r:id="rId15"/>
    <p:sldId id="266" r:id="rId16"/>
    <p:sldId id="292" r:id="rId17"/>
    <p:sldId id="274" r:id="rId18"/>
    <p:sldId id="276" r:id="rId19"/>
    <p:sldId id="278" r:id="rId20"/>
    <p:sldId id="279" r:id="rId21"/>
    <p:sldId id="277" r:id="rId22"/>
    <p:sldId id="275" r:id="rId23"/>
    <p:sldId id="273" r:id="rId24"/>
    <p:sldId id="280" r:id="rId25"/>
    <p:sldId id="286" r:id="rId26"/>
    <p:sldId id="285" r:id="rId27"/>
    <p:sldId id="283" r:id="rId28"/>
    <p:sldId id="284" r:id="rId29"/>
    <p:sldId id="288" r:id="rId30"/>
    <p:sldId id="289" r:id="rId31"/>
    <p:sldId id="291" r:id="rId32"/>
    <p:sldId id="282" r:id="rId33"/>
    <p:sldId id="281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0B7E0"/>
    <a:srgbClr val="666666"/>
    <a:srgbClr val="01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>
      <p:cViewPr varScale="1">
        <p:scale>
          <a:sx n="132" d="100"/>
          <a:sy n="132" d="100"/>
        </p:scale>
        <p:origin x="76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0960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2DB874-6394-467E-BBA5-B0B4929997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11F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11F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1016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1" name="Picture 11" descr="penn_full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040438"/>
            <a:ext cx="1323975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48006-8A77-4C8E-A599-EFC2F78DC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5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57F49-CC00-4CC2-AF39-464CA2191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7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392E-2B72-4D30-B536-5EC11117E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6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AEA2B-E16B-468B-94FF-3002E9459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D39F4-B593-47FF-B495-2FAA71BE5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85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E025-2D06-4B18-B82A-683A59FD7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3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3006-591B-4551-ACFD-A8EAA9150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7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3688D-0802-47E2-B4D3-849D2A99F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1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5BFD7-402F-4A16-98AD-30C701780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37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572E4-82EE-4760-919E-2A380E7CE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00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5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248400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13C6F93-A753-4988-A82F-6DE851AB0D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11F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11F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1016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8" name="Picture 14" descr="penn_full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040438"/>
            <a:ext cx="1323975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smith@pop.upe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Traitement </a:t>
            </a:r>
            <a:r>
              <a:rPr lang="fr-FR" dirty="0" smtClean="0"/>
              <a:t>de non-réponse </a:t>
            </a:r>
            <a:r>
              <a:rPr lang="fr-FR" dirty="0"/>
              <a:t>dans une </a:t>
            </a:r>
            <a:r>
              <a:rPr lang="fr-FR" dirty="0" smtClean="0"/>
              <a:t>étude </a:t>
            </a:r>
            <a:r>
              <a:rPr lang="fr-FR" dirty="0" smtClean="0"/>
              <a:t>à </a:t>
            </a:r>
            <a:r>
              <a:rPr lang="fr-FR" dirty="0"/>
              <a:t>deux niveaux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100" dirty="0" smtClean="0"/>
              <a:t>Herbert L. Smith</a:t>
            </a:r>
            <a:r>
              <a:rPr lang="en-US" altLang="en-US" sz="3100" baseline="30000" dirty="0" smtClean="0"/>
              <a:t>1</a:t>
            </a:r>
            <a:r>
              <a:rPr lang="en-US" altLang="en-US" sz="3100" dirty="0" smtClean="0"/>
              <a:t>, Karen B. Lasater</a:t>
            </a:r>
            <a:r>
              <a:rPr lang="en-US" altLang="en-US" sz="3100" baseline="30000" dirty="0" smtClean="0"/>
              <a:t>2</a:t>
            </a:r>
            <a:r>
              <a:rPr lang="en-US" altLang="en-US" sz="3100" dirty="0" smtClean="0"/>
              <a:t>, Olga F. </a:t>
            </a:r>
            <a:r>
              <a:rPr lang="en-US" sz="3100" dirty="0" smtClean="0"/>
              <a:t>Jarrín</a:t>
            </a:r>
            <a:r>
              <a:rPr lang="en-US" sz="3100" baseline="30000" dirty="0" smtClean="0"/>
              <a:t>3</a:t>
            </a:r>
            <a:r>
              <a:rPr lang="en-US" sz="3100" dirty="0" smtClean="0"/>
              <a:t>, Matthew D. McHugh</a:t>
            </a:r>
            <a:r>
              <a:rPr lang="en-US" sz="3100" baseline="30000" dirty="0" smtClean="0"/>
              <a:t>2</a:t>
            </a:r>
            <a:r>
              <a:rPr lang="en-US" sz="3100" dirty="0" smtClean="0"/>
              <a:t>, Douglas M. Sloane</a:t>
            </a:r>
            <a:r>
              <a:rPr lang="en-US" sz="3100" baseline="30000" dirty="0" smtClean="0"/>
              <a:t>2</a:t>
            </a:r>
            <a:r>
              <a:rPr lang="en-US" sz="3100" dirty="0" smtClean="0"/>
              <a:t> et Linda H. Aiken</a:t>
            </a:r>
            <a:r>
              <a:rPr lang="en-US" sz="3100" baseline="30000" dirty="0" smtClean="0"/>
              <a:t>2</a:t>
            </a:r>
          </a:p>
          <a:p>
            <a:pPr algn="l"/>
            <a:endParaRPr lang="en-US" baseline="30000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100" baseline="30000" dirty="0" smtClean="0"/>
              <a:t>1</a:t>
            </a:r>
            <a:r>
              <a:rPr lang="en-US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Studies Center, </a:t>
            </a:r>
            <a:r>
              <a:rPr lang="fr-FR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de Pennsylvanie, Philadelphie, É-U  19104-6298  </a:t>
            </a:r>
            <a:r>
              <a:rPr lang="fr-FR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hsmith@pop.upenn.edu</a:t>
            </a:r>
            <a:r>
              <a:rPr lang="fr-FR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21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</a:t>
            </a:r>
            <a:r>
              <a:rPr lang="fr-FR" sz="2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fr-FR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fr-FR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Policy </a:t>
            </a:r>
            <a:r>
              <a:rPr lang="fr-FR" sz="2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fr-FR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Nursing, Université de Pennsylvanie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fr-FR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21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of Nursing Science, </a:t>
            </a:r>
            <a:r>
              <a:rPr lang="fr-FR" sz="2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Rutgers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Nursing</a:t>
            </a:r>
            <a:endParaRPr lang="fr-FR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fr-FR" sz="21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100" u="sng" baseline="300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100" baseline="30000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Sondage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deux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degrés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Sondage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deux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degrés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9" y="2049242"/>
            <a:ext cx="393530" cy="3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1901907"/>
            <a:ext cx="570408" cy="5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4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25" y="1606150"/>
            <a:ext cx="924605" cy="9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732" y="1801569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634" y="1286926"/>
            <a:ext cx="1236431" cy="1236431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94" y="1585597"/>
            <a:ext cx="927290" cy="9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21" y="2059624"/>
            <a:ext cx="397920" cy="39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62" y="1878472"/>
            <a:ext cx="587568" cy="587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Sondage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deux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degrés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577" y="1482834"/>
            <a:ext cx="1047921" cy="1047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765" y="1375782"/>
            <a:ext cx="2714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unités</a:t>
            </a:r>
            <a:r>
              <a:rPr lang="en-US" dirty="0" smtClean="0"/>
              <a:t> du premier </a:t>
            </a:r>
            <a:r>
              <a:rPr lang="en-US" dirty="0" err="1" smtClean="0"/>
              <a:t>degré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9" y="2049242"/>
            <a:ext cx="393530" cy="3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1901907"/>
            <a:ext cx="570408" cy="5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4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25" y="1606150"/>
            <a:ext cx="924605" cy="9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732" y="1801569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634" y="1286926"/>
            <a:ext cx="1236431" cy="1236431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94" y="1585597"/>
            <a:ext cx="927290" cy="9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21" y="2059624"/>
            <a:ext cx="397920" cy="39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62" y="1878472"/>
            <a:ext cx="587568" cy="587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Sondage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deux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degrés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577" y="1482834"/>
            <a:ext cx="1047921" cy="1047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765" y="1375782"/>
            <a:ext cx="2714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unités</a:t>
            </a:r>
            <a:r>
              <a:rPr lang="en-US" dirty="0" smtClean="0"/>
              <a:t> du premier </a:t>
            </a:r>
            <a:r>
              <a:rPr lang="en-US" dirty="0" err="1" smtClean="0"/>
              <a:t>degré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6573" y="4745797"/>
            <a:ext cx="4699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unités</a:t>
            </a:r>
            <a:r>
              <a:rPr lang="en-US" dirty="0" smtClean="0"/>
              <a:t> du </a:t>
            </a:r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degré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66800" y="3233007"/>
            <a:ext cx="1828800" cy="1278967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2" idx="2"/>
          </p:cNvCxnSpPr>
          <p:nvPr/>
        </p:nvCxnSpPr>
        <p:spPr>
          <a:xfrm>
            <a:off x="1820746" y="2466040"/>
            <a:ext cx="0" cy="65816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572000" y="3048000"/>
            <a:ext cx="3011211" cy="300811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64" name="Straight Arrow Connector 11263"/>
          <p:cNvCxnSpPr>
            <a:stCxn id="15" idx="2"/>
          </p:cNvCxnSpPr>
          <p:nvPr/>
        </p:nvCxnSpPr>
        <p:spPr>
          <a:xfrm flipH="1">
            <a:off x="6228152" y="2530755"/>
            <a:ext cx="3386" cy="51724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9" y="2049242"/>
            <a:ext cx="393530" cy="3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1901907"/>
            <a:ext cx="570408" cy="5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4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25" y="1606150"/>
            <a:ext cx="924605" cy="9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732" y="1801569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634" y="1286926"/>
            <a:ext cx="1236431" cy="1236431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94" y="1585597"/>
            <a:ext cx="927290" cy="9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21" y="2059624"/>
            <a:ext cx="397920" cy="39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62" y="1878472"/>
            <a:ext cx="587568" cy="587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Sondage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deux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degrés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577" y="1482834"/>
            <a:ext cx="1047921" cy="1047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765" y="1375782"/>
            <a:ext cx="2714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unités</a:t>
            </a:r>
            <a:r>
              <a:rPr lang="en-US" dirty="0">
                <a:solidFill>
                  <a:srgbClr val="000000"/>
                </a:solidFill>
              </a:rPr>
              <a:t> du premier </a:t>
            </a:r>
            <a:r>
              <a:rPr lang="en-US" dirty="0" err="1">
                <a:solidFill>
                  <a:srgbClr val="000000"/>
                </a:solidFill>
              </a:rPr>
              <a:t>degré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573" y="4745797"/>
            <a:ext cx="4699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unités</a:t>
            </a:r>
            <a:r>
              <a:rPr lang="en-US" dirty="0">
                <a:solidFill>
                  <a:srgbClr val="000000"/>
                </a:solidFill>
              </a:rPr>
              <a:t> du </a:t>
            </a:r>
            <a:r>
              <a:rPr lang="en-US" dirty="0" err="1">
                <a:solidFill>
                  <a:srgbClr val="000000"/>
                </a:solidFill>
              </a:rPr>
              <a:t>deuxième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degré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66800" y="3233007"/>
            <a:ext cx="1828800" cy="1278967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72000" y="3048000"/>
            <a:ext cx="3011211" cy="300811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265" name="Rectangle 11264"/>
          <p:cNvSpPr/>
          <p:nvPr/>
        </p:nvSpPr>
        <p:spPr>
          <a:xfrm>
            <a:off x="1151836" y="2569000"/>
            <a:ext cx="660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faut une base d’échantillonnage pour chaque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hôpital sélectionné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Qui va nous informer sur les caractéristiques organisationnelles des hôpitaux ?</a:t>
            </a:r>
          </a:p>
          <a:p>
            <a:pPr lvl="1"/>
            <a:r>
              <a:rPr lang="fr-FR" dirty="0"/>
              <a:t>i</a:t>
            </a:r>
            <a:r>
              <a:rPr lang="fr-FR" dirty="0" smtClean="0"/>
              <a:t>nformateurs clés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ystèmes d’information administratifs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es infirmier(e)s eux-mêmes</a:t>
            </a:r>
          </a:p>
          <a:p>
            <a:r>
              <a:rPr lang="fr-FR" dirty="0" smtClean="0"/>
              <a:t>Validité et fiabilité</a:t>
            </a:r>
          </a:p>
          <a:p>
            <a:r>
              <a:rPr lang="fr-FR" dirty="0" smtClean="0"/>
              <a:t>Risque de non-réponse au niveau de l’hôpital </a:t>
            </a:r>
          </a:p>
          <a:p>
            <a:pPr lvl="1"/>
            <a:r>
              <a:rPr lang="fr-FR" dirty="0" smtClean="0"/>
              <a:t>Besoin/besogne d’approbation déontologique </a:t>
            </a:r>
          </a:p>
          <a:p>
            <a:pPr lvl="1"/>
            <a:r>
              <a:rPr lang="fr-FR" dirty="0" smtClean="0"/>
              <a:t>Ne </a:t>
            </a:r>
            <a:r>
              <a:rPr lang="fr-FR" dirty="0" smtClean="0"/>
              <a:t>prendre </a:t>
            </a:r>
            <a:r>
              <a:rPr lang="fr-FR" dirty="0" smtClean="0"/>
              <a:t>qu’un responsable pour dire « non »</a:t>
            </a:r>
          </a:p>
          <a:p>
            <a:pPr lvl="1"/>
            <a:r>
              <a:rPr lang="fr-FR" dirty="0" smtClean="0"/>
              <a:t>Et si la tendance à refuser s’accorde avec les facteurs organisationnels ?</a:t>
            </a:r>
          </a:p>
          <a:p>
            <a:pPr lvl="1"/>
            <a:r>
              <a:rPr lang="fr-FR" dirty="0" smtClean="0"/>
              <a:t>Il se peut que le risque n’a rien à voir avec la taille de l’hôpital, tandis que </a:t>
            </a:r>
            <a:r>
              <a:rPr lang="fr-FR" dirty="0" smtClean="0"/>
              <a:t>les problèmes de représentativité sont lourds au </a:t>
            </a:r>
            <a:r>
              <a:rPr lang="fr-FR" dirty="0" smtClean="0"/>
              <a:t>cas où les grands ne participent pas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Des </a:t>
            </a:r>
            <a:r>
              <a:rPr lang="fr-FR" sz="3200" dirty="0"/>
              <a:t>problèmes de mesure et des </a:t>
            </a:r>
            <a:r>
              <a:rPr lang="fr-FR" sz="3200" dirty="0" smtClean="0"/>
              <a:t>soucis </a:t>
            </a:r>
            <a:r>
              <a:rPr lang="fr-FR" sz="3200" dirty="0" smtClean="0"/>
              <a:t>de non-réponse qui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>
                <a:solidFill>
                  <a:srgbClr val="000000"/>
                </a:solidFill>
              </a:rPr>
              <a:t>s’entremêlent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3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000000"/>
                </a:solidFill>
              </a:rPr>
              <a:t>Echantillon simple et </a:t>
            </a:r>
            <a:r>
              <a:rPr lang="fr-FR" sz="3200" dirty="0" smtClean="0">
                <a:solidFill>
                  <a:srgbClr val="000000"/>
                </a:solidFill>
              </a:rPr>
              <a:t>grand </a:t>
            </a:r>
            <a:r>
              <a:rPr lang="fr-FR" sz="3200" dirty="0">
                <a:solidFill>
                  <a:srgbClr val="000000"/>
                </a:solidFill>
              </a:rPr>
              <a:t>des infirmier(e)s pour constituer la population des hôpitaux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existe des listes des infirmières actuelles</a:t>
            </a:r>
          </a:p>
          <a:p>
            <a:pPr lvl="1"/>
            <a:r>
              <a:rPr lang="fr-FR" dirty="0" smtClean="0"/>
              <a:t>2006 et 2016 : De grandes enquêtes par </a:t>
            </a:r>
            <a:r>
              <a:rPr lang="fr-FR" dirty="0"/>
              <a:t>la poste</a:t>
            </a:r>
            <a:r>
              <a:rPr lang="fr-FR" dirty="0" smtClean="0"/>
              <a:t>  (n&gt;100.000)</a:t>
            </a:r>
          </a:p>
          <a:p>
            <a:pPr lvl="1"/>
            <a:r>
              <a:rPr lang="fr-FR" dirty="0" smtClean="0"/>
              <a:t>On a demandé le lieu de travail</a:t>
            </a:r>
          </a:p>
        </p:txBody>
      </p:sp>
    </p:spTree>
    <p:extLst>
      <p:ext uri="{BB962C8B-B14F-4D97-AF65-F5344CB8AC3E}">
        <p14:creationId xmlns:p14="http://schemas.microsoft.com/office/powerpoint/2010/main" val="18956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Echantillon simple et </a:t>
            </a:r>
            <a:r>
              <a:rPr lang="fr-FR" sz="3200" dirty="0" smtClean="0"/>
              <a:t>grand </a:t>
            </a:r>
            <a:r>
              <a:rPr lang="fr-FR" sz="3200" dirty="0"/>
              <a:t>des infirmier(e)s pour constituer la population des hôpitaux </a:t>
            </a:r>
            <a:endParaRPr lang="en-US" sz="3200" dirty="0"/>
          </a:p>
        </p:txBody>
      </p:sp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9" y="4652529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2" y="4531640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32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112" y="3868476"/>
            <a:ext cx="371888" cy="877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442" y="3234118"/>
            <a:ext cx="371888" cy="8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199" y="5016709"/>
            <a:ext cx="371888" cy="877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587" y="4860831"/>
            <a:ext cx="371888" cy="877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05" y="5068321"/>
            <a:ext cx="371888" cy="877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225" y="3842510"/>
            <a:ext cx="371888" cy="877900"/>
          </a:xfrm>
          <a:prstGeom prst="rect">
            <a:avLst/>
          </a:prstGeom>
        </p:spPr>
      </p:pic>
      <p:pic>
        <p:nvPicPr>
          <p:cNvPr id="43" name="Picture 6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51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200" y="4471649"/>
            <a:ext cx="627942" cy="11095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721" y="3517914"/>
            <a:ext cx="627942" cy="11095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92" y="4887891"/>
            <a:ext cx="627942" cy="11095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118" y="5424705"/>
            <a:ext cx="627942" cy="1109568"/>
          </a:xfrm>
          <a:prstGeom prst="rect">
            <a:avLst/>
          </a:prstGeom>
        </p:spPr>
      </p:pic>
      <p:pic>
        <p:nvPicPr>
          <p:cNvPr id="48" name="Picture 2" descr="Image result for stick figure nur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58673" y="531480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12" y="3304238"/>
            <a:ext cx="627942" cy="11095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743" y="5068321"/>
            <a:ext cx="865707" cy="8657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0856" y="3974856"/>
            <a:ext cx="371888" cy="877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636" y="4436908"/>
            <a:ext cx="371888" cy="877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049" y="4009991"/>
            <a:ext cx="371888" cy="877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246" y="5072006"/>
            <a:ext cx="37188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Echantillon simple et grand des infirmier(e)s pour constituer la population des hôpitaux </a:t>
            </a:r>
            <a:endParaRPr lang="en-US" sz="3200" dirty="0"/>
          </a:p>
        </p:txBody>
      </p:sp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9" y="4652529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2" y="4531640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32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112" y="3868476"/>
            <a:ext cx="371888" cy="877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442" y="3234118"/>
            <a:ext cx="371888" cy="8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199" y="5016709"/>
            <a:ext cx="371888" cy="877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587" y="4860831"/>
            <a:ext cx="371888" cy="877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1905" y="5068321"/>
            <a:ext cx="371888" cy="877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25" y="3842510"/>
            <a:ext cx="371888" cy="877900"/>
          </a:xfrm>
          <a:prstGeom prst="rect">
            <a:avLst/>
          </a:prstGeom>
        </p:spPr>
      </p:pic>
      <p:pic>
        <p:nvPicPr>
          <p:cNvPr id="4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51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200" y="4471649"/>
            <a:ext cx="627942" cy="11095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7721" y="3517914"/>
            <a:ext cx="627942" cy="11095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92" y="4887891"/>
            <a:ext cx="627942" cy="11095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118" y="5424705"/>
            <a:ext cx="627942" cy="1109568"/>
          </a:xfrm>
          <a:prstGeom prst="rect">
            <a:avLst/>
          </a:prstGeom>
        </p:spPr>
      </p:pic>
      <p:pic>
        <p:nvPicPr>
          <p:cNvPr id="48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58673" y="531480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12" y="3304238"/>
            <a:ext cx="627942" cy="11095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743" y="5068321"/>
            <a:ext cx="865707" cy="8657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856" y="3974856"/>
            <a:ext cx="371888" cy="877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636" y="4436908"/>
            <a:ext cx="371888" cy="877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049" y="4009991"/>
            <a:ext cx="371888" cy="877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246" y="5072006"/>
            <a:ext cx="371888" cy="8779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7467600" y="2590800"/>
            <a:ext cx="431513" cy="64220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Echantillon simple et grand des infirmier(e)s pour constituer la population des hôpitaux </a:t>
            </a:r>
            <a:endParaRPr lang="en-US" sz="3200" dirty="0"/>
          </a:p>
        </p:txBody>
      </p:sp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9" y="4652529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2" y="4531640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32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112" y="3868476"/>
            <a:ext cx="371888" cy="877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442" y="3234118"/>
            <a:ext cx="371888" cy="8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199" y="5016709"/>
            <a:ext cx="371888" cy="877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587" y="4860831"/>
            <a:ext cx="371888" cy="877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1905" y="5068321"/>
            <a:ext cx="371888" cy="877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25" y="3842510"/>
            <a:ext cx="371888" cy="877900"/>
          </a:xfrm>
          <a:prstGeom prst="rect">
            <a:avLst/>
          </a:prstGeom>
        </p:spPr>
      </p:pic>
      <p:pic>
        <p:nvPicPr>
          <p:cNvPr id="4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51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200" y="4471649"/>
            <a:ext cx="627942" cy="11095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7721" y="3517914"/>
            <a:ext cx="627942" cy="11095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92" y="4887891"/>
            <a:ext cx="627942" cy="11095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118" y="5424705"/>
            <a:ext cx="627942" cy="1109568"/>
          </a:xfrm>
          <a:prstGeom prst="rect">
            <a:avLst/>
          </a:prstGeom>
        </p:spPr>
      </p:pic>
      <p:pic>
        <p:nvPicPr>
          <p:cNvPr id="48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58673" y="531480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12" y="3304238"/>
            <a:ext cx="627942" cy="11095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743" y="5068321"/>
            <a:ext cx="865707" cy="8657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856" y="3974856"/>
            <a:ext cx="371888" cy="877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636" y="4436908"/>
            <a:ext cx="371888" cy="877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049" y="4009991"/>
            <a:ext cx="371888" cy="877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246" y="5072006"/>
            <a:ext cx="371888" cy="8779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7467600" y="2590800"/>
            <a:ext cx="431513" cy="64220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392787" y="2639472"/>
            <a:ext cx="3396120" cy="197948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Problèmes de 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représentativité — couverture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— 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contexte d’un programme de recherche  sur </a:t>
            </a: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conséquences intra-hôpital des différences inter-hôpitaux dans l’organisation du travail chez les infirmières</a:t>
            </a:r>
          </a:p>
          <a:p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Longue durée et grande envergure: grandes enquêtes longitudinales en 2006 et 2016, en Californie, Pennsylvanie et Floride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Echantillon simple et grand des infirmier(e)s pour constituer la population des hôpitaux </a:t>
            </a:r>
            <a:endParaRPr lang="en-US" sz="3200" dirty="0"/>
          </a:p>
        </p:txBody>
      </p:sp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9" y="4652529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2" y="4531640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32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112" y="3868476"/>
            <a:ext cx="371888" cy="877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442" y="3234118"/>
            <a:ext cx="371888" cy="8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199" y="5016709"/>
            <a:ext cx="371888" cy="877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587" y="4860831"/>
            <a:ext cx="371888" cy="877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1905" y="5068321"/>
            <a:ext cx="371888" cy="877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25" y="3842510"/>
            <a:ext cx="371888" cy="877900"/>
          </a:xfrm>
          <a:prstGeom prst="rect">
            <a:avLst/>
          </a:prstGeom>
        </p:spPr>
      </p:pic>
      <p:pic>
        <p:nvPicPr>
          <p:cNvPr id="43" name="Picture 6" descr="Image result for stick figure nur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51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200" y="4471649"/>
            <a:ext cx="627942" cy="11095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7721" y="3517914"/>
            <a:ext cx="627942" cy="11095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92" y="4887891"/>
            <a:ext cx="627942" cy="11095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118" y="5424705"/>
            <a:ext cx="627942" cy="1109568"/>
          </a:xfrm>
          <a:prstGeom prst="rect">
            <a:avLst/>
          </a:prstGeom>
        </p:spPr>
      </p:pic>
      <p:pic>
        <p:nvPicPr>
          <p:cNvPr id="48" name="Picture 2" descr="Image result for stick figure n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58673" y="531480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12" y="3304238"/>
            <a:ext cx="627942" cy="11095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743" y="5068321"/>
            <a:ext cx="865707" cy="8657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856" y="3974856"/>
            <a:ext cx="371888" cy="877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636" y="4436908"/>
            <a:ext cx="371888" cy="877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049" y="4009991"/>
            <a:ext cx="371888" cy="877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246" y="5072006"/>
            <a:ext cx="371888" cy="8779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7467600" y="2590800"/>
            <a:ext cx="431513" cy="64220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392787" y="2639472"/>
            <a:ext cx="3396120" cy="197948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332724" y="2391502"/>
            <a:ext cx="5236445" cy="2466162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7228300" y="2639472"/>
            <a:ext cx="258515" cy="2257741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27826" y="2726067"/>
            <a:ext cx="3996083" cy="2936352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298174" y="2839310"/>
            <a:ext cx="1735956" cy="254924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Echantillon simple et grand des infirmier(e)s pour constituer la population des hôpitaux </a:t>
            </a:r>
            <a:endParaRPr lang="en-US" sz="3200" dirty="0"/>
          </a:p>
        </p:txBody>
      </p:sp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9" y="4652529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2" y="4531640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32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9112" y="3868476"/>
            <a:ext cx="371888" cy="877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442" y="3234118"/>
            <a:ext cx="371888" cy="8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0199" y="5016709"/>
            <a:ext cx="371888" cy="877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9587" y="4860831"/>
            <a:ext cx="371888" cy="877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1905" y="5068321"/>
            <a:ext cx="371888" cy="877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25" y="3842510"/>
            <a:ext cx="371888" cy="877900"/>
          </a:xfrm>
          <a:prstGeom prst="rect">
            <a:avLst/>
          </a:prstGeom>
        </p:spPr>
      </p:pic>
      <p:pic>
        <p:nvPicPr>
          <p:cNvPr id="43" name="Picture 6" descr="Image result for stick figure nur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51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3200" y="4471649"/>
            <a:ext cx="627942" cy="11095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721" y="3517914"/>
            <a:ext cx="627942" cy="11095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92" y="4887891"/>
            <a:ext cx="627942" cy="11095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5118" y="5424705"/>
            <a:ext cx="627942" cy="1109568"/>
          </a:xfrm>
          <a:prstGeom prst="rect">
            <a:avLst/>
          </a:prstGeom>
        </p:spPr>
      </p:pic>
      <p:pic>
        <p:nvPicPr>
          <p:cNvPr id="48" name="Picture 2" descr="Image result for stick figure nur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58673" y="531480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312" y="3304238"/>
            <a:ext cx="627942" cy="11095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4743" y="5068321"/>
            <a:ext cx="865707" cy="8657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0856" y="3974856"/>
            <a:ext cx="371888" cy="877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0636" y="4436908"/>
            <a:ext cx="371888" cy="877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049" y="4009991"/>
            <a:ext cx="371888" cy="877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246" y="5072006"/>
            <a:ext cx="371888" cy="87790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H="1" flipV="1">
            <a:off x="2605757" y="2530755"/>
            <a:ext cx="1545427" cy="2431135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805238">
            <a:off x="1217286" y="2072709"/>
            <a:ext cx="457240" cy="224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9" y="2049242"/>
            <a:ext cx="393530" cy="3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1901907"/>
            <a:ext cx="570408" cy="5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4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25" y="1606150"/>
            <a:ext cx="924605" cy="9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732" y="1801569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634" y="1286926"/>
            <a:ext cx="1236431" cy="1236431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94" y="1585597"/>
            <a:ext cx="927290" cy="9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21" y="2059624"/>
            <a:ext cx="397920" cy="39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62" y="1878472"/>
            <a:ext cx="587568" cy="587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Echantillon simple et grand des infirmier(e)s pour constituer la population des hôpitaux 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577" y="1482834"/>
            <a:ext cx="1047921" cy="1047921"/>
          </a:xfrm>
          <a:prstGeom prst="rect">
            <a:avLst/>
          </a:prstGeom>
        </p:spPr>
      </p:pic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9" y="4652529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2" y="4531640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32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9112" y="3868476"/>
            <a:ext cx="371888" cy="877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5442" y="3234118"/>
            <a:ext cx="371888" cy="8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0199" y="5016709"/>
            <a:ext cx="371888" cy="877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9587" y="4860831"/>
            <a:ext cx="371888" cy="877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1905" y="5068321"/>
            <a:ext cx="371888" cy="877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225" y="3842510"/>
            <a:ext cx="371888" cy="877900"/>
          </a:xfrm>
          <a:prstGeom prst="rect">
            <a:avLst/>
          </a:prstGeom>
        </p:spPr>
      </p:pic>
      <p:pic>
        <p:nvPicPr>
          <p:cNvPr id="43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51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3200" y="4471649"/>
            <a:ext cx="627942" cy="11095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7721" y="3517914"/>
            <a:ext cx="627942" cy="11095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792" y="4887891"/>
            <a:ext cx="627942" cy="11095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5118" y="5424705"/>
            <a:ext cx="627942" cy="1109568"/>
          </a:xfrm>
          <a:prstGeom prst="rect">
            <a:avLst/>
          </a:prstGeom>
        </p:spPr>
      </p:pic>
      <p:pic>
        <p:nvPicPr>
          <p:cNvPr id="48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58673" y="531480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312" y="3304238"/>
            <a:ext cx="627942" cy="11095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4743" y="5068321"/>
            <a:ext cx="865707" cy="8657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0856" y="3974856"/>
            <a:ext cx="371888" cy="877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0636" y="4436908"/>
            <a:ext cx="371888" cy="877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3049" y="4009991"/>
            <a:ext cx="371888" cy="877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3246" y="5072006"/>
            <a:ext cx="37188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9" y="2049242"/>
            <a:ext cx="393530" cy="3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1901907"/>
            <a:ext cx="570408" cy="5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41" y="180156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25" y="1606150"/>
            <a:ext cx="924605" cy="9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732" y="1801569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634" y="1286926"/>
            <a:ext cx="1236431" cy="1236431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94" y="1585597"/>
            <a:ext cx="927290" cy="9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21" y="2059624"/>
            <a:ext cx="397920" cy="39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62" y="1878472"/>
            <a:ext cx="587568" cy="587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417" y="1273059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Echantillon simple et grand des infirmier(e)s pour constituer la population des hôpitaux 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577" y="1482834"/>
            <a:ext cx="1047921" cy="1047921"/>
          </a:xfrm>
          <a:prstGeom prst="rect">
            <a:avLst/>
          </a:prstGeom>
        </p:spPr>
      </p:pic>
      <p:pic>
        <p:nvPicPr>
          <p:cNvPr id="11266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800" y="339883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7319" y="3955627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3" y="3352284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7136" y="3365357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5" y="3867921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9" y="362544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24" y="432724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5039" y="4866928"/>
            <a:ext cx="865707" cy="865707"/>
          </a:xfrm>
          <a:prstGeom prst="rect">
            <a:avLst/>
          </a:prstGeom>
        </p:spPr>
      </p:pic>
      <p:pic>
        <p:nvPicPr>
          <p:cNvPr id="26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851" y="4511974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65125" y="3359475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ursing Registered nurse Stick figure Animation Clip art - male nur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40394" y="4111203"/>
            <a:ext cx="625892" cy="1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0" y="3233007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6" y="5177105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9" y="4652529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2" y="4531640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32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9112" y="3868476"/>
            <a:ext cx="371888" cy="877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5442" y="3234118"/>
            <a:ext cx="371888" cy="8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0199" y="5016709"/>
            <a:ext cx="371888" cy="877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9587" y="4860831"/>
            <a:ext cx="371888" cy="877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1905" y="5068321"/>
            <a:ext cx="371888" cy="877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225" y="3842510"/>
            <a:ext cx="371888" cy="877900"/>
          </a:xfrm>
          <a:prstGeom prst="rect">
            <a:avLst/>
          </a:prstGeom>
        </p:spPr>
      </p:pic>
      <p:pic>
        <p:nvPicPr>
          <p:cNvPr id="43" name="Picture 6" descr="Image result for stick figure nur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51" y="3304238"/>
            <a:ext cx="372657" cy="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3200" y="4471649"/>
            <a:ext cx="627942" cy="11095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7721" y="3517914"/>
            <a:ext cx="627942" cy="11095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792" y="4887891"/>
            <a:ext cx="627942" cy="11095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5118" y="5424705"/>
            <a:ext cx="627942" cy="1109568"/>
          </a:xfrm>
          <a:prstGeom prst="rect">
            <a:avLst/>
          </a:prstGeom>
        </p:spPr>
      </p:pic>
      <p:pic>
        <p:nvPicPr>
          <p:cNvPr id="48" name="Picture 2" descr="Image result for stick figure nur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58673" y="5314808"/>
            <a:ext cx="8683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312" y="3304238"/>
            <a:ext cx="627942" cy="11095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4743" y="5068321"/>
            <a:ext cx="865707" cy="8657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0856" y="3974856"/>
            <a:ext cx="371888" cy="877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0636" y="4436908"/>
            <a:ext cx="371888" cy="877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3049" y="4009991"/>
            <a:ext cx="371888" cy="877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3246" y="5072006"/>
            <a:ext cx="371888" cy="877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0709">
            <a:off x="4207349" y="2359427"/>
            <a:ext cx="521076" cy="68802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0709">
            <a:off x="5038694" y="2337917"/>
            <a:ext cx="521076" cy="68802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4958" y="2277822"/>
            <a:ext cx="829128" cy="8718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5700" y="2237703"/>
            <a:ext cx="829128" cy="87180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0709">
            <a:off x="8107310" y="2337917"/>
            <a:ext cx="521076" cy="68802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0709">
            <a:off x="3419661" y="2337916"/>
            <a:ext cx="521076" cy="68802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0709">
            <a:off x="2815415" y="2337692"/>
            <a:ext cx="521076" cy="68802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7233" y="2237703"/>
            <a:ext cx="829128" cy="8718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1094" y="2237703"/>
            <a:ext cx="829128" cy="87180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0709">
            <a:off x="173601" y="2349706"/>
            <a:ext cx="521076" cy="6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10304565" cy="58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suffit </a:t>
            </a:r>
            <a:r>
              <a:rPr lang="fr-FR" dirty="0" smtClean="0"/>
              <a:t>? (Puissance)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1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suffit </a:t>
            </a:r>
            <a:r>
              <a:rPr lang="fr-FR" dirty="0" smtClean="0"/>
              <a:t>? (Puissance)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compliqué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3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suffit </a:t>
            </a:r>
            <a:r>
              <a:rPr lang="fr-FR" dirty="0" smtClean="0"/>
              <a:t>? (Puissance)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compliqué </a:t>
            </a:r>
          </a:p>
          <a:p>
            <a:r>
              <a:rPr lang="fr-FR" dirty="0" smtClean="0"/>
              <a:t>Il y a des divergences </a:t>
            </a:r>
            <a:r>
              <a:rPr lang="fr-FR" dirty="0"/>
              <a:t>importantes </a:t>
            </a:r>
            <a:r>
              <a:rPr lang="fr-FR" dirty="0" smtClean="0"/>
              <a:t>parmi les évaluations </a:t>
            </a:r>
            <a:r>
              <a:rPr lang="fr-FR" dirty="0"/>
              <a:t>des hôpitaux accordées par les infirmières en tant qu’informateurs </a:t>
            </a:r>
            <a:r>
              <a:rPr lang="fr-FR" dirty="0" smtClean="0"/>
              <a:t>(erreur, différences d’opinion)</a:t>
            </a:r>
          </a:p>
          <a:p>
            <a:r>
              <a:rPr lang="fr-FR" dirty="0" smtClean="0"/>
              <a:t>Cadre d’analyse multi-niveau nous aide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4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suffit </a:t>
            </a:r>
            <a:r>
              <a:rPr lang="fr-FR" dirty="0" smtClean="0"/>
              <a:t>? (Puissance)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compliqué </a:t>
            </a:r>
          </a:p>
          <a:p>
            <a:r>
              <a:rPr lang="fr-FR" dirty="0" smtClean="0"/>
              <a:t>Il y a des divergences </a:t>
            </a:r>
            <a:r>
              <a:rPr lang="fr-FR" dirty="0"/>
              <a:t>importantes </a:t>
            </a:r>
            <a:r>
              <a:rPr lang="fr-FR" dirty="0" smtClean="0"/>
              <a:t>parmi les évaluations </a:t>
            </a:r>
            <a:r>
              <a:rPr lang="fr-FR" dirty="0"/>
              <a:t>des hôpitaux accordées par les infirmières en tant qu’informateurs </a:t>
            </a:r>
            <a:r>
              <a:rPr lang="fr-FR" dirty="0" smtClean="0"/>
              <a:t>(erreur, différences d’opinion)</a:t>
            </a:r>
          </a:p>
          <a:p>
            <a:r>
              <a:rPr lang="fr-FR" dirty="0" smtClean="0"/>
              <a:t>Cadre d’analyse multi-niveau nous aide</a:t>
            </a:r>
            <a:endParaRPr lang="en-US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8499756" cy="6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suffit </a:t>
            </a:r>
            <a:r>
              <a:rPr lang="fr-FR" dirty="0" smtClean="0"/>
              <a:t>? (Puissance)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compliqué </a:t>
            </a:r>
          </a:p>
          <a:p>
            <a:r>
              <a:rPr lang="fr-FR" dirty="0" smtClean="0"/>
              <a:t>Il y a des divergences </a:t>
            </a:r>
            <a:r>
              <a:rPr lang="fr-FR" dirty="0"/>
              <a:t>importantes </a:t>
            </a:r>
            <a:r>
              <a:rPr lang="fr-FR" dirty="0" smtClean="0"/>
              <a:t>parmi les évaluations </a:t>
            </a:r>
            <a:r>
              <a:rPr lang="fr-FR" dirty="0"/>
              <a:t>des hôpitaux accordées par les infirmières en tant qu’informateurs </a:t>
            </a:r>
            <a:r>
              <a:rPr lang="fr-FR" dirty="0" smtClean="0"/>
              <a:t>(erreur, différences d’opinion)</a:t>
            </a:r>
          </a:p>
          <a:p>
            <a:r>
              <a:rPr lang="fr-FR" dirty="0" smtClean="0"/>
              <a:t>Cadre d’analyse multi-niveau nous aide</a:t>
            </a:r>
            <a:endParaRPr lang="en-US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8499756" cy="651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2819399" y="5831195"/>
            <a:ext cx="4543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Composants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individuels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5105400"/>
            <a:ext cx="533400" cy="533400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38700" y="5049124"/>
            <a:ext cx="647700" cy="533400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153400" y="5109519"/>
            <a:ext cx="533400" cy="533400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" y="141587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5" y="2098674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8" y="153444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80" y="230978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0" y="2856220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02" y="3071982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82" y="1694481"/>
            <a:ext cx="688908" cy="688908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2" y="2365615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12" y="3001917"/>
            <a:ext cx="688908" cy="688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53" y="3777819"/>
            <a:ext cx="688908" cy="68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55" y="3923904"/>
            <a:ext cx="688908" cy="68890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2294" y="379561"/>
            <a:ext cx="8229600" cy="908162"/>
          </a:xfrm>
        </p:spPr>
        <p:txBody>
          <a:bodyPr>
            <a:normAutofit/>
          </a:bodyPr>
          <a:lstStyle/>
          <a:p>
            <a:r>
              <a:rPr lang="fr-FR" dirty="0"/>
              <a:t>Population </a:t>
            </a:r>
            <a:r>
              <a:rPr lang="fr-FR" dirty="0" smtClean="0"/>
              <a:t>d’hôpitaux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94" y="367647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suffit </a:t>
            </a:r>
            <a:r>
              <a:rPr lang="fr-FR" dirty="0" smtClean="0"/>
              <a:t>? (Puissance)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compliqué </a:t>
            </a:r>
          </a:p>
          <a:p>
            <a:r>
              <a:rPr lang="fr-FR" dirty="0" smtClean="0"/>
              <a:t>Il y a des divergences </a:t>
            </a:r>
            <a:r>
              <a:rPr lang="fr-FR" dirty="0"/>
              <a:t>importantes </a:t>
            </a:r>
            <a:r>
              <a:rPr lang="fr-FR" dirty="0" smtClean="0"/>
              <a:t>parmi les évaluations </a:t>
            </a:r>
            <a:r>
              <a:rPr lang="fr-FR" dirty="0"/>
              <a:t>des hôpitaux accordées par les infirmières en tant qu’informateurs </a:t>
            </a:r>
            <a:r>
              <a:rPr lang="fr-FR" dirty="0" smtClean="0"/>
              <a:t>(erreur, différences d’opinion)</a:t>
            </a:r>
          </a:p>
          <a:p>
            <a:r>
              <a:rPr lang="fr-FR" dirty="0" smtClean="0"/>
              <a:t>Cadre d’analyse multi-niveau nous aide</a:t>
            </a:r>
            <a:endParaRPr lang="en-US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8499756" cy="651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2819399" y="5831195"/>
            <a:ext cx="4543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Composants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organisationnels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398" y="5049124"/>
            <a:ext cx="1371602" cy="533400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15050" y="5063540"/>
            <a:ext cx="647700" cy="533400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62474" y="5071210"/>
            <a:ext cx="790926" cy="511314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000000"/>
                </a:solidFill>
              </a:rPr>
              <a:t>Echantillon simple et grand des infirmier(e)s pour constituer la population des hôpitaux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existe des listes des infirmières actuelles</a:t>
            </a:r>
          </a:p>
          <a:p>
            <a:pPr lvl="1"/>
            <a:r>
              <a:rPr lang="fr-FR" dirty="0" smtClean="0"/>
              <a:t>2006 et 2016 : De grandes enquêtes par </a:t>
            </a:r>
            <a:r>
              <a:rPr lang="fr-FR" dirty="0"/>
              <a:t>la poste</a:t>
            </a:r>
            <a:r>
              <a:rPr lang="fr-FR" dirty="0" smtClean="0"/>
              <a:t>  (n&gt;100.000)</a:t>
            </a:r>
          </a:p>
          <a:p>
            <a:pPr lvl="1"/>
            <a:r>
              <a:rPr lang="fr-FR" dirty="0" smtClean="0"/>
              <a:t>On a demandé le lieu de travail</a:t>
            </a:r>
          </a:p>
          <a:p>
            <a:r>
              <a:rPr lang="fr-FR" dirty="0" smtClean="0"/>
              <a:t>Mais à quel prix ?  (Non-réponse)</a:t>
            </a:r>
          </a:p>
          <a:p>
            <a:pPr lvl="1"/>
            <a:r>
              <a:rPr lang="fr-FR" dirty="0" smtClean="0"/>
              <a:t>Taux de réponse : ~33% (2006), 26% (2016)</a:t>
            </a:r>
          </a:p>
          <a:p>
            <a:pPr lvl="1"/>
            <a:r>
              <a:rPr lang="fr-FR" dirty="0" smtClean="0"/>
              <a:t>Sondages intensifs des non-répondants (&gt;1.000 par an, 91% et 88% taux de réponse)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9835571" cy="65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5" y="1295400"/>
            <a:ext cx="895919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Résumé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Quand un programme de recherche se focalise sur des facettes des unités au niveau organisationnel</a:t>
            </a:r>
          </a:p>
          <a:p>
            <a:pPr lvl="1"/>
            <a:r>
              <a:rPr lang="fr-FR" dirty="0" smtClean="0"/>
              <a:t>Il faut les observer en fonction des conséquences aux niveaux inferieurs</a:t>
            </a:r>
          </a:p>
          <a:p>
            <a:pPr lvl="1"/>
            <a:r>
              <a:rPr lang="fr-FR" dirty="0" smtClean="0"/>
              <a:t>Il est primordial de minimiser les pertes </a:t>
            </a:r>
            <a:r>
              <a:rPr lang="fr-FR" dirty="0" smtClean="0"/>
              <a:t>dues </a:t>
            </a:r>
            <a:r>
              <a:rPr lang="fr-FR" dirty="0" smtClean="0"/>
              <a:t>à la non-réponse à ce niveau-ci</a:t>
            </a:r>
          </a:p>
          <a:p>
            <a:r>
              <a:rPr lang="fr-FR" dirty="0" smtClean="0"/>
              <a:t>Un plan de sondage à deux degrés </a:t>
            </a:r>
            <a:r>
              <a:rPr lang="fr-FR" dirty="0" smtClean="0"/>
              <a:t>« classique</a:t>
            </a:r>
            <a:r>
              <a:rPr lang="fr-FR" dirty="0" smtClean="0"/>
              <a:t> » pour minimiser la non-réponse chez les unités du deuxième degré peut faire empirer la situation</a:t>
            </a:r>
          </a:p>
          <a:p>
            <a:r>
              <a:rPr lang="fr-FR" dirty="0" smtClean="0"/>
              <a:t>Par contre, on peut </a:t>
            </a:r>
            <a:r>
              <a:rPr lang="fr-FR" dirty="0" smtClean="0"/>
              <a:t>élaborer une réponse empirique adéquate pour </a:t>
            </a:r>
            <a:r>
              <a:rPr lang="fr-FR" dirty="0" smtClean="0"/>
              <a:t>éviter </a:t>
            </a:r>
            <a:r>
              <a:rPr lang="fr-FR" dirty="0"/>
              <a:t>d</a:t>
            </a:r>
            <a:r>
              <a:rPr lang="fr-FR" dirty="0" smtClean="0"/>
              <a:t>es biais éventuels aux deux niveaux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0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" y="141587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5" y="2098674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8" y="153444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80" y="230978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0" y="2856220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02" y="3071982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82" y="1694481"/>
            <a:ext cx="688908" cy="688908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2" y="2365615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12" y="3001917"/>
            <a:ext cx="688908" cy="688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53" y="3777819"/>
            <a:ext cx="688908" cy="68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55" y="3923904"/>
            <a:ext cx="688908" cy="68890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6630" y="457200"/>
            <a:ext cx="2963183" cy="895419"/>
          </a:xfrm>
        </p:spPr>
        <p:txBody>
          <a:bodyPr>
            <a:normAutofit fontScale="90000"/>
          </a:bodyPr>
          <a:lstStyle/>
          <a:p>
            <a:r>
              <a:rPr lang="fr-FR" dirty="0"/>
              <a:t>Population </a:t>
            </a:r>
            <a:r>
              <a:rPr lang="fr-FR" dirty="0" smtClean="0"/>
              <a:t>d’hôpitaux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7788" y="685801"/>
            <a:ext cx="4629150" cy="5175250"/>
          </a:xfrm>
        </p:spPr>
        <p:txBody>
          <a:bodyPr/>
          <a:lstStyle/>
          <a:p>
            <a:r>
              <a:rPr lang="en-US" dirty="0" err="1" smtClean="0"/>
              <a:t>Facteurs</a:t>
            </a:r>
            <a:r>
              <a:rPr lang="en-US" dirty="0" smtClean="0"/>
              <a:t> </a:t>
            </a:r>
            <a:r>
              <a:rPr lang="en-US" dirty="0" err="1" smtClean="0"/>
              <a:t>organisationnels</a:t>
            </a:r>
            <a:endParaRPr lang="en-US" dirty="0" smtClean="0"/>
          </a:p>
          <a:p>
            <a:pPr lvl="1"/>
            <a:r>
              <a:rPr lang="fr-F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environnement de travail, </a:t>
            </a:r>
            <a:r>
              <a:rPr lang="fr-FR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fr-F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fr-FR" dirty="0"/>
              <a:t>a</a:t>
            </a:r>
            <a:r>
              <a:rPr lang="fr-FR" dirty="0" smtClean="0"/>
              <a:t>utonomie</a:t>
            </a:r>
          </a:p>
          <a:p>
            <a:pPr lvl="2"/>
            <a:r>
              <a:rPr lang="fr-FR" dirty="0" smtClean="0"/>
              <a:t>rapport entre </a:t>
            </a:r>
            <a:r>
              <a:rPr lang="fr-FR" dirty="0"/>
              <a:t>infirmières et </a:t>
            </a:r>
            <a:r>
              <a:rPr lang="fr-FR" dirty="0" smtClean="0"/>
              <a:t>médecins</a:t>
            </a:r>
          </a:p>
          <a:p>
            <a:pPr lvl="2"/>
            <a:r>
              <a:rPr lang="fr-FR" dirty="0" smtClean="0"/>
              <a:t>rôle </a:t>
            </a:r>
            <a:r>
              <a:rPr lang="fr-FR" dirty="0"/>
              <a:t>du chef des soins infirmiers </a:t>
            </a:r>
            <a:r>
              <a:rPr lang="fr-FR" dirty="0" smtClean="0"/>
              <a:t>dans </a:t>
            </a:r>
            <a:r>
              <a:rPr lang="fr-FR" dirty="0"/>
              <a:t>l’hôpital</a:t>
            </a:r>
            <a:endParaRPr lang="fr-FR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/>
              <a:t>dotation en personnel </a:t>
            </a:r>
            <a:r>
              <a:rPr lang="fr-FR" dirty="0" smtClean="0"/>
              <a:t>infirmier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94" y="367647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" y="141587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5" y="2098674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8" y="153444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80" y="230978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0" y="2856220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02" y="3071982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82" y="1694481"/>
            <a:ext cx="688908" cy="688908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2" y="2365615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12" y="3001917"/>
            <a:ext cx="688908" cy="688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53" y="3777819"/>
            <a:ext cx="688908" cy="68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55" y="3923904"/>
            <a:ext cx="688908" cy="68890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6630" y="457200"/>
            <a:ext cx="2963183" cy="895419"/>
          </a:xfrm>
        </p:spPr>
        <p:txBody>
          <a:bodyPr>
            <a:normAutofit fontScale="90000"/>
          </a:bodyPr>
          <a:lstStyle/>
          <a:p>
            <a:r>
              <a:rPr lang="fr-FR" dirty="0"/>
              <a:t>Population </a:t>
            </a:r>
            <a:r>
              <a:rPr lang="fr-FR" dirty="0" smtClean="0"/>
              <a:t>d’hôpitaux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7788" y="685801"/>
            <a:ext cx="4629150" cy="5175250"/>
          </a:xfrm>
        </p:spPr>
        <p:txBody>
          <a:bodyPr/>
          <a:lstStyle/>
          <a:p>
            <a:r>
              <a:rPr lang="fr-FR" dirty="0" smtClean="0"/>
              <a:t>Conséquences pour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atients, </a:t>
            </a:r>
            <a:r>
              <a:rPr lang="fr-FR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ex.,</a:t>
            </a:r>
          </a:p>
          <a:p>
            <a:pPr lvl="2"/>
            <a:r>
              <a:rPr lang="fr-FR" dirty="0" smtClean="0"/>
              <a:t>santé</a:t>
            </a:r>
          </a:p>
          <a:p>
            <a:pPr lvl="2"/>
            <a:r>
              <a:rPr lang="fr-FR" dirty="0" smtClean="0"/>
              <a:t>taux de réadmission </a:t>
            </a:r>
          </a:p>
          <a:p>
            <a:pPr lvl="2"/>
            <a:r>
              <a:rPr lang="fr-FR" dirty="0"/>
              <a:t>satisfaction avec le suivi médical </a:t>
            </a:r>
            <a:r>
              <a:rPr lang="fr-FR" dirty="0" smtClean="0"/>
              <a:t>dotation 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nfirmières, </a:t>
            </a:r>
            <a:r>
              <a:rPr lang="fr-FR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ex.</a:t>
            </a:r>
          </a:p>
          <a:p>
            <a:pPr lvl="2"/>
            <a:r>
              <a:rPr lang="fr-FR" dirty="0"/>
              <a:t>satisfaction au travail </a:t>
            </a:r>
            <a:endParaRPr lang="fr-FR" dirty="0" smtClean="0"/>
          </a:p>
          <a:p>
            <a:pPr lvl="2"/>
            <a:r>
              <a:rPr lang="fr-FR" dirty="0" smtClean="0"/>
              <a:t>moral</a:t>
            </a:r>
          </a:p>
          <a:p>
            <a:pPr lvl="2"/>
            <a:r>
              <a:rPr lang="fr-F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engagement</a:t>
            </a:r>
          </a:p>
          <a:p>
            <a:pPr lvl="1"/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94" y="367647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" y="141587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5" y="2098674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8" y="153444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80" y="230978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0" y="2856220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02" y="3071982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82" y="1694481"/>
            <a:ext cx="688908" cy="688908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2" y="2365615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12" y="3001917"/>
            <a:ext cx="688908" cy="688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53" y="3777819"/>
            <a:ext cx="688908" cy="68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55" y="3923904"/>
            <a:ext cx="688908" cy="68890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6630" y="457200"/>
            <a:ext cx="2963183" cy="895419"/>
          </a:xfrm>
        </p:spPr>
        <p:txBody>
          <a:bodyPr>
            <a:normAutofit fontScale="90000"/>
          </a:bodyPr>
          <a:lstStyle/>
          <a:p>
            <a:r>
              <a:rPr lang="fr-FR" dirty="0"/>
              <a:t>Population </a:t>
            </a:r>
            <a:r>
              <a:rPr lang="fr-FR" dirty="0" smtClean="0"/>
              <a:t>d’hôpitaux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7788" y="685801"/>
            <a:ext cx="4629150" cy="5175250"/>
          </a:xfrm>
        </p:spPr>
        <p:txBody>
          <a:bodyPr/>
          <a:lstStyle/>
          <a:p>
            <a:pPr lvl="0"/>
            <a:r>
              <a:rPr lang="fr-FR" dirty="0"/>
              <a:t>Les facteurs institutionnels sont les caractéristiques intégrantes et émergentes de chaque </a:t>
            </a:r>
            <a:r>
              <a:rPr lang="fr-FR" dirty="0" smtClean="0"/>
              <a:t>hôpital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94" y="367647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" y="141587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5" y="2098674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8" y="153444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80" y="230978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0" y="2856220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02" y="3071982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82" y="1694481"/>
            <a:ext cx="688908" cy="688908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2" y="2365615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12" y="3001917"/>
            <a:ext cx="688908" cy="688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53" y="3777819"/>
            <a:ext cx="688908" cy="68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55" y="3923904"/>
            <a:ext cx="688908" cy="68890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6630" y="457200"/>
            <a:ext cx="2963183" cy="895419"/>
          </a:xfrm>
        </p:spPr>
        <p:txBody>
          <a:bodyPr>
            <a:normAutofit fontScale="90000"/>
          </a:bodyPr>
          <a:lstStyle/>
          <a:p>
            <a:r>
              <a:rPr lang="fr-FR" dirty="0"/>
              <a:t>Population </a:t>
            </a:r>
            <a:r>
              <a:rPr lang="fr-FR" dirty="0" smtClean="0"/>
              <a:t>d’hôpitaux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7788" y="685801"/>
            <a:ext cx="4629150" cy="5175250"/>
          </a:xfrm>
        </p:spPr>
        <p:txBody>
          <a:bodyPr/>
          <a:lstStyle/>
          <a:p>
            <a:r>
              <a:rPr lang="fr-FR" dirty="0" smtClean="0"/>
              <a:t>Mais </a:t>
            </a:r>
            <a:r>
              <a:rPr lang="fr-FR" dirty="0"/>
              <a:t>les conséquences pèsent en fonction de la taille de </a:t>
            </a:r>
            <a:r>
              <a:rPr lang="fr-FR" dirty="0" smtClean="0"/>
              <a:t>l’hôpital 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94" y="367647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" y="141587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5" y="2098674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8" y="153444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80" y="230978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0" y="2856220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02" y="3071982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82" y="1694481"/>
            <a:ext cx="688908" cy="688908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2" y="2365615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12" y="3001917"/>
            <a:ext cx="688908" cy="688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53" y="3777819"/>
            <a:ext cx="688908" cy="68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55" y="3923904"/>
            <a:ext cx="688908" cy="68890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6630" y="457200"/>
            <a:ext cx="2963183" cy="895419"/>
          </a:xfrm>
        </p:spPr>
        <p:txBody>
          <a:bodyPr>
            <a:normAutofit fontScale="90000"/>
          </a:bodyPr>
          <a:lstStyle/>
          <a:p>
            <a:r>
              <a:rPr lang="fr-FR" dirty="0"/>
              <a:t>Population </a:t>
            </a:r>
            <a:r>
              <a:rPr lang="fr-FR" dirty="0" smtClean="0"/>
              <a:t>d’hôpitaux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8278" y="613082"/>
            <a:ext cx="4629150" cy="5175250"/>
          </a:xfrm>
        </p:spPr>
        <p:txBody>
          <a:bodyPr/>
          <a:lstStyle/>
          <a:p>
            <a:r>
              <a:rPr lang="fr-FR" dirty="0" smtClean="0"/>
              <a:t>Mais </a:t>
            </a:r>
            <a:r>
              <a:rPr lang="fr-FR" dirty="0"/>
              <a:t>les conséquences pèsent en fonction de la taille de </a:t>
            </a:r>
            <a:r>
              <a:rPr lang="fr-FR" dirty="0" smtClean="0"/>
              <a:t>l’hôpital 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81" y="4937232"/>
            <a:ext cx="1402650" cy="591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439" y="5015352"/>
            <a:ext cx="1402202" cy="59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334" y="3188742"/>
            <a:ext cx="12192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94" y="3676479"/>
            <a:ext cx="688908" cy="688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76" y="5704042"/>
            <a:ext cx="1402202" cy="591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745" y="5721932"/>
            <a:ext cx="1402202" cy="591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509" y="4986074"/>
            <a:ext cx="1402202" cy="591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016" y="5721932"/>
            <a:ext cx="1402202" cy="5913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319" y="3200707"/>
            <a:ext cx="1402202" cy="673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710" y="4966579"/>
            <a:ext cx="1219306" cy="6889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389" y="5682649"/>
            <a:ext cx="1219306" cy="688908"/>
          </a:xfrm>
          <a:prstGeom prst="rect">
            <a:avLst/>
          </a:prstGeom>
        </p:spPr>
      </p:pic>
      <p:sp>
        <p:nvSpPr>
          <p:cNvPr id="26" name="Left Arrow Callout 25"/>
          <p:cNvSpPr/>
          <p:nvPr/>
        </p:nvSpPr>
        <p:spPr>
          <a:xfrm>
            <a:off x="3016193" y="3081752"/>
            <a:ext cx="3801829" cy="873180"/>
          </a:xfrm>
          <a:prstGeom prst="leftArrowCallout">
            <a:avLst>
              <a:gd name="adj1" fmla="val 11324"/>
              <a:gd name="adj2" fmla="val 25000"/>
              <a:gd name="adj3" fmla="val 31046"/>
              <a:gd name="adj4" fmla="val 81414"/>
            </a:avLst>
          </a:prstGeom>
          <a:solidFill>
            <a:schemeClr val="accent1">
              <a:alpha val="1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798367" y="4612812"/>
            <a:ext cx="501445" cy="3244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5" name="Straight Connector 8194"/>
          <p:cNvCxnSpPr/>
          <p:nvPr/>
        </p:nvCxnSpPr>
        <p:spPr>
          <a:xfrm>
            <a:off x="2625166" y="4609451"/>
            <a:ext cx="363554" cy="3571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7" name="Straight Connector 8196"/>
          <p:cNvCxnSpPr/>
          <p:nvPr/>
        </p:nvCxnSpPr>
        <p:spPr>
          <a:xfrm>
            <a:off x="2757619" y="4491857"/>
            <a:ext cx="1644791" cy="462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9" name="Straight Connector 8198"/>
          <p:cNvCxnSpPr>
            <a:stCxn id="13" idx="3"/>
          </p:cNvCxnSpPr>
          <p:nvPr/>
        </p:nvCxnSpPr>
        <p:spPr>
          <a:xfrm>
            <a:off x="2831763" y="4268358"/>
            <a:ext cx="3111837" cy="698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" y="1415879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94119"/>
            <a:ext cx="393530" cy="3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9" y="1534447"/>
            <a:ext cx="570408" cy="5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80" y="2309786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6220"/>
            <a:ext cx="924605" cy="9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002" y="3071982"/>
            <a:ext cx="688908" cy="6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381" y="1146958"/>
            <a:ext cx="1236431" cy="1236431"/>
          </a:xfrm>
          <a:prstGeom prst="rect">
            <a:avLst/>
          </a:prstGeom>
        </p:spPr>
      </p:pic>
      <p:pic>
        <p:nvPicPr>
          <p:cNvPr id="11" name="Picture 2" descr="Image result for image d'hÃ´pital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2" y="2365615"/>
            <a:ext cx="927290" cy="9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3292905"/>
            <a:ext cx="397920" cy="39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493" y="3777819"/>
            <a:ext cx="587568" cy="587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55" y="3923904"/>
            <a:ext cx="1257696" cy="125769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6630" y="457200"/>
            <a:ext cx="2963183" cy="895419"/>
          </a:xfrm>
        </p:spPr>
        <p:txBody>
          <a:bodyPr>
            <a:normAutofit fontScale="90000"/>
          </a:bodyPr>
          <a:lstStyle/>
          <a:p>
            <a:r>
              <a:rPr lang="fr-FR" dirty="0"/>
              <a:t>Population </a:t>
            </a:r>
            <a:r>
              <a:rPr lang="fr-FR" dirty="0" smtClean="0"/>
              <a:t>d’hôpitaux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7788" y="685801"/>
            <a:ext cx="4629150" cy="5175250"/>
          </a:xfrm>
        </p:spPr>
        <p:txBody>
          <a:bodyPr/>
          <a:lstStyle/>
          <a:p>
            <a:r>
              <a:rPr lang="fr-FR" dirty="0" smtClean="0"/>
              <a:t>Mais </a:t>
            </a:r>
            <a:r>
              <a:rPr lang="fr-FR" dirty="0"/>
              <a:t>les conséquences pèsent en fonction de la taille de </a:t>
            </a:r>
            <a:r>
              <a:rPr lang="fr-FR" dirty="0" smtClean="0"/>
              <a:t>l’hôpital </a:t>
            </a:r>
          </a:p>
          <a:p>
            <a:r>
              <a:rPr lang="fr-FR" dirty="0" smtClean="0"/>
              <a:t>Du coup, </a:t>
            </a:r>
            <a:r>
              <a:rPr lang="fr-FR" dirty="0"/>
              <a:t>il faut une affectation proportionnelle à la </a:t>
            </a:r>
            <a:r>
              <a:rPr lang="fr-FR" dirty="0" smtClean="0"/>
              <a:t>taille</a:t>
            </a:r>
            <a:endParaRPr lang="en-US" dirty="0"/>
          </a:p>
          <a:p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81" y="3676478"/>
            <a:ext cx="1047921" cy="10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C_PPT_Penn_Blue_Gray">
  <a:themeElements>
    <a:clrScheme name="PSC_PPT_Penn_Blue_Gr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C_PPT_Penn_Blue_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SC_PPT_Penn_Blue_G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_PPT_Penn_Blue_Gr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_PPT_Penn_Blue_Gr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_PPT_Penn_Blue_Gr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_PPT_Penn_Blue_Gr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_PPT_Penn_Blue_Gr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_PPT_Penn_Blue_Gr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_PPT_Penn_Blue_Gr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_PPT_Penn_Blue_Gr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_PPT_Penn_Blue_Gr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_PPT_Penn_Blue_Gr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_PPT_Penn_Blue_Gr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PSC_PPT_PennLogo_Blue_Red</Template>
  <TotalTime>1516</TotalTime>
  <Words>732</Words>
  <Application>Microsoft Office PowerPoint</Application>
  <PresentationFormat>On-screen Show (4:3)</PresentationFormat>
  <Paragraphs>107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</vt:lpstr>
      <vt:lpstr>Calibri</vt:lpstr>
      <vt:lpstr>Times New Roman</vt:lpstr>
      <vt:lpstr>PSC_PPT_Penn_Blue_Gray</vt:lpstr>
      <vt:lpstr>Traitement de non-réponse dans une étude à deux niveaux</vt:lpstr>
      <vt:lpstr>Contexte</vt:lpstr>
      <vt:lpstr>Population d’hôpitaux</vt:lpstr>
      <vt:lpstr>Population d’hôpitaux</vt:lpstr>
      <vt:lpstr>Population d’hôpitaux</vt:lpstr>
      <vt:lpstr>Population d’hôpitaux</vt:lpstr>
      <vt:lpstr>Population d’hôpitaux</vt:lpstr>
      <vt:lpstr>Population d’hôpitaux</vt:lpstr>
      <vt:lpstr>Population d’hôpitaux</vt:lpstr>
      <vt:lpstr>Sondage à deux degrés</vt:lpstr>
      <vt:lpstr>Sondage à deux degrés ?</vt:lpstr>
      <vt:lpstr>Sondage à deux degrés</vt:lpstr>
      <vt:lpstr>Sondage à deux degrés</vt:lpstr>
      <vt:lpstr>Sondage à deux degrés</vt:lpstr>
      <vt:lpstr>Des problèmes de mesure et des soucis de non-réponse qui s’entremêlent</vt:lpstr>
      <vt:lpstr>Echantillon simple et grand des infirmier(e)s pour constituer la population des hôpitaux </vt:lpstr>
      <vt:lpstr>Echantillon simple et grand des infirmier(e)s pour constituer la population des hôpitaux </vt:lpstr>
      <vt:lpstr>Echantillon simple et grand des infirmier(e)s pour constituer la population des hôpitaux </vt:lpstr>
      <vt:lpstr>Echantillon simple et grand des infirmier(e)s pour constituer la population des hôpitaux </vt:lpstr>
      <vt:lpstr>Echantillon simple et grand des infirmier(e)s pour constituer la population des hôpitaux </vt:lpstr>
      <vt:lpstr>Echantillon simple et grand des infirmier(e)s pour constituer la population des hôpitaux </vt:lpstr>
      <vt:lpstr>Echantillon simple et grand des infirmier(e)s pour constituer la population des hôpitaux </vt:lpstr>
      <vt:lpstr>Echantillon simple et grand des infirmier(e)s pour constituer la population des hôpitaux </vt:lpstr>
      <vt:lpstr>PowerPoint Presentation</vt:lpstr>
      <vt:lpstr>Ça suffit ? (Puissance)</vt:lpstr>
      <vt:lpstr>Ça suffit ? (Puissance)</vt:lpstr>
      <vt:lpstr>Ça suffit ? (Puissance)</vt:lpstr>
      <vt:lpstr>Ça suffit ? (Puissance)</vt:lpstr>
      <vt:lpstr>Ça suffit ? (Puissance)</vt:lpstr>
      <vt:lpstr>Ça suffit ? (Puissance)</vt:lpstr>
      <vt:lpstr>Echantillon simple et grand des infirmier(e)s pour constituer la population des hôpitaux </vt:lpstr>
      <vt:lpstr>PowerPoint Presentation</vt:lpstr>
      <vt:lpstr>PowerPoint Presentation</vt:lpstr>
      <vt:lpstr>Résumé </vt:lpstr>
    </vt:vector>
  </TitlesOfParts>
  <Company>University of Pennsylvania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de non-réponse dans une étude à deux niveaux</dc:title>
  <dc:creator>Herb Smith</dc:creator>
  <cp:lastModifiedBy>Herb Smith</cp:lastModifiedBy>
  <cp:revision>50</cp:revision>
  <dcterms:created xsi:type="dcterms:W3CDTF">2018-10-18T13:19:30Z</dcterms:created>
  <dcterms:modified xsi:type="dcterms:W3CDTF">2018-10-22T15:23:48Z</dcterms:modified>
</cp:coreProperties>
</file>