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72" r:id="rId4"/>
    <p:sldId id="264" r:id="rId5"/>
    <p:sldId id="271" r:id="rId6"/>
    <p:sldId id="267" r:id="rId7"/>
    <p:sldId id="284" r:id="rId8"/>
    <p:sldId id="283" r:id="rId9"/>
    <p:sldId id="294" r:id="rId10"/>
    <p:sldId id="296" r:id="rId11"/>
    <p:sldId id="297" r:id="rId12"/>
    <p:sldId id="295" r:id="rId13"/>
    <p:sldId id="298" r:id="rId14"/>
    <p:sldId id="285" r:id="rId15"/>
    <p:sldId id="286" r:id="rId16"/>
    <p:sldId id="287" r:id="rId17"/>
    <p:sldId id="289" r:id="rId18"/>
    <p:sldId id="291" r:id="rId19"/>
    <p:sldId id="290" r:id="rId20"/>
    <p:sldId id="303" r:id="rId21"/>
    <p:sldId id="304" r:id="rId22"/>
    <p:sldId id="257" r:id="rId23"/>
    <p:sldId id="258" r:id="rId24"/>
    <p:sldId id="265" r:id="rId25"/>
    <p:sldId id="260" r:id="rId26"/>
    <p:sldId id="277" r:id="rId27"/>
    <p:sldId id="299" r:id="rId28"/>
    <p:sldId id="301" r:id="rId29"/>
    <p:sldId id="281" r:id="rId30"/>
    <p:sldId id="280" r:id="rId31"/>
    <p:sldId id="278" r:id="rId32"/>
    <p:sldId id="282" r:id="rId33"/>
    <p:sldId id="269" r:id="rId34"/>
    <p:sldId id="302" r:id="rId35"/>
    <p:sldId id="270" r:id="rId36"/>
    <p:sldId id="273" r:id="rId37"/>
    <p:sldId id="305" r:id="rId38"/>
    <p:sldId id="306" r:id="rId39"/>
    <p:sldId id="307" r:id="rId40"/>
    <p:sldId id="308" r:id="rId41"/>
    <p:sldId id="309" r:id="rId42"/>
    <p:sldId id="31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87EDA-51CE-4E10-81F2-43D678980633}" type="datetimeFigureOut">
              <a:rPr lang="fr-FR" smtClean="0"/>
              <a:t>08/10/2018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16075-C053-4D80-9762-3946B048BB8C}" type="slidenum">
              <a:rPr lang="fr-FR" smtClean="0"/>
              <a:t>‹N°›</a:t>
            </a:fld>
            <a:endParaRPr lang="fr-FR" dirty="0"/>
          </a:p>
        </p:txBody>
      </p:sp>
    </p:spTree>
    <p:extLst>
      <p:ext uri="{BB962C8B-B14F-4D97-AF65-F5344CB8AC3E}">
        <p14:creationId xmlns:p14="http://schemas.microsoft.com/office/powerpoint/2010/main" val="133347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716075-C053-4D80-9762-3946B048BB8C}" type="slidenum">
              <a:rPr lang="fr-FR" smtClean="0"/>
              <a:t>3</a:t>
            </a:fld>
            <a:endParaRPr lang="fr-FR" dirty="0"/>
          </a:p>
        </p:txBody>
      </p:sp>
    </p:spTree>
    <p:extLst>
      <p:ext uri="{BB962C8B-B14F-4D97-AF65-F5344CB8AC3E}">
        <p14:creationId xmlns:p14="http://schemas.microsoft.com/office/powerpoint/2010/main" val="275736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716075-C053-4D80-9762-3946B048BB8C}" type="slidenum">
              <a:rPr lang="fr-FR" smtClean="0"/>
              <a:t>6</a:t>
            </a:fld>
            <a:endParaRPr lang="fr-FR" dirty="0"/>
          </a:p>
        </p:txBody>
      </p:sp>
    </p:spTree>
    <p:extLst>
      <p:ext uri="{BB962C8B-B14F-4D97-AF65-F5344CB8AC3E}">
        <p14:creationId xmlns:p14="http://schemas.microsoft.com/office/powerpoint/2010/main" val="226531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716075-C053-4D80-9762-3946B048BB8C}" type="slidenum">
              <a:rPr lang="fr-FR" smtClean="0"/>
              <a:t>16</a:t>
            </a:fld>
            <a:endParaRPr lang="fr-FR" dirty="0"/>
          </a:p>
        </p:txBody>
      </p:sp>
    </p:spTree>
    <p:extLst>
      <p:ext uri="{BB962C8B-B14F-4D97-AF65-F5344CB8AC3E}">
        <p14:creationId xmlns:p14="http://schemas.microsoft.com/office/powerpoint/2010/main" val="321349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716075-C053-4D80-9762-3946B048BB8C}" type="slidenum">
              <a:rPr lang="fr-FR" smtClean="0"/>
              <a:t>17</a:t>
            </a:fld>
            <a:endParaRPr lang="fr-FR" dirty="0"/>
          </a:p>
        </p:txBody>
      </p:sp>
    </p:spTree>
    <p:extLst>
      <p:ext uri="{BB962C8B-B14F-4D97-AF65-F5344CB8AC3E}">
        <p14:creationId xmlns:p14="http://schemas.microsoft.com/office/powerpoint/2010/main" val="321349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716075-C053-4D80-9762-3946B048BB8C}" type="slidenum">
              <a:rPr lang="fr-FR" smtClean="0"/>
              <a:t>25</a:t>
            </a:fld>
            <a:endParaRPr lang="fr-FR" dirty="0"/>
          </a:p>
        </p:txBody>
      </p:sp>
    </p:spTree>
    <p:extLst>
      <p:ext uri="{BB962C8B-B14F-4D97-AF65-F5344CB8AC3E}">
        <p14:creationId xmlns:p14="http://schemas.microsoft.com/office/powerpoint/2010/main" val="58471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242885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290645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406039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81D8929-742F-4C0C-9700-66193232B9A9}"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41162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4FC7635-6DC6-410D-850E-3D58235A4EBE}"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121478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757EB21-6A70-474D-9672-9A4BD877C035}"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156097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A2A892F9-31F8-42EC-82B9-107A1095C7B9}"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123926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8A056DE0-4D8A-4CDE-B7B9-03A0077EC83A}"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127233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945155C-5DC8-4D35-9080-96108E05EB4E}"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2676659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7C965A1B-B492-47C3-9D89-C83B94C50E33}"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275314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8295A54A-D7AD-4089-B592-D9BB8CF152E4}"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83969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1501370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CAA0310-5AF9-444A-8641-C1273FC9B152}"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209706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010F12B-2591-479F-8952-EB2741E96184}"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135858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89883D2-A0C5-4AD2-B750-9F70A1CC7076}"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275484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FR" altLang="fr-FR" dirty="0">
              <a:solidFill>
                <a:srgbClr val="000000"/>
              </a:solidFill>
            </a:endParaRP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FR" altLang="fr-FR" dirty="0">
              <a:solidFill>
                <a:srgbClr val="000000"/>
              </a:solidFill>
            </a:endParaRP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E1040744-7FF1-4717-82C8-6C541A32D9BA}"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2607918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FR" altLang="fr-FR" dirty="0">
              <a:solidFill>
                <a:srgbClr val="000000"/>
              </a:solidFill>
            </a:endParaRP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FR" altLang="fr-FR" dirty="0">
              <a:solidFill>
                <a:srgbClr val="000000"/>
              </a:solidFill>
            </a:endParaRP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A15CDBE6-73AB-48D7-B433-B7B368DE3667}" type="slidenum">
              <a:rPr lang="fr-FR" altLang="fr-FR">
                <a:solidFill>
                  <a:srgbClr val="000000"/>
                </a:solidFill>
              </a:rPr>
              <a:pPr/>
              <a:t>‹N°›</a:t>
            </a:fld>
            <a:endParaRPr lang="fr-FR" altLang="fr-FR" dirty="0">
              <a:solidFill>
                <a:srgbClr val="000000"/>
              </a:solidFill>
            </a:endParaRPr>
          </a:p>
        </p:txBody>
      </p:sp>
    </p:spTree>
    <p:extLst>
      <p:ext uri="{BB962C8B-B14F-4D97-AF65-F5344CB8AC3E}">
        <p14:creationId xmlns:p14="http://schemas.microsoft.com/office/powerpoint/2010/main" val="1010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410007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268184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179407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30277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193592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105200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A19842-ECDA-4CE8-85E9-F39FA2A45456}" type="datetimeFigureOut">
              <a:rPr lang="fr-FR" smtClean="0"/>
              <a:t>08/10/2018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5758F84-44F6-4BD4-9D27-9065D8686587}" type="slidenum">
              <a:rPr lang="fr-FR" smtClean="0"/>
              <a:t>‹N°›</a:t>
            </a:fld>
            <a:endParaRPr lang="fr-FR" dirty="0"/>
          </a:p>
        </p:txBody>
      </p:sp>
    </p:spTree>
    <p:extLst>
      <p:ext uri="{BB962C8B-B14F-4D97-AF65-F5344CB8AC3E}">
        <p14:creationId xmlns:p14="http://schemas.microsoft.com/office/powerpoint/2010/main" val="224136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19842-ECDA-4CE8-85E9-F39FA2A45456}" type="datetimeFigureOut">
              <a:rPr lang="fr-FR" smtClean="0"/>
              <a:t>08/10/2018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58F84-44F6-4BD4-9D27-9065D8686587}" type="slidenum">
              <a:rPr lang="fr-FR" smtClean="0"/>
              <a:t>‹N°›</a:t>
            </a:fld>
            <a:endParaRPr lang="fr-FR" dirty="0"/>
          </a:p>
        </p:txBody>
      </p:sp>
    </p:spTree>
    <p:extLst>
      <p:ext uri="{BB962C8B-B14F-4D97-AF65-F5344CB8AC3E}">
        <p14:creationId xmlns:p14="http://schemas.microsoft.com/office/powerpoint/2010/main" val="363948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altLang="fr-FR" dirty="0"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altLang="fr-FR" dirty="0"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32EA64A-D169-4025-BCE9-F419CDF763E2}" type="slidenum">
              <a:rPr lang="fr-FR" altLang="fr-FR" smtClean="0">
                <a:solidFill>
                  <a:srgbClr val="000000"/>
                </a:solidFill>
              </a:rPr>
              <a:pPr fontAlgn="base">
                <a:spcBef>
                  <a:spcPct val="0"/>
                </a:spcBef>
                <a:spcAft>
                  <a:spcPct val="0"/>
                </a:spcAft>
              </a:pPr>
              <a:t>‹N°›</a:t>
            </a:fld>
            <a:endParaRPr lang="fr-FR" altLang="fr-FR" dirty="0" smtClean="0">
              <a:solidFill>
                <a:srgbClr val="000000"/>
              </a:solidFill>
            </a:endParaRPr>
          </a:p>
        </p:txBody>
      </p:sp>
    </p:spTree>
    <p:extLst>
      <p:ext uri="{BB962C8B-B14F-4D97-AF65-F5344CB8AC3E}">
        <p14:creationId xmlns:p14="http://schemas.microsoft.com/office/powerpoint/2010/main" val="2289968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ean.chiche@sciencespo.fr" TargetMode="Externa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image" Target="../media/image22.emf"/><Relationship Id="rId4" Type="http://schemas.openxmlformats.org/officeDocument/2006/relationships/package" Target="../embeddings/Microsoft_Excel_Worksheet1.xlsx"/></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dx.doi.org/10.1111/j.1467-985X.2007.00536.x"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solidFill>
                  <a:srgbClr val="FF0000"/>
                </a:solidFill>
              </a:rPr>
              <a:t> Enquêtes et estimations le jour du vote </a:t>
            </a:r>
            <a:br>
              <a:rPr lang="fr-FR" dirty="0">
                <a:solidFill>
                  <a:srgbClr val="FF0000"/>
                </a:solidFill>
              </a:rPr>
            </a:br>
            <a:endParaRPr lang="fr-FR" dirty="0">
              <a:solidFill>
                <a:srgbClr val="FF0000"/>
              </a:solidFill>
            </a:endParaRPr>
          </a:p>
        </p:txBody>
      </p:sp>
      <p:sp>
        <p:nvSpPr>
          <p:cNvPr id="3" name="Sous-titre 2"/>
          <p:cNvSpPr>
            <a:spLocks noGrp="1"/>
          </p:cNvSpPr>
          <p:nvPr>
            <p:ph type="subTitle" idx="1"/>
          </p:nvPr>
        </p:nvSpPr>
        <p:spPr>
          <a:xfrm>
            <a:off x="1371600" y="3573016"/>
            <a:ext cx="6400800" cy="2065784"/>
          </a:xfrm>
        </p:spPr>
        <p:txBody>
          <a:bodyPr>
            <a:normAutofit/>
          </a:bodyPr>
          <a:lstStyle/>
          <a:p>
            <a:r>
              <a:rPr lang="fr-FR" dirty="0">
                <a:solidFill>
                  <a:srgbClr val="002060"/>
                </a:solidFill>
              </a:rPr>
              <a:t>Jean Chiche </a:t>
            </a:r>
            <a:endParaRPr lang="fr-FR" dirty="0" smtClean="0">
              <a:solidFill>
                <a:srgbClr val="002060"/>
              </a:solidFill>
            </a:endParaRPr>
          </a:p>
          <a:p>
            <a:r>
              <a:rPr lang="fr-FR" dirty="0" smtClean="0">
                <a:solidFill>
                  <a:srgbClr val="002060"/>
                </a:solidFill>
              </a:rPr>
              <a:t> Sciences </a:t>
            </a:r>
            <a:r>
              <a:rPr lang="fr-FR" dirty="0">
                <a:solidFill>
                  <a:srgbClr val="002060"/>
                </a:solidFill>
              </a:rPr>
              <a:t>Po, CEVIPOF UMR7048 </a:t>
            </a:r>
            <a:r>
              <a:rPr lang="fr-FR" dirty="0" smtClean="0">
                <a:solidFill>
                  <a:srgbClr val="002060"/>
                </a:solidFill>
              </a:rPr>
              <a:t>CNRS</a:t>
            </a:r>
            <a:endParaRPr lang="fr-FR" dirty="0">
              <a:solidFill>
                <a:srgbClr val="002060"/>
              </a:solidFill>
            </a:endParaRPr>
          </a:p>
          <a:p>
            <a:pPr algn="l"/>
            <a:r>
              <a:rPr lang="fr-FR" sz="1800" dirty="0" smtClean="0">
                <a:hlinkClick r:id="rId2"/>
              </a:rPr>
              <a:t>Jean.chiche@sciencespo.fr</a:t>
            </a:r>
            <a:endParaRPr lang="fr-FR" sz="1800" dirty="0" smtClean="0"/>
          </a:p>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75484"/>
            <a:ext cx="13049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7656" y="5443722"/>
            <a:ext cx="3096344" cy="752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5965984"/>
            <a:ext cx="1181100" cy="54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79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Sarkozy (2012) – Fillon (2017)</a:t>
            </a:r>
            <a:br>
              <a:rPr lang="fr-FR" dirty="0" smtClean="0"/>
            </a:br>
            <a:r>
              <a:rPr lang="fr-FR" dirty="0" smtClean="0"/>
              <a:t>Corrélation = 0,95  </a:t>
            </a:r>
            <a:endParaRPr lang="fr-F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30013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12776"/>
            <a:ext cx="31877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88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Marine Le Pen </a:t>
            </a:r>
            <a:r>
              <a:rPr lang="fr-FR" dirty="0" smtClean="0"/>
              <a:t>2012-2017</a:t>
            </a:r>
            <a:r>
              <a:rPr lang="fr-FR" dirty="0" smtClean="0"/>
              <a:t/>
            </a:r>
            <a:br>
              <a:rPr lang="fr-FR" dirty="0" smtClean="0"/>
            </a:br>
            <a:r>
              <a:rPr lang="fr-FR" dirty="0" smtClean="0"/>
              <a:t> Corrélation = 0,98</a:t>
            </a:r>
            <a:endParaRPr lang="fr-F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30013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12776"/>
            <a:ext cx="31877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09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Bayrou+Hollande</a:t>
            </a:r>
            <a:r>
              <a:rPr lang="fr-FR" dirty="0" smtClean="0"/>
              <a:t> (2012) – Macron </a:t>
            </a:r>
            <a:br>
              <a:rPr lang="fr-FR" dirty="0" smtClean="0"/>
            </a:br>
            <a:r>
              <a:rPr lang="fr-FR" dirty="0" smtClean="0"/>
              <a:t>Corrélation = 0,79</a:t>
            </a:r>
            <a:endParaRPr lang="fr-F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30013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776"/>
            <a:ext cx="31877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494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Principe et postulat</a:t>
            </a:r>
            <a:endParaRPr lang="fr-FR" dirty="0">
              <a:solidFill>
                <a:srgbClr val="FF0000"/>
              </a:solidFill>
            </a:endParaRPr>
          </a:p>
        </p:txBody>
      </p:sp>
      <p:sp>
        <p:nvSpPr>
          <p:cNvPr id="3" name="Espace réservé du contenu 2"/>
          <p:cNvSpPr>
            <a:spLocks noGrp="1"/>
          </p:cNvSpPr>
          <p:nvPr>
            <p:ph idx="1"/>
          </p:nvPr>
        </p:nvSpPr>
        <p:spPr/>
        <p:txBody>
          <a:bodyPr>
            <a:normAutofit fontScale="85000" lnSpcReduction="10000"/>
          </a:bodyPr>
          <a:lstStyle/>
          <a:p>
            <a:pPr algn="just"/>
            <a:r>
              <a:rPr lang="fr-FR" dirty="0"/>
              <a:t>Le principal postulat est que les évolutions électorales sont </a:t>
            </a:r>
            <a:r>
              <a:rPr lang="fr-FR" dirty="0" smtClean="0"/>
              <a:t>nationales, c’est-à-dire </a:t>
            </a:r>
            <a:r>
              <a:rPr lang="fr-FR" dirty="0"/>
              <a:t>que la tendance se reproduit sur tout le territoire, elle </a:t>
            </a:r>
            <a:r>
              <a:rPr lang="fr-FR" dirty="0" smtClean="0"/>
              <a:t>s’applique </a:t>
            </a:r>
            <a:r>
              <a:rPr lang="fr-FR" dirty="0"/>
              <a:t>à l’échelon local selon le niveau et la structure donnés</a:t>
            </a:r>
            <a:r>
              <a:rPr lang="fr-FR" dirty="0" smtClean="0"/>
              <a:t>.</a:t>
            </a:r>
            <a:endParaRPr lang="fr-FR" dirty="0"/>
          </a:p>
          <a:p>
            <a:pPr algn="just"/>
            <a:r>
              <a:rPr lang="fr-FR" dirty="0"/>
              <a:t>Le facteur local n’est </a:t>
            </a:r>
            <a:r>
              <a:rPr lang="fr-FR" dirty="0" smtClean="0"/>
              <a:t>pris </a:t>
            </a:r>
            <a:r>
              <a:rPr lang="fr-FR" dirty="0"/>
              <a:t>en charge que dans la constitution de </a:t>
            </a:r>
            <a:r>
              <a:rPr lang="fr-FR" dirty="0" smtClean="0"/>
              <a:t>l’échantillon</a:t>
            </a:r>
            <a:r>
              <a:rPr lang="fr-FR" dirty="0"/>
              <a:t>. </a:t>
            </a:r>
            <a:endParaRPr lang="fr-FR" dirty="0" smtClean="0"/>
          </a:p>
          <a:p>
            <a:pPr algn="just"/>
            <a:r>
              <a:rPr lang="fr-FR" dirty="0" smtClean="0"/>
              <a:t>A </a:t>
            </a:r>
            <a:r>
              <a:rPr lang="fr-FR" dirty="0"/>
              <a:t>partir d’un échantillon de bureaux de vote représentatif de la cible géographique (nationale, locale) et de ses résultats aux élections antérieures, on peut extrapoler en modélisant les résultats d’un scrutin.</a:t>
            </a:r>
          </a:p>
          <a:p>
            <a:endParaRPr lang="fr-FR" dirty="0"/>
          </a:p>
        </p:txBody>
      </p:sp>
    </p:spTree>
    <p:extLst>
      <p:ext uri="{BB962C8B-B14F-4D97-AF65-F5344CB8AC3E}">
        <p14:creationId xmlns:p14="http://schemas.microsoft.com/office/powerpoint/2010/main" val="103872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Echantillonnage </a:t>
            </a:r>
          </a:p>
        </p:txBody>
      </p:sp>
      <p:sp>
        <p:nvSpPr>
          <p:cNvPr id="3" name="Espace réservé du contenu 2"/>
          <p:cNvSpPr>
            <a:spLocks noGrp="1"/>
          </p:cNvSpPr>
          <p:nvPr>
            <p:ph idx="1"/>
          </p:nvPr>
        </p:nvSpPr>
        <p:spPr/>
        <p:txBody>
          <a:bodyPr>
            <a:normAutofit/>
          </a:bodyPr>
          <a:lstStyle/>
          <a:p>
            <a:pPr algn="just"/>
            <a:r>
              <a:rPr lang="fr-FR" dirty="0" smtClean="0"/>
              <a:t>L’échantillon</a:t>
            </a:r>
            <a:r>
              <a:rPr lang="fr-FR" dirty="0"/>
              <a:t>, de </a:t>
            </a:r>
            <a:r>
              <a:rPr lang="fr-FR" dirty="0">
                <a:solidFill>
                  <a:srgbClr val="0070C0"/>
                </a:solidFill>
              </a:rPr>
              <a:t>200 à 500 bureaux </a:t>
            </a:r>
            <a:r>
              <a:rPr lang="fr-FR" dirty="0"/>
              <a:t>suivant le type de scrutin, est d’abord </a:t>
            </a:r>
            <a:r>
              <a:rPr lang="fr-FR" dirty="0">
                <a:solidFill>
                  <a:srgbClr val="0070C0"/>
                </a:solidFill>
              </a:rPr>
              <a:t>stratifié par grandes régions. </a:t>
            </a:r>
            <a:endParaRPr lang="fr-FR" dirty="0" smtClean="0">
              <a:solidFill>
                <a:srgbClr val="0070C0"/>
              </a:solidFill>
            </a:endParaRPr>
          </a:p>
          <a:p>
            <a:pPr algn="just"/>
            <a:r>
              <a:rPr lang="fr-FR" dirty="0" smtClean="0"/>
              <a:t>Le </a:t>
            </a:r>
            <a:r>
              <a:rPr lang="fr-FR" dirty="0"/>
              <a:t>nombre d’inscrits par région est un facteur essentiel. La taille des bureaux retenus doit  avoisiner les </a:t>
            </a:r>
            <a:r>
              <a:rPr lang="fr-FR" dirty="0">
                <a:solidFill>
                  <a:srgbClr val="0070C0"/>
                </a:solidFill>
              </a:rPr>
              <a:t>1000 inscrits sur les listes électorales.  </a:t>
            </a:r>
            <a:r>
              <a:rPr lang="fr-FR" dirty="0"/>
              <a:t>Il faut construire cet échantillon sous  les contraintes suivantes: </a:t>
            </a:r>
          </a:p>
          <a:p>
            <a:endParaRPr lang="fr-FR" dirty="0"/>
          </a:p>
        </p:txBody>
      </p:sp>
    </p:spTree>
    <p:extLst>
      <p:ext uri="{BB962C8B-B14F-4D97-AF65-F5344CB8AC3E}">
        <p14:creationId xmlns:p14="http://schemas.microsoft.com/office/powerpoint/2010/main" val="3555797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Echantillonnage </a:t>
            </a:r>
            <a:r>
              <a:rPr lang="fr-FR" dirty="0" smtClean="0">
                <a:solidFill>
                  <a:srgbClr val="FF0000"/>
                </a:solidFill>
              </a:rPr>
              <a:t>: Contraintes</a:t>
            </a:r>
            <a:endParaRPr lang="fr-FR"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pPr algn="just"/>
            <a:r>
              <a:rPr lang="fr-FR" i="1" dirty="0">
                <a:solidFill>
                  <a:srgbClr val="0070C0"/>
                </a:solidFill>
              </a:rPr>
              <a:t>L’heure de fermeture</a:t>
            </a:r>
            <a:r>
              <a:rPr lang="fr-FR" dirty="0"/>
              <a:t>. Les bureaux de vote ferment, suivant les élections, à 18, 19 ou </a:t>
            </a:r>
            <a:r>
              <a:rPr lang="fr-FR" dirty="0" smtClean="0"/>
              <a:t>20 heures. </a:t>
            </a:r>
            <a:r>
              <a:rPr lang="fr-FR" dirty="0"/>
              <a:t>Et les résultats doivent être communiqués avant </a:t>
            </a:r>
            <a:r>
              <a:rPr lang="fr-FR" dirty="0" smtClean="0"/>
              <a:t>20 heures </a:t>
            </a:r>
            <a:r>
              <a:rPr lang="fr-FR" dirty="0"/>
              <a:t>pour être affichés à </a:t>
            </a:r>
            <a:r>
              <a:rPr lang="fr-FR" dirty="0" smtClean="0"/>
              <a:t>20 heures </a:t>
            </a:r>
            <a:r>
              <a:rPr lang="fr-FR" dirty="0"/>
              <a:t>par les </a:t>
            </a:r>
            <a:r>
              <a:rPr lang="fr-FR" dirty="0" smtClean="0"/>
              <a:t>medias </a:t>
            </a:r>
            <a:r>
              <a:rPr lang="fr-FR" dirty="0"/>
              <a:t>commanditaires. </a:t>
            </a:r>
          </a:p>
          <a:p>
            <a:pPr algn="just"/>
            <a:r>
              <a:rPr lang="fr-FR" i="1" dirty="0" smtClean="0">
                <a:solidFill>
                  <a:srgbClr val="0070C0"/>
                </a:solidFill>
              </a:rPr>
              <a:t>La </a:t>
            </a:r>
            <a:r>
              <a:rPr lang="fr-FR" i="1" dirty="0">
                <a:solidFill>
                  <a:srgbClr val="0070C0"/>
                </a:solidFill>
              </a:rPr>
              <a:t>taille d’agglomération</a:t>
            </a:r>
            <a:r>
              <a:rPr lang="fr-FR" dirty="0"/>
              <a:t>. Elle permet de différencier les comportements en zones rurales, périurbaines, urbaines</a:t>
            </a:r>
            <a:r>
              <a:rPr lang="fr-FR" dirty="0" smtClean="0"/>
              <a:t>.</a:t>
            </a:r>
          </a:p>
          <a:p>
            <a:pPr algn="just"/>
            <a:r>
              <a:rPr lang="fr-FR" i="1" dirty="0" smtClean="0">
                <a:solidFill>
                  <a:srgbClr val="0070C0"/>
                </a:solidFill>
              </a:rPr>
              <a:t>Les </a:t>
            </a:r>
            <a:r>
              <a:rPr lang="fr-FR" i="1" dirty="0">
                <a:solidFill>
                  <a:srgbClr val="0070C0"/>
                </a:solidFill>
              </a:rPr>
              <a:t>résultats aux élections de </a:t>
            </a:r>
            <a:r>
              <a:rPr lang="fr-FR" i="1" dirty="0" smtClean="0">
                <a:solidFill>
                  <a:srgbClr val="0070C0"/>
                </a:solidFill>
              </a:rPr>
              <a:t>références</a:t>
            </a:r>
            <a:r>
              <a:rPr lang="fr-FR" dirty="0" smtClean="0"/>
              <a:t>. En général, </a:t>
            </a:r>
            <a:r>
              <a:rPr lang="fr-FR" dirty="0"/>
              <a:t>le dernier scrutin précédant le vote à estimer et la dernière élection de même nature. </a:t>
            </a:r>
            <a:endParaRPr lang="fr-FR" dirty="0" smtClean="0"/>
          </a:p>
          <a:p>
            <a:pPr algn="just"/>
            <a:r>
              <a:rPr lang="fr-FR" dirty="0" smtClean="0"/>
              <a:t>Il </a:t>
            </a:r>
            <a:r>
              <a:rPr lang="fr-FR" dirty="0"/>
              <a:t>faut veiller à la </a:t>
            </a:r>
            <a:r>
              <a:rPr lang="fr-FR" dirty="0">
                <a:solidFill>
                  <a:srgbClr val="0070C0"/>
                </a:solidFill>
              </a:rPr>
              <a:t>stabilité des bureaux de vote</a:t>
            </a:r>
            <a:r>
              <a:rPr lang="fr-FR" dirty="0"/>
              <a:t>. Il faut être attentif à ne retenir que des bureaux non redécoupés. </a:t>
            </a:r>
          </a:p>
        </p:txBody>
      </p:sp>
    </p:spTree>
    <p:extLst>
      <p:ext uri="{BB962C8B-B14F-4D97-AF65-F5344CB8AC3E}">
        <p14:creationId xmlns:p14="http://schemas.microsoft.com/office/powerpoint/2010/main" val="1691314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Les méthodes d’échantillonnage </a:t>
            </a:r>
          </a:p>
        </p:txBody>
      </p:sp>
      <p:sp>
        <p:nvSpPr>
          <p:cNvPr id="3" name="Espace réservé du contenu 2"/>
          <p:cNvSpPr>
            <a:spLocks noGrp="1"/>
          </p:cNvSpPr>
          <p:nvPr>
            <p:ph idx="1"/>
          </p:nvPr>
        </p:nvSpPr>
        <p:spPr/>
        <p:txBody>
          <a:bodyPr>
            <a:normAutofit fontScale="85000" lnSpcReduction="20000"/>
          </a:bodyPr>
          <a:lstStyle/>
          <a:p>
            <a:pPr algn="just"/>
            <a:r>
              <a:rPr lang="fr-FR" dirty="0" smtClean="0"/>
              <a:t>Le </a:t>
            </a:r>
            <a:r>
              <a:rPr lang="fr-FR" dirty="0"/>
              <a:t>tirage dans une base </a:t>
            </a:r>
            <a:r>
              <a:rPr lang="fr-FR" dirty="0" smtClean="0"/>
              <a:t>mère de bureaux en </a:t>
            </a:r>
            <a:r>
              <a:rPr lang="fr-FR" dirty="0"/>
              <a:t>utilisant un </a:t>
            </a:r>
            <a:r>
              <a:rPr lang="fr-FR" dirty="0" smtClean="0"/>
              <a:t>tableur et des macros pour respecter les contraintes. Méthode qui nécessite une grande connaissance de la géographie électorale et une solide expérience (pour </a:t>
            </a:r>
            <a:r>
              <a:rPr lang="fr-FR" dirty="0" err="1" smtClean="0"/>
              <a:t>Kantar</a:t>
            </a:r>
            <a:r>
              <a:rPr lang="fr-FR" dirty="0" smtClean="0"/>
              <a:t> </a:t>
            </a:r>
            <a:r>
              <a:rPr lang="fr-FR" dirty="0" smtClean="0"/>
              <a:t>Sofres, </a:t>
            </a:r>
            <a:r>
              <a:rPr lang="fr-FR" dirty="0" smtClean="0"/>
              <a:t>C. Marcé).</a:t>
            </a:r>
          </a:p>
          <a:p>
            <a:pPr algn="just"/>
            <a:r>
              <a:rPr lang="fr-FR" dirty="0" smtClean="0"/>
              <a:t>Echantillonnage spatial par méthode factorielle. Permet d’obtenir des bureaux très typés politiquement. On procède à une ACP sur les résultats historiques de la base des bureaux sciénidés en grandes régions. Puis on fait une classification sur les coordonnées factorielles et on tire aléatoirement dans chacune des classes retenues au prorata du poids de chaque classe. </a:t>
            </a:r>
            <a:endParaRPr lang="fr-FR" dirty="0"/>
          </a:p>
        </p:txBody>
      </p:sp>
    </p:spTree>
    <p:extLst>
      <p:ext uri="{BB962C8B-B14F-4D97-AF65-F5344CB8AC3E}">
        <p14:creationId xmlns:p14="http://schemas.microsoft.com/office/powerpoint/2010/main" val="913097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Les méthodes d’échantillonnage </a:t>
            </a:r>
          </a:p>
        </p:txBody>
      </p:sp>
      <p:sp>
        <p:nvSpPr>
          <p:cNvPr id="3" name="Espace réservé du contenu 2"/>
          <p:cNvSpPr>
            <a:spLocks noGrp="1"/>
          </p:cNvSpPr>
          <p:nvPr>
            <p:ph idx="1"/>
          </p:nvPr>
        </p:nvSpPr>
        <p:spPr/>
        <p:txBody>
          <a:bodyPr>
            <a:normAutofit fontScale="92500"/>
          </a:bodyPr>
          <a:lstStyle/>
          <a:p>
            <a:pPr algn="just"/>
            <a:r>
              <a:rPr lang="fr-FR" dirty="0" smtClean="0"/>
              <a:t>Méthode </a:t>
            </a:r>
            <a:r>
              <a:rPr lang="fr-FR" dirty="0"/>
              <a:t>d’échantillonnage équilibré – la méthode du cube stratifié </a:t>
            </a:r>
            <a:r>
              <a:rPr lang="fr-FR" dirty="0"/>
              <a:t>(</a:t>
            </a:r>
            <a:r>
              <a:rPr lang="fr-FR" dirty="0" smtClean="0"/>
              <a:t>Chauvet, 2009</a:t>
            </a:r>
            <a:r>
              <a:rPr lang="fr-FR" dirty="0"/>
              <a:t>) – </a:t>
            </a:r>
            <a:r>
              <a:rPr lang="fr-FR" dirty="0" smtClean="0"/>
              <a:t>a </a:t>
            </a:r>
            <a:r>
              <a:rPr lang="fr-FR" dirty="0"/>
              <a:t>produit de très bons </a:t>
            </a:r>
            <a:r>
              <a:rPr lang="fr-FR" dirty="0" smtClean="0"/>
              <a:t>résultats pour les estimations des dernières élections législatives. </a:t>
            </a:r>
          </a:p>
          <a:p>
            <a:pPr algn="just"/>
            <a:r>
              <a:rPr lang="fr-FR" dirty="0" smtClean="0"/>
              <a:t>On peut tirer de très nombreux échantillons, mais la géolocalisation des bureaux, leur stabilité dans le temps </a:t>
            </a:r>
            <a:r>
              <a:rPr lang="fr-FR" dirty="0" smtClean="0"/>
              <a:t>limitent </a:t>
            </a:r>
            <a:r>
              <a:rPr lang="fr-FR" dirty="0" smtClean="0"/>
              <a:t>le choix.</a:t>
            </a:r>
          </a:p>
          <a:p>
            <a:pPr algn="just"/>
            <a:r>
              <a:rPr lang="fr-FR" dirty="0" smtClean="0"/>
              <a:t> Le budget est évidemment une contrainte qui limite le nombre de bureaux dans l’échantillon. </a:t>
            </a:r>
            <a:endParaRPr lang="fr-FR" dirty="0"/>
          </a:p>
        </p:txBody>
      </p:sp>
    </p:spTree>
    <p:extLst>
      <p:ext uri="{BB962C8B-B14F-4D97-AF65-F5344CB8AC3E}">
        <p14:creationId xmlns:p14="http://schemas.microsoft.com/office/powerpoint/2010/main" val="1682182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déroulement de l’opération</a:t>
            </a:r>
            <a:endParaRPr lang="fr-FR" dirty="0">
              <a:solidFill>
                <a:srgbClr val="FF0000"/>
              </a:solidFill>
            </a:endParaRPr>
          </a:p>
        </p:txBody>
      </p:sp>
      <p:sp>
        <p:nvSpPr>
          <p:cNvPr id="3" name="Espace réservé du contenu 2"/>
          <p:cNvSpPr>
            <a:spLocks noGrp="1"/>
          </p:cNvSpPr>
          <p:nvPr>
            <p:ph idx="1"/>
          </p:nvPr>
        </p:nvSpPr>
        <p:spPr/>
        <p:txBody>
          <a:bodyPr/>
          <a:lstStyle/>
          <a:p>
            <a:pPr algn="just"/>
            <a:r>
              <a:rPr lang="fr-FR" dirty="0"/>
              <a:t>Dans chaque </a:t>
            </a:r>
            <a:r>
              <a:rPr lang="fr-FR" dirty="0" smtClean="0"/>
              <a:t>bureau, </a:t>
            </a:r>
            <a:r>
              <a:rPr lang="fr-FR" dirty="0"/>
              <a:t>un enquêteur assiste au dépouillement du scrutin. Son rôle est de saisir dans une application les résultats des 100 ou 200 premiers </a:t>
            </a:r>
            <a:r>
              <a:rPr lang="fr-FR" dirty="0" smtClean="0"/>
              <a:t>bulletins, </a:t>
            </a:r>
            <a:r>
              <a:rPr lang="fr-FR" dirty="0"/>
              <a:t>puis de transmettre les informations à l’institut. Durant la soirée, il devra transmettre par la suite  les résultats des 400 premiers bulletins, puis dès qu’ils seront disponibles les résultats définitifs</a:t>
            </a:r>
            <a:r>
              <a:rPr lang="fr-FR" dirty="0" smtClean="0"/>
              <a:t>. </a:t>
            </a:r>
          </a:p>
          <a:p>
            <a:endParaRPr lang="fr-FR" dirty="0"/>
          </a:p>
          <a:p>
            <a:endParaRPr lang="fr-FR" dirty="0"/>
          </a:p>
        </p:txBody>
      </p:sp>
    </p:spTree>
    <p:extLst>
      <p:ext uri="{BB962C8B-B14F-4D97-AF65-F5344CB8AC3E}">
        <p14:creationId xmlns:p14="http://schemas.microsoft.com/office/powerpoint/2010/main" val="3674471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Calage, modélisation</a:t>
            </a:r>
            <a:endParaRPr lang="fr-FR"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pPr algn="just"/>
            <a:r>
              <a:rPr lang="fr-FR" dirty="0" smtClean="0"/>
              <a:t>A </a:t>
            </a:r>
            <a:r>
              <a:rPr lang="fr-FR" dirty="0" smtClean="0"/>
              <a:t>chaque instant, la base s’enrichit de nouveaux bureaux dont on connaît les résultats partiels. En début de soirée, l’échantillon est déformé. Il </a:t>
            </a:r>
            <a:r>
              <a:rPr lang="fr-FR" dirty="0" smtClean="0"/>
              <a:t>faut caler l’échantillon sur les résultats nationaux de l’</a:t>
            </a:r>
            <a:r>
              <a:rPr lang="fr-FR" dirty="0"/>
              <a:t>é</a:t>
            </a:r>
            <a:r>
              <a:rPr lang="fr-FR" dirty="0" smtClean="0"/>
              <a:t>lection de référence selon les tendances ou des hypothèses politiques. </a:t>
            </a:r>
            <a:r>
              <a:rPr lang="fr-FR" dirty="0" smtClean="0"/>
              <a:t> On privilégie un estimateur à l’écart.</a:t>
            </a:r>
            <a:endParaRPr lang="fr-FR" dirty="0" smtClean="0"/>
          </a:p>
          <a:p>
            <a:pPr algn="just"/>
            <a:r>
              <a:rPr lang="fr-FR" dirty="0" smtClean="0"/>
              <a:t>On </a:t>
            </a:r>
            <a:r>
              <a:rPr lang="fr-FR" dirty="0"/>
              <a:t>utilise aussi un estimateur par le ratio, ainsi que des estimateurs par la </a:t>
            </a:r>
            <a:r>
              <a:rPr lang="fr-FR" dirty="0" smtClean="0"/>
              <a:t>régression aux moindres carrés avec contrainte de positivité des coefficients. </a:t>
            </a:r>
            <a:endParaRPr lang="fr-FR" dirty="0"/>
          </a:p>
          <a:p>
            <a:pPr algn="just"/>
            <a:r>
              <a:rPr lang="fr-FR" dirty="0" smtClean="0"/>
              <a:t>Si plusieurs estimateurs calculés suivant les hypothèses politiques paramétrés ou suivant le modèle de régression </a:t>
            </a:r>
            <a:r>
              <a:rPr lang="fr-FR" dirty="0" smtClean="0"/>
              <a:t> </a:t>
            </a:r>
            <a:r>
              <a:rPr lang="fr-FR" dirty="0" smtClean="0"/>
              <a:t>donnent le même résultat pour une tendance, on les départage en prenant la meilleure corrélation au score brut. On </a:t>
            </a:r>
            <a:r>
              <a:rPr lang="fr-FR" dirty="0" smtClean="0"/>
              <a:t>en </a:t>
            </a:r>
            <a:r>
              <a:rPr lang="fr-FR" dirty="0" smtClean="0"/>
              <a:t>vérifie l’incertitude. </a:t>
            </a:r>
            <a:endParaRPr lang="fr-FR" dirty="0"/>
          </a:p>
        </p:txBody>
      </p:sp>
    </p:spTree>
    <p:extLst>
      <p:ext uri="{BB962C8B-B14F-4D97-AF65-F5344CB8AC3E}">
        <p14:creationId xmlns:p14="http://schemas.microsoft.com/office/powerpoint/2010/main" val="3946599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Opérations le </a:t>
            </a:r>
            <a:r>
              <a:rPr lang="fr-FR" dirty="0">
                <a:solidFill>
                  <a:srgbClr val="FF0000"/>
                </a:solidFill>
              </a:rPr>
              <a:t>jour du vote</a:t>
            </a:r>
          </a:p>
        </p:txBody>
      </p:sp>
      <p:sp>
        <p:nvSpPr>
          <p:cNvPr id="3" name="Espace réservé du contenu 2"/>
          <p:cNvSpPr>
            <a:spLocks noGrp="1"/>
          </p:cNvSpPr>
          <p:nvPr>
            <p:ph idx="1"/>
          </p:nvPr>
        </p:nvSpPr>
        <p:spPr>
          <a:xfrm>
            <a:off x="395536" y="1700808"/>
            <a:ext cx="8229600" cy="4525963"/>
          </a:xfrm>
        </p:spPr>
        <p:txBody>
          <a:bodyPr>
            <a:normAutofit/>
          </a:bodyPr>
          <a:lstStyle/>
          <a:p>
            <a:r>
              <a:rPr lang="fr-FR" i="1" dirty="0">
                <a:solidFill>
                  <a:srgbClr val="FF0000"/>
                </a:solidFill>
              </a:rPr>
              <a:t>Les </a:t>
            </a:r>
            <a:r>
              <a:rPr lang="fr-FR" i="1" dirty="0" smtClean="0">
                <a:solidFill>
                  <a:srgbClr val="FF0000"/>
                </a:solidFill>
              </a:rPr>
              <a:t>estimations.</a:t>
            </a:r>
            <a:r>
              <a:rPr lang="fr-FR" dirty="0" smtClean="0"/>
              <a:t> </a:t>
            </a:r>
            <a:r>
              <a:rPr lang="fr-FR" dirty="0" smtClean="0"/>
              <a:t>C’est </a:t>
            </a:r>
            <a:r>
              <a:rPr lang="fr-FR" dirty="0" smtClean="0">
                <a:latin typeface="Times New Roman"/>
                <a:ea typeface="Calibri"/>
              </a:rPr>
              <a:t>le </a:t>
            </a:r>
            <a:r>
              <a:rPr lang="fr-FR" dirty="0">
                <a:latin typeface="Times New Roman"/>
                <a:ea typeface="Calibri"/>
              </a:rPr>
              <a:t>comptage en temps réel des bulletins de vote dépouillés dans un échantillon représentatif de bureaux de </a:t>
            </a:r>
            <a:r>
              <a:rPr lang="fr-FR" dirty="0" smtClean="0">
                <a:latin typeface="Times New Roman"/>
                <a:ea typeface="Calibri"/>
              </a:rPr>
              <a:t>vote</a:t>
            </a:r>
            <a:r>
              <a:rPr lang="fr-FR" i="1" dirty="0" smtClean="0"/>
              <a:t> </a:t>
            </a:r>
            <a:endParaRPr lang="fr-FR" dirty="0"/>
          </a:p>
          <a:p>
            <a:r>
              <a:rPr lang="fr-FR" i="1" dirty="0" smtClean="0">
                <a:solidFill>
                  <a:srgbClr val="FF0000"/>
                </a:solidFill>
              </a:rPr>
              <a:t>Les </a:t>
            </a:r>
            <a:r>
              <a:rPr lang="fr-FR" i="1" dirty="0">
                <a:solidFill>
                  <a:srgbClr val="FF0000"/>
                </a:solidFill>
              </a:rPr>
              <a:t>sondages sortis des </a:t>
            </a:r>
            <a:r>
              <a:rPr lang="fr-FR" i="1" dirty="0" smtClean="0">
                <a:solidFill>
                  <a:srgbClr val="FF0000"/>
                </a:solidFill>
              </a:rPr>
              <a:t>urnes.</a:t>
            </a:r>
            <a:r>
              <a:rPr lang="fr-FR" i="1" dirty="0" smtClean="0"/>
              <a:t> S</a:t>
            </a:r>
            <a:r>
              <a:rPr lang="fr-FR" dirty="0" smtClean="0"/>
              <a:t>ondages </a:t>
            </a:r>
            <a:r>
              <a:rPr lang="fr-FR" dirty="0"/>
              <a:t>d’électeurs à la sortie de bureaux de </a:t>
            </a:r>
            <a:r>
              <a:rPr lang="fr-FR" dirty="0" smtClean="0"/>
              <a:t>vote</a:t>
            </a:r>
            <a:endParaRPr lang="fr-FR" dirty="0"/>
          </a:p>
          <a:p>
            <a:r>
              <a:rPr lang="fr-FR" i="1" dirty="0"/>
              <a:t> </a:t>
            </a:r>
            <a:r>
              <a:rPr lang="fr-FR" dirty="0" smtClean="0">
                <a:solidFill>
                  <a:srgbClr val="FF0000"/>
                </a:solidFill>
              </a:rPr>
              <a:t>Les </a:t>
            </a:r>
            <a:r>
              <a:rPr lang="fr-FR" i="1" dirty="0">
                <a:solidFill>
                  <a:srgbClr val="FF0000"/>
                </a:solidFill>
              </a:rPr>
              <a:t>sondages jours du </a:t>
            </a:r>
            <a:r>
              <a:rPr lang="fr-FR" i="1" dirty="0" smtClean="0">
                <a:solidFill>
                  <a:srgbClr val="FF0000"/>
                </a:solidFill>
              </a:rPr>
              <a:t>vote. </a:t>
            </a:r>
            <a:r>
              <a:rPr lang="fr-FR" dirty="0" smtClean="0"/>
              <a:t>Sondage «classique » administré à un échantillon d’électeurs pendant la journée du scrutin</a:t>
            </a:r>
            <a:endParaRPr lang="fr-FR" dirty="0"/>
          </a:p>
          <a:p>
            <a:endParaRPr lang="fr-FR" dirty="0"/>
          </a:p>
        </p:txBody>
      </p:sp>
    </p:spTree>
    <p:extLst>
      <p:ext uri="{BB962C8B-B14F-4D97-AF65-F5344CB8AC3E}">
        <p14:creationId xmlns:p14="http://schemas.microsoft.com/office/powerpoint/2010/main" val="2307737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7772400" cy="685800"/>
          </a:xfrm>
        </p:spPr>
        <p:txBody>
          <a:bodyPr/>
          <a:lstStyle/>
          <a:p>
            <a:r>
              <a:rPr lang="fr-FR" altLang="fr-FR" sz="2400" dirty="0">
                <a:solidFill>
                  <a:schemeClr val="bg1"/>
                </a:solidFill>
              </a:rPr>
              <a:t>La chaîne de Configuration – Saisie – Estimation</a:t>
            </a:r>
          </a:p>
        </p:txBody>
      </p:sp>
      <p:sp>
        <p:nvSpPr>
          <p:cNvPr id="78851" name="Rectangle 3"/>
          <p:cNvSpPr>
            <a:spLocks noGrp="1" noChangeArrowheads="1"/>
          </p:cNvSpPr>
          <p:nvPr>
            <p:ph type="body" idx="1"/>
          </p:nvPr>
        </p:nvSpPr>
        <p:spPr>
          <a:xfrm>
            <a:off x="304800" y="838200"/>
            <a:ext cx="8534400" cy="5334000"/>
          </a:xfrm>
          <a:solidFill>
            <a:schemeClr val="bg1"/>
          </a:solidFill>
        </p:spPr>
        <p:txBody>
          <a:bodyPr/>
          <a:lstStyle/>
          <a:p>
            <a:pPr>
              <a:buFontTx/>
              <a:buNone/>
            </a:pPr>
            <a:r>
              <a:rPr lang="fr-FR" altLang="fr-FR" sz="1000" dirty="0"/>
              <a:t> </a:t>
            </a:r>
          </a:p>
        </p:txBody>
      </p:sp>
      <p:graphicFrame>
        <p:nvGraphicFramePr>
          <p:cNvPr id="78852" name="Object 4"/>
          <p:cNvGraphicFramePr>
            <a:graphicFrameLocks noChangeAspect="1"/>
          </p:cNvGraphicFramePr>
          <p:nvPr>
            <p:extLst>
              <p:ext uri="{D42A27DB-BD31-4B8C-83A1-F6EECF244321}">
                <p14:modId xmlns:p14="http://schemas.microsoft.com/office/powerpoint/2010/main" val="3371156654"/>
              </p:ext>
            </p:extLst>
          </p:nvPr>
        </p:nvGraphicFramePr>
        <p:xfrm>
          <a:off x="683568" y="1124744"/>
          <a:ext cx="7772400" cy="4740275"/>
        </p:xfrm>
        <a:graphic>
          <a:graphicData uri="http://schemas.openxmlformats.org/presentationml/2006/ole">
            <mc:AlternateContent xmlns:mc="http://schemas.openxmlformats.org/markup-compatibility/2006">
              <mc:Choice xmlns:v="urn:schemas-microsoft-com:vml" Requires="v">
                <p:oleObj spid="_x0000_s12317" name="Feuille de calcul" r:id="rId3" imgW="9573348" imgH="5839171" progId="Excel.Sheet.8">
                  <p:embed/>
                </p:oleObj>
              </mc:Choice>
              <mc:Fallback>
                <p:oleObj name="Feuille de calcul" r:id="rId3" imgW="9573348" imgH="583917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24744"/>
                        <a:ext cx="7772400" cy="474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3" name="Rectangle 5"/>
          <p:cNvSpPr>
            <a:spLocks noChangeArrowheads="1"/>
          </p:cNvSpPr>
          <p:nvPr/>
        </p:nvSpPr>
        <p:spPr bwMode="auto">
          <a:xfrm>
            <a:off x="2123728" y="260648"/>
            <a:ext cx="4305025" cy="584775"/>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3200" dirty="0">
                <a:solidFill>
                  <a:srgbClr val="FF0000"/>
                </a:solidFill>
              </a:rPr>
              <a:t>La chaîne </a:t>
            </a:r>
            <a:r>
              <a:rPr lang="fr-FR" altLang="fr-FR" sz="3200" dirty="0" smtClean="0">
                <a:solidFill>
                  <a:srgbClr val="FF0000"/>
                </a:solidFill>
              </a:rPr>
              <a:t>des opérations</a:t>
            </a:r>
            <a:endParaRPr lang="fr-FR" altLang="fr-FR" sz="3200" dirty="0">
              <a:solidFill>
                <a:srgbClr val="FF0000"/>
              </a:solidFill>
            </a:endParaRPr>
          </a:p>
        </p:txBody>
      </p:sp>
    </p:spTree>
    <p:extLst>
      <p:ext uri="{BB962C8B-B14F-4D97-AF65-F5344CB8AC3E}">
        <p14:creationId xmlns:p14="http://schemas.microsoft.com/office/powerpoint/2010/main" val="23041928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441212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1643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178206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6313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Exemple : le </a:t>
            </a:r>
            <a:r>
              <a:rPr lang="fr-FR" b="1" dirty="0">
                <a:solidFill>
                  <a:srgbClr val="FF0000"/>
                </a:solidFill>
              </a:rPr>
              <a:t>séisme du 21 avril 2002</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lstStyle/>
          <a:p>
            <a:pPr algn="just"/>
            <a:r>
              <a:rPr lang="fr-FR" dirty="0" smtClean="0"/>
              <a:t>Pour </a:t>
            </a:r>
            <a:r>
              <a:rPr lang="fr-FR" dirty="0"/>
              <a:t>simplifier la </a:t>
            </a:r>
            <a:r>
              <a:rPr lang="fr-FR" dirty="0" smtClean="0"/>
              <a:t>démonstration, </a:t>
            </a:r>
            <a:r>
              <a:rPr lang="fr-FR" dirty="0"/>
              <a:t>nous ne retiendrons que les 3 principaux candidats dont les résultats définitifs ont </a:t>
            </a:r>
            <a:r>
              <a:rPr lang="fr-FR" dirty="0" smtClean="0"/>
              <a:t>été : </a:t>
            </a:r>
            <a:r>
              <a:rPr lang="fr-FR" dirty="0">
                <a:solidFill>
                  <a:srgbClr val="FF0000"/>
                </a:solidFill>
              </a:rPr>
              <a:t>J. Chirac (</a:t>
            </a:r>
            <a:r>
              <a:rPr lang="fr-FR" dirty="0" smtClean="0">
                <a:solidFill>
                  <a:srgbClr val="FF0000"/>
                </a:solidFill>
              </a:rPr>
              <a:t>19,4% </a:t>
            </a:r>
            <a:r>
              <a:rPr lang="fr-FR" dirty="0">
                <a:solidFill>
                  <a:srgbClr val="FF0000"/>
                </a:solidFill>
              </a:rPr>
              <a:t>en métropole et </a:t>
            </a:r>
            <a:r>
              <a:rPr lang="fr-FR" dirty="0" smtClean="0">
                <a:solidFill>
                  <a:srgbClr val="FF0000"/>
                </a:solidFill>
              </a:rPr>
              <a:t>19,9% </a:t>
            </a:r>
            <a:r>
              <a:rPr lang="fr-FR" dirty="0">
                <a:solidFill>
                  <a:srgbClr val="FF0000"/>
                </a:solidFill>
              </a:rPr>
              <a:t>en France entière</a:t>
            </a:r>
            <a:r>
              <a:rPr lang="fr-FR" dirty="0" smtClean="0">
                <a:solidFill>
                  <a:srgbClr val="FF0000"/>
                </a:solidFill>
              </a:rPr>
              <a:t>), </a:t>
            </a:r>
            <a:r>
              <a:rPr lang="fr-FR" dirty="0">
                <a:solidFill>
                  <a:srgbClr val="FF0000"/>
                </a:solidFill>
              </a:rPr>
              <a:t>L. Jospin (</a:t>
            </a:r>
            <a:r>
              <a:rPr lang="fr-FR" dirty="0" smtClean="0">
                <a:solidFill>
                  <a:srgbClr val="FF0000"/>
                </a:solidFill>
              </a:rPr>
              <a:t>15,8%, 16,2%) </a:t>
            </a:r>
            <a:r>
              <a:rPr lang="fr-FR" dirty="0">
                <a:solidFill>
                  <a:srgbClr val="FF0000"/>
                </a:solidFill>
              </a:rPr>
              <a:t>et </a:t>
            </a:r>
            <a:r>
              <a:rPr lang="fr-FR" dirty="0" smtClean="0">
                <a:solidFill>
                  <a:srgbClr val="FF0000"/>
                </a:solidFill>
              </a:rPr>
              <a:t>J. M</a:t>
            </a:r>
            <a:r>
              <a:rPr lang="fr-FR" dirty="0">
                <a:solidFill>
                  <a:srgbClr val="FF0000"/>
                </a:solidFill>
              </a:rPr>
              <a:t>. Le </a:t>
            </a:r>
            <a:r>
              <a:rPr lang="fr-FR" dirty="0" smtClean="0">
                <a:solidFill>
                  <a:srgbClr val="FF0000"/>
                </a:solidFill>
              </a:rPr>
              <a:t>Pen (</a:t>
            </a:r>
            <a:r>
              <a:rPr lang="fr-FR" dirty="0" smtClean="0">
                <a:solidFill>
                  <a:srgbClr val="FF0000"/>
                </a:solidFill>
              </a:rPr>
              <a:t>17,2%, 16,9%). </a:t>
            </a:r>
            <a:endParaRPr lang="fr-FR" dirty="0">
              <a:solidFill>
                <a:srgbClr val="FF0000"/>
              </a:solidFill>
            </a:endParaRPr>
          </a:p>
          <a:p>
            <a:endParaRPr lang="fr-FR" dirty="0"/>
          </a:p>
        </p:txBody>
      </p:sp>
    </p:spTree>
    <p:extLst>
      <p:ext uri="{BB962C8B-B14F-4D97-AF65-F5344CB8AC3E}">
        <p14:creationId xmlns:p14="http://schemas.microsoft.com/office/powerpoint/2010/main" val="3749268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extLst>
              <p:ext uri="{D42A27DB-BD31-4B8C-83A1-F6EECF244321}">
                <p14:modId xmlns:p14="http://schemas.microsoft.com/office/powerpoint/2010/main" val="2730975553"/>
              </p:ext>
            </p:extLst>
          </p:nvPr>
        </p:nvGraphicFramePr>
        <p:xfrm>
          <a:off x="900113" y="1223963"/>
          <a:ext cx="7273925" cy="4797425"/>
        </p:xfrm>
        <a:graphic>
          <a:graphicData uri="http://schemas.openxmlformats.org/presentationml/2006/ole">
            <mc:AlternateContent xmlns:mc="http://schemas.openxmlformats.org/markup-compatibility/2006">
              <mc:Choice xmlns:v="urn:schemas-microsoft-com:vml" Requires="v">
                <p:oleObj spid="_x0000_s11297" name="Feuille de calcul" r:id="rId3" imgW="4419508" imgH="2514682" progId="Excel.Sheet.8">
                  <p:embed/>
                </p:oleObj>
              </mc:Choice>
              <mc:Fallback>
                <p:oleObj name="Feuille de calcul" r:id="rId3" imgW="4419508" imgH="2514682" progId="Excel.Sheet.8">
                  <p:embed/>
                  <p:pic>
                    <p:nvPicPr>
                      <p:cNvPr id="0" name=""/>
                      <p:cNvPicPr>
                        <a:picLocks noChangeAspect="1" noChangeArrowheads="1"/>
                      </p:cNvPicPr>
                      <p:nvPr/>
                    </p:nvPicPr>
                    <p:blipFill>
                      <a:blip r:embed="rId4"/>
                      <a:srcRect/>
                      <a:stretch>
                        <a:fillRect/>
                      </a:stretch>
                    </p:blipFill>
                    <p:spPr bwMode="auto">
                      <a:xfrm>
                        <a:off x="900113" y="1223963"/>
                        <a:ext cx="7273925" cy="47974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47" name="Text Box 3"/>
          <p:cNvSpPr txBox="1">
            <a:spLocks noChangeArrowheads="1"/>
          </p:cNvSpPr>
          <p:nvPr/>
        </p:nvSpPr>
        <p:spPr bwMode="auto">
          <a:xfrm>
            <a:off x="0" y="228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2000" dirty="0">
                <a:solidFill>
                  <a:schemeClr val="bg1"/>
                </a:solidFill>
              </a:rPr>
              <a:t>Redressement : la méthode de l’écart</a:t>
            </a:r>
          </a:p>
        </p:txBody>
      </p:sp>
      <p:sp>
        <p:nvSpPr>
          <p:cNvPr id="82948" name="Rectangle 4"/>
          <p:cNvSpPr>
            <a:spLocks noChangeArrowheads="1"/>
          </p:cNvSpPr>
          <p:nvPr/>
        </p:nvSpPr>
        <p:spPr bwMode="auto">
          <a:xfrm>
            <a:off x="2581275" y="3246438"/>
            <a:ext cx="398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bg1"/>
                </a:solidFill>
              </a:rPr>
              <a:t>Redressement : la méthode de l’écart</a:t>
            </a:r>
          </a:p>
        </p:txBody>
      </p:sp>
      <p:sp>
        <p:nvSpPr>
          <p:cNvPr id="82949" name="Rectangle 5"/>
          <p:cNvSpPr>
            <a:spLocks noChangeArrowheads="1"/>
          </p:cNvSpPr>
          <p:nvPr/>
        </p:nvSpPr>
        <p:spPr bwMode="auto">
          <a:xfrm>
            <a:off x="2339975" y="476250"/>
            <a:ext cx="4838312" cy="461665"/>
          </a:xfrm>
          <a:prstGeom prst="rect">
            <a:avLst/>
          </a:prstGeom>
          <a:noFill/>
          <a:ln w="9525">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dirty="0">
                <a:solidFill>
                  <a:srgbClr val="FF0000"/>
                </a:solidFill>
              </a:rPr>
              <a:t>Redressement : la méthode de l’écart</a:t>
            </a:r>
          </a:p>
        </p:txBody>
      </p:sp>
    </p:spTree>
    <p:extLst>
      <p:ext uri="{BB962C8B-B14F-4D97-AF65-F5344CB8AC3E}">
        <p14:creationId xmlns:p14="http://schemas.microsoft.com/office/powerpoint/2010/main" val="42466766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052513"/>
            <a:ext cx="9148762"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031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normAutofit/>
          </a:bodyPr>
          <a:lstStyle/>
          <a:p>
            <a:r>
              <a:rPr lang="fr-FR" sz="3200" dirty="0" smtClean="0">
                <a:solidFill>
                  <a:srgbClr val="FF0000"/>
                </a:solidFill>
              </a:rPr>
              <a:t>18h45 : </a:t>
            </a:r>
            <a:r>
              <a:rPr lang="fr-FR" sz="3200" dirty="0">
                <a:solidFill>
                  <a:srgbClr val="FF0000"/>
                </a:solidFill>
              </a:rPr>
              <a:t>Jospin et Le Pen dans un mouchoir</a:t>
            </a:r>
          </a:p>
        </p:txBody>
      </p:sp>
      <p:graphicFrame>
        <p:nvGraphicFramePr>
          <p:cNvPr id="4" name="Objet 3"/>
          <p:cNvGraphicFramePr>
            <a:graphicFrameLocks noChangeAspect="1"/>
          </p:cNvGraphicFramePr>
          <p:nvPr>
            <p:extLst>
              <p:ext uri="{D42A27DB-BD31-4B8C-83A1-F6EECF244321}">
                <p14:modId xmlns:p14="http://schemas.microsoft.com/office/powerpoint/2010/main" val="2476173293"/>
              </p:ext>
            </p:extLst>
          </p:nvPr>
        </p:nvGraphicFramePr>
        <p:xfrm>
          <a:off x="1403648" y="1412776"/>
          <a:ext cx="6263977" cy="4654592"/>
        </p:xfrm>
        <a:graphic>
          <a:graphicData uri="http://schemas.openxmlformats.org/presentationml/2006/ole">
            <mc:AlternateContent xmlns:mc="http://schemas.openxmlformats.org/markup-compatibility/2006">
              <mc:Choice xmlns:v="urn:schemas-microsoft-com:vml" Requires="v">
                <p:oleObj spid="_x0000_s5177" name="Feuille de calcul" r:id="rId4" imgW="9281114" imgH="6896209" progId="Excel.Sheet.12">
                  <p:embed/>
                </p:oleObj>
              </mc:Choice>
              <mc:Fallback>
                <p:oleObj name="Feuille de calcul" r:id="rId4" imgW="9281114" imgH="6896209" progId="Excel.Sheet.12">
                  <p:embed/>
                  <p:pic>
                    <p:nvPicPr>
                      <p:cNvPr id="0" name=""/>
                      <p:cNvPicPr/>
                      <p:nvPr/>
                    </p:nvPicPr>
                    <p:blipFill>
                      <a:blip r:embed="rId5"/>
                      <a:stretch>
                        <a:fillRect/>
                      </a:stretch>
                    </p:blipFill>
                    <p:spPr>
                      <a:xfrm>
                        <a:off x="1403648" y="1412776"/>
                        <a:ext cx="6263977" cy="4654592"/>
                      </a:xfrm>
                      <a:prstGeom prst="rect">
                        <a:avLst/>
                      </a:prstGeom>
                    </p:spPr>
                  </p:pic>
                </p:oleObj>
              </mc:Fallback>
            </mc:AlternateContent>
          </a:graphicData>
        </a:graphic>
      </p:graphicFrame>
    </p:spTree>
    <p:extLst>
      <p:ext uri="{BB962C8B-B14F-4D97-AF65-F5344CB8AC3E}">
        <p14:creationId xmlns:p14="http://schemas.microsoft.com/office/powerpoint/2010/main" val="3313949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14400" y="115888"/>
            <a:ext cx="8229600" cy="1143000"/>
          </a:xfrm>
        </p:spPr>
        <p:txBody>
          <a:bodyPr>
            <a:normAutofit/>
          </a:bodyPr>
          <a:lstStyle/>
          <a:p>
            <a:r>
              <a:rPr lang="fr-FR" b="1" dirty="0" smtClean="0">
                <a:solidFill>
                  <a:srgbClr val="FF0000"/>
                </a:solidFill>
              </a:rPr>
              <a:t>19h40 </a:t>
            </a:r>
            <a:r>
              <a:rPr lang="fr-FR" b="1" dirty="0">
                <a:solidFill>
                  <a:srgbClr val="FF0000"/>
                </a:solidFill>
              </a:rPr>
              <a:t>Le Pen devant Jospin </a:t>
            </a:r>
            <a:endParaRPr lang="fr-FR" dirty="0"/>
          </a:p>
        </p:txBody>
      </p:sp>
      <p:graphicFrame>
        <p:nvGraphicFramePr>
          <p:cNvPr id="5" name="Objet 4"/>
          <p:cNvGraphicFramePr>
            <a:graphicFrameLocks noChangeAspect="1"/>
          </p:cNvGraphicFramePr>
          <p:nvPr>
            <p:extLst>
              <p:ext uri="{D42A27DB-BD31-4B8C-83A1-F6EECF244321}">
                <p14:modId xmlns:p14="http://schemas.microsoft.com/office/powerpoint/2010/main" val="3725456163"/>
              </p:ext>
            </p:extLst>
          </p:nvPr>
        </p:nvGraphicFramePr>
        <p:xfrm>
          <a:off x="179388" y="981075"/>
          <a:ext cx="8809037" cy="5851525"/>
        </p:xfrm>
        <a:graphic>
          <a:graphicData uri="http://schemas.openxmlformats.org/presentationml/2006/ole">
            <mc:AlternateContent xmlns:mc="http://schemas.openxmlformats.org/markup-compatibility/2006">
              <mc:Choice xmlns:v="urn:schemas-microsoft-com:vml" Requires="v">
                <p:oleObj spid="_x0000_s4153" name="Feuille de calcul" r:id="rId3" imgW="8808628" imgH="5852078" progId="Excel.Sheet.12">
                  <p:embed/>
                </p:oleObj>
              </mc:Choice>
              <mc:Fallback>
                <p:oleObj name="Feuille de calcul" r:id="rId3" imgW="8808628" imgH="5852078" progId="Excel.Sheet.12">
                  <p:embed/>
                  <p:pic>
                    <p:nvPicPr>
                      <p:cNvPr id="0" name=""/>
                      <p:cNvPicPr/>
                      <p:nvPr/>
                    </p:nvPicPr>
                    <p:blipFill>
                      <a:blip r:embed="rId4"/>
                      <a:stretch>
                        <a:fillRect/>
                      </a:stretch>
                    </p:blipFill>
                    <p:spPr>
                      <a:xfrm>
                        <a:off x="179388" y="981075"/>
                        <a:ext cx="8809037" cy="5851525"/>
                      </a:xfrm>
                      <a:prstGeom prst="rect">
                        <a:avLst/>
                      </a:prstGeom>
                    </p:spPr>
                  </p:pic>
                </p:oleObj>
              </mc:Fallback>
            </mc:AlternateContent>
          </a:graphicData>
        </a:graphic>
      </p:graphicFrame>
    </p:spTree>
    <p:extLst>
      <p:ext uri="{BB962C8B-B14F-4D97-AF65-F5344CB8AC3E}">
        <p14:creationId xmlns:p14="http://schemas.microsoft.com/office/powerpoint/2010/main" val="2589441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666385"/>
            <a:ext cx="4324256" cy="3243192"/>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204864"/>
            <a:ext cx="3206115" cy="4166235"/>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1395617"/>
            <a:ext cx="6250806"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6"/>
          <p:cNvSpPr>
            <a:spLocks noGrp="1"/>
          </p:cNvSpPr>
          <p:nvPr>
            <p:ph type="title"/>
          </p:nvPr>
        </p:nvSpPr>
        <p:spPr/>
        <p:txBody>
          <a:bodyPr/>
          <a:lstStyle/>
          <a:p>
            <a:r>
              <a:rPr lang="fr-FR" dirty="0" smtClean="0">
                <a:solidFill>
                  <a:srgbClr val="FF0000"/>
                </a:solidFill>
              </a:rPr>
              <a:t>Estimations: in memoriam</a:t>
            </a:r>
            <a:endParaRPr lang="fr-FR" dirty="0">
              <a:solidFill>
                <a:srgbClr val="FF0000"/>
              </a:solidFill>
            </a:endParaRPr>
          </a:p>
        </p:txBody>
      </p:sp>
      <p:sp>
        <p:nvSpPr>
          <p:cNvPr id="8" name="Espace réservé du contenu 7"/>
          <p:cNvSpPr>
            <a:spLocks noGrp="1"/>
          </p:cNvSpPr>
          <p:nvPr>
            <p:ph idx="1"/>
          </p:nvPr>
        </p:nvSpPr>
        <p:spPr>
          <a:xfrm>
            <a:off x="467544" y="1395617"/>
            <a:ext cx="8229600" cy="4525963"/>
          </a:xfrm>
        </p:spPr>
        <p:txBody>
          <a:bodyPr/>
          <a:lstStyle/>
          <a:p>
            <a:endParaRPr lang="fr-FR" dirty="0"/>
          </a:p>
        </p:txBody>
      </p:sp>
    </p:spTree>
    <p:extLst>
      <p:ext uri="{BB962C8B-B14F-4D97-AF65-F5344CB8AC3E}">
        <p14:creationId xmlns:p14="http://schemas.microsoft.com/office/powerpoint/2010/main" val="1648165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         </a:t>
            </a:r>
            <a:endParaRPr lang="fr-FR" dirty="0"/>
          </a:p>
        </p:txBody>
      </p:sp>
      <p:sp>
        <p:nvSpPr>
          <p:cNvPr id="6" name="Espace réservé du contenu 5"/>
          <p:cNvSpPr>
            <a:spLocks noGrp="1"/>
          </p:cNvSpPr>
          <p:nvPr>
            <p:ph idx="1"/>
          </p:nvPr>
        </p:nvSpPr>
        <p:spPr/>
        <p:txBody>
          <a:bodyPr>
            <a:normAutofit fontScale="92500" lnSpcReduction="20000"/>
          </a:bodyPr>
          <a:lstStyle/>
          <a:p>
            <a:pPr algn="just"/>
            <a:r>
              <a:rPr lang="fr-FR" dirty="0">
                <a:solidFill>
                  <a:srgbClr val="383636"/>
                </a:solidFill>
                <a:latin typeface="Times New Roman"/>
                <a:ea typeface="Calibri"/>
              </a:rPr>
              <a:t>Les résultats de 115 bureaux sont saisis dans la base de données, dont 51 avec des résultats </a:t>
            </a:r>
            <a:r>
              <a:rPr lang="fr-FR" dirty="0" smtClean="0">
                <a:solidFill>
                  <a:srgbClr val="383636"/>
                </a:solidFill>
                <a:latin typeface="Times New Roman"/>
                <a:ea typeface="Calibri"/>
              </a:rPr>
              <a:t>définitifs. </a:t>
            </a:r>
            <a:r>
              <a:rPr lang="fr-FR" dirty="0" smtClean="0">
                <a:solidFill>
                  <a:srgbClr val="383636"/>
                </a:solidFill>
                <a:latin typeface="Times New Roman"/>
                <a:ea typeface="Calibri"/>
              </a:rPr>
              <a:t>Il </a:t>
            </a:r>
            <a:r>
              <a:rPr lang="fr-FR" dirty="0">
                <a:solidFill>
                  <a:srgbClr val="383636"/>
                </a:solidFill>
                <a:latin typeface="Times New Roman"/>
                <a:ea typeface="Calibri"/>
              </a:rPr>
              <a:t>manque des données de bureaux fermant à </a:t>
            </a:r>
            <a:r>
              <a:rPr lang="fr-FR" dirty="0" smtClean="0">
                <a:solidFill>
                  <a:srgbClr val="383636"/>
                </a:solidFill>
                <a:latin typeface="Times New Roman"/>
                <a:ea typeface="Calibri"/>
              </a:rPr>
              <a:t>19 heures </a:t>
            </a:r>
            <a:r>
              <a:rPr lang="fr-FR" dirty="0">
                <a:solidFill>
                  <a:srgbClr val="383636"/>
                </a:solidFill>
                <a:latin typeface="Times New Roman"/>
                <a:ea typeface="Calibri"/>
              </a:rPr>
              <a:t>et tous ceux fermant à </a:t>
            </a:r>
            <a:r>
              <a:rPr lang="fr-FR" dirty="0" smtClean="0">
                <a:solidFill>
                  <a:srgbClr val="383636"/>
                </a:solidFill>
                <a:latin typeface="Times New Roman"/>
                <a:ea typeface="Calibri"/>
              </a:rPr>
              <a:t>20 heures, </a:t>
            </a:r>
            <a:r>
              <a:rPr lang="fr-FR" dirty="0">
                <a:solidFill>
                  <a:srgbClr val="383636"/>
                </a:solidFill>
                <a:latin typeface="Times New Roman"/>
                <a:ea typeface="Calibri"/>
              </a:rPr>
              <a:t>mais les écarts entre les principaux candidats sont suffisants. </a:t>
            </a:r>
            <a:endParaRPr lang="fr-FR" dirty="0" smtClean="0">
              <a:solidFill>
                <a:srgbClr val="383636"/>
              </a:solidFill>
              <a:latin typeface="Times New Roman"/>
              <a:ea typeface="Calibri"/>
            </a:endParaRPr>
          </a:p>
          <a:p>
            <a:pPr algn="just"/>
            <a:r>
              <a:rPr lang="fr-FR" dirty="0" smtClean="0">
                <a:solidFill>
                  <a:srgbClr val="383636"/>
                </a:solidFill>
                <a:latin typeface="Times New Roman"/>
                <a:ea typeface="Calibri"/>
              </a:rPr>
              <a:t>Résultats </a:t>
            </a:r>
            <a:r>
              <a:rPr lang="fr-FR" dirty="0">
                <a:solidFill>
                  <a:srgbClr val="383636"/>
                </a:solidFill>
                <a:latin typeface="Times New Roman"/>
                <a:ea typeface="Calibri"/>
              </a:rPr>
              <a:t>bruts et résultats estimés confirment le ballotage. </a:t>
            </a:r>
            <a:endParaRPr lang="fr-FR" dirty="0" smtClean="0">
              <a:solidFill>
                <a:srgbClr val="383636"/>
              </a:solidFill>
              <a:latin typeface="Times New Roman"/>
              <a:ea typeface="Calibri"/>
            </a:endParaRPr>
          </a:p>
          <a:p>
            <a:pPr algn="just"/>
            <a:r>
              <a:rPr lang="fr-FR" dirty="0" smtClean="0">
                <a:solidFill>
                  <a:srgbClr val="383636"/>
                </a:solidFill>
                <a:latin typeface="Times New Roman"/>
                <a:ea typeface="Calibri"/>
              </a:rPr>
              <a:t>Cette </a:t>
            </a:r>
            <a:r>
              <a:rPr lang="fr-FR" dirty="0">
                <a:solidFill>
                  <a:srgbClr val="383636"/>
                </a:solidFill>
                <a:latin typeface="Times New Roman"/>
                <a:ea typeface="Calibri"/>
              </a:rPr>
              <a:t>estimation sera transmise à TF1 (avec la modélisation sur le différentiel outre-mer prise en compte</a:t>
            </a:r>
            <a:r>
              <a:rPr lang="fr-FR" dirty="0" smtClean="0">
                <a:solidFill>
                  <a:srgbClr val="383636"/>
                </a:solidFill>
                <a:latin typeface="Times New Roman"/>
                <a:ea typeface="Calibri"/>
              </a:rPr>
              <a:t>)</a:t>
            </a:r>
            <a:endParaRPr lang="fr-FR" dirty="0"/>
          </a:p>
        </p:txBody>
      </p:sp>
    </p:spTree>
    <p:extLst>
      <p:ext uri="{BB962C8B-B14F-4D97-AF65-F5344CB8AC3E}">
        <p14:creationId xmlns:p14="http://schemas.microsoft.com/office/powerpoint/2010/main" val="2209874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14400" y="0"/>
            <a:ext cx="8229600" cy="1258888"/>
          </a:xfrm>
        </p:spPr>
        <p:txBody>
          <a:bodyPr>
            <a:normAutofit fontScale="90000"/>
          </a:bodyPr>
          <a:lstStyle/>
          <a:p>
            <a:r>
              <a:rPr lang="fr-FR" dirty="0">
                <a:solidFill>
                  <a:srgbClr val="FF0000"/>
                </a:solidFill>
              </a:rPr>
              <a:t>Fin de soirée : </a:t>
            </a:r>
            <a:r>
              <a:rPr lang="fr-FR" dirty="0" smtClean="0">
                <a:solidFill>
                  <a:srgbClr val="FF0000"/>
                </a:solidFill>
              </a:rPr>
              <a:t>résultats </a:t>
            </a:r>
            <a:r>
              <a:rPr lang="fr-FR" dirty="0">
                <a:solidFill>
                  <a:srgbClr val="FF0000"/>
                </a:solidFill>
              </a:rPr>
              <a:t>définitifs. Echantillon est centré.</a:t>
            </a:r>
            <a:r>
              <a:rPr lang="fr-FR" dirty="0"/>
              <a:t> </a:t>
            </a:r>
          </a:p>
        </p:txBody>
      </p:sp>
      <p:graphicFrame>
        <p:nvGraphicFramePr>
          <p:cNvPr id="4" name="Objet 3"/>
          <p:cNvGraphicFramePr>
            <a:graphicFrameLocks noChangeAspect="1"/>
          </p:cNvGraphicFramePr>
          <p:nvPr>
            <p:extLst>
              <p:ext uri="{D42A27DB-BD31-4B8C-83A1-F6EECF244321}">
                <p14:modId xmlns:p14="http://schemas.microsoft.com/office/powerpoint/2010/main" val="2023333470"/>
              </p:ext>
            </p:extLst>
          </p:nvPr>
        </p:nvGraphicFramePr>
        <p:xfrm>
          <a:off x="107950" y="1052513"/>
          <a:ext cx="8169275" cy="5845175"/>
        </p:xfrm>
        <a:graphic>
          <a:graphicData uri="http://schemas.openxmlformats.org/presentationml/2006/ole">
            <mc:AlternateContent xmlns:mc="http://schemas.openxmlformats.org/markup-compatibility/2006">
              <mc:Choice xmlns:v="urn:schemas-microsoft-com:vml" Requires="v">
                <p:oleObj spid="_x0000_s6200" name="Feuille de calcul" r:id="rId3" imgW="8168763" imgH="5844486" progId="Excel.Sheet.12">
                  <p:embed/>
                </p:oleObj>
              </mc:Choice>
              <mc:Fallback>
                <p:oleObj name="Feuille de calcul" r:id="rId3" imgW="8168763" imgH="5844486" progId="Excel.Sheet.12">
                  <p:embed/>
                  <p:pic>
                    <p:nvPicPr>
                      <p:cNvPr id="0" name=""/>
                      <p:cNvPicPr/>
                      <p:nvPr/>
                    </p:nvPicPr>
                    <p:blipFill>
                      <a:blip r:embed="rId4"/>
                      <a:stretch>
                        <a:fillRect/>
                      </a:stretch>
                    </p:blipFill>
                    <p:spPr>
                      <a:xfrm>
                        <a:off x="107950" y="1052513"/>
                        <a:ext cx="8169275" cy="5845175"/>
                      </a:xfrm>
                      <a:prstGeom prst="rect">
                        <a:avLst/>
                      </a:prstGeom>
                    </p:spPr>
                  </p:pic>
                </p:oleObj>
              </mc:Fallback>
            </mc:AlternateContent>
          </a:graphicData>
        </a:graphic>
      </p:graphicFrame>
    </p:spTree>
    <p:extLst>
      <p:ext uri="{BB962C8B-B14F-4D97-AF65-F5344CB8AC3E}">
        <p14:creationId xmlns:p14="http://schemas.microsoft.com/office/powerpoint/2010/main" val="2676840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 2002 1er tour - estimations Sof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752475"/>
            <a:ext cx="8274050" cy="535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0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ctrTitle"/>
          </p:nvPr>
        </p:nvSpPr>
        <p:spPr/>
        <p:txBody>
          <a:bodyPr/>
          <a:lstStyle/>
          <a:p>
            <a:r>
              <a:rPr lang="fr-FR" altLang="fr-FR" dirty="0">
                <a:solidFill>
                  <a:srgbClr val="FF0000"/>
                </a:solidFill>
              </a:rPr>
              <a:t>Cela peut être plus dur…</a:t>
            </a:r>
          </a:p>
        </p:txBody>
      </p:sp>
      <p:sp>
        <p:nvSpPr>
          <p:cNvPr id="132101" name="Rectangle 5"/>
          <p:cNvSpPr>
            <a:spLocks noGrp="1" noChangeArrowheads="1"/>
          </p:cNvSpPr>
          <p:nvPr>
            <p:ph type="subTitle" idx="1"/>
          </p:nvPr>
        </p:nvSpPr>
        <p:spPr/>
        <p:txBody>
          <a:bodyPr/>
          <a:lstStyle/>
          <a:p>
            <a:r>
              <a:rPr lang="fr-FR" altLang="fr-FR" dirty="0">
                <a:solidFill>
                  <a:schemeClr val="accent1">
                    <a:lumMod val="50000"/>
                  </a:schemeClr>
                </a:solidFill>
              </a:rPr>
              <a:t>Le premier tour de la présidentielle de </a:t>
            </a:r>
            <a:r>
              <a:rPr lang="fr-FR" altLang="fr-FR" dirty="0" smtClean="0">
                <a:solidFill>
                  <a:schemeClr val="accent1">
                    <a:lumMod val="50000"/>
                  </a:schemeClr>
                </a:solidFill>
              </a:rPr>
              <a:t>2017</a:t>
            </a:r>
            <a:endParaRPr lang="fr-FR" altLang="fr-FR" dirty="0">
              <a:solidFill>
                <a:schemeClr val="accent1">
                  <a:lumMod val="50000"/>
                </a:schemeClr>
              </a:solidFill>
            </a:endParaRPr>
          </a:p>
        </p:txBody>
      </p:sp>
    </p:spTree>
    <p:extLst>
      <p:ext uri="{BB962C8B-B14F-4D97-AF65-F5344CB8AC3E}">
        <p14:creationId xmlns:p14="http://schemas.microsoft.com/office/powerpoint/2010/main" val="466339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Tree>
    <p:extLst>
      <p:ext uri="{BB962C8B-B14F-4D97-AF65-F5344CB8AC3E}">
        <p14:creationId xmlns:p14="http://schemas.microsoft.com/office/powerpoint/2010/main" val="242744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Tree>
    <p:extLst>
      <p:ext uri="{BB962C8B-B14F-4D97-AF65-F5344CB8AC3E}">
        <p14:creationId xmlns:p14="http://schemas.microsoft.com/office/powerpoint/2010/main" val="2420301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800" b="1" dirty="0">
                <a:solidFill>
                  <a:srgbClr val="FF0000"/>
                </a:solidFill>
              </a:rPr>
              <a:t>Les sondages </a:t>
            </a:r>
            <a:r>
              <a:rPr lang="fr-FR" sz="3800" b="1" dirty="0" smtClean="0">
                <a:solidFill>
                  <a:srgbClr val="FF0000"/>
                </a:solidFill>
              </a:rPr>
              <a:t>« sortie </a:t>
            </a:r>
            <a:r>
              <a:rPr lang="fr-FR" sz="3800" b="1" dirty="0">
                <a:solidFill>
                  <a:srgbClr val="FF0000"/>
                </a:solidFill>
              </a:rPr>
              <a:t>des </a:t>
            </a:r>
            <a:r>
              <a:rPr lang="fr-FR" sz="3800" b="1" dirty="0" smtClean="0">
                <a:solidFill>
                  <a:srgbClr val="FF0000"/>
                </a:solidFill>
              </a:rPr>
              <a:t>urnes » </a:t>
            </a:r>
            <a:r>
              <a:rPr lang="fr-FR" sz="3800" dirty="0">
                <a:solidFill>
                  <a:srgbClr val="FF0000"/>
                </a:solidFill>
              </a:rPr>
              <a:t/>
            </a:r>
            <a:br>
              <a:rPr lang="fr-FR" sz="3800" dirty="0">
                <a:solidFill>
                  <a:srgbClr val="FF0000"/>
                </a:solidFill>
              </a:rPr>
            </a:br>
            <a:endParaRPr lang="fr-FR" sz="3800" dirty="0">
              <a:solidFill>
                <a:srgbClr val="FF0000"/>
              </a:solidFill>
            </a:endParaRPr>
          </a:p>
        </p:txBody>
      </p:sp>
      <p:sp>
        <p:nvSpPr>
          <p:cNvPr id="3" name="Espace réservé du contenu 2"/>
          <p:cNvSpPr>
            <a:spLocks noGrp="1"/>
          </p:cNvSpPr>
          <p:nvPr>
            <p:ph idx="1"/>
          </p:nvPr>
        </p:nvSpPr>
        <p:spPr/>
        <p:txBody>
          <a:bodyPr/>
          <a:lstStyle/>
          <a:p>
            <a:pPr algn="just"/>
            <a:r>
              <a:rPr lang="fr-FR" sz="2800" dirty="0"/>
              <a:t>Le </a:t>
            </a:r>
            <a:r>
              <a:rPr lang="fr-FR" sz="2800" dirty="0" smtClean="0"/>
              <a:t>Sondage </a:t>
            </a:r>
            <a:r>
              <a:rPr lang="fr-FR" sz="2800" dirty="0"/>
              <a:t>Sortie des Urnes (SSU) est un sondage réalisé le jour même des scrutins électoraux, à la sortie des bureaux de vote. </a:t>
            </a:r>
            <a:endParaRPr lang="fr-FR" sz="2800" dirty="0" smtClean="0"/>
          </a:p>
          <a:p>
            <a:pPr algn="just"/>
            <a:r>
              <a:rPr lang="fr-FR" sz="2800" dirty="0" smtClean="0"/>
              <a:t>Durant </a:t>
            </a:r>
            <a:r>
              <a:rPr lang="fr-FR" sz="2800" dirty="0"/>
              <a:t>toute la journée, des électeurs ayant voté remplissent des questionnaires très courts et les mettent dans une urne tenue par un enquêteur. </a:t>
            </a:r>
          </a:p>
          <a:p>
            <a:pPr algn="just"/>
            <a:r>
              <a:rPr lang="fr-FR" sz="2800" dirty="0"/>
              <a:t>Ces SSU sont construits à partir d’un échantillon national d’au moins 200 bureaux de vote d’environ 1000 </a:t>
            </a:r>
            <a:r>
              <a:rPr lang="fr-FR" sz="2800" dirty="0" smtClean="0"/>
              <a:t>inscrits. </a:t>
            </a:r>
          </a:p>
          <a:p>
            <a:endParaRPr lang="fr-FR" sz="2800" dirty="0"/>
          </a:p>
        </p:txBody>
      </p:sp>
    </p:spTree>
    <p:extLst>
      <p:ext uri="{BB962C8B-B14F-4D97-AF65-F5344CB8AC3E}">
        <p14:creationId xmlns:p14="http://schemas.microsoft.com/office/powerpoint/2010/main" val="167424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71400"/>
            <a:ext cx="8229600" cy="1143000"/>
          </a:xfrm>
        </p:spPr>
        <p:txBody>
          <a:bodyPr/>
          <a:lstStyle/>
          <a:p>
            <a:r>
              <a:rPr lang="fr-FR" sz="3800" b="1" dirty="0">
                <a:solidFill>
                  <a:srgbClr val="FF0000"/>
                </a:solidFill>
              </a:rPr>
              <a:t>Les sondages « sortie des urnes » </a:t>
            </a:r>
            <a:br>
              <a:rPr lang="fr-FR" sz="3800" b="1" dirty="0">
                <a:solidFill>
                  <a:srgbClr val="FF0000"/>
                </a:solidFill>
              </a:rPr>
            </a:br>
            <a:endParaRPr lang="fr-FR" sz="3800" b="1" dirty="0">
              <a:solidFill>
                <a:srgbClr val="FF0000"/>
              </a:solidFill>
            </a:endParaRPr>
          </a:p>
        </p:txBody>
      </p:sp>
      <p:sp>
        <p:nvSpPr>
          <p:cNvPr id="3" name="Espace réservé du contenu 2"/>
          <p:cNvSpPr>
            <a:spLocks noGrp="1"/>
          </p:cNvSpPr>
          <p:nvPr>
            <p:ph idx="1"/>
          </p:nvPr>
        </p:nvSpPr>
        <p:spPr>
          <a:xfrm>
            <a:off x="539552" y="476672"/>
            <a:ext cx="8229600" cy="4669979"/>
          </a:xfrm>
        </p:spPr>
        <p:txBody>
          <a:bodyPr/>
          <a:lstStyle/>
          <a:p>
            <a:pPr algn="just"/>
            <a:r>
              <a:rPr lang="fr-FR" dirty="0" smtClean="0"/>
              <a:t>Un enquêteur </a:t>
            </a:r>
            <a:r>
              <a:rPr lang="fr-FR" dirty="0"/>
              <a:t>travaille </a:t>
            </a:r>
            <a:r>
              <a:rPr lang="fr-FR" dirty="0" smtClean="0"/>
              <a:t>de </a:t>
            </a:r>
            <a:r>
              <a:rPr lang="fr-FR" dirty="0"/>
              <a:t>l’ouverture jusqu’à </a:t>
            </a:r>
            <a:r>
              <a:rPr lang="fr-FR" dirty="0" smtClean="0"/>
              <a:t>la fermeture du bureau.</a:t>
            </a:r>
          </a:p>
          <a:p>
            <a:pPr algn="just"/>
            <a:r>
              <a:rPr lang="fr-FR" dirty="0" smtClean="0"/>
              <a:t> </a:t>
            </a:r>
            <a:r>
              <a:rPr lang="fr-FR" dirty="0"/>
              <a:t>Il se tient à la sortie et procède à une sélection aléatoire des électeurs à interroger selon le principe du </a:t>
            </a:r>
            <a:r>
              <a:rPr lang="fr-FR" dirty="0" smtClean="0"/>
              <a:t>pas: un </a:t>
            </a:r>
            <a:r>
              <a:rPr lang="fr-FR" dirty="0"/>
              <a:t>questionnaire distribué toutes les 5 personnes, rempli par les interviewés puis déposé dans une </a:t>
            </a:r>
            <a:r>
              <a:rPr lang="fr-FR" dirty="0" smtClean="0"/>
              <a:t>urne. </a:t>
            </a:r>
          </a:p>
          <a:p>
            <a:pPr algn="just"/>
            <a:r>
              <a:rPr lang="fr-FR" dirty="0" smtClean="0"/>
              <a:t>Article: </a:t>
            </a:r>
            <a:r>
              <a:rPr lang="fr-FR" dirty="0" err="1" smtClean="0"/>
              <a:t>Curtice</a:t>
            </a:r>
            <a:r>
              <a:rPr lang="fr-FR" dirty="0"/>
              <a:t>, </a:t>
            </a:r>
            <a:r>
              <a:rPr lang="fr-FR" dirty="0" smtClean="0"/>
              <a:t>J, Firth</a:t>
            </a:r>
            <a:r>
              <a:rPr lang="fr-FR" dirty="0"/>
              <a:t>, D (2008). Exit polling in a cold </a:t>
            </a:r>
            <a:r>
              <a:rPr lang="fr-FR" dirty="0"/>
              <a:t>climate</a:t>
            </a:r>
            <a:r>
              <a:rPr lang="fr-FR" dirty="0"/>
              <a:t>: The BBC/ITV </a:t>
            </a:r>
            <a:r>
              <a:rPr lang="fr-FR" dirty="0"/>
              <a:t>experience</a:t>
            </a:r>
            <a:r>
              <a:rPr lang="fr-FR" dirty="0"/>
              <a:t> in </a:t>
            </a:r>
            <a:r>
              <a:rPr lang="fr-FR" dirty="0"/>
              <a:t>Britain</a:t>
            </a:r>
            <a:r>
              <a:rPr lang="fr-FR" dirty="0"/>
              <a:t> in </a:t>
            </a:r>
            <a:r>
              <a:rPr lang="fr-FR" dirty="0" smtClean="0"/>
              <a:t>2005. </a:t>
            </a:r>
            <a:r>
              <a:rPr lang="fr-FR" dirty="0" smtClean="0">
                <a:hlinkClick r:id="rId2" tooltip="Link to the Curtice and Firth paper at Journal of the Royal Statistical Society"/>
              </a:rPr>
              <a:t>Journal </a:t>
            </a:r>
            <a:r>
              <a:rPr lang="fr-FR" dirty="0">
                <a:hlinkClick r:id="rId2" tooltip="Link to the Curtice and Firth paper at Journal of the Royal Statistical Society"/>
              </a:rPr>
              <a:t>of the Royal </a:t>
            </a:r>
            <a:r>
              <a:rPr lang="fr-FR" dirty="0">
                <a:hlinkClick r:id="rId2" tooltip="Link to the Curtice and Firth paper at Journal of the Royal Statistical Society"/>
              </a:rPr>
              <a:t>Statistical</a:t>
            </a:r>
            <a:r>
              <a:rPr lang="fr-FR" dirty="0">
                <a:hlinkClick r:id="rId2" tooltip="Link to the Curtice and Firth paper at Journal of the Royal Statistical Society"/>
              </a:rPr>
              <a:t> Society A, 171, </a:t>
            </a:r>
            <a:r>
              <a:rPr lang="fr-FR" dirty="0" smtClean="0">
                <a:hlinkClick r:id="rId2" tooltip="Link to the Curtice and Firth paper at Journal of the Royal Statistical Society"/>
              </a:rPr>
              <a:t>509-539</a:t>
            </a:r>
            <a:endParaRPr lang="fr-FR" dirty="0"/>
          </a:p>
          <a:p>
            <a:endParaRPr lang="fr-FR" dirty="0"/>
          </a:p>
        </p:txBody>
      </p:sp>
    </p:spTree>
    <p:extLst>
      <p:ext uri="{BB962C8B-B14F-4D97-AF65-F5344CB8AC3E}">
        <p14:creationId xmlns:p14="http://schemas.microsoft.com/office/powerpoint/2010/main" val="3843112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800" b="1" dirty="0">
                <a:solidFill>
                  <a:srgbClr val="FF0000"/>
                </a:solidFill>
              </a:rPr>
              <a:t>Les sondages « sortie des urnes » </a:t>
            </a:r>
            <a:br>
              <a:rPr lang="fr-FR" sz="3800" b="1" dirty="0">
                <a:solidFill>
                  <a:srgbClr val="FF0000"/>
                </a:solidFill>
              </a:rPr>
            </a:br>
            <a:endParaRPr lang="fr-FR" dirty="0"/>
          </a:p>
        </p:txBody>
      </p:sp>
      <p:sp>
        <p:nvSpPr>
          <p:cNvPr id="3" name="Espace réservé du contenu 2"/>
          <p:cNvSpPr>
            <a:spLocks noGrp="1"/>
          </p:cNvSpPr>
          <p:nvPr>
            <p:ph idx="1"/>
          </p:nvPr>
        </p:nvSpPr>
        <p:spPr>
          <a:xfrm>
            <a:off x="457200" y="908720"/>
            <a:ext cx="8229600" cy="5217443"/>
          </a:xfrm>
        </p:spPr>
        <p:txBody>
          <a:bodyPr/>
          <a:lstStyle/>
          <a:p>
            <a:pPr algn="just"/>
            <a:r>
              <a:rPr lang="fr-FR" dirty="0"/>
              <a:t>Les SSU permettent de comprendre les clefs sociologiques et politiques d’un scrutin et constituent en ce sens une véritable radiographie du corps électoral</a:t>
            </a:r>
            <a:endParaRPr lang="fr-FR" dirty="0" smtClean="0"/>
          </a:p>
          <a:p>
            <a:pPr algn="just"/>
            <a:r>
              <a:rPr lang="fr-FR" dirty="0" smtClean="0"/>
              <a:t>Plus pratiqués </a:t>
            </a:r>
            <a:r>
              <a:rPr lang="fr-FR" dirty="0"/>
              <a:t>en </a:t>
            </a:r>
            <a:r>
              <a:rPr lang="fr-FR" dirty="0" smtClean="0"/>
              <a:t>France au niveau national </a:t>
            </a:r>
            <a:r>
              <a:rPr lang="fr-FR" dirty="0"/>
              <a:t>depuis 15 </a:t>
            </a:r>
            <a:r>
              <a:rPr lang="fr-FR" dirty="0" smtClean="0"/>
              <a:t>ans.</a:t>
            </a:r>
          </a:p>
          <a:p>
            <a:pPr algn="just"/>
            <a:r>
              <a:rPr lang="fr-FR" dirty="0" smtClean="0"/>
              <a:t>Principales </a:t>
            </a:r>
            <a:r>
              <a:rPr lang="fr-FR" dirty="0" smtClean="0"/>
              <a:t>raisons : le </a:t>
            </a:r>
            <a:r>
              <a:rPr lang="fr-FR" dirty="0" smtClean="0"/>
              <a:t>coût, le déclaratif, le taux de réponse. </a:t>
            </a:r>
            <a:endParaRPr lang="fr-FR" dirty="0"/>
          </a:p>
          <a:p>
            <a:pPr algn="just"/>
            <a:r>
              <a:rPr lang="fr-FR" dirty="0" smtClean="0"/>
              <a:t>Toujours </a:t>
            </a:r>
            <a:r>
              <a:rPr lang="fr-FR" dirty="0"/>
              <a:t>expérimenté par </a:t>
            </a:r>
            <a:r>
              <a:rPr lang="fr-FR" dirty="0" smtClean="0"/>
              <a:t>des universitaires </a:t>
            </a:r>
            <a:r>
              <a:rPr lang="fr-FR" dirty="0"/>
              <a:t>au niveau local</a:t>
            </a:r>
            <a:r>
              <a:rPr lang="fr-FR" dirty="0" smtClean="0"/>
              <a:t>.</a:t>
            </a:r>
            <a:endParaRPr lang="fr-FR" dirty="0"/>
          </a:p>
          <a:p>
            <a:endParaRPr lang="fr-FR" dirty="0"/>
          </a:p>
        </p:txBody>
      </p:sp>
    </p:spTree>
    <p:extLst>
      <p:ext uri="{BB962C8B-B14F-4D97-AF65-F5344CB8AC3E}">
        <p14:creationId xmlns:p14="http://schemas.microsoft.com/office/powerpoint/2010/main" val="4087493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1143000"/>
          </a:xfrm>
        </p:spPr>
        <p:txBody>
          <a:bodyPr/>
          <a:lstStyle/>
          <a:p>
            <a:r>
              <a:rPr lang="fr-FR" dirty="0" smtClean="0">
                <a:solidFill>
                  <a:srgbClr val="FF0000"/>
                </a:solidFill>
              </a:rPr>
              <a:t>Les sondages « jour du vote »</a:t>
            </a:r>
            <a:endParaRPr lang="fr-FR" dirty="0">
              <a:solidFill>
                <a:srgbClr val="FF0000"/>
              </a:solidFill>
            </a:endParaRPr>
          </a:p>
        </p:txBody>
      </p:sp>
      <p:sp>
        <p:nvSpPr>
          <p:cNvPr id="3" name="Espace réservé du contenu 2"/>
          <p:cNvSpPr>
            <a:spLocks noGrp="1"/>
          </p:cNvSpPr>
          <p:nvPr>
            <p:ph idx="1"/>
          </p:nvPr>
        </p:nvSpPr>
        <p:spPr>
          <a:xfrm>
            <a:off x="611560" y="1268760"/>
            <a:ext cx="8229600" cy="4525963"/>
          </a:xfrm>
        </p:spPr>
        <p:txBody>
          <a:bodyPr/>
          <a:lstStyle/>
          <a:p>
            <a:pPr algn="just"/>
            <a:r>
              <a:rPr lang="fr-FR" dirty="0" smtClean="0"/>
              <a:t>Enquêtes classiques administrées par téléphone ou maintenant en ligne.</a:t>
            </a:r>
          </a:p>
          <a:p>
            <a:pPr algn="just"/>
            <a:r>
              <a:rPr lang="fr-FR" dirty="0" smtClean="0"/>
              <a:t>Ces enquêtes, non prédictives, sont redressées par les résultats des estimations diffusées par les </a:t>
            </a:r>
            <a:r>
              <a:rPr lang="fr-FR" dirty="0" smtClean="0"/>
              <a:t>medias </a:t>
            </a:r>
            <a:r>
              <a:rPr lang="fr-FR" dirty="0" smtClean="0"/>
              <a:t>à </a:t>
            </a:r>
            <a:r>
              <a:rPr lang="fr-FR" dirty="0" smtClean="0"/>
              <a:t>20 heures.</a:t>
            </a:r>
            <a:endParaRPr lang="fr-FR" dirty="0" smtClean="0"/>
          </a:p>
          <a:p>
            <a:pPr algn="just"/>
            <a:r>
              <a:rPr lang="fr-FR" dirty="0" smtClean="0"/>
              <a:t>Elles permettent, durant la soirée, de </a:t>
            </a:r>
            <a:r>
              <a:rPr lang="fr-FR" dirty="0" smtClean="0"/>
              <a:t>connaître </a:t>
            </a:r>
            <a:r>
              <a:rPr lang="fr-FR" dirty="0" smtClean="0"/>
              <a:t>la sociologie du vote, les principales motivations des électeurs, le moment du choix, les </a:t>
            </a:r>
            <a:r>
              <a:rPr lang="fr-FR" dirty="0" smtClean="0"/>
              <a:t>attentes…</a:t>
            </a:r>
            <a:endParaRPr lang="fr-FR" dirty="0" smtClean="0"/>
          </a:p>
          <a:p>
            <a:pPr algn="just"/>
            <a:r>
              <a:rPr lang="fr-FR" dirty="0" smtClean="0"/>
              <a:t>Elles nourrissent les </a:t>
            </a:r>
            <a:r>
              <a:rPr lang="fr-FR" dirty="0" smtClean="0"/>
              <a:t>medias </a:t>
            </a:r>
            <a:r>
              <a:rPr lang="fr-FR" dirty="0" smtClean="0"/>
              <a:t>le </a:t>
            </a:r>
            <a:r>
              <a:rPr lang="fr-FR" dirty="0" smtClean="0"/>
              <a:t>lendemain.</a:t>
            </a:r>
            <a:endParaRPr lang="fr-FR" dirty="0"/>
          </a:p>
        </p:txBody>
      </p:sp>
    </p:spTree>
    <p:extLst>
      <p:ext uri="{BB962C8B-B14F-4D97-AF65-F5344CB8AC3E}">
        <p14:creationId xmlns:p14="http://schemas.microsoft.com/office/powerpoint/2010/main" val="3308708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Histoire </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algn="just"/>
            <a:r>
              <a:rPr lang="fr-FR" dirty="0"/>
              <a:t>C’est en </a:t>
            </a:r>
            <a:r>
              <a:rPr lang="fr-FR" dirty="0">
                <a:solidFill>
                  <a:srgbClr val="FF0000"/>
                </a:solidFill>
              </a:rPr>
              <a:t>1965,</a:t>
            </a:r>
            <a:r>
              <a:rPr lang="fr-FR" dirty="0"/>
              <a:t> lors de la première élection présidentielle au suffrage universel, que sont apparus en France les premiers sondages d’intentions de vote et les premières opérations estimations. A la demande de l’agence France Presse, l’IFOP réalise la première enquête </a:t>
            </a:r>
            <a:r>
              <a:rPr lang="fr-FR" dirty="0" smtClean="0"/>
              <a:t>révélant </a:t>
            </a:r>
            <a:r>
              <a:rPr lang="fr-FR" dirty="0"/>
              <a:t>la mise </a:t>
            </a:r>
            <a:r>
              <a:rPr lang="fr-FR" dirty="0" smtClean="0"/>
              <a:t>en ballotage du Général de Gaulle. </a:t>
            </a:r>
          </a:p>
        </p:txBody>
      </p:sp>
    </p:spTree>
    <p:extLst>
      <p:ext uri="{BB962C8B-B14F-4D97-AF65-F5344CB8AC3E}">
        <p14:creationId xmlns:p14="http://schemas.microsoft.com/office/powerpoint/2010/main" val="2829090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Mais…</a:t>
            </a:r>
            <a:endParaRPr lang="fr-FR" dirty="0"/>
          </a:p>
        </p:txBody>
      </p:sp>
      <p:sp>
        <p:nvSpPr>
          <p:cNvPr id="3" name="Espace réservé du contenu 2"/>
          <p:cNvSpPr>
            <a:spLocks noGrp="1"/>
          </p:cNvSpPr>
          <p:nvPr>
            <p:ph idx="1"/>
          </p:nvPr>
        </p:nvSpPr>
        <p:spPr>
          <a:xfrm>
            <a:off x="323528" y="1268760"/>
            <a:ext cx="8229600" cy="4525963"/>
          </a:xfrm>
        </p:spPr>
        <p:txBody>
          <a:bodyPr/>
          <a:lstStyle/>
          <a:p>
            <a:pPr algn="just"/>
            <a:r>
              <a:rPr lang="fr-FR" dirty="0" smtClean="0"/>
              <a:t>Les sondages en ligne ne touchent pas la partie la plus fragile de la population qui n’utilise pas Internet.</a:t>
            </a:r>
          </a:p>
          <a:p>
            <a:pPr algn="just"/>
            <a:r>
              <a:rPr lang="fr-FR" dirty="0" smtClean="0"/>
              <a:t>La participation électorale est de plus en plus faible, en dehors de l’élection présidentielle. Les électeurs qui répondent à ces sondages ne disent pas toujours qu’ils vont s’abstenir.</a:t>
            </a:r>
          </a:p>
          <a:p>
            <a:pPr algn="just"/>
            <a:r>
              <a:rPr lang="fr-FR" dirty="0" smtClean="0"/>
              <a:t>Les données recueillies représentent bien les exprimés, mais de moins en moins le corps électoral dans son entier.</a:t>
            </a:r>
            <a:endParaRPr lang="fr-FR" dirty="0"/>
          </a:p>
        </p:txBody>
      </p:sp>
    </p:spTree>
    <p:extLst>
      <p:ext uri="{BB962C8B-B14F-4D97-AF65-F5344CB8AC3E}">
        <p14:creationId xmlns:p14="http://schemas.microsoft.com/office/powerpoint/2010/main" val="2656889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futur incertain</a:t>
            </a:r>
            <a:endParaRPr lang="fr-FR" dirty="0">
              <a:solidFill>
                <a:srgbClr val="FF0000"/>
              </a:solidFill>
            </a:endParaRPr>
          </a:p>
        </p:txBody>
      </p:sp>
      <p:sp>
        <p:nvSpPr>
          <p:cNvPr id="3" name="Espace réservé du contenu 2"/>
          <p:cNvSpPr>
            <a:spLocks noGrp="1"/>
          </p:cNvSpPr>
          <p:nvPr>
            <p:ph idx="1"/>
          </p:nvPr>
        </p:nvSpPr>
        <p:spPr>
          <a:xfrm>
            <a:off x="457200" y="1268760"/>
            <a:ext cx="8229600" cy="4857403"/>
          </a:xfrm>
        </p:spPr>
        <p:txBody>
          <a:bodyPr/>
          <a:lstStyle/>
          <a:p>
            <a:pPr marL="0" indent="0" algn="just">
              <a:buNone/>
            </a:pPr>
            <a:r>
              <a:rPr lang="fr-FR" sz="2800" dirty="0" smtClean="0"/>
              <a:t>Nouvelles technologies, urnes </a:t>
            </a:r>
            <a:r>
              <a:rPr lang="fr-FR" sz="2800" dirty="0" smtClean="0"/>
              <a:t>électroniques, </a:t>
            </a:r>
            <a:r>
              <a:rPr lang="fr-FR" sz="2800" dirty="0" smtClean="0"/>
              <a:t>vote par Internet.</a:t>
            </a:r>
          </a:p>
          <a:p>
            <a:pPr marL="0" indent="0" algn="just">
              <a:buNone/>
            </a:pPr>
            <a:r>
              <a:rPr lang="fr-FR" sz="2800" dirty="0" smtClean="0"/>
              <a:t>Diffusion des résultats par les réseaux sociaux ou des </a:t>
            </a:r>
            <a:r>
              <a:rPr lang="fr-FR" sz="2800" dirty="0" smtClean="0"/>
              <a:t>medias </a:t>
            </a:r>
            <a:r>
              <a:rPr lang="fr-FR" sz="2800" dirty="0" smtClean="0"/>
              <a:t>basés à </a:t>
            </a:r>
            <a:r>
              <a:rPr lang="fr-FR" sz="2800" dirty="0" smtClean="0"/>
              <a:t>l’étranger. </a:t>
            </a:r>
            <a:r>
              <a:rPr lang="fr-FR" sz="2800" dirty="0" smtClean="0"/>
              <a:t>Fake</a:t>
            </a:r>
            <a:r>
              <a:rPr lang="fr-FR" sz="2800" dirty="0" smtClean="0"/>
              <a:t> </a:t>
            </a:r>
            <a:r>
              <a:rPr lang="fr-FR" sz="2800" dirty="0" smtClean="0"/>
              <a:t>news, rumeurs, manipulations. Radio </a:t>
            </a:r>
            <a:r>
              <a:rPr lang="fr-FR" sz="2800" dirty="0" smtClean="0"/>
              <a:t>Londres.</a:t>
            </a:r>
          </a:p>
          <a:p>
            <a:pPr marL="0" indent="0" algn="just">
              <a:buNone/>
            </a:pPr>
            <a:r>
              <a:rPr lang="fr-FR" sz="2800" dirty="0" smtClean="0"/>
              <a:t>Dépolitisation </a:t>
            </a:r>
            <a:r>
              <a:rPr lang="fr-FR" sz="2800" dirty="0" smtClean="0"/>
              <a:t>de la société </a:t>
            </a:r>
            <a:r>
              <a:rPr lang="fr-FR" sz="2800" dirty="0" smtClean="0"/>
              <a:t>française, désintérêt </a:t>
            </a:r>
            <a:r>
              <a:rPr lang="fr-FR" sz="2800" dirty="0" smtClean="0"/>
              <a:t>des </a:t>
            </a:r>
            <a:r>
              <a:rPr lang="fr-FR" sz="2800" dirty="0" smtClean="0"/>
              <a:t>medias </a:t>
            </a:r>
            <a:r>
              <a:rPr lang="fr-FR" sz="2800" dirty="0" smtClean="0"/>
              <a:t>mainstream</a:t>
            </a:r>
            <a:r>
              <a:rPr lang="fr-FR" sz="2800" dirty="0" smtClean="0"/>
              <a:t>.</a:t>
            </a:r>
          </a:p>
          <a:p>
            <a:pPr marL="0" indent="0" algn="just">
              <a:buNone/>
            </a:pPr>
            <a:r>
              <a:rPr lang="fr-FR" sz="2800" dirty="0" smtClean="0"/>
              <a:t>Coût très élevé de ces opérations</a:t>
            </a:r>
            <a:r>
              <a:rPr lang="fr-FR" sz="2800" dirty="0" smtClean="0"/>
              <a:t>.</a:t>
            </a:r>
          </a:p>
          <a:p>
            <a:pPr marL="0" indent="0" algn="just">
              <a:buNone/>
            </a:pPr>
            <a:r>
              <a:rPr lang="fr-FR" sz="2800" dirty="0" smtClean="0"/>
              <a:t>Mais imagine-t-on en France attendre que le ministère donne les résultats au bout de la nuit ?</a:t>
            </a:r>
            <a:endParaRPr lang="fr-FR" sz="2800" dirty="0" smtClean="0"/>
          </a:p>
          <a:p>
            <a:pPr marL="0" indent="0" algn="just">
              <a:buNone/>
            </a:pPr>
            <a:endParaRPr lang="fr-FR" dirty="0" smtClean="0"/>
          </a:p>
          <a:p>
            <a:pPr marL="0" indent="0" algn="just">
              <a:buNone/>
            </a:pPr>
            <a:endParaRPr lang="fr-FR" dirty="0" smtClean="0"/>
          </a:p>
          <a:p>
            <a:pPr algn="just"/>
            <a:endParaRPr lang="fr-FR" dirty="0"/>
          </a:p>
        </p:txBody>
      </p:sp>
    </p:spTree>
    <p:extLst>
      <p:ext uri="{BB962C8B-B14F-4D97-AF65-F5344CB8AC3E}">
        <p14:creationId xmlns:p14="http://schemas.microsoft.com/office/powerpoint/2010/main" val="157487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r>
              <a:rPr lang="fr-FR" dirty="0">
                <a:solidFill>
                  <a:srgbClr val="FF0000"/>
                </a:solidFill>
              </a:rPr>
              <a:t>Histoire </a:t>
            </a:r>
            <a:endParaRPr lang="fr-FR" dirty="0"/>
          </a:p>
        </p:txBody>
      </p:sp>
      <p:sp>
        <p:nvSpPr>
          <p:cNvPr id="3" name="Espace réservé du contenu 2"/>
          <p:cNvSpPr>
            <a:spLocks noGrp="1"/>
          </p:cNvSpPr>
          <p:nvPr>
            <p:ph idx="1"/>
          </p:nvPr>
        </p:nvSpPr>
        <p:spPr>
          <a:xfrm>
            <a:off x="467544" y="1052736"/>
            <a:ext cx="8229600" cy="4525963"/>
          </a:xfrm>
        </p:spPr>
        <p:txBody>
          <a:bodyPr>
            <a:noAutofit/>
          </a:bodyPr>
          <a:lstStyle/>
          <a:p>
            <a:pPr algn="just"/>
            <a:r>
              <a:rPr lang="fr-FR" sz="2200" dirty="0" smtClean="0"/>
              <a:t>Les </a:t>
            </a:r>
            <a:r>
              <a:rPr lang="fr-FR" sz="2200" dirty="0"/>
              <a:t>premiers à engager des estimations, lors de </a:t>
            </a:r>
            <a:r>
              <a:rPr lang="fr-FR" sz="2200" dirty="0" smtClean="0"/>
              <a:t>l’élection </a:t>
            </a:r>
            <a:r>
              <a:rPr lang="fr-FR" sz="2200" dirty="0"/>
              <a:t>présidentielle de 1965, sont </a:t>
            </a:r>
            <a:r>
              <a:rPr lang="fr-FR" sz="2200" dirty="0" smtClean="0"/>
              <a:t>l’IFOP et </a:t>
            </a:r>
            <a:r>
              <a:rPr lang="fr-FR" sz="2200" dirty="0" smtClean="0"/>
              <a:t>l’AFP. </a:t>
            </a:r>
          </a:p>
          <a:p>
            <a:pPr algn="just"/>
            <a:r>
              <a:rPr lang="fr-FR" sz="2200" dirty="0"/>
              <a:t>La méthode mise au point par le statisticien de </a:t>
            </a:r>
            <a:r>
              <a:rPr lang="fr-FR" sz="2200" dirty="0" smtClean="0"/>
              <a:t>l’IFOP</a:t>
            </a:r>
            <a:r>
              <a:rPr lang="fr-FR" sz="2200" dirty="0"/>
              <a:t>, L. Boucharenc (1965</a:t>
            </a:r>
            <a:r>
              <a:rPr lang="fr-FR" sz="2200" dirty="0" smtClean="0"/>
              <a:t>), </a:t>
            </a:r>
            <a:r>
              <a:rPr lang="fr-FR" sz="2200" dirty="0"/>
              <a:t>reposait, en partie, sur une matrice constituée </a:t>
            </a:r>
            <a:r>
              <a:rPr lang="fr-FR" sz="2200" dirty="0" smtClean="0"/>
              <a:t>d’éléments </a:t>
            </a:r>
            <a:r>
              <a:rPr lang="fr-FR" sz="2200" dirty="0"/>
              <a:t>de sondages </a:t>
            </a:r>
            <a:r>
              <a:rPr lang="fr-FR" sz="2200" dirty="0" smtClean="0"/>
              <a:t>d’opinion</a:t>
            </a:r>
            <a:r>
              <a:rPr lang="fr-FR" sz="2200" dirty="0"/>
              <a:t>. </a:t>
            </a:r>
            <a:r>
              <a:rPr lang="fr-FR" sz="2200" dirty="0" smtClean="0"/>
              <a:t>L’estimation </a:t>
            </a:r>
            <a:r>
              <a:rPr lang="fr-FR" sz="2200" dirty="0"/>
              <a:t>était </a:t>
            </a:r>
            <a:r>
              <a:rPr lang="fr-FR" sz="2200" dirty="0" smtClean="0"/>
              <a:t>placée </a:t>
            </a:r>
            <a:r>
              <a:rPr lang="fr-FR" sz="2200" dirty="0"/>
              <a:t>sous </a:t>
            </a:r>
            <a:r>
              <a:rPr lang="fr-FR" sz="2200" dirty="0" smtClean="0"/>
              <a:t>la </a:t>
            </a:r>
            <a:r>
              <a:rPr lang="fr-FR" sz="2200" dirty="0"/>
              <a:t>responsabilité de sociologues et  de statisticiens  professionnels de sondages. La fiabilité très relative de cette méthode l’a fait abandonné par la suite.</a:t>
            </a:r>
          </a:p>
          <a:p>
            <a:pPr algn="just"/>
            <a:r>
              <a:rPr lang="fr-FR" sz="2200" dirty="0" smtClean="0"/>
              <a:t>La méthode, utilisée par l’AFP et développée par J</a:t>
            </a:r>
            <a:r>
              <a:rPr lang="fr-FR" sz="2200" dirty="0" smtClean="0"/>
              <a:t>. L</a:t>
            </a:r>
            <a:r>
              <a:rPr lang="fr-FR" sz="2200" dirty="0" smtClean="0"/>
              <a:t>. Parodi et G. Michelat du CEVIPOF, a </a:t>
            </a:r>
            <a:r>
              <a:rPr lang="fr-FR" sz="2200" dirty="0"/>
              <a:t>permis assez vite </a:t>
            </a:r>
            <a:r>
              <a:rPr lang="fr-FR" sz="2200" dirty="0" smtClean="0"/>
              <a:t>d’annoncer </a:t>
            </a:r>
            <a:r>
              <a:rPr lang="fr-FR" sz="2200" dirty="0"/>
              <a:t>la mise en ballotage du général De Gaulle. </a:t>
            </a:r>
            <a:r>
              <a:rPr lang="fr-FR" sz="2200" dirty="0" smtClean="0"/>
              <a:t>L’idée </a:t>
            </a:r>
            <a:r>
              <a:rPr lang="fr-FR" sz="2200" dirty="0" smtClean="0"/>
              <a:t>a été d’appliquer des corrections aux cumuls de voix de  </a:t>
            </a:r>
            <a:r>
              <a:rPr lang="fr-FR" sz="2200" dirty="0" smtClean="0"/>
              <a:t>«</a:t>
            </a:r>
            <a:r>
              <a:rPr lang="fr-FR" sz="2200" dirty="0" smtClean="0"/>
              <a:t> bureaux de vote test » par </a:t>
            </a:r>
            <a:r>
              <a:rPr lang="fr-FR" sz="2200" dirty="0"/>
              <a:t>un </a:t>
            </a:r>
            <a:r>
              <a:rPr lang="fr-FR" sz="2200" dirty="0" smtClean="0"/>
              <a:t>écart à des résultats au </a:t>
            </a:r>
            <a:r>
              <a:rPr lang="fr-FR" sz="2200" dirty="0" smtClean="0"/>
              <a:t>précédent </a:t>
            </a:r>
            <a:r>
              <a:rPr lang="fr-FR" sz="2200" dirty="0" smtClean="0"/>
              <a:t>scrutin. Aux </a:t>
            </a:r>
            <a:r>
              <a:rPr lang="fr-FR" sz="2200" dirty="0"/>
              <a:t>législatives de </a:t>
            </a:r>
            <a:r>
              <a:rPr lang="fr-FR" sz="2200" dirty="0" smtClean="0"/>
              <a:t>1967, </a:t>
            </a:r>
            <a:r>
              <a:rPr lang="fr-FR" sz="2200" dirty="0"/>
              <a:t>cette méthode a été développée, programmée et utilisée par la SOFRES.  Voir Michelat, Bon (1967</a:t>
            </a:r>
            <a:r>
              <a:rPr lang="fr-FR" sz="2200" dirty="0" smtClean="0"/>
              <a:t>). </a:t>
            </a:r>
          </a:p>
        </p:txBody>
      </p:sp>
    </p:spTree>
    <p:extLst>
      <p:ext uri="{BB962C8B-B14F-4D97-AF65-F5344CB8AC3E}">
        <p14:creationId xmlns:p14="http://schemas.microsoft.com/office/powerpoint/2010/main" val="427788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r>
              <a:rPr lang="fr-FR" dirty="0">
                <a:solidFill>
                  <a:srgbClr val="FF0000"/>
                </a:solidFill>
              </a:rPr>
              <a:t>Histoire </a:t>
            </a:r>
            <a:endParaRPr lang="fr-FR" dirty="0"/>
          </a:p>
        </p:txBody>
      </p:sp>
      <p:sp>
        <p:nvSpPr>
          <p:cNvPr id="3" name="Espace réservé du contenu 2"/>
          <p:cNvSpPr>
            <a:spLocks noGrp="1"/>
          </p:cNvSpPr>
          <p:nvPr>
            <p:ph idx="1"/>
          </p:nvPr>
        </p:nvSpPr>
        <p:spPr>
          <a:xfrm>
            <a:off x="467544" y="1052736"/>
            <a:ext cx="8229600" cy="4525963"/>
          </a:xfrm>
        </p:spPr>
        <p:txBody>
          <a:bodyPr>
            <a:noAutofit/>
          </a:bodyPr>
          <a:lstStyle/>
          <a:p>
            <a:pPr algn="just"/>
            <a:r>
              <a:rPr lang="fr-FR" sz="2400" dirty="0" smtClean="0"/>
              <a:t>Une autre branche </a:t>
            </a:r>
            <a:r>
              <a:rPr lang="fr-FR" sz="2400" dirty="0"/>
              <a:t>historiquement repérable a pour initiateur  un constructeur de matériel  informatique, </a:t>
            </a:r>
            <a:r>
              <a:rPr lang="fr-FR" sz="2400" dirty="0" smtClean="0"/>
              <a:t>Honeywell</a:t>
            </a:r>
            <a:r>
              <a:rPr lang="fr-FR" sz="2400" dirty="0"/>
              <a:t>, et </a:t>
            </a:r>
            <a:r>
              <a:rPr lang="fr-FR" sz="2400" dirty="0" smtClean="0"/>
              <a:t>des </a:t>
            </a:r>
            <a:r>
              <a:rPr lang="fr-FR" sz="2400" dirty="0"/>
              <a:t>responsables de la communication qui </a:t>
            </a:r>
            <a:r>
              <a:rPr lang="fr-FR" sz="2400" dirty="0" smtClean="0"/>
              <a:t>ont eu l’idée de </a:t>
            </a:r>
            <a:r>
              <a:rPr lang="fr-FR" sz="2400" dirty="0"/>
              <a:t>promouvoir ce produit  informatique en cherchant à </a:t>
            </a:r>
            <a:r>
              <a:rPr lang="fr-FR" sz="2400" dirty="0" smtClean="0"/>
              <a:t>s’associer </a:t>
            </a:r>
            <a:r>
              <a:rPr lang="fr-FR" sz="2400" dirty="0"/>
              <a:t>avec  une radio, RTL</a:t>
            </a:r>
            <a:r>
              <a:rPr lang="fr-FR" sz="2400" dirty="0" smtClean="0"/>
              <a:t>. Pour </a:t>
            </a:r>
            <a:r>
              <a:rPr lang="fr-FR" sz="2400" dirty="0"/>
              <a:t>fonder une équipe, Honeywell </a:t>
            </a:r>
            <a:r>
              <a:rPr lang="fr-FR" sz="2400" dirty="0" smtClean="0"/>
              <a:t>s’est </a:t>
            </a:r>
            <a:r>
              <a:rPr lang="fr-FR" sz="2400" dirty="0"/>
              <a:t>adressé - </a:t>
            </a:r>
            <a:r>
              <a:rPr lang="fr-FR" sz="2400" i="1" dirty="0"/>
              <a:t>via </a:t>
            </a:r>
            <a:r>
              <a:rPr lang="fr-FR" sz="2400" dirty="0"/>
              <a:t>Maurice Duverger - à deux jeunes chercheurs en science politique du CEVIPOF, Frédéric </a:t>
            </a:r>
            <a:r>
              <a:rPr lang="fr-FR" sz="2400" dirty="0" smtClean="0"/>
              <a:t>Bon </a:t>
            </a:r>
            <a:r>
              <a:rPr lang="fr-FR" sz="2400" dirty="0"/>
              <a:t>et Jean Ranger. Aucun institut </a:t>
            </a:r>
            <a:r>
              <a:rPr lang="fr-FR" sz="2400" dirty="0" smtClean="0"/>
              <a:t>de </a:t>
            </a:r>
            <a:r>
              <a:rPr lang="fr-FR" sz="2400" dirty="0"/>
              <a:t>sondages </a:t>
            </a:r>
            <a:r>
              <a:rPr lang="fr-FR" sz="2400" dirty="0" smtClean="0"/>
              <a:t>n’intervenait </a:t>
            </a:r>
            <a:r>
              <a:rPr lang="fr-FR" sz="2400" dirty="0" smtClean="0"/>
              <a:t>dans </a:t>
            </a:r>
            <a:r>
              <a:rPr lang="fr-FR" sz="2400" dirty="0"/>
              <a:t>cette configuration </a:t>
            </a:r>
            <a:r>
              <a:rPr lang="fr-FR" sz="2400" dirty="0" smtClean="0"/>
              <a:t>. </a:t>
            </a:r>
            <a:r>
              <a:rPr lang="fr-FR" sz="2400" dirty="0" smtClean="0"/>
              <a:t>RTL </a:t>
            </a:r>
            <a:r>
              <a:rPr lang="fr-FR" sz="2400" dirty="0" smtClean="0"/>
              <a:t>recrutait </a:t>
            </a:r>
            <a:r>
              <a:rPr lang="fr-FR" sz="2400" dirty="0" smtClean="0"/>
              <a:t>directement </a:t>
            </a:r>
            <a:r>
              <a:rPr lang="fr-FR" sz="2400" dirty="0"/>
              <a:t>les personnes chargées de recueillir </a:t>
            </a:r>
            <a:r>
              <a:rPr lang="fr-FR" sz="2400" dirty="0" smtClean="0"/>
              <a:t>les </a:t>
            </a:r>
            <a:r>
              <a:rPr lang="fr-FR" sz="2400" dirty="0"/>
              <a:t>résultats dans les bureaux  </a:t>
            </a:r>
            <a:r>
              <a:rPr lang="fr-FR" sz="2400" dirty="0" smtClean="0"/>
              <a:t>de vote.</a:t>
            </a:r>
          </a:p>
          <a:p>
            <a:pPr algn="just"/>
            <a:r>
              <a:rPr lang="fr-FR" sz="2400" dirty="0" smtClean="0"/>
              <a:t>Dès 1973 </a:t>
            </a:r>
            <a:r>
              <a:rPr lang="fr-FR" sz="2400" dirty="0" smtClean="0"/>
              <a:t>instituts </a:t>
            </a:r>
            <a:r>
              <a:rPr lang="fr-FR" sz="2400" dirty="0" smtClean="0"/>
              <a:t>de sondages et constructeurs informatiques se sont alliés pour proposer des estimations aux grands medias.  </a:t>
            </a:r>
          </a:p>
          <a:p>
            <a:endParaRPr lang="fr-FR" sz="2400" dirty="0"/>
          </a:p>
        </p:txBody>
      </p:sp>
    </p:spTree>
    <p:extLst>
      <p:ext uri="{BB962C8B-B14F-4D97-AF65-F5344CB8AC3E}">
        <p14:creationId xmlns:p14="http://schemas.microsoft.com/office/powerpoint/2010/main" val="321241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Estimations </a:t>
            </a:r>
            <a:endParaRPr lang="fr-FR" dirty="0">
              <a:solidFill>
                <a:srgbClr val="FF0000"/>
              </a:solidFill>
            </a:endParaRPr>
          </a:p>
        </p:txBody>
      </p:sp>
      <p:sp>
        <p:nvSpPr>
          <p:cNvPr id="3" name="Espace réservé du contenu 2"/>
          <p:cNvSpPr>
            <a:spLocks noGrp="1"/>
          </p:cNvSpPr>
          <p:nvPr>
            <p:ph idx="1"/>
          </p:nvPr>
        </p:nvSpPr>
        <p:spPr/>
        <p:txBody>
          <a:bodyPr/>
          <a:lstStyle/>
          <a:p>
            <a:pPr algn="just"/>
            <a:r>
              <a:rPr lang="fr-FR" dirty="0"/>
              <a:t>Une </a:t>
            </a:r>
            <a:r>
              <a:rPr lang="fr-FR" i="1" dirty="0"/>
              <a:t>estimation</a:t>
            </a:r>
            <a:r>
              <a:rPr lang="fr-FR" dirty="0"/>
              <a:t> est le comptage en temps réel des bulletins de vote dépouillés dans un échantillon représentatif de bureaux de vote. Ces résultats bruts sont calés sur les résultats historiques de ces bureaux </a:t>
            </a:r>
            <a:r>
              <a:rPr lang="fr-FR" dirty="0" smtClean="0"/>
              <a:t>et </a:t>
            </a:r>
            <a:r>
              <a:rPr lang="fr-FR" dirty="0"/>
              <a:t>modélisés pour donner des estimations par tendance politique ou </a:t>
            </a:r>
            <a:r>
              <a:rPr lang="fr-FR" dirty="0" smtClean="0"/>
              <a:t>par candidat</a:t>
            </a:r>
            <a:r>
              <a:rPr lang="fr-FR" dirty="0"/>
              <a:t>.</a:t>
            </a:r>
          </a:p>
        </p:txBody>
      </p:sp>
    </p:spTree>
    <p:extLst>
      <p:ext uri="{BB962C8B-B14F-4D97-AF65-F5344CB8AC3E}">
        <p14:creationId xmlns:p14="http://schemas.microsoft.com/office/powerpoint/2010/main" val="1501401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468313" y="2492375"/>
            <a:ext cx="8229600" cy="1143000"/>
          </a:xfrm>
        </p:spPr>
        <p:txBody>
          <a:bodyPr/>
          <a:lstStyle/>
          <a:p>
            <a:r>
              <a:rPr lang="fr-FR" altLang="fr-FR" sz="4000" dirty="0">
                <a:solidFill>
                  <a:srgbClr val="990000"/>
                </a:solidFill>
              </a:rPr>
              <a:t>Ce qui rend les estimations possibles:</a:t>
            </a:r>
            <a:br>
              <a:rPr lang="fr-FR" altLang="fr-FR" sz="4000" dirty="0">
                <a:solidFill>
                  <a:srgbClr val="990000"/>
                </a:solidFill>
              </a:rPr>
            </a:br>
            <a:r>
              <a:rPr lang="fr-FR" altLang="fr-FR" sz="4000" b="1" i="1" dirty="0">
                <a:solidFill>
                  <a:srgbClr val="0000FF"/>
                </a:solidFill>
              </a:rPr>
              <a:t>La pérennité des structures électorales</a:t>
            </a:r>
            <a:br>
              <a:rPr lang="fr-FR" altLang="fr-FR" sz="4000" b="1" i="1" dirty="0">
                <a:solidFill>
                  <a:srgbClr val="0000FF"/>
                </a:solidFill>
              </a:rPr>
            </a:br>
            <a:r>
              <a:rPr lang="fr-FR" altLang="fr-FR" sz="4000" dirty="0">
                <a:solidFill>
                  <a:srgbClr val="990000"/>
                </a:solidFill>
              </a:rPr>
              <a:t/>
            </a:r>
            <a:br>
              <a:rPr lang="fr-FR" altLang="fr-FR" sz="4000" dirty="0">
                <a:solidFill>
                  <a:srgbClr val="990000"/>
                </a:solidFill>
              </a:rPr>
            </a:br>
            <a:r>
              <a:rPr lang="fr-FR" altLang="fr-FR" sz="4000" dirty="0">
                <a:solidFill>
                  <a:schemeClr val="hlink"/>
                </a:solidFill>
              </a:rPr>
              <a:t>Les territoires ont de la </a:t>
            </a:r>
            <a:r>
              <a:rPr lang="fr-FR" altLang="fr-FR" sz="4000" dirty="0" smtClean="0">
                <a:solidFill>
                  <a:schemeClr val="hlink"/>
                </a:solidFill>
              </a:rPr>
              <a:t>mémoire</a:t>
            </a:r>
            <a:endParaRPr lang="fr-FR" altLang="fr-FR" sz="4000" dirty="0">
              <a:solidFill>
                <a:srgbClr val="990000"/>
              </a:solidFill>
            </a:endParaRPr>
          </a:p>
        </p:txBody>
      </p:sp>
    </p:spTree>
    <p:extLst>
      <p:ext uri="{BB962C8B-B14F-4D97-AF65-F5344CB8AC3E}">
        <p14:creationId xmlns:p14="http://schemas.microsoft.com/office/powerpoint/2010/main" val="272372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J.-L. </a:t>
            </a:r>
            <a:r>
              <a:rPr lang="fr-FR" dirty="0" smtClean="0"/>
              <a:t>Mélenchon </a:t>
            </a:r>
            <a:r>
              <a:rPr lang="fr-FR" dirty="0" smtClean="0"/>
              <a:t>2012-2017</a:t>
            </a:r>
            <a:r>
              <a:rPr lang="fr-FR" dirty="0" smtClean="0"/>
              <a:t>: Corrélation = 0,91</a:t>
            </a:r>
            <a:endParaRPr lang="fr-F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0013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131" y="1412776"/>
            <a:ext cx="31877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307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2236</TotalTime>
  <Words>1653</Words>
  <Application>Microsoft Office PowerPoint</Application>
  <PresentationFormat>Affichage à l'écran (4:3)</PresentationFormat>
  <Paragraphs>101</Paragraphs>
  <Slides>41</Slides>
  <Notes>5</Notes>
  <HiddenSlides>0</HiddenSlides>
  <MMClips>0</MMClips>
  <ScaleCrop>false</ScaleCrop>
  <HeadingPairs>
    <vt:vector size="6" baseType="variant">
      <vt:variant>
        <vt:lpstr>Thème</vt:lpstr>
      </vt:variant>
      <vt:variant>
        <vt:i4>2</vt:i4>
      </vt:variant>
      <vt:variant>
        <vt:lpstr>Serveurs OLE incorporés</vt:lpstr>
      </vt:variant>
      <vt:variant>
        <vt:i4>3</vt:i4>
      </vt:variant>
      <vt:variant>
        <vt:lpstr>Titres des diapositives</vt:lpstr>
      </vt:variant>
      <vt:variant>
        <vt:i4>41</vt:i4>
      </vt:variant>
    </vt:vector>
  </HeadingPairs>
  <TitlesOfParts>
    <vt:vector size="46" baseType="lpstr">
      <vt:lpstr>Thème Office</vt:lpstr>
      <vt:lpstr>Modèle par défaut</vt:lpstr>
      <vt:lpstr>Feuille de calcul</vt:lpstr>
      <vt:lpstr>Microsoft Excel 97-2003 Worksheet</vt:lpstr>
      <vt:lpstr>Microsoft Excel Worksheet</vt:lpstr>
      <vt:lpstr> Enquêtes et estimations le jour du vote  </vt:lpstr>
      <vt:lpstr>Opérations le jour du vote</vt:lpstr>
      <vt:lpstr>Estimations: in memoriam</vt:lpstr>
      <vt:lpstr>Histoire </vt:lpstr>
      <vt:lpstr>Histoire </vt:lpstr>
      <vt:lpstr>Histoire </vt:lpstr>
      <vt:lpstr>Estimations </vt:lpstr>
      <vt:lpstr>Ce qui rend les estimations possibles: La pérennité des structures électorales  Les territoires ont de la mémoire</vt:lpstr>
      <vt:lpstr>J.-L. Mélenchon 2012-2017: Corrélation = 0,91</vt:lpstr>
      <vt:lpstr>Sarkozy (2012) – Fillon (2017) Corrélation = 0,95  </vt:lpstr>
      <vt:lpstr>Marine Le Pen 2012-2017  Corrélation = 0,98</vt:lpstr>
      <vt:lpstr>Bayrou+Hollande (2012) – Macron  Corrélation = 0,79</vt:lpstr>
      <vt:lpstr>Principe et postulat</vt:lpstr>
      <vt:lpstr>Echantillonnage </vt:lpstr>
      <vt:lpstr>Echantillonnage : Contraintes</vt:lpstr>
      <vt:lpstr>Les méthodes d’échantillonnage </vt:lpstr>
      <vt:lpstr>Les méthodes d’échantillonnage </vt:lpstr>
      <vt:lpstr>Le déroulement de l’opération</vt:lpstr>
      <vt:lpstr>Calage, modélisation</vt:lpstr>
      <vt:lpstr>La chaîne de Configuration – Saisie – Estimation</vt:lpstr>
      <vt:lpstr>Présentation PowerPoint</vt:lpstr>
      <vt:lpstr>Présentation PowerPoint</vt:lpstr>
      <vt:lpstr>Présentation PowerPoint</vt:lpstr>
      <vt:lpstr>Présentation PowerPoint</vt:lpstr>
      <vt:lpstr>Exemple : le séisme du 21 avril 2002 </vt:lpstr>
      <vt:lpstr>Présentation PowerPoint</vt:lpstr>
      <vt:lpstr>Présentation PowerPoint</vt:lpstr>
      <vt:lpstr>18h45 : Jospin et Le Pen dans un mouchoir</vt:lpstr>
      <vt:lpstr>19h40 Le Pen devant Jospin </vt:lpstr>
      <vt:lpstr>         </vt:lpstr>
      <vt:lpstr>Fin de soirée : résultats définitifs. Echantillon est centré. </vt:lpstr>
      <vt:lpstr>Présentation PowerPoint</vt:lpstr>
      <vt:lpstr>Cela peut être plus dur…</vt:lpstr>
      <vt:lpstr>Présentation PowerPoint</vt:lpstr>
      <vt:lpstr>Présentation PowerPoint</vt:lpstr>
      <vt:lpstr>Les sondages « sortie des urnes »  </vt:lpstr>
      <vt:lpstr>Les sondages « sortie des urnes »  </vt:lpstr>
      <vt:lpstr>Les sondages « sortie des urnes »  </vt:lpstr>
      <vt:lpstr>Les sondages « jour du vote »</vt:lpstr>
      <vt:lpstr>Mais…</vt:lpstr>
      <vt:lpstr>Le futur incertain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Enquêtes et estimations le jour du vote ».</dc:title>
  <dc:creator>Jean Chiche.</dc:creator>
  <cp:lastModifiedBy>jean Chiche</cp:lastModifiedBy>
  <cp:revision>88</cp:revision>
  <dcterms:created xsi:type="dcterms:W3CDTF">2018-06-11T10:08:49Z</dcterms:created>
  <dcterms:modified xsi:type="dcterms:W3CDTF">2018-10-08T08:19:40Z</dcterms:modified>
</cp:coreProperties>
</file>